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63" r:id="rId3"/>
    <p:sldId id="257" r:id="rId4"/>
    <p:sldId id="268" r:id="rId5"/>
    <p:sldId id="300" r:id="rId6"/>
    <p:sldId id="270" r:id="rId7"/>
    <p:sldId id="269" r:id="rId8"/>
    <p:sldId id="287" r:id="rId9"/>
    <p:sldId id="288" r:id="rId10"/>
    <p:sldId id="289" r:id="rId11"/>
    <p:sldId id="286" r:id="rId12"/>
    <p:sldId id="276" r:id="rId13"/>
    <p:sldId id="277" r:id="rId14"/>
    <p:sldId id="274" r:id="rId16"/>
    <p:sldId id="279" r:id="rId17"/>
    <p:sldId id="30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ang"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291" autoAdjust="0"/>
  </p:normalViewPr>
  <p:slideViewPr>
    <p:cSldViewPr snapToGrid="0">
      <p:cViewPr varScale="1">
        <p:scale>
          <a:sx n="68" d="100"/>
          <a:sy n="68" d="100"/>
        </p:scale>
        <p:origin x="1446" y="72"/>
      </p:cViewPr>
      <p:guideLst>
        <p:guide orient="horz" pos="2159"/>
        <p:guide pos="281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14T09:48:13.39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AU"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98C9CE-A617-4C7F-AF7F-1037468D3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98C9CE-A617-4C7F-AF7F-1037468D3FC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98C9CE-A617-4C7F-AF7F-1037468D3F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8C9CE-A617-4C7F-AF7F-1037468D3F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98C9CE-A617-4C7F-AF7F-1037468D3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98C9CE-A617-4C7F-AF7F-1037468D3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98C9CE-A617-4C7F-AF7F-1037468D3FC3}"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8A961-E5FC-4757-BC66-8B48FF3A630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680"/>
            <a:ext cx="7602855" cy="2387600"/>
          </a:xfrm>
        </p:spPr>
        <p:txBody>
          <a:bodyPr/>
          <a:lstStyle/>
          <a:p>
            <a:r>
              <a:rPr lang="en-US" dirty="0"/>
              <a:t>A Google App Store Educational Apps Rating Analysis </a:t>
            </a:r>
            <a:endParaRPr lang="en-US" dirty="0"/>
          </a:p>
        </p:txBody>
      </p:sp>
      <p:sp>
        <p:nvSpPr>
          <p:cNvPr id="3" name="Subtitle 2"/>
          <p:cNvSpPr>
            <a:spLocks noGrp="1"/>
          </p:cNvSpPr>
          <p:nvPr>
            <p:ph type="subTitle" idx="1"/>
          </p:nvPr>
        </p:nvSpPr>
        <p:spPr/>
        <p:txBody>
          <a:bodyPr/>
          <a:lstStyle/>
          <a:p>
            <a:endParaRPr lang="en-US" dirty="0"/>
          </a:p>
          <a:p>
            <a:r>
              <a:rPr lang="en-US" dirty="0"/>
              <a:t>By Hongling Yang</a:t>
            </a:r>
            <a:endParaRPr lang="en-US"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pic>
        <p:nvPicPr>
          <p:cNvPr id="12" name="Picture 26" descr="IMG_256"/>
          <p:cNvPicPr>
            <a:picLocks noChangeAspect="1"/>
          </p:cNvPicPr>
          <p:nvPr>
            <p:ph idx="1"/>
          </p:nvPr>
        </p:nvPicPr>
        <p:blipFill>
          <a:blip r:embed="rId1"/>
          <a:srcRect l="47399" t="-8870"/>
          <a:stretch>
            <a:fillRect/>
          </a:stretch>
        </p:blipFill>
        <p:spPr>
          <a:xfrm>
            <a:off x="4565650" y="2484120"/>
            <a:ext cx="3949700" cy="3452495"/>
          </a:xfrm>
          <a:prstGeom prst="rect">
            <a:avLst/>
          </a:prstGeom>
          <a:noFill/>
          <a:ln w="9525">
            <a:noFill/>
          </a:ln>
        </p:spPr>
      </p:pic>
      <p:sp>
        <p:nvSpPr>
          <p:cNvPr id="100" name="Text Box 99"/>
          <p:cNvSpPr txBox="1"/>
          <p:nvPr/>
        </p:nvSpPr>
        <p:spPr>
          <a:xfrm>
            <a:off x="456565" y="2884805"/>
            <a:ext cx="4333240" cy="2245360"/>
          </a:xfrm>
          <a:prstGeom prst="rect">
            <a:avLst/>
          </a:prstGeom>
          <a:noFill/>
          <a:ln w="9525">
            <a:noFill/>
          </a:ln>
        </p:spPr>
        <p:txBody>
          <a:bodyPr wrap="square">
            <a:spAutoFit/>
          </a:bodyPr>
          <a:p>
            <a:pPr marL="342900" indent="-342900">
              <a:buFont typeface="Wingdings" panose="05000000000000000000" charset="0"/>
              <a:buChar char="Ø"/>
            </a:pPr>
            <a:r>
              <a:rPr lang="en-US" sz="2000" b="0">
                <a:latin typeface="Times New Roman" panose="02020603050405020304" charset="0"/>
                <a:cs typeface="Arial" panose="020B0604020202020204" pitchFamily="34" charset="0"/>
              </a:rPr>
              <a:t>6) Being on the Editor’s Choice list is positively related to rating counts, which in turn entails higher rating scores. </a:t>
            </a:r>
            <a:endParaRPr lang="en-US" sz="2000" b="0">
              <a:latin typeface="Times New Roman" panose="02020603050405020304" charset="0"/>
              <a:cs typeface="Arial" panose="020B0604020202020204" pitchFamily="34" charset="0"/>
            </a:endParaRPr>
          </a:p>
          <a:p>
            <a:pPr marL="342900" indent="-342900">
              <a:buFont typeface="Wingdings" panose="05000000000000000000" charset="0"/>
              <a:buChar char="Ø"/>
            </a:pPr>
            <a:r>
              <a:rPr lang="en-US" sz="2000" b="0">
                <a:latin typeface="Times New Roman" panose="02020603050405020304" charset="0"/>
                <a:cs typeface="Arial" panose="020B0604020202020204" pitchFamily="34" charset="0"/>
              </a:rPr>
              <a:t>7) Older Apps are updated less frequently and have longer duration since last updates. </a:t>
            </a:r>
            <a:endParaRPr lang="en-US" sz="2000" b="0">
              <a:latin typeface="Times New Roman" panose="02020603050405020304" charset="0"/>
              <a:cs typeface="Arial" panose="020B0604020202020204" pitchFamily="34" charset="0"/>
            </a:endParaRPr>
          </a:p>
        </p:txBody>
      </p:sp>
      <p:sp>
        <p:nvSpPr>
          <p:cNvPr id="10" name="Title 1"/>
          <p:cNvSpPr>
            <a:spLocks noGrp="1"/>
          </p:cNvSpPr>
          <p:nvPr/>
        </p:nvSpPr>
        <p:spPr>
          <a:xfrm>
            <a:off x="445135" y="664210"/>
            <a:ext cx="7683500" cy="700405"/>
          </a:xfrm>
          <a:prstGeom prst="roundRect">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Expanatry Data Analysis </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3195" y="1252855"/>
            <a:ext cx="7886700" cy="4351338"/>
          </a:xfrm>
        </p:spPr>
        <p:txBody>
          <a:bodyPr>
            <a:normAutofit fontScale="50000"/>
          </a:bodyPr>
          <a:p>
            <a:pPr marL="0" indent="0">
              <a:buNone/>
            </a:pPr>
            <a:r>
              <a:rPr lang="en-US" sz="3000" b="1" i="1" u="sng">
                <a:effectLst>
                  <a:outerShdw blurRad="38100" dist="38100" dir="2700000" algn="tl">
                    <a:srgbClr val="000000">
                      <a:alpha val="43137"/>
                    </a:srgbClr>
                  </a:outerShdw>
                </a:effectLst>
                <a:sym typeface="+mn-ea"/>
              </a:rPr>
              <a:t>Features: </a:t>
            </a:r>
            <a:endParaRPr lang="en-US" sz="3000" b="1" i="1" u="sng">
              <a:effectLst>
                <a:outerShdw blurRad="38100" dist="38100" dir="2700000" algn="tl">
                  <a:srgbClr val="000000">
                    <a:alpha val="43137"/>
                  </a:srgbClr>
                </a:outerShdw>
              </a:effectLst>
              <a:sym typeface="+mn-ea"/>
            </a:endParaRPr>
          </a:p>
          <a:p>
            <a:pPr lvl="1"/>
            <a:r>
              <a:rPr lang="en-US" i="1" u="sng">
                <a:effectLst>
                  <a:outerShdw blurRad="38100" dist="38100" dir="2700000" algn="tl">
                    <a:srgbClr val="000000">
                      <a:alpha val="43137"/>
                    </a:srgbClr>
                  </a:outerShdw>
                </a:effectLst>
                <a:sym typeface="+mn-ea"/>
              </a:rPr>
              <a:t>Ordinal Categorical Factors</a:t>
            </a:r>
            <a:r>
              <a:rPr lang="en-US">
                <a:sym typeface="+mn-ea"/>
              </a:rPr>
              <a:t>:</a:t>
            </a:r>
            <a:r>
              <a:rPr lang="en-US"/>
              <a:t> Installstion, Size, Price</a:t>
            </a:r>
            <a:endParaRPr lang="en-US"/>
          </a:p>
          <a:p>
            <a:pPr marL="342900" lvl="1" indent="0">
              <a:buNone/>
            </a:pPr>
            <a:endParaRPr lang="en-US"/>
          </a:p>
          <a:p>
            <a:pPr lvl="1"/>
            <a:r>
              <a:rPr lang="en-US" i="1" u="sng">
                <a:effectLst>
                  <a:outerShdw blurRad="38100" dist="38100" dir="2700000" algn="tl">
                    <a:srgbClr val="000000">
                      <a:alpha val="43137"/>
                    </a:srgbClr>
                  </a:outerShdw>
                </a:effectLst>
                <a:sym typeface="+mn-ea"/>
              </a:rPr>
              <a:t>Nominal Categorical Factors</a:t>
            </a:r>
            <a:r>
              <a:rPr lang="en-US">
                <a:sym typeface="+mn-ea"/>
              </a:rPr>
              <a:t>:</a:t>
            </a:r>
            <a:r>
              <a:rPr lang="en-US"/>
              <a:t> In_App_Purcahse, Ads_Supported,     </a:t>
            </a:r>
            <a:endParaRPr lang="en-US"/>
          </a:p>
          <a:p>
            <a:pPr marL="342900" lvl="1" indent="0">
              <a:buNone/>
            </a:pPr>
            <a:r>
              <a:rPr lang="en-US"/>
              <a:t>                                                         Editors_Choice, Content_Rating</a:t>
            </a:r>
            <a:endParaRPr lang="en-US"/>
          </a:p>
          <a:p>
            <a:pPr lvl="1"/>
            <a:r>
              <a:rPr lang="en-US" i="1" u="sng">
                <a:effectLst>
                  <a:outerShdw blurRad="38100" dist="38100" dir="2700000" algn="tl">
                    <a:srgbClr val="000000">
                      <a:alpha val="43137"/>
                    </a:srgbClr>
                  </a:outerShdw>
                </a:effectLst>
                <a:sym typeface="+mn-ea"/>
              </a:rPr>
              <a:t>Numerical Features</a:t>
            </a:r>
            <a:r>
              <a:rPr lang="en-US">
                <a:sym typeface="+mn-ea"/>
              </a:rPr>
              <a:t>: Age, Updated_Age</a:t>
            </a:r>
            <a:endParaRPr lang="en-US">
              <a:sym typeface="+mn-ea"/>
            </a:endParaRPr>
          </a:p>
          <a:p>
            <a:pPr lvl="1"/>
            <a:r>
              <a:rPr lang="en-US" i="1" u="sng">
                <a:effectLst>
                  <a:outerShdw blurRad="38100" dist="38100" dir="2700000" algn="tl">
                    <a:srgbClr val="000000">
                      <a:alpha val="43137"/>
                    </a:srgbClr>
                  </a:outerShdw>
                </a:effectLst>
              </a:rPr>
              <a:t>Target Feature</a:t>
            </a:r>
            <a:r>
              <a:rPr lang="en-US"/>
              <a:t>: Scaled/Categorized/Binary Rating</a:t>
            </a:r>
            <a:endParaRPr lang="en-US"/>
          </a:p>
          <a:p>
            <a:pPr marL="342900" lvl="1" indent="0">
              <a:buNone/>
            </a:pPr>
            <a:endParaRPr lang="en-US"/>
          </a:p>
          <a:p>
            <a:pPr>
              <a:buNone/>
            </a:pPr>
            <a:r>
              <a:rPr lang="en-US" sz="3000" b="1" i="1" u="sng">
                <a:effectLst>
                  <a:outerShdw blurRad="38100" dist="38100" dir="2700000" algn="tl">
                    <a:srgbClr val="000000">
                      <a:alpha val="43137"/>
                    </a:srgbClr>
                  </a:outerShdw>
                </a:effectLst>
                <a:sym typeface="+mn-ea"/>
              </a:rPr>
              <a:t>Classifiers:</a:t>
            </a:r>
            <a:r>
              <a:rPr lang="en-US">
                <a:sym typeface="+mn-ea"/>
              </a:rPr>
              <a:t> </a:t>
            </a:r>
            <a:endParaRPr lang="en-US">
              <a:sym typeface="+mn-ea"/>
            </a:endParaRPr>
          </a:p>
          <a:p>
            <a:pPr lvl="1">
              <a:lnSpc>
                <a:spcPct val="55000"/>
              </a:lnSpc>
              <a:spcAft>
                <a:spcPts val="0"/>
              </a:spcAft>
            </a:pPr>
            <a:r>
              <a:rPr lang="en-US" sz="1780" i="1" u="sng">
                <a:effectLst>
                  <a:outerShdw blurRad="38100" dist="38100" dir="2700000" algn="tl">
                    <a:srgbClr val="000000">
                      <a:alpha val="43137"/>
                    </a:srgbClr>
                  </a:outerShdw>
                </a:effectLst>
                <a:sym typeface="+mn-ea"/>
              </a:rPr>
              <a:t>DecisionTreeClassifier </a:t>
            </a:r>
            <a:endParaRPr lang="en-US" sz="1780" i="1" u="sng">
              <a:effectLst>
                <a:outerShdw blurRad="38100" dist="38100" dir="2700000" algn="tl">
                  <a:srgbClr val="000000">
                    <a:alpha val="43137"/>
                  </a:srgbClr>
                </a:outerShdw>
              </a:effectLst>
              <a:sym typeface="+mn-ea"/>
            </a:endParaRPr>
          </a:p>
          <a:p>
            <a:pPr marL="342900" lvl="1" indent="0">
              <a:lnSpc>
                <a:spcPct val="55000"/>
              </a:lnSpc>
              <a:spcAft>
                <a:spcPts val="0"/>
              </a:spcAft>
              <a:buNone/>
            </a:pPr>
            <a:r>
              <a:rPr lang="en-US" sz="1780" i="1" u="sng">
                <a:effectLst>
                  <a:outerShdw blurRad="38100" dist="38100" dir="2700000" algn="tl">
                    <a:srgbClr val="000000">
                      <a:alpha val="43137"/>
                    </a:srgbClr>
                  </a:outerShdw>
                </a:effectLst>
                <a:sym typeface="+mn-ea"/>
              </a:rPr>
              <a:t>               </a:t>
            </a:r>
            <a:endParaRPr lang="en-US" sz="1780" i="1" u="sng">
              <a:effectLst>
                <a:outerShdw blurRad="38100" dist="38100" dir="2700000" algn="tl">
                  <a:srgbClr val="000000">
                    <a:alpha val="43137"/>
                  </a:srgbClr>
                </a:outerShdw>
              </a:effectLst>
              <a:sym typeface="+mn-ea"/>
            </a:endParaRPr>
          </a:p>
          <a:p>
            <a:pPr lvl="1">
              <a:lnSpc>
                <a:spcPct val="55000"/>
              </a:lnSpc>
              <a:spcAft>
                <a:spcPts val="0"/>
              </a:spcAft>
            </a:pPr>
            <a:r>
              <a:rPr lang="en-US" sz="1780" i="1" u="sng">
                <a:effectLst>
                  <a:outerShdw blurRad="38100" dist="38100" dir="2700000" algn="tl">
                    <a:srgbClr val="000000">
                      <a:alpha val="43137"/>
                    </a:srgbClr>
                  </a:outerShdw>
                </a:effectLst>
                <a:sym typeface="+mn-ea"/>
              </a:rPr>
              <a:t>RandomForestClassifier</a:t>
            </a:r>
            <a:endParaRPr lang="en-US" sz="1780" i="1" u="sng">
              <a:effectLst>
                <a:outerShdw blurRad="38100" dist="38100" dir="2700000" algn="tl">
                  <a:srgbClr val="000000">
                    <a:alpha val="43137"/>
                  </a:srgbClr>
                </a:outerShdw>
              </a:effectLst>
              <a:sym typeface="+mn-ea"/>
            </a:endParaRPr>
          </a:p>
          <a:p>
            <a:pPr marL="342900" lvl="1" indent="0">
              <a:lnSpc>
                <a:spcPct val="55000"/>
              </a:lnSpc>
              <a:spcAft>
                <a:spcPts val="0"/>
              </a:spcAft>
              <a:buNone/>
            </a:pPr>
            <a:endParaRPr lang="en-US" sz="1780" i="1" u="sng">
              <a:effectLst>
                <a:outerShdw blurRad="38100" dist="38100" dir="2700000" algn="tl">
                  <a:srgbClr val="000000">
                    <a:alpha val="43137"/>
                  </a:srgbClr>
                </a:outerShdw>
              </a:effectLst>
              <a:sym typeface="+mn-ea"/>
            </a:endParaRPr>
          </a:p>
          <a:p>
            <a:pPr lvl="1">
              <a:lnSpc>
                <a:spcPct val="55000"/>
              </a:lnSpc>
              <a:spcAft>
                <a:spcPts val="0"/>
              </a:spcAft>
            </a:pPr>
            <a:r>
              <a:rPr lang="en-US" sz="1780" i="1" u="sng">
                <a:effectLst>
                  <a:outerShdw blurRad="38100" dist="38100" dir="2700000" algn="tl">
                    <a:srgbClr val="000000">
                      <a:alpha val="43137"/>
                    </a:srgbClr>
                  </a:outerShdw>
                </a:effectLst>
                <a:sym typeface="+mn-ea"/>
              </a:rPr>
              <a:t>GradientBoostingClassifier</a:t>
            </a:r>
            <a:endParaRPr lang="en-US" sz="1780" i="1" u="sng">
              <a:effectLst>
                <a:outerShdw blurRad="38100" dist="38100" dir="2700000" algn="tl">
                  <a:srgbClr val="000000">
                    <a:alpha val="43137"/>
                  </a:srgbClr>
                </a:outerShdw>
              </a:effectLst>
              <a:sym typeface="+mn-ea"/>
            </a:endParaRPr>
          </a:p>
          <a:p>
            <a:pPr lvl="1">
              <a:lnSpc>
                <a:spcPct val="55000"/>
              </a:lnSpc>
              <a:spcAft>
                <a:spcPts val="0"/>
              </a:spcAft>
            </a:pPr>
            <a:endParaRPr lang="en-US">
              <a:sym typeface="+mn-ea"/>
            </a:endParaRPr>
          </a:p>
          <a:p>
            <a:pPr>
              <a:buNone/>
            </a:pPr>
            <a:r>
              <a:rPr lang="en-US" sz="3110" b="1" i="1" u="sng">
                <a:effectLst>
                  <a:outerShdw blurRad="38100" dist="38100" dir="2700000" algn="tl">
                    <a:srgbClr val="000000">
                      <a:alpha val="43137"/>
                    </a:srgbClr>
                  </a:outerShdw>
                </a:effectLst>
                <a:sym typeface="+mn-ea"/>
              </a:rPr>
              <a:t>Resampling:</a:t>
            </a:r>
            <a:r>
              <a:rPr lang="en-US" sz="2100">
                <a:sym typeface="+mn-ea"/>
              </a:rPr>
              <a:t> </a:t>
            </a:r>
            <a:endParaRPr lang="en-US" sz="2100">
              <a:sym typeface="+mn-ea"/>
            </a:endParaRPr>
          </a:p>
          <a:p>
            <a:pPr lvl="1">
              <a:lnSpc>
                <a:spcPct val="55000"/>
              </a:lnSpc>
              <a:spcAft>
                <a:spcPts val="0"/>
              </a:spcAft>
            </a:pPr>
            <a:r>
              <a:rPr lang="en-US" sz="1780" i="1" u="sng">
                <a:effectLst>
                  <a:outerShdw blurRad="38100" dist="38100" dir="2700000" algn="tl">
                    <a:srgbClr val="000000">
                      <a:alpha val="43137"/>
                    </a:srgbClr>
                  </a:outerShdw>
                </a:effectLst>
                <a:sym typeface="+mn-ea"/>
              </a:rPr>
              <a:t>RandomOverSampler</a:t>
            </a:r>
            <a:endParaRPr lang="en-US" sz="1780" i="1" u="sng">
              <a:effectLst>
                <a:outerShdw blurRad="38100" dist="38100" dir="2700000" algn="tl">
                  <a:srgbClr val="000000">
                    <a:alpha val="43137"/>
                  </a:srgbClr>
                </a:outerShdw>
              </a:effectLst>
              <a:sym typeface="+mn-ea"/>
            </a:endParaRPr>
          </a:p>
          <a:p>
            <a:pPr marL="342900" lvl="1" indent="0">
              <a:lnSpc>
                <a:spcPct val="55000"/>
              </a:lnSpc>
              <a:spcAft>
                <a:spcPts val="0"/>
              </a:spcAft>
              <a:buNone/>
            </a:pPr>
            <a:endParaRPr lang="en-US" sz="1780" i="1" u="sng">
              <a:effectLst>
                <a:outerShdw blurRad="38100" dist="38100" dir="2700000" algn="tl">
                  <a:srgbClr val="000000">
                    <a:alpha val="43137"/>
                  </a:srgbClr>
                </a:outerShdw>
              </a:effectLst>
              <a:sym typeface="+mn-ea"/>
            </a:endParaRPr>
          </a:p>
          <a:p>
            <a:pPr lvl="1">
              <a:lnSpc>
                <a:spcPct val="55000"/>
              </a:lnSpc>
              <a:spcAft>
                <a:spcPts val="0"/>
              </a:spcAft>
            </a:pPr>
            <a:r>
              <a:rPr lang="en-US" sz="1780" i="1" u="sng">
                <a:effectLst>
                  <a:outerShdw blurRad="38100" dist="38100" dir="2700000" algn="tl">
                    <a:srgbClr val="000000">
                      <a:alpha val="43137"/>
                    </a:srgbClr>
                  </a:outerShdw>
                </a:effectLst>
                <a:sym typeface="+mn-ea"/>
              </a:rPr>
              <a:t>RandomUnderSampler</a:t>
            </a:r>
            <a:endParaRPr lang="en-US" sz="1780" i="1" u="sng">
              <a:effectLst>
                <a:outerShdw blurRad="38100" dist="38100" dir="2700000" algn="tl">
                  <a:srgbClr val="000000">
                    <a:alpha val="43137"/>
                  </a:srgbClr>
                </a:outerShdw>
              </a:effectLst>
              <a:sym typeface="+mn-ea"/>
            </a:endParaRPr>
          </a:p>
          <a:p>
            <a:pPr marL="342900" lvl="1" indent="0">
              <a:lnSpc>
                <a:spcPct val="55000"/>
              </a:lnSpc>
              <a:spcAft>
                <a:spcPts val="0"/>
              </a:spcAft>
              <a:buNone/>
            </a:pPr>
            <a:endParaRPr lang="en-US" sz="2100" i="1" u="sng">
              <a:effectLst>
                <a:outerShdw blurRad="38100" dist="38100" dir="2700000" algn="tl">
                  <a:srgbClr val="000000">
                    <a:alpha val="43137"/>
                  </a:srgbClr>
                </a:outerShdw>
              </a:effectLst>
              <a:sym typeface="+mn-ea"/>
            </a:endParaRPr>
          </a:p>
          <a:p>
            <a:pPr marL="0" indent="0">
              <a:buNone/>
            </a:pPr>
            <a:r>
              <a:rPr lang="en-US" sz="2100" b="1" i="1" u="sng">
                <a:effectLst>
                  <a:outerShdw blurRad="38100" dist="38100" dir="2700000" algn="tl">
                    <a:srgbClr val="000000">
                      <a:alpha val="43137"/>
                    </a:srgbClr>
                  </a:outerShdw>
                </a:effectLst>
                <a:sym typeface="+mn-ea"/>
              </a:rPr>
              <a:t>Hyperparameter Tuning: </a:t>
            </a:r>
            <a:endParaRPr lang="en-US" sz="2100" b="1" i="1" u="sng">
              <a:effectLst>
                <a:outerShdw blurRad="38100" dist="38100" dir="2700000" algn="tl">
                  <a:srgbClr val="000000">
                    <a:alpha val="43137"/>
                  </a:srgbClr>
                </a:outerShdw>
              </a:effectLst>
              <a:sym typeface="+mn-ea"/>
            </a:endParaRPr>
          </a:p>
          <a:p>
            <a:pPr lvl="1"/>
            <a:r>
              <a:rPr lang="en-US" sz="2100" i="1" u="sng">
                <a:effectLst>
                  <a:outerShdw blurRad="38100" dist="38100" dir="2700000" algn="tl">
                    <a:srgbClr val="000000">
                      <a:alpha val="43137"/>
                    </a:srgbClr>
                  </a:outerShdw>
                </a:effectLst>
                <a:sym typeface="+mn-ea"/>
              </a:rPr>
              <a:t>RandomizedSearchCV  </a:t>
            </a:r>
            <a:endParaRPr lang="en-US" sz="2100"/>
          </a:p>
          <a:p>
            <a:pPr>
              <a:buNone/>
            </a:pPr>
            <a:endParaRPr lang="en-US">
              <a:sym typeface="+mn-ea"/>
            </a:endParaRPr>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7" name="Title 6"/>
          <p:cNvSpPr>
            <a:spLocks noGrp="1"/>
          </p:cNvSpPr>
          <p:nvPr/>
        </p:nvSpPr>
        <p:spPr>
          <a:xfrm>
            <a:off x="163195" y="193040"/>
            <a:ext cx="8623935" cy="854075"/>
          </a:xfrm>
          <a:prstGeom prst="flowChartAlternateProcess">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Training  and Model Selection</a:t>
            </a: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5750" y="1233805"/>
            <a:ext cx="7886700" cy="4796155"/>
          </a:xfrm>
        </p:spPr>
        <p:txBody>
          <a:bodyPr>
            <a:normAutofit/>
          </a:bodyPr>
          <a:p>
            <a:pPr>
              <a:buFont typeface="Wingdings" panose="05000000000000000000" charset="0"/>
              <a:buChar char="Ø"/>
            </a:pPr>
            <a:r>
              <a:rPr lang="en-US" sz="2800" i="1" u="sng">
                <a:effectLst>
                  <a:outerShdw blurRad="38100" dist="38100" dir="2700000" algn="tl">
                    <a:srgbClr val="000000">
                      <a:alpha val="43137"/>
                    </a:srgbClr>
                  </a:outerShdw>
                </a:effectLst>
                <a:sym typeface="+mn-ea"/>
              </a:rPr>
              <a:t>Final Model</a:t>
            </a:r>
            <a:r>
              <a:rPr lang="en-US" sz="2800"/>
              <a:t>: </a:t>
            </a:r>
            <a:endParaRPr lang="en-US" sz="2800"/>
          </a:p>
          <a:p>
            <a:pPr marL="0" lvl="0" indent="0">
              <a:buFont typeface="Wingdings" panose="05000000000000000000" charset="0"/>
              <a:buNone/>
            </a:pPr>
            <a:r>
              <a:rPr lang="en-US" sz="2400"/>
              <a:t>        GradientBoostingClassifier</a:t>
            </a:r>
            <a:endParaRPr lang="en-US" sz="2400" i="1" u="sng">
              <a:effectLst>
                <a:outerShdw blurRad="38100" dist="38100" dir="2700000" algn="tl">
                  <a:srgbClr val="000000">
                    <a:alpha val="43137"/>
                  </a:srgbClr>
                </a:outerShdw>
              </a:effectLst>
              <a:sym typeface="+mn-ea"/>
            </a:endParaRPr>
          </a:p>
          <a:p>
            <a:pPr lvl="0">
              <a:buFont typeface="Wingdings" panose="05000000000000000000" charset="0"/>
              <a:buChar char="Ø"/>
            </a:pPr>
            <a:r>
              <a:rPr lang="en-US" sz="2400" i="1" u="sng">
                <a:effectLst>
                  <a:outerShdw blurRad="38100" dist="38100" dir="2700000" algn="tl">
                    <a:srgbClr val="000000">
                      <a:alpha val="43137"/>
                    </a:srgbClr>
                  </a:outerShdw>
                </a:effectLst>
                <a:sym typeface="+mn-ea"/>
              </a:rPr>
              <a:t>Best Parameters</a:t>
            </a:r>
            <a:r>
              <a:rPr lang="en-US" sz="2400">
                <a:sym typeface="+mn-ea"/>
              </a:rPr>
              <a:t>:</a:t>
            </a:r>
            <a:endParaRPr lang="en-US" sz="2400"/>
          </a:p>
          <a:p>
            <a:pPr marL="0" indent="0">
              <a:buNone/>
            </a:pPr>
            <a:r>
              <a:rPr lang="en-US" sz="2400">
                <a:sym typeface="+mn-ea"/>
              </a:rPr>
              <a:t>        {'under__sampling': {Calss “Low”: 55578},  </a:t>
            </a:r>
            <a:endParaRPr lang="en-US" sz="2400">
              <a:sym typeface="+mn-ea"/>
            </a:endParaRPr>
          </a:p>
          <a:p>
            <a:pPr marL="0" indent="0">
              <a:buNone/>
            </a:pPr>
            <a:r>
              <a:rPr lang="en-US" sz="2400">
                <a:sym typeface="+mn-ea"/>
              </a:rPr>
              <a:t>         'over__sampling': {Class “High”: 15225}, </a:t>
            </a:r>
            <a:endParaRPr lang="en-US" sz="2400">
              <a:sym typeface="+mn-ea"/>
            </a:endParaRPr>
          </a:p>
          <a:p>
            <a:pPr marL="0" indent="0">
              <a:buNone/>
            </a:pPr>
            <a:r>
              <a:rPr lang="en-US" sz="2400">
                <a:sym typeface="+mn-ea"/>
              </a:rPr>
              <a:t>          'n_estimators': 297,   'max_depth': 22, </a:t>
            </a:r>
            <a:endParaRPr lang="en-US" sz="2400">
              <a:sym typeface="+mn-ea"/>
            </a:endParaRPr>
          </a:p>
          <a:p>
            <a:pPr marL="0" indent="0">
              <a:buNone/>
            </a:pPr>
            <a:r>
              <a:rPr lang="en-US" sz="2400">
                <a:sym typeface="+mn-ea"/>
              </a:rPr>
              <a:t>          'criteria': 'log_loss',  'learning_rate': 0.25}</a:t>
            </a:r>
            <a:endParaRPr lang="en-US" sz="2400">
              <a:sym typeface="+mn-ea"/>
            </a:endParaRPr>
          </a:p>
          <a:p>
            <a:pPr lvl="0">
              <a:buFont typeface="Wingdings" panose="05000000000000000000" charset="0"/>
              <a:buChar char="Ø"/>
            </a:pPr>
            <a:r>
              <a:rPr lang="en-US" sz="2400" i="1" u="sng">
                <a:effectLst>
                  <a:outerShdw blurRad="38100" dist="38100" dir="2700000" algn="tl">
                    <a:srgbClr val="000000">
                      <a:alpha val="43137"/>
                    </a:srgbClr>
                  </a:outerShdw>
                </a:effectLst>
                <a:sym typeface="+mn-ea"/>
              </a:rPr>
              <a:t>Classification Results</a:t>
            </a:r>
            <a:r>
              <a:rPr lang="en-US" sz="2400">
                <a:sym typeface="+mn-ea"/>
              </a:rPr>
              <a:t>:</a:t>
            </a:r>
            <a:endParaRPr lang="en-US" sz="2400">
              <a:sym typeface="+mn-ea"/>
            </a:endParaRPr>
          </a:p>
          <a:p>
            <a:pPr lvl="0">
              <a:buFont typeface="Wingdings" panose="05000000000000000000" charset="0"/>
              <a:buNone/>
            </a:pPr>
            <a:endParaRPr lang="en-US" sz="2400">
              <a:sym typeface="+mn-ea"/>
            </a:endParaRPr>
          </a:p>
          <a:p>
            <a:pPr lvl="0">
              <a:buFont typeface="Wingdings" panose="05000000000000000000" charset="0"/>
              <a:buNone/>
            </a:pPr>
            <a:r>
              <a:rPr lang="en-US" sz="2400">
                <a:sym typeface="+mn-ea"/>
              </a:rPr>
              <a:t>     accuracy=0.89</a:t>
            </a:r>
            <a:endParaRPr lang="en-US" sz="2400">
              <a:sym typeface="+mn-ea"/>
            </a:endParaRPr>
          </a:p>
          <a:p>
            <a:pPr lvl="0">
              <a:buFont typeface="Wingdings" panose="05000000000000000000" charset="0"/>
              <a:buNone/>
            </a:pPr>
            <a:r>
              <a:rPr lang="en-US" sz="2400">
                <a:sym typeface="+mn-ea"/>
              </a:rPr>
              <a:t>Low scores for Class “High”</a:t>
            </a:r>
            <a:endParaRPr lang="en-US" sz="2400">
              <a:sym typeface="+mn-ea"/>
            </a:endParaRPr>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7" name="Title 6"/>
          <p:cNvSpPr>
            <a:spLocks noGrp="1"/>
          </p:cNvSpPr>
          <p:nvPr/>
        </p:nvSpPr>
        <p:spPr>
          <a:xfrm>
            <a:off x="163195" y="193040"/>
            <a:ext cx="8623935" cy="854075"/>
          </a:xfrm>
          <a:prstGeom prst="flowChartAlternateProcess">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Modeling    </a:t>
            </a:r>
            <a:r>
              <a:rPr lang="en-US"/>
              <a:t> </a:t>
            </a:r>
            <a:endParaRPr lang="en-US"/>
          </a:p>
        </p:txBody>
      </p:sp>
      <p:graphicFrame>
        <p:nvGraphicFramePr>
          <p:cNvPr id="2" name="Table 1"/>
          <p:cNvGraphicFramePr/>
          <p:nvPr/>
        </p:nvGraphicFramePr>
        <p:xfrm>
          <a:off x="3867150" y="4335780"/>
          <a:ext cx="4650740" cy="2334895"/>
        </p:xfrm>
        <a:graphic>
          <a:graphicData uri="http://schemas.openxmlformats.org/drawingml/2006/table">
            <a:tbl>
              <a:tblPr firstRow="1" bandRow="1">
                <a:tableStyleId>{5C22544A-7EE6-4342-B048-85BDC9FD1C3A}</a:tableStyleId>
              </a:tblPr>
              <a:tblGrid>
                <a:gridCol w="1162685"/>
                <a:gridCol w="1162685"/>
                <a:gridCol w="1162685"/>
                <a:gridCol w="1162685"/>
              </a:tblGrid>
              <a:tr h="502920">
                <a:tc>
                  <a:txBody>
                    <a:bodyPr/>
                    <a:p>
                      <a:pPr algn="ctr">
                        <a:buNone/>
                      </a:pPr>
                      <a:endParaRPr lang="en-US"/>
                    </a:p>
                  </a:txBody>
                  <a:tcPr/>
                </a:tc>
                <a:tc>
                  <a:txBody>
                    <a:bodyPr/>
                    <a:p>
                      <a:pPr algn="ctr">
                        <a:buNone/>
                      </a:pPr>
                      <a:r>
                        <a:rPr lang="en-US" sz="1350">
                          <a:sym typeface="+mn-ea"/>
                        </a:rPr>
                        <a:t>precision    </a:t>
                      </a:r>
                      <a:endParaRPr lang="en-US" sz="1350">
                        <a:sym typeface="+mn-ea"/>
                      </a:endParaRPr>
                    </a:p>
                  </a:txBody>
                  <a:tcPr/>
                </a:tc>
                <a:tc>
                  <a:txBody>
                    <a:bodyPr/>
                    <a:p>
                      <a:pPr algn="ctr">
                        <a:buNone/>
                      </a:pPr>
                      <a:r>
                        <a:rPr lang="en-US" sz="1350">
                          <a:sym typeface="+mn-ea"/>
                        </a:rPr>
                        <a:t>recall </a:t>
                      </a:r>
                      <a:endParaRPr lang="en-US" sz="1350">
                        <a:sym typeface="+mn-ea"/>
                      </a:endParaRPr>
                    </a:p>
                    <a:p>
                      <a:pPr algn="ctr">
                        <a:buNone/>
                      </a:pPr>
                      <a:endParaRPr lang="en-US" sz="1350">
                        <a:sym typeface="+mn-ea"/>
                      </a:endParaRPr>
                    </a:p>
                  </a:txBody>
                  <a:tcPr/>
                </a:tc>
                <a:tc>
                  <a:txBody>
                    <a:bodyPr/>
                    <a:p>
                      <a:pPr algn="ctr">
                        <a:buNone/>
                      </a:pPr>
                      <a:r>
                        <a:rPr lang="en-US" sz="1350">
                          <a:sym typeface="+mn-ea"/>
                        </a:rPr>
                        <a:t> f1-score </a:t>
                      </a:r>
                      <a:endParaRPr lang="en-US" sz="1350">
                        <a:sym typeface="+mn-ea"/>
                      </a:endParaRPr>
                    </a:p>
                  </a:txBody>
                  <a:tcPr/>
                </a:tc>
              </a:tr>
              <a:tr h="502920">
                <a:tc>
                  <a:txBody>
                    <a:bodyPr/>
                    <a:p>
                      <a:pPr algn="ctr">
                        <a:buNone/>
                      </a:pPr>
                      <a:r>
                        <a:rPr lang="en-US"/>
                        <a:t>Class “Low”</a:t>
                      </a:r>
                      <a:endParaRPr lang="en-US"/>
                    </a:p>
                  </a:txBody>
                  <a:tcPr/>
                </a:tc>
                <a:tc>
                  <a:txBody>
                    <a:bodyPr/>
                    <a:p>
                      <a:pPr algn="ctr">
                        <a:buNone/>
                      </a:pPr>
                      <a:r>
                        <a:rPr lang="en-US" sz="1350">
                          <a:sym typeface="+mn-ea"/>
                        </a:rPr>
                        <a:t> 0.93 </a:t>
                      </a:r>
                      <a:endParaRPr lang="en-US" sz="1350">
                        <a:sym typeface="+mn-ea"/>
                      </a:endParaRPr>
                    </a:p>
                  </a:txBody>
                  <a:tcPr/>
                </a:tc>
                <a:tc>
                  <a:txBody>
                    <a:bodyPr/>
                    <a:p>
                      <a:pPr algn="ctr">
                        <a:buNone/>
                      </a:pPr>
                      <a:r>
                        <a:rPr lang="en-US" sz="1350">
                          <a:sym typeface="+mn-ea"/>
                        </a:rPr>
                        <a:t>     0.94  </a:t>
                      </a:r>
                      <a:endParaRPr lang="en-US" sz="1350">
                        <a:sym typeface="+mn-ea"/>
                      </a:endParaRPr>
                    </a:p>
                  </a:txBody>
                  <a:tcPr/>
                </a:tc>
                <a:tc>
                  <a:txBody>
                    <a:bodyPr/>
                    <a:p>
                      <a:pPr algn="ctr">
                        <a:buNone/>
                      </a:pPr>
                      <a:r>
                        <a:rPr lang="en-US" sz="1350">
                          <a:sym typeface="+mn-ea"/>
                        </a:rPr>
                        <a:t>    0.94</a:t>
                      </a:r>
                      <a:endParaRPr lang="en-US" sz="1350">
                        <a:sym typeface="+mn-ea"/>
                      </a:endParaRPr>
                    </a:p>
                    <a:p>
                      <a:pPr algn="ctr">
                        <a:buNone/>
                      </a:pPr>
                      <a:endParaRPr lang="en-US" sz="1350">
                        <a:sym typeface="+mn-ea"/>
                      </a:endParaRPr>
                    </a:p>
                  </a:txBody>
                  <a:tcPr/>
                </a:tc>
              </a:tr>
              <a:tr h="502920">
                <a:tc>
                  <a:txBody>
                    <a:bodyPr/>
                    <a:p>
                      <a:pPr algn="ctr">
                        <a:buNone/>
                      </a:pPr>
                      <a:r>
                        <a:rPr lang="en-US"/>
                        <a:t>Class “High”</a:t>
                      </a:r>
                      <a:endParaRPr lang="en-US"/>
                    </a:p>
                  </a:txBody>
                  <a:tcPr/>
                </a:tc>
                <a:tc>
                  <a:txBody>
                    <a:bodyPr/>
                    <a:p>
                      <a:pPr algn="ctr">
                        <a:buNone/>
                      </a:pPr>
                      <a:r>
                        <a:rPr lang="en-US" sz="1350">
                          <a:sym typeface="+mn-ea"/>
                        </a:rPr>
                        <a:t> 0.54 </a:t>
                      </a:r>
                      <a:endParaRPr lang="en-US" sz="1350">
                        <a:sym typeface="+mn-ea"/>
                      </a:endParaRPr>
                    </a:p>
                  </a:txBody>
                  <a:tcPr/>
                </a:tc>
                <a:tc>
                  <a:txBody>
                    <a:bodyPr/>
                    <a:p>
                      <a:pPr algn="ctr">
                        <a:buNone/>
                      </a:pPr>
                      <a:r>
                        <a:rPr lang="en-US" sz="1350">
                          <a:sym typeface="+mn-ea"/>
                        </a:rPr>
                        <a:t>     0.51   </a:t>
                      </a:r>
                      <a:endParaRPr lang="en-US" sz="1350">
                        <a:sym typeface="+mn-ea"/>
                      </a:endParaRPr>
                    </a:p>
                  </a:txBody>
                  <a:tcPr/>
                </a:tc>
                <a:tc>
                  <a:txBody>
                    <a:bodyPr/>
                    <a:p>
                      <a:pPr algn="ctr">
                        <a:buNone/>
                      </a:pPr>
                      <a:r>
                        <a:rPr lang="en-US" sz="1350">
                          <a:sym typeface="+mn-ea"/>
                        </a:rPr>
                        <a:t>  0.52</a:t>
                      </a:r>
                      <a:endParaRPr lang="en-US" sz="1350">
                        <a:sym typeface="+mn-ea"/>
                      </a:endParaRPr>
                    </a:p>
                    <a:p>
                      <a:pPr algn="ctr">
                        <a:buNone/>
                      </a:pPr>
                      <a:endParaRPr lang="en-US" sz="1350">
                        <a:sym typeface="+mn-ea"/>
                      </a:endParaRPr>
                    </a:p>
                  </a:txBody>
                  <a:tcPr/>
                </a:tc>
              </a:tr>
              <a:tr h="502920">
                <a:tc>
                  <a:txBody>
                    <a:bodyPr/>
                    <a:p>
                      <a:pPr algn="ctr">
                        <a:buNone/>
                      </a:pPr>
                      <a:r>
                        <a:rPr lang="en-US" sz="1350">
                          <a:sym typeface="+mn-ea"/>
                        </a:rPr>
                        <a:t>macro avg</a:t>
                      </a:r>
                      <a:endParaRPr lang="en-US" sz="1350">
                        <a:sym typeface="+mn-ea"/>
                      </a:endParaRPr>
                    </a:p>
                  </a:txBody>
                  <a:tcPr/>
                </a:tc>
                <a:tc>
                  <a:txBody>
                    <a:bodyPr/>
                    <a:p>
                      <a:pPr algn="ctr">
                        <a:buNone/>
                      </a:pPr>
                      <a:r>
                        <a:rPr lang="en-US" sz="1350">
                          <a:sym typeface="+mn-ea"/>
                        </a:rPr>
                        <a:t>0.74   </a:t>
                      </a:r>
                      <a:endParaRPr lang="en-US" sz="1350">
                        <a:sym typeface="+mn-ea"/>
                      </a:endParaRPr>
                    </a:p>
                  </a:txBody>
                  <a:tcPr/>
                </a:tc>
                <a:tc>
                  <a:txBody>
                    <a:bodyPr/>
                    <a:p>
                      <a:pPr algn="ctr">
                        <a:buNone/>
                      </a:pPr>
                      <a:r>
                        <a:rPr lang="en-US" sz="1350">
                          <a:sym typeface="+mn-ea"/>
                        </a:rPr>
                        <a:t>   0.73     </a:t>
                      </a:r>
                      <a:endParaRPr lang="en-US" sz="1350">
                        <a:sym typeface="+mn-ea"/>
                      </a:endParaRPr>
                    </a:p>
                  </a:txBody>
                  <a:tcPr/>
                </a:tc>
                <a:tc>
                  <a:txBody>
                    <a:bodyPr/>
                    <a:p>
                      <a:pPr algn="ctr">
                        <a:buNone/>
                      </a:pPr>
                      <a:r>
                        <a:rPr lang="en-US" sz="1350">
                          <a:sym typeface="+mn-ea"/>
                        </a:rPr>
                        <a:t> 0.73</a:t>
                      </a:r>
                      <a:endParaRPr lang="en-US" sz="1350">
                        <a:sym typeface="+mn-ea"/>
                      </a:endParaRPr>
                    </a:p>
                    <a:p>
                      <a:pPr algn="ctr">
                        <a:buNone/>
                      </a:pPr>
                      <a:endParaRPr lang="en-US" sz="1350">
                        <a:sym typeface="+mn-ea"/>
                      </a:endParaRPr>
                    </a:p>
                  </a:txBody>
                  <a:tcPr/>
                </a:tc>
              </a:tr>
              <a:tr h="323215">
                <a:tc>
                  <a:txBody>
                    <a:bodyPr/>
                    <a:p>
                      <a:pPr algn="ctr">
                        <a:buNone/>
                      </a:pPr>
                      <a:r>
                        <a:rPr lang="en-US" sz="1350">
                          <a:sym typeface="+mn-ea"/>
                        </a:rPr>
                        <a:t>weighted avg</a:t>
                      </a:r>
                      <a:endParaRPr lang="en-US" sz="1350">
                        <a:sym typeface="+mn-ea"/>
                      </a:endParaRPr>
                    </a:p>
                  </a:txBody>
                  <a:tcPr/>
                </a:tc>
                <a:tc>
                  <a:txBody>
                    <a:bodyPr/>
                    <a:p>
                      <a:pPr algn="ctr">
                        <a:buNone/>
                      </a:pPr>
                      <a:r>
                        <a:rPr lang="en-US" sz="1350">
                          <a:sym typeface="+mn-ea"/>
                        </a:rPr>
                        <a:t> 0.89</a:t>
                      </a:r>
                      <a:endParaRPr lang="en-US" sz="1350">
                        <a:sym typeface="+mn-ea"/>
                      </a:endParaRPr>
                    </a:p>
                  </a:txBody>
                  <a:tcPr/>
                </a:tc>
                <a:tc>
                  <a:txBody>
                    <a:bodyPr/>
                    <a:p>
                      <a:pPr algn="ctr">
                        <a:buNone/>
                      </a:pPr>
                      <a:r>
                        <a:rPr lang="en-US" sz="1350">
                          <a:sym typeface="+mn-ea"/>
                        </a:rPr>
                        <a:t>   0.89 </a:t>
                      </a:r>
                      <a:endParaRPr lang="en-US" sz="1350">
                        <a:sym typeface="+mn-ea"/>
                      </a:endParaRPr>
                    </a:p>
                  </a:txBody>
                  <a:tcPr/>
                </a:tc>
                <a:tc>
                  <a:txBody>
                    <a:bodyPr/>
                    <a:p>
                      <a:pPr algn="ctr">
                        <a:buNone/>
                      </a:pPr>
                      <a:r>
                        <a:rPr lang="en-US" sz="1350">
                          <a:sym typeface="+mn-ea"/>
                        </a:rPr>
                        <a:t>  0.89 </a:t>
                      </a:r>
                      <a:endParaRPr lang="en-US" sz="1350">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7" name="Title 6"/>
          <p:cNvSpPr>
            <a:spLocks noGrp="1"/>
          </p:cNvSpPr>
          <p:nvPr/>
        </p:nvSpPr>
        <p:spPr>
          <a:xfrm>
            <a:off x="163195" y="236220"/>
            <a:ext cx="8623935" cy="854075"/>
          </a:xfrm>
          <a:prstGeom prst="flowChartAlternateProcess">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Importance of Factors in Determing Salary </a:t>
            </a:r>
            <a:r>
              <a:rPr lang="en-US"/>
              <a:t> </a:t>
            </a:r>
            <a:endParaRPr lang="en-US"/>
          </a:p>
        </p:txBody>
      </p:sp>
      <p:sp>
        <p:nvSpPr>
          <p:cNvPr id="6" name="Text Box 5"/>
          <p:cNvSpPr txBox="1"/>
          <p:nvPr/>
        </p:nvSpPr>
        <p:spPr>
          <a:xfrm>
            <a:off x="290195" y="4909820"/>
            <a:ext cx="6843395" cy="1291590"/>
          </a:xfrm>
          <a:prstGeom prst="rect">
            <a:avLst/>
          </a:prstGeom>
          <a:noFill/>
        </p:spPr>
        <p:txBody>
          <a:bodyPr wrap="square" rtlCol="0">
            <a:spAutoFit/>
          </a:bodyPr>
          <a:p>
            <a:pPr marL="285750" indent="-285750">
              <a:buFont typeface="Wingdings" panose="05000000000000000000" charset="0"/>
              <a:buChar char="Ø"/>
            </a:pPr>
            <a:r>
              <a:rPr lang="en-US" sz="2000"/>
              <a:t>The 3 Most Significantly Important  Factors Ranked in Decreasing Order:</a:t>
            </a:r>
            <a:endParaRPr lang="en-US" sz="2000"/>
          </a:p>
          <a:p>
            <a:pPr marL="285750" indent="-285750">
              <a:buFont typeface="Wingdings" panose="05000000000000000000" charset="0"/>
              <a:buChar char="Ø"/>
            </a:pPr>
            <a:endParaRPr lang="en-US"/>
          </a:p>
          <a:p>
            <a:pPr indent="0">
              <a:buFont typeface="Wingdings" panose="05000000000000000000" charset="0"/>
              <a:buNone/>
            </a:pPr>
            <a:r>
              <a:rPr lang="en-US" sz="2000">
                <a:solidFill>
                  <a:srgbClr val="FF0000"/>
                </a:solidFill>
              </a:rPr>
              <a:t>      Installation, In_App_Purchases, Age, Updated_Age</a:t>
            </a:r>
            <a:endParaRPr lang="en-US" sz="2000">
              <a:solidFill>
                <a:srgbClr val="FF0000"/>
              </a:solidFill>
            </a:endParaRPr>
          </a:p>
        </p:txBody>
      </p:sp>
      <p:cxnSp>
        <p:nvCxnSpPr>
          <p:cNvPr id="13" name="Straight Arrow Connector 12"/>
          <p:cNvCxnSpPr/>
          <p:nvPr/>
        </p:nvCxnSpPr>
        <p:spPr>
          <a:xfrm flipH="1">
            <a:off x="3028950" y="2619375"/>
            <a:ext cx="66675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3524250" y="2409825"/>
            <a:ext cx="666115" cy="368300"/>
          </a:xfrm>
          <a:prstGeom prst="rect">
            <a:avLst/>
          </a:prstGeom>
          <a:noFill/>
        </p:spPr>
        <p:txBody>
          <a:bodyPr wrap="square" rtlCol="0">
            <a:spAutoFit/>
          </a:bodyPr>
          <a:p>
            <a:r>
              <a:rPr lang="en-US"/>
              <a:t>0.05</a:t>
            </a:r>
            <a:endParaRPr lang="en-US"/>
          </a:p>
        </p:txBody>
      </p:sp>
      <p:pic>
        <p:nvPicPr>
          <p:cNvPr id="2" name="Picture 1" descr="download"/>
          <p:cNvPicPr>
            <a:picLocks noChangeAspect="1"/>
          </p:cNvPicPr>
          <p:nvPr/>
        </p:nvPicPr>
        <p:blipFill>
          <a:blip r:embed="rId1"/>
          <a:stretch>
            <a:fillRect/>
          </a:stretch>
        </p:blipFill>
        <p:spPr>
          <a:xfrm>
            <a:off x="-356870" y="1090295"/>
            <a:ext cx="9144000" cy="4261485"/>
          </a:xfrm>
          <a:prstGeom prst="rect">
            <a:avLst/>
          </a:prstGeom>
        </p:spPr>
      </p:pic>
      <p:cxnSp>
        <p:nvCxnSpPr>
          <p:cNvPr id="3" name="Straight Arrow Connector 2"/>
          <p:cNvCxnSpPr/>
          <p:nvPr/>
        </p:nvCxnSpPr>
        <p:spPr>
          <a:xfrm flipH="1">
            <a:off x="2107565" y="2878455"/>
            <a:ext cx="393700" cy="243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2298700" y="2593975"/>
            <a:ext cx="1397000" cy="368300"/>
          </a:xfrm>
          <a:prstGeom prst="rect">
            <a:avLst/>
          </a:prstGeom>
          <a:noFill/>
        </p:spPr>
        <p:txBody>
          <a:bodyPr wrap="square" rtlCol="0">
            <a:spAutoFit/>
          </a:bodyPr>
          <a:p>
            <a:r>
              <a:rPr lang="en-US"/>
              <a:t>0.05</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90000" lnSpcReduction="20000"/>
          </a:bodyPr>
          <a:p>
            <a:pPr>
              <a:buFont typeface="Wingdings" panose="05000000000000000000" charset="0"/>
              <a:buChar char="Ø"/>
            </a:pPr>
            <a:r>
              <a:rPr lang="en-US" sz="2100" i="1" u="sng">
                <a:effectLst>
                  <a:outerShdw blurRad="38100" dist="38100" dir="2700000" algn="tl">
                    <a:srgbClr val="000000">
                      <a:alpha val="43137"/>
                    </a:srgbClr>
                  </a:outerShdw>
                </a:effectLst>
                <a:sym typeface="+mn-ea"/>
              </a:rPr>
              <a:t>App’s counts of “Installatons”  is the dominant feature to forecast Rating </a:t>
            </a:r>
            <a:endParaRPr lang="en-US" sz="2100" i="1" u="sng">
              <a:effectLst>
                <a:outerShdw blurRad="38100" dist="38100" dir="2700000" algn="tl">
                  <a:srgbClr val="000000">
                    <a:alpha val="43137"/>
                  </a:srgbClr>
                </a:outerShdw>
              </a:effectLst>
              <a:sym typeface="+mn-ea"/>
            </a:endParaRPr>
          </a:p>
          <a:p>
            <a:pPr marL="0" indent="0">
              <a:buFont typeface="Wingdings" panose="05000000000000000000" charset="0"/>
              <a:buNone/>
            </a:pPr>
            <a:r>
              <a:rPr lang="en-US" sz="2100">
                <a:effectLst/>
                <a:sym typeface="+mn-ea"/>
              </a:rPr>
              <a:t>                    More installation means higher rating </a:t>
            </a:r>
            <a:endParaRPr lang="en-US" sz="2100">
              <a:effectLst/>
              <a:sym typeface="+mn-ea"/>
            </a:endParaRPr>
          </a:p>
          <a:p>
            <a:pPr marL="0" indent="0">
              <a:buFont typeface="Wingdings" panose="05000000000000000000" charset="0"/>
              <a:buNone/>
            </a:pPr>
            <a:endParaRPr lang="en-US" sz="2100">
              <a:effectLst/>
              <a:sym typeface="+mn-ea"/>
            </a:endParaRPr>
          </a:p>
          <a:p>
            <a:pPr>
              <a:buFont typeface="Wingdings" panose="05000000000000000000" charset="0"/>
              <a:buChar char="Ø"/>
            </a:pPr>
            <a:r>
              <a:rPr lang="en-US" sz="2100" i="1" u="sng">
                <a:effectLst>
                  <a:outerShdw blurRad="38100" dist="38100" dir="2700000" algn="tl">
                    <a:srgbClr val="000000">
                      <a:alpha val="43137"/>
                    </a:srgbClr>
                  </a:outerShdw>
                </a:effectLst>
                <a:sym typeface="+mn-ea"/>
              </a:rPr>
              <a:t>The following can be manipulated to boosting Installations</a:t>
            </a:r>
            <a:r>
              <a:rPr lang="en-US" sz="2100">
                <a:sym typeface="+mn-ea"/>
              </a:rPr>
              <a:t> </a:t>
            </a:r>
            <a:endParaRPr lang="en-US" sz="2100"/>
          </a:p>
          <a:p>
            <a:pPr lvl="1"/>
            <a:r>
              <a:rPr lang="en-US" sz="2100">
                <a:sym typeface="+mn-ea"/>
              </a:rPr>
              <a:t>Having in-App-Purchase Feature </a:t>
            </a:r>
            <a:endParaRPr lang="en-US" sz="2100"/>
          </a:p>
          <a:p>
            <a:pPr lvl="1"/>
            <a:r>
              <a:rPr lang="en-US" sz="2100">
                <a:sym typeface="+mn-ea"/>
              </a:rPr>
              <a:t>Supporting Ads </a:t>
            </a:r>
            <a:endParaRPr lang="en-US" sz="2100">
              <a:sym typeface="+mn-ea"/>
            </a:endParaRPr>
          </a:p>
          <a:p>
            <a:pPr lvl="1"/>
            <a:r>
              <a:rPr lang="en-US" sz="2100">
                <a:sym typeface="+mn-ea"/>
              </a:rPr>
              <a:t>Allowing time for Apps to grow and having longer history  </a:t>
            </a:r>
            <a:endParaRPr lang="en-US" sz="2100">
              <a:sym typeface="+mn-ea"/>
            </a:endParaRPr>
          </a:p>
          <a:p>
            <a:pPr marL="342900" lvl="1" indent="0">
              <a:buNone/>
            </a:pPr>
            <a:endParaRPr lang="en-US" sz="2100">
              <a:effectLst/>
              <a:sym typeface="+mn-ea"/>
            </a:endParaRPr>
          </a:p>
          <a:p>
            <a:pPr>
              <a:buFont typeface="Wingdings" panose="05000000000000000000" charset="0"/>
              <a:buChar char="Ø"/>
            </a:pPr>
            <a:r>
              <a:rPr lang="en-US" sz="2100" i="1" u="sng">
                <a:effectLst>
                  <a:outerShdw blurRad="38100" dist="38100" dir="2700000" algn="tl">
                    <a:srgbClr val="000000">
                      <a:alpha val="43137"/>
                    </a:srgbClr>
                  </a:outerShdw>
                </a:effectLst>
                <a:sym typeface="+mn-ea"/>
              </a:rPr>
              <a:t>Having In-App_Purchases, Having a longer history can also bring up Ratings but not as significant </a:t>
            </a:r>
            <a:r>
              <a:rPr lang="en-US" sz="2100">
                <a:sym typeface="+mn-ea"/>
              </a:rPr>
              <a:t> </a:t>
            </a:r>
            <a:endParaRPr lang="en-US" sz="2100">
              <a:sym typeface="+mn-ea"/>
            </a:endParaRPr>
          </a:p>
          <a:p>
            <a:pPr>
              <a:buFont typeface="Wingdings" panose="05000000000000000000" charset="0"/>
              <a:buChar char="Ø"/>
            </a:pPr>
            <a:endParaRPr lang="en-US" sz="2100">
              <a:sym typeface="+mn-ea"/>
            </a:endParaRPr>
          </a:p>
          <a:p>
            <a:pPr>
              <a:buFont typeface="Wingdings" panose="05000000000000000000" charset="0"/>
              <a:buChar char="Ø"/>
            </a:pPr>
            <a:r>
              <a:rPr lang="en-US" i="1" u="sng">
                <a:effectLst>
                  <a:outerShdw blurRad="38100" dist="38100" dir="2700000" algn="tl">
                    <a:srgbClr val="000000">
                      <a:alpha val="43137"/>
                    </a:srgbClr>
                  </a:outerShdw>
                </a:effectLst>
                <a:sym typeface="+mn-ea"/>
              </a:rPr>
              <a:t>Price, Size, Content_Rating have little or no effect on Ratings </a:t>
            </a:r>
            <a:r>
              <a:rPr lang="en-US">
                <a:sym typeface="+mn-ea"/>
              </a:rPr>
              <a:t> </a:t>
            </a:r>
            <a:endParaRPr lang="en-US">
              <a:sym typeface="+mn-ea"/>
            </a:endParaRPr>
          </a:p>
          <a:p>
            <a:pPr>
              <a:buFont typeface="Wingdings" panose="05000000000000000000" charset="0"/>
              <a:buChar char="Ø"/>
            </a:pPr>
            <a:endParaRPr lang="en-US" sz="2100"/>
          </a:p>
          <a:p>
            <a:pPr lvl="0">
              <a:buFont typeface="Wingdings" panose="05000000000000000000" charset="0"/>
              <a:buChar char="Ø"/>
            </a:pPr>
            <a:r>
              <a:rPr lang="en-US" sz="2100" i="1" u="sng">
                <a:effectLst>
                  <a:outerShdw blurRad="38100" dist="38100" dir="2700000" algn="tl">
                    <a:srgbClr val="000000">
                      <a:alpha val="43137"/>
                    </a:srgbClr>
                  </a:outerShdw>
                </a:effectLst>
                <a:sym typeface="+mn-ea"/>
              </a:rPr>
              <a:t>Alternatives need to be explored to improve classification performance </a:t>
            </a:r>
            <a:r>
              <a:rPr lang="en-US" sz="2100">
                <a:sym typeface="+mn-ea"/>
              </a:rPr>
              <a:t>:</a:t>
            </a:r>
            <a:endParaRPr lang="en-US" sz="2100"/>
          </a:p>
          <a:p>
            <a:pPr marL="0" indent="0">
              <a:buNone/>
            </a:pPr>
            <a:r>
              <a:rPr lang="en-US" sz="2100">
                <a:sym typeface="+mn-ea"/>
              </a:rPr>
              <a:t>         </a:t>
            </a:r>
            <a:endParaRPr lang="en-US" sz="2100">
              <a:sym typeface="+mn-ea"/>
            </a:endParaRPr>
          </a:p>
          <a:p>
            <a:pPr lvl="0">
              <a:buFont typeface="Wingdings" panose="05000000000000000000" charset="0"/>
              <a:buNone/>
            </a:pPr>
            <a:endParaRPr lang="en-US" sz="2100">
              <a:sym typeface="+mn-ea"/>
            </a:endParaRPr>
          </a:p>
          <a:p>
            <a:endParaRPr lang="en-US"/>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7" name="Title 6"/>
          <p:cNvSpPr>
            <a:spLocks noGrp="1"/>
          </p:cNvSpPr>
          <p:nvPr/>
        </p:nvSpPr>
        <p:spPr>
          <a:xfrm>
            <a:off x="360680" y="600710"/>
            <a:ext cx="8623935" cy="854075"/>
          </a:xfrm>
          <a:prstGeom prst="flowChartAlternateProcess">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Conclusion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8650" y="1729740"/>
            <a:ext cx="7886700" cy="4351338"/>
          </a:xfrm>
        </p:spPr>
        <p:txBody>
          <a:bodyPr>
            <a:normAutofit lnSpcReduction="20000"/>
          </a:bodyPr>
          <a:p>
            <a:pPr>
              <a:buFont typeface="Wingdings" panose="05000000000000000000" charset="0"/>
              <a:buChar char="Ø"/>
            </a:pPr>
            <a:r>
              <a:rPr lang="en-US" sz="2100" i="1" u="sng">
                <a:effectLst>
                  <a:outerShdw blurRad="38100" dist="38100" dir="2700000" algn="tl">
                    <a:srgbClr val="000000">
                      <a:alpha val="43137"/>
                    </a:srgbClr>
                  </a:outerShdw>
                </a:effectLst>
                <a:sym typeface="+mn-ea"/>
              </a:rPr>
              <a:t>Feature Engineering can be explored for possibly missed-out important features</a:t>
            </a:r>
            <a:endParaRPr lang="en-US" sz="2100" i="1" u="sng">
              <a:effectLst>
                <a:outerShdw blurRad="38100" dist="38100" dir="2700000" algn="tl">
                  <a:srgbClr val="000000">
                    <a:alpha val="43137"/>
                  </a:srgbClr>
                </a:outerShdw>
              </a:effectLst>
              <a:sym typeface="+mn-ea"/>
            </a:endParaRPr>
          </a:p>
          <a:p>
            <a:pPr>
              <a:buFont typeface="Wingdings" panose="05000000000000000000" charset="0"/>
              <a:buChar char="Ø"/>
            </a:pPr>
            <a:endParaRPr lang="en-US" sz="2100" i="1" u="sng">
              <a:effectLst>
                <a:outerShdw blurRad="38100" dist="38100" dir="2700000" algn="tl">
                  <a:srgbClr val="000000">
                    <a:alpha val="43137"/>
                  </a:srgbClr>
                </a:outerShdw>
              </a:effectLst>
              <a:sym typeface="+mn-ea"/>
            </a:endParaRPr>
          </a:p>
          <a:p>
            <a:pPr>
              <a:buFont typeface="Wingdings" panose="05000000000000000000" charset="0"/>
              <a:buChar char="Ø"/>
            </a:pPr>
            <a:r>
              <a:rPr lang="en-US" sz="2100" i="1" u="sng">
                <a:effectLst>
                  <a:outerShdw blurRad="38100" dist="38100" dir="2700000" algn="tl">
                    <a:srgbClr val="000000">
                      <a:alpha val="43137"/>
                    </a:srgbClr>
                  </a:outerShdw>
                </a:effectLst>
                <a:sym typeface="+mn-ea"/>
              </a:rPr>
              <a:t>Alternative metrics that could better measure quality of Apps than Ratings should be looked into</a:t>
            </a:r>
            <a:r>
              <a:rPr lang="en-US" sz="2100">
                <a:sym typeface="+mn-ea"/>
              </a:rPr>
              <a:t> </a:t>
            </a:r>
            <a:endParaRPr lang="en-US" sz="2100">
              <a:sym typeface="+mn-ea"/>
            </a:endParaRPr>
          </a:p>
          <a:p>
            <a:pPr marL="0" indent="0">
              <a:buFont typeface="Wingdings" panose="05000000000000000000" charset="0"/>
              <a:buNone/>
            </a:pPr>
            <a:endParaRPr lang="en-US" sz="2100">
              <a:sym typeface="+mn-ea"/>
            </a:endParaRPr>
          </a:p>
          <a:p>
            <a:pPr lvl="0">
              <a:buFont typeface="Wingdings" panose="05000000000000000000" charset="0"/>
              <a:buChar char="Ø"/>
            </a:pPr>
            <a:r>
              <a:rPr lang="en-US" sz="2100" i="1" u="sng">
                <a:effectLst>
                  <a:outerShdw blurRad="38100" dist="38100" dir="2700000" algn="tl">
                    <a:srgbClr val="000000">
                      <a:alpha val="43137"/>
                    </a:srgbClr>
                  </a:outerShdw>
                </a:effectLst>
                <a:sym typeface="+mn-ea"/>
              </a:rPr>
              <a:t>Finging alternatives as Target Feature</a:t>
            </a:r>
            <a:r>
              <a:rPr lang="en-US" sz="2100">
                <a:sym typeface="+mn-ea"/>
              </a:rPr>
              <a:t>:</a:t>
            </a:r>
            <a:endParaRPr lang="en-US" sz="2100"/>
          </a:p>
          <a:p>
            <a:pPr marL="0" indent="0">
              <a:buNone/>
            </a:pPr>
            <a:r>
              <a:rPr lang="en-US" sz="2100">
                <a:sym typeface="+mn-ea"/>
              </a:rPr>
              <a:t>        e.g., Installation instead  </a:t>
            </a:r>
            <a:endParaRPr lang="en-US" sz="2100">
              <a:sym typeface="+mn-ea"/>
            </a:endParaRPr>
          </a:p>
          <a:p>
            <a:pPr lvl="0">
              <a:buFont typeface="Wingdings" panose="05000000000000000000" charset="0"/>
              <a:buNone/>
            </a:pPr>
            <a:endParaRPr lang="en-US" sz="2100">
              <a:sym typeface="+mn-ea"/>
            </a:endParaRPr>
          </a:p>
          <a:p>
            <a:pPr>
              <a:buFont typeface="Wingdings" panose="05000000000000000000" charset="0"/>
              <a:buChar char="Ø"/>
            </a:pPr>
            <a:r>
              <a:rPr lang="en-US" i="1" u="sng">
                <a:effectLst>
                  <a:outerShdw blurRad="38100" dist="38100" dir="2700000" algn="tl">
                    <a:srgbClr val="000000">
                      <a:alpha val="43137"/>
                    </a:srgbClr>
                  </a:outerShdw>
                </a:effectLst>
                <a:sym typeface="+mn-ea"/>
              </a:rPr>
              <a:t>Study other geners of Apps to gain some insights </a:t>
            </a:r>
            <a:endParaRPr lang="en-US"/>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7" name="Title 6"/>
          <p:cNvSpPr>
            <a:spLocks noGrp="1"/>
          </p:cNvSpPr>
          <p:nvPr/>
        </p:nvSpPr>
        <p:spPr>
          <a:xfrm>
            <a:off x="360680" y="600710"/>
            <a:ext cx="8623935" cy="854075"/>
          </a:xfrm>
          <a:prstGeom prst="flowChartAlternateProcess">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Discussion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0525"/>
            <a:ext cx="7886700" cy="727710"/>
          </a:xfrm>
          <a:prstGeom prst="roundRect">
            <a:avLst/>
          </a:prstGeom>
          <a:solidFill>
            <a:schemeClr val="accent1">
              <a:lumMod val="60000"/>
              <a:lumOff val="40000"/>
            </a:schemeClr>
          </a:solidFill>
        </p:spPr>
        <p:txBody>
          <a:bodyPr>
            <a:normAutofit fontScale="90000"/>
          </a:bodyPr>
          <a:lstStyle/>
          <a:p>
            <a:r>
              <a:rPr lang="en-US" dirty="0"/>
              <a:t> </a:t>
            </a:r>
            <a:r>
              <a:rPr lang="en-US" sz="4000" b="1" dirty="0"/>
              <a:t>Objective</a:t>
            </a:r>
            <a:endParaRPr lang="en-US" sz="4000" b="1" dirty="0"/>
          </a:p>
        </p:txBody>
      </p:sp>
      <p:sp>
        <p:nvSpPr>
          <p:cNvPr id="3" name="Content Placeholder 2"/>
          <p:cNvSpPr>
            <a:spLocks noGrp="1"/>
          </p:cNvSpPr>
          <p:nvPr>
            <p:ph idx="1"/>
          </p:nvPr>
        </p:nvSpPr>
        <p:spPr>
          <a:xfrm>
            <a:off x="628650" y="1289685"/>
            <a:ext cx="7886700" cy="5432425"/>
          </a:xfrm>
        </p:spPr>
        <p:txBody>
          <a:bodyPr>
            <a:normAutofit fontScale="90000" lnSpcReduction="20000"/>
          </a:bodyPr>
          <a:lstStyle/>
          <a:p>
            <a:pPr>
              <a:buFont typeface="Wingdings" panose="05000000000000000000" charset="0"/>
              <a:buChar char="Ø"/>
            </a:pPr>
            <a:r>
              <a:rPr lang="en-US"/>
              <a:t>Educational tech apps,  committed to the development of a new way of generating and delivering knowledge to motivate learning, is in great demand. Efforts should be made to develop more effective and efficient educational apps, to complement traditional learning channels.</a:t>
            </a:r>
            <a:endParaRPr lang="en-US"/>
          </a:p>
          <a:p>
            <a:pPr marL="0" indent="0">
              <a:buFont typeface="Wingdings" panose="05000000000000000000" charset="0"/>
              <a:buNone/>
            </a:pPr>
            <a:endParaRPr lang="en-US"/>
          </a:p>
          <a:p>
            <a:pPr>
              <a:buFont typeface="Wingdings" panose="05000000000000000000" charset="0"/>
              <a:buChar char="Ø"/>
            </a:pPr>
            <a:r>
              <a:rPr lang="en-US"/>
              <a:t>What features of Educatioinal Apps would users value more and can boost Apps’ Rating Score? </a:t>
            </a:r>
            <a:endParaRPr lang="en-US"/>
          </a:p>
          <a:p>
            <a:pPr>
              <a:buFont typeface="Wingdings" panose="05000000000000000000" charset="0"/>
              <a:buChar char="Ø"/>
            </a:pPr>
            <a:endParaRPr lang="en-US"/>
          </a:p>
          <a:p>
            <a:pPr>
              <a:buFont typeface="Wingdings" panose="05000000000000000000" charset="0"/>
              <a:buChar char="Ø"/>
            </a:pPr>
            <a:r>
              <a:rPr lang="en-US">
                <a:sym typeface="+mn-ea"/>
              </a:rPr>
              <a:t>Features to be examined (defined in Table 1) </a:t>
            </a:r>
            <a:endParaRPr lang="en-US"/>
          </a:p>
          <a:p>
            <a:pPr marL="0" indent="0" algn="l">
              <a:buFont typeface="Arial" panose="020B0604020202020204" pitchFamily="34" charset="0"/>
              <a:buNone/>
            </a:pPr>
            <a:endParaRPr lang="en-US"/>
          </a:p>
          <a:p>
            <a:pPr marL="0" indent="0" algn="l">
              <a:buFont typeface="Arial" panose="020B0604020202020204" pitchFamily="34" charset="0"/>
              <a:buNone/>
            </a:pPr>
            <a:endParaRPr lang="en-US"/>
          </a:p>
          <a:p>
            <a:pPr marL="0" indent="0" algn="l">
              <a:buFont typeface="Wingdings" panose="05000000000000000000" charset="0"/>
              <a:buNone/>
            </a:pPr>
            <a:endParaRPr lang="en-US"/>
          </a:p>
          <a:p>
            <a:pPr marL="0" indent="0" algn="l">
              <a:buFont typeface="Wingdings" panose="05000000000000000000" charset="0"/>
              <a:buNone/>
            </a:pPr>
            <a:endParaRPr lang="en-US"/>
          </a:p>
          <a:p>
            <a:pPr marL="0" indent="0" algn="l">
              <a:buFont typeface="Wingdings" panose="05000000000000000000" charset="0"/>
              <a:buNone/>
            </a:pPr>
            <a:endParaRPr lang="en-US"/>
          </a:p>
          <a:p>
            <a:pPr algn="l">
              <a:buFont typeface="Wingdings" panose="05000000000000000000" charset="0"/>
              <a:buChar char="Ø"/>
            </a:pPr>
            <a:endParaRPr lang="en-US"/>
          </a:p>
          <a:p>
            <a:pPr algn="l">
              <a:buFont typeface="Wingdings" panose="05000000000000000000" charset="0"/>
              <a:buChar char="Ø"/>
            </a:pPr>
            <a:endParaRPr lang="en-US"/>
          </a:p>
          <a:p>
            <a:pPr algn="l">
              <a:buFont typeface="Wingdings" panose="05000000000000000000" charset="0"/>
              <a:buChar char="Ø"/>
            </a:pPr>
            <a:r>
              <a:rPr lang="en-US"/>
              <a:t>Data Source (Kaggle):</a:t>
            </a:r>
            <a:endParaRPr lang="en-US"/>
          </a:p>
          <a:p>
            <a:pPr marL="0" indent="0">
              <a:buFont typeface="Wingdings" panose="05000000000000000000" charset="0"/>
              <a:buNone/>
            </a:pPr>
            <a:r>
              <a:rPr lang="en-US"/>
              <a:t>  https://www.kaggle.com/datasets/gauthamp10/google-playstore-apps </a:t>
            </a:r>
            <a:endParaRPr lang="en-US"/>
          </a:p>
          <a:p>
            <a:pPr marL="0" indent="0">
              <a:buNone/>
            </a:pPr>
            <a:endParaRPr lang="en-US"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
        <p:nvSpPr>
          <p:cNvPr id="9" name="Text Box 8"/>
          <p:cNvSpPr txBox="1"/>
          <p:nvPr/>
        </p:nvSpPr>
        <p:spPr>
          <a:xfrm>
            <a:off x="4041140" y="3649980"/>
            <a:ext cx="3020695" cy="1630045"/>
          </a:xfrm>
          <a:prstGeom prst="rect">
            <a:avLst/>
          </a:prstGeom>
          <a:noFill/>
        </p:spPr>
        <p:txBody>
          <a:bodyPr wrap="square" rtlCol="0">
            <a:spAutoFit/>
          </a:bodyPr>
          <a:p>
            <a:pPr algn="l">
              <a:buFont typeface="Arial" panose="020B0604020202020204" pitchFamily="34" charset="0"/>
              <a:buChar char="•"/>
            </a:pPr>
            <a:r>
              <a:rPr lang="en-US" sz="2000">
                <a:solidFill>
                  <a:srgbClr val="FF0000"/>
                </a:solidFill>
                <a:sym typeface="+mn-ea"/>
              </a:rPr>
              <a:t>last update</a:t>
            </a:r>
            <a:endParaRPr lang="en-US" sz="2000">
              <a:solidFill>
                <a:srgbClr val="FF0000"/>
              </a:solidFill>
              <a:sym typeface="+mn-ea"/>
            </a:endParaRPr>
          </a:p>
          <a:p>
            <a:pPr algn="l">
              <a:buFont typeface="Arial" panose="020B0604020202020204" pitchFamily="34" charset="0"/>
              <a:buChar char="•"/>
            </a:pPr>
            <a:r>
              <a:rPr lang="en-US" sz="2000">
                <a:solidFill>
                  <a:srgbClr val="FF0000"/>
                </a:solidFill>
                <a:sym typeface="+mn-ea"/>
              </a:rPr>
              <a:t>Ad_Supported</a:t>
            </a:r>
            <a:endParaRPr lang="en-US" sz="2000">
              <a:solidFill>
                <a:srgbClr val="FF0000"/>
              </a:solidFill>
              <a:sym typeface="+mn-ea"/>
            </a:endParaRPr>
          </a:p>
          <a:p>
            <a:pPr algn="l">
              <a:buFont typeface="Arial" panose="020B0604020202020204" pitchFamily="34" charset="0"/>
              <a:buChar char="•"/>
            </a:pPr>
            <a:r>
              <a:rPr lang="en-US" sz="2000">
                <a:solidFill>
                  <a:srgbClr val="FF0000"/>
                </a:solidFill>
                <a:sym typeface="+mn-ea"/>
              </a:rPr>
              <a:t> </a:t>
            </a:r>
            <a:r>
              <a:rPr lang="en-US" sz="2000">
                <a:solidFill>
                  <a:srgbClr val="FF0000"/>
                </a:solidFill>
                <a:sym typeface="+mn-ea"/>
              </a:rPr>
              <a:t>Editors_Choice</a:t>
            </a:r>
            <a:r>
              <a:rPr lang="en-US" sz="2000">
                <a:solidFill>
                  <a:srgbClr val="FF0000"/>
                </a:solidFill>
                <a:sym typeface="+mn-ea"/>
              </a:rPr>
              <a:t> </a:t>
            </a:r>
            <a:endParaRPr lang="en-US" sz="2000">
              <a:solidFill>
                <a:srgbClr val="FF0000"/>
              </a:solidFill>
              <a:sym typeface="+mn-ea"/>
            </a:endParaRPr>
          </a:p>
          <a:p>
            <a:pPr algn="l">
              <a:buFont typeface="Arial" panose="020B0604020202020204" pitchFamily="34" charset="0"/>
              <a:buChar char="•"/>
            </a:pPr>
            <a:r>
              <a:rPr lang="en-US" sz="2000">
                <a:solidFill>
                  <a:srgbClr val="FF0000"/>
                </a:solidFill>
                <a:sym typeface="+mn-ea"/>
              </a:rPr>
              <a:t>Content_Rating</a:t>
            </a:r>
            <a:endParaRPr lang="en-US" sz="2000">
              <a:solidFill>
                <a:srgbClr val="FF0000"/>
              </a:solidFill>
              <a:sym typeface="+mn-ea"/>
            </a:endParaRPr>
          </a:p>
          <a:p>
            <a:pPr algn="l">
              <a:buFont typeface="Arial" panose="020B0604020202020204" pitchFamily="34" charset="0"/>
              <a:buChar char="•"/>
            </a:pPr>
            <a:r>
              <a:rPr lang="en-US" sz="2000">
                <a:solidFill>
                  <a:srgbClr val="FF0000"/>
                </a:solidFill>
                <a:sym typeface="+mn-ea"/>
              </a:rPr>
              <a:t>In_App_Purchases</a:t>
            </a:r>
            <a:endParaRPr lang="en-US" sz="2000">
              <a:solidFill>
                <a:srgbClr val="FF0000"/>
              </a:solidFill>
              <a:sym typeface="+mn-ea"/>
            </a:endParaRPr>
          </a:p>
        </p:txBody>
      </p:sp>
      <p:sp>
        <p:nvSpPr>
          <p:cNvPr id="10" name="Text Box 9"/>
          <p:cNvSpPr txBox="1"/>
          <p:nvPr/>
        </p:nvSpPr>
        <p:spPr>
          <a:xfrm>
            <a:off x="1220470" y="3649980"/>
            <a:ext cx="2299335" cy="1630045"/>
          </a:xfrm>
          <a:prstGeom prst="rect">
            <a:avLst/>
          </a:prstGeom>
          <a:noFill/>
        </p:spPr>
        <p:txBody>
          <a:bodyPr wrap="square" rtlCol="0">
            <a:spAutoFit/>
          </a:bodyPr>
          <a:p>
            <a:pPr marL="285750" indent="-285750" algn="l">
              <a:buFont typeface="Arial" panose="020B0604020202020204" pitchFamily="34" charset="0"/>
              <a:buChar char="•"/>
            </a:pPr>
            <a:r>
              <a:rPr lang="en-US" sz="2000">
                <a:solidFill>
                  <a:srgbClr val="FF0000"/>
                </a:solidFill>
                <a:sym typeface="+mn-ea"/>
              </a:rPr>
              <a:t>Installations</a:t>
            </a:r>
            <a:endParaRPr lang="en-US" sz="2000">
              <a:sym typeface="+mn-ea"/>
            </a:endParaRPr>
          </a:p>
          <a:p>
            <a:pPr marL="285750" indent="-285750" algn="l">
              <a:buFont typeface="Arial" panose="020B0604020202020204" pitchFamily="34" charset="0"/>
              <a:buChar char="•"/>
            </a:pPr>
            <a:r>
              <a:rPr lang="en-US" sz="2000">
                <a:solidFill>
                  <a:srgbClr val="FF0000"/>
                </a:solidFill>
                <a:sym typeface="+mn-ea"/>
              </a:rPr>
              <a:t>Price</a:t>
            </a:r>
            <a:endParaRPr lang="en-US" sz="2000">
              <a:solidFill>
                <a:srgbClr val="FF0000"/>
              </a:solidFill>
              <a:sym typeface="+mn-ea"/>
            </a:endParaRPr>
          </a:p>
          <a:p>
            <a:pPr marL="285750" indent="-285750" algn="l">
              <a:buFont typeface="Arial" panose="020B0604020202020204" pitchFamily="34" charset="0"/>
              <a:buChar char="•"/>
            </a:pPr>
            <a:r>
              <a:rPr lang="en-US" sz="2000">
                <a:solidFill>
                  <a:srgbClr val="FF0000"/>
                </a:solidFill>
                <a:sym typeface="+mn-ea"/>
              </a:rPr>
              <a:t>Size</a:t>
            </a:r>
            <a:endParaRPr lang="en-US" sz="2000">
              <a:solidFill>
                <a:srgbClr val="FF0000"/>
              </a:solidFill>
              <a:sym typeface="+mn-ea"/>
            </a:endParaRPr>
          </a:p>
          <a:p>
            <a:pPr marL="285750" indent="-285750" algn="l">
              <a:buFont typeface="Arial" panose="020B0604020202020204" pitchFamily="34" charset="0"/>
              <a:buChar char="•"/>
            </a:pPr>
            <a:r>
              <a:rPr lang="en-US" sz="2000">
                <a:solidFill>
                  <a:srgbClr val="FF0000"/>
                </a:solidFill>
                <a:sym typeface="+mn-ea"/>
              </a:rPr>
              <a:t>Price </a:t>
            </a:r>
            <a:endParaRPr lang="en-US" sz="2000">
              <a:solidFill>
                <a:srgbClr val="FF0000"/>
              </a:solidFill>
              <a:sym typeface="+mn-ea"/>
            </a:endParaRPr>
          </a:p>
          <a:p>
            <a:pPr marL="285750" indent="-285750" algn="l">
              <a:buFont typeface="Arial" panose="020B0604020202020204" pitchFamily="34" charset="0"/>
              <a:buChar char="•"/>
            </a:pPr>
            <a:r>
              <a:rPr lang="en-US" sz="2000">
                <a:solidFill>
                  <a:srgbClr val="FF0000"/>
                </a:solidFill>
                <a:sym typeface="+mn-ea"/>
              </a:rPr>
              <a:t>Year of Release </a:t>
            </a:r>
            <a:endParaRPr lang="en-US" sz="2000">
              <a:solidFill>
                <a:srgbClr val="FF000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365125"/>
            <a:ext cx="7886700" cy="732155"/>
          </a:xfrm>
          <a:prstGeom prst="roundRect">
            <a:avLst/>
          </a:prstGeom>
          <a:solidFill>
            <a:schemeClr val="accent1">
              <a:lumMod val="60000"/>
              <a:lumOff val="40000"/>
            </a:schemeClr>
          </a:solidFill>
        </p:spPr>
        <p:txBody>
          <a:bodyPr>
            <a:normAutofit/>
          </a:bodyPr>
          <a:p>
            <a:r>
              <a:rPr lang="en-US" b="1"/>
              <a:t>Distribution of Raw &amp; Scaled Ratings</a:t>
            </a:r>
            <a:endParaRPr lang="en-US" b="1"/>
          </a:p>
        </p:txBody>
      </p:sp>
      <p:sp>
        <p:nvSpPr>
          <p:cNvPr id="4" name="Slide Number Placeholder 3"/>
          <p:cNvSpPr>
            <a:spLocks noGrp="1"/>
          </p:cNvSpPr>
          <p:nvPr>
            <p:ph type="sldNum" sz="quarter" idx="12"/>
          </p:nvPr>
        </p:nvSpPr>
        <p:spPr>
          <a:xfrm>
            <a:off x="6457950" y="6390641"/>
            <a:ext cx="2057400" cy="365125"/>
          </a:xfrm>
        </p:spPr>
        <p:txBody>
          <a:bodyPr/>
          <a:p>
            <a:fld id="{7D68A961-E5FC-4757-BC66-8B48FF3A6304}" type="slidenum">
              <a:rPr lang="en-US" smtClean="0"/>
            </a:fld>
            <a:endParaRPr lang="en-US"/>
          </a:p>
        </p:txBody>
      </p:sp>
      <p:sp>
        <p:nvSpPr>
          <p:cNvPr id="11" name="Text Box 10"/>
          <p:cNvSpPr txBox="1"/>
          <p:nvPr/>
        </p:nvSpPr>
        <p:spPr>
          <a:xfrm>
            <a:off x="5572760" y="1773555"/>
            <a:ext cx="1816735" cy="645160"/>
          </a:xfrm>
          <a:prstGeom prst="rect">
            <a:avLst/>
          </a:prstGeom>
          <a:noFill/>
        </p:spPr>
        <p:txBody>
          <a:bodyPr wrap="square" rtlCol="0">
            <a:spAutoFit/>
          </a:bodyPr>
          <a:p>
            <a:endParaRPr lang="en-US"/>
          </a:p>
          <a:p>
            <a:pPr marL="285750" indent="-285750"/>
            <a:endParaRPr lang="en-US"/>
          </a:p>
        </p:txBody>
      </p:sp>
      <p:sp>
        <p:nvSpPr>
          <p:cNvPr id="13" name="Text Box 12"/>
          <p:cNvSpPr txBox="1"/>
          <p:nvPr/>
        </p:nvSpPr>
        <p:spPr>
          <a:xfrm>
            <a:off x="816610" y="4942205"/>
            <a:ext cx="5641340" cy="645160"/>
          </a:xfrm>
          <a:prstGeom prst="rect">
            <a:avLst/>
          </a:prstGeom>
          <a:noFill/>
        </p:spPr>
        <p:txBody>
          <a:bodyPr wrap="square" rtlCol="0">
            <a:spAutoFit/>
          </a:bodyPr>
          <a:p>
            <a:pPr marL="285750" indent="-285750" algn="l">
              <a:buFont typeface="Wingdings" panose="05000000000000000000" charset="0"/>
              <a:buChar char="Ø"/>
            </a:pPr>
            <a:r>
              <a:rPr lang="en-US"/>
              <a:t>Scaled Rating = Raw Rating/log (Rating Counts)</a:t>
            </a:r>
            <a:endParaRPr lang="en-US"/>
          </a:p>
          <a:p>
            <a:pPr marL="285750" indent="-285750" algn="l">
              <a:buFont typeface="Wingdings" panose="05000000000000000000" charset="0"/>
              <a:buChar char="Ø"/>
            </a:pPr>
            <a:r>
              <a:rPr lang="en-US"/>
              <a:t>Scaled Tating is right -skewed,  </a:t>
            </a:r>
            <a:endParaRPr lang="en-US"/>
          </a:p>
        </p:txBody>
      </p:sp>
      <p:pic>
        <p:nvPicPr>
          <p:cNvPr id="17" name="Picture 17" descr="IMG_256"/>
          <p:cNvPicPr>
            <a:picLocks noChangeAspect="1"/>
          </p:cNvPicPr>
          <p:nvPr/>
        </p:nvPicPr>
        <p:blipFill>
          <a:blip r:embed="rId1"/>
          <a:srcRect r="-986" b="49596"/>
          <a:stretch>
            <a:fillRect/>
          </a:stretch>
        </p:blipFill>
        <p:spPr>
          <a:xfrm>
            <a:off x="501650" y="1990725"/>
            <a:ext cx="7585075" cy="2951480"/>
          </a:xfrm>
          <a:prstGeom prst="rect">
            <a:avLst/>
          </a:prstGeom>
          <a:noFill/>
          <a:ln w="9525">
            <a:noFill/>
          </a:ln>
        </p:spPr>
      </p:pic>
      <p:sp>
        <p:nvSpPr>
          <p:cNvPr id="19" name="Text Box 18"/>
          <p:cNvSpPr txBox="1"/>
          <p:nvPr/>
        </p:nvSpPr>
        <p:spPr>
          <a:xfrm>
            <a:off x="1746885" y="1503680"/>
            <a:ext cx="1897380" cy="368300"/>
          </a:xfrm>
          <a:prstGeom prst="rect">
            <a:avLst/>
          </a:prstGeom>
          <a:noFill/>
        </p:spPr>
        <p:txBody>
          <a:bodyPr wrap="square" rtlCol="0">
            <a:spAutoFit/>
          </a:bodyPr>
          <a:p>
            <a:r>
              <a:rPr lang="en-US"/>
              <a:t>(1) Raw Ratings</a:t>
            </a:r>
            <a:endParaRPr lang="en-US"/>
          </a:p>
        </p:txBody>
      </p:sp>
      <p:sp>
        <p:nvSpPr>
          <p:cNvPr id="23" name="Text Box 22"/>
          <p:cNvSpPr txBox="1"/>
          <p:nvPr/>
        </p:nvSpPr>
        <p:spPr>
          <a:xfrm>
            <a:off x="5320665" y="1503680"/>
            <a:ext cx="1897380" cy="368300"/>
          </a:xfrm>
          <a:prstGeom prst="rect">
            <a:avLst/>
          </a:prstGeom>
          <a:noFill/>
        </p:spPr>
        <p:txBody>
          <a:bodyPr wrap="square" rtlCol="0">
            <a:spAutoFit/>
          </a:bodyPr>
          <a:p>
            <a:r>
              <a:rPr lang="en-US"/>
              <a:t>(2) Scaled Ratings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a:xfrm>
            <a:off x="6472555" y="6356351"/>
            <a:ext cx="2057400" cy="365125"/>
          </a:xfrm>
        </p:spPr>
        <p:txBody>
          <a:bodyPr/>
          <a:p>
            <a:fld id="{7D68A961-E5FC-4757-BC66-8B48FF3A6304}" type="slidenum">
              <a:rPr lang="en-US" smtClean="0"/>
            </a:fld>
            <a:endParaRPr lang="en-US"/>
          </a:p>
        </p:txBody>
      </p:sp>
      <p:pic>
        <p:nvPicPr>
          <p:cNvPr id="18" name="Picture 20" descr="IMG_256"/>
          <p:cNvPicPr>
            <a:picLocks noChangeAspect="1"/>
          </p:cNvPicPr>
          <p:nvPr>
            <p:ph idx="1"/>
          </p:nvPr>
        </p:nvPicPr>
        <p:blipFill>
          <a:blip r:embed="rId1"/>
          <a:srcRect l="-529" t="49057" r="50310" b="1885"/>
          <a:stretch>
            <a:fillRect/>
          </a:stretch>
        </p:blipFill>
        <p:spPr>
          <a:xfrm>
            <a:off x="766445" y="1825625"/>
            <a:ext cx="3816350" cy="3632835"/>
          </a:xfrm>
          <a:prstGeom prst="rect">
            <a:avLst/>
          </a:prstGeom>
          <a:noFill/>
          <a:ln w="9525">
            <a:noFill/>
          </a:ln>
        </p:spPr>
      </p:pic>
      <p:sp>
        <p:nvSpPr>
          <p:cNvPr id="12" name="Title 1"/>
          <p:cNvSpPr>
            <a:spLocks noGrp="1"/>
          </p:cNvSpPr>
          <p:nvPr/>
        </p:nvSpPr>
        <p:spPr>
          <a:xfrm>
            <a:off x="5892165" y="2324735"/>
            <a:ext cx="2933700" cy="897255"/>
          </a:xfrm>
          <a:prstGeom prst="flowChartAlternateProcess">
            <a:avLst/>
          </a:prstGeom>
          <a:solidFill>
            <a:schemeClr val="accent1">
              <a:lumMod val="60000"/>
              <a:lumOff val="40000"/>
            </a:schemeClr>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Class Imbalance </a:t>
            </a:r>
            <a:endParaRPr lang="en-US"/>
          </a:p>
        </p:txBody>
      </p:sp>
      <p:graphicFrame>
        <p:nvGraphicFramePr>
          <p:cNvPr id="10" name="Content Placeholder 9"/>
          <p:cNvGraphicFramePr/>
          <p:nvPr>
            <p:ph sz="half" idx="2"/>
          </p:nvPr>
        </p:nvGraphicFramePr>
        <p:xfrm>
          <a:off x="5801995" y="3514725"/>
          <a:ext cx="3141980" cy="1908175"/>
        </p:xfrm>
        <a:graphic>
          <a:graphicData uri="http://schemas.openxmlformats.org/drawingml/2006/table">
            <a:tbl>
              <a:tblPr firstRow="1" bandRow="1">
                <a:tableStyleId>{5940675A-B579-460E-94D1-54222C63F5DA}</a:tableStyleId>
              </a:tblPr>
              <a:tblGrid>
                <a:gridCol w="903605"/>
                <a:gridCol w="1184910"/>
                <a:gridCol w="1053465"/>
              </a:tblGrid>
              <a:tr h="324485">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Binary </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Multi-class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cs typeface="Times New Roman" panose="02020603050405020304" charset="0"/>
                        </a:rPr>
                        <a:t>Percent</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rowSpan="2">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Low</a:t>
                      </a:r>
                      <a:endParaRPr lang="en-US" sz="1100" b="0">
                        <a:latin typeface="Times New Roman" panose="02020603050405020304" charset="0"/>
                        <a:ea typeface="Times New Roman" panose="02020603050405020304" charset="0"/>
                        <a:cs typeface="Times New Roman" panose="02020603050405020304" charset="0"/>
                      </a:endParaRPr>
                    </a:p>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(~88%)</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1</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~5.8%</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083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2</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~82%</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rowSpan="3">
                  <a:txBody>
                    <a:bodyPr/>
                    <a:p>
                      <a:pPr indent="0" algn="ctr">
                        <a:lnSpc>
                          <a:spcPct val="150000"/>
                        </a:lnSpc>
                        <a:buNone/>
                      </a:pPr>
                      <a:endParaRPr lang="en-US" altLang="zh-CN" sz="1100">
                        <a:latin typeface="Times New Roman" panose="02020603050405020304" charset="0"/>
                        <a:ea typeface="Times New Roman" panose="02020603050405020304" charset="0"/>
                      </a:endParaRPr>
                    </a:p>
                    <a:p>
                      <a:pPr indent="0" algn="ctr">
                        <a:lnSpc>
                          <a:spcPct val="150000"/>
                        </a:lnSpc>
                        <a:buNone/>
                      </a:pPr>
                      <a:r>
                        <a:rPr lang="en-US" altLang="zh-CN" sz="1100">
                          <a:latin typeface="Times New Roman" panose="02020603050405020304" charset="0"/>
                          <a:ea typeface="Times New Roman" panose="02020603050405020304" charset="0"/>
                        </a:rPr>
                        <a:t>High</a:t>
                      </a:r>
                      <a:endParaRPr lang="en-US" altLang="zh-CN" sz="1100">
                        <a:latin typeface="Times New Roman" panose="02020603050405020304" charset="0"/>
                        <a:ea typeface="Times New Roman" panose="02020603050405020304" charset="0"/>
                      </a:endParaRPr>
                    </a:p>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(~12%)</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3</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~11.5%</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54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4</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~0.45%</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5</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100" b="0">
                          <a:latin typeface="Times New Roman" panose="02020603050405020304" charset="0"/>
                          <a:ea typeface="Times New Roman" panose="02020603050405020304" charset="0"/>
                          <a:cs typeface="Times New Roman" panose="02020603050405020304" charset="0"/>
                        </a:rPr>
                        <a:t>~0.11%</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Title 1"/>
          <p:cNvSpPr>
            <a:spLocks noGrp="1"/>
          </p:cNvSpPr>
          <p:nvPr/>
        </p:nvSpPr>
        <p:spPr>
          <a:xfrm>
            <a:off x="766445" y="307975"/>
            <a:ext cx="7890510" cy="839470"/>
          </a:xfrm>
          <a:prstGeom prst="flowChartAlternateProcess">
            <a:avLst/>
          </a:prstGeom>
          <a:solidFill>
            <a:schemeClr val="accent1">
              <a:lumMod val="60000"/>
              <a:lumOff val="40000"/>
            </a:schemeClr>
          </a:solidFill>
        </p:spPr>
        <p:txBody>
          <a:bodyPr vert="horz" lIns="91440" tIns="45720" rIns="91440" bIns="45720" rtlCol="0" anchor="ctr">
            <a:normAutofit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Distribution of Scaled &amp; Categorized Ratings  </a:t>
            </a:r>
            <a:endParaRPr lang="en-US"/>
          </a:p>
        </p:txBody>
      </p:sp>
      <p:sp>
        <p:nvSpPr>
          <p:cNvPr id="25" name="Text Box 24"/>
          <p:cNvSpPr txBox="1"/>
          <p:nvPr/>
        </p:nvSpPr>
        <p:spPr>
          <a:xfrm>
            <a:off x="1548130" y="1452245"/>
            <a:ext cx="3200400" cy="368300"/>
          </a:xfrm>
          <a:prstGeom prst="rect">
            <a:avLst/>
          </a:prstGeom>
          <a:noFill/>
        </p:spPr>
        <p:txBody>
          <a:bodyPr wrap="square" rtlCol="0">
            <a:spAutoFit/>
          </a:bodyPr>
          <a:p>
            <a:r>
              <a:rPr lang="en-US"/>
              <a:t>(3) Scaled_Categorized Ratings</a:t>
            </a:r>
            <a:endParaRPr lang="en-US"/>
          </a:p>
        </p:txBody>
      </p:sp>
      <p:sp>
        <p:nvSpPr>
          <p:cNvPr id="13" name="Text Box 12"/>
          <p:cNvSpPr txBox="1"/>
          <p:nvPr/>
        </p:nvSpPr>
        <p:spPr>
          <a:xfrm>
            <a:off x="831215" y="5522595"/>
            <a:ext cx="5641340" cy="1198880"/>
          </a:xfrm>
          <a:prstGeom prst="rect">
            <a:avLst/>
          </a:prstGeom>
          <a:noFill/>
        </p:spPr>
        <p:txBody>
          <a:bodyPr wrap="square" rtlCol="0">
            <a:spAutoFit/>
          </a:bodyPr>
          <a:p>
            <a:pPr marL="285750" indent="-285750" algn="l">
              <a:buFont typeface="Wingdings" panose="05000000000000000000" charset="0"/>
              <a:buChar char="Ø"/>
            </a:pPr>
            <a:r>
              <a:rPr lang="en-US">
                <a:sym typeface="+mn-ea"/>
              </a:rPr>
              <a:t>Severe Class imbalance in Scaled &amp; Transformed Ratings</a:t>
            </a:r>
            <a:endParaRPr lang="en-US">
              <a:sym typeface="+mn-ea"/>
            </a:endParaRPr>
          </a:p>
          <a:p>
            <a:pPr marL="285750" indent="-285750" algn="l">
              <a:buFont typeface="Wingdings" panose="05000000000000000000" charset="0"/>
              <a:buChar char="Ø"/>
            </a:pPr>
            <a:r>
              <a:rPr lang="en-US">
                <a:sym typeface="+mn-ea"/>
              </a:rPr>
              <a:t>Binary Classification (“1”, ”2”, ”3”-- “Low”</a:t>
            </a:r>
            <a:endParaRPr lang="en-US">
              <a:sym typeface="+mn-ea"/>
            </a:endParaRPr>
          </a:p>
          <a:p>
            <a:pPr indent="0" algn="l">
              <a:buFont typeface="Wingdings" panose="05000000000000000000" charset="0"/>
              <a:buNone/>
            </a:pPr>
            <a:r>
              <a:rPr lang="en-US">
                <a:sym typeface="+mn-ea"/>
              </a:rPr>
              <a:t>                                                    “4”, “5”--”High”)</a:t>
            </a:r>
            <a:endParaRPr lang="en-US">
              <a:sym typeface="+mn-ea"/>
            </a:endParaRPr>
          </a:p>
          <a:p>
            <a:pPr marL="285750" indent="-285750" algn="l">
              <a:buFont typeface="Wingdings" panose="05000000000000000000" charset="0"/>
              <a:buChar char="Ø"/>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365125"/>
            <a:ext cx="7886700" cy="634365"/>
          </a:xfrm>
          <a:prstGeom prst="roundRect">
            <a:avLst/>
          </a:prstGeom>
          <a:solidFill>
            <a:schemeClr val="accent1">
              <a:lumMod val="60000"/>
              <a:lumOff val="40000"/>
            </a:schemeClr>
          </a:solidFill>
        </p:spPr>
        <p:txBody>
          <a:bodyPr>
            <a:normAutofit fontScale="90000"/>
          </a:bodyPr>
          <a:p>
            <a:r>
              <a:rPr lang="en-US" b="1"/>
              <a:t>Correlation Heatmap Among Features</a:t>
            </a:r>
            <a:endParaRPr lang="en-US" b="1"/>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9" name="Text Box 8"/>
          <p:cNvSpPr txBox="1"/>
          <p:nvPr/>
        </p:nvSpPr>
        <p:spPr>
          <a:xfrm>
            <a:off x="777875" y="5659120"/>
            <a:ext cx="7181850" cy="1198880"/>
          </a:xfrm>
          <a:prstGeom prst="rect">
            <a:avLst/>
          </a:prstGeom>
          <a:noFill/>
        </p:spPr>
        <p:txBody>
          <a:bodyPr wrap="square" rtlCol="0" anchor="t">
            <a:spAutoFit/>
          </a:bodyPr>
          <a:p>
            <a:pPr marL="285750" indent="-285750">
              <a:buFont typeface="Wingdings" panose="05000000000000000000" charset="0"/>
              <a:buChar char="Ø"/>
            </a:pPr>
            <a:r>
              <a:rPr lang="en-US">
                <a:latin typeface="Times New Roman" panose="02020603050405020304" charset="0"/>
                <a:cs typeface="Arial" panose="020B0604020202020204" pitchFamily="34" charset="0"/>
                <a:sym typeface="+mn-ea"/>
              </a:rPr>
              <a:t>1) A weak correlation between rating and installations, more frequently  </a:t>
            </a:r>
            <a:endParaRPr lang="en-US">
              <a:latin typeface="Times New Roman" panose="02020603050405020304" charset="0"/>
              <a:cs typeface="Arial" panose="020B0604020202020204" pitchFamily="34" charset="0"/>
              <a:sym typeface="+mn-ea"/>
            </a:endParaRPr>
          </a:p>
          <a:p>
            <a:pPr indent="0">
              <a:buFont typeface="Wingdings" panose="05000000000000000000" charset="0"/>
              <a:buNone/>
            </a:pPr>
            <a:r>
              <a:rPr lang="en-US">
                <a:latin typeface="Times New Roman" panose="02020603050405020304" charset="0"/>
                <a:cs typeface="Arial" panose="020B0604020202020204" pitchFamily="34" charset="0"/>
                <a:sym typeface="+mn-ea"/>
              </a:rPr>
              <a:t>        installed Apps get higher ratings</a:t>
            </a:r>
            <a:endParaRPr lang="en-US">
              <a:latin typeface="Times New Roman" panose="02020603050405020304" charset="0"/>
              <a:cs typeface="Arial" panose="020B0604020202020204" pitchFamily="34" charset="0"/>
              <a:sym typeface="+mn-ea"/>
            </a:endParaRPr>
          </a:p>
          <a:p>
            <a:pPr marL="285750" indent="-285750">
              <a:buFont typeface="Wingdings" panose="05000000000000000000" charset="0"/>
              <a:buChar char="Ø"/>
            </a:pPr>
            <a:r>
              <a:rPr lang="en-US">
                <a:latin typeface="Times New Roman" panose="02020603050405020304" charset="0"/>
                <a:cs typeface="Arial" panose="020B0604020202020204" pitchFamily="34" charset="0"/>
                <a:sym typeface="+mn-ea"/>
              </a:rPr>
              <a:t>2) Features that can boost installations: In-App purchase feature, Ads_Supported feature, Age of Apps</a:t>
            </a:r>
            <a:endParaRPr lang="en-US"/>
          </a:p>
        </p:txBody>
      </p:sp>
      <p:pic>
        <p:nvPicPr>
          <p:cNvPr id="8" name="Picture 22" descr="IMG_256"/>
          <p:cNvPicPr>
            <a:picLocks noChangeAspect="1"/>
          </p:cNvPicPr>
          <p:nvPr/>
        </p:nvPicPr>
        <p:blipFill>
          <a:blip r:embed="rId1"/>
          <a:srcRect r="23023" b="-2929"/>
          <a:stretch>
            <a:fillRect/>
          </a:stretch>
        </p:blipFill>
        <p:spPr>
          <a:xfrm>
            <a:off x="1835785" y="1146175"/>
            <a:ext cx="4876165" cy="4690110"/>
          </a:xfrm>
          <a:prstGeom prst="rect">
            <a:avLst/>
          </a:prstGeom>
          <a:noFill/>
          <a:ln w="9525">
            <a:noFill/>
          </a:ln>
        </p:spPr>
      </p:pic>
      <p:sp>
        <p:nvSpPr>
          <p:cNvPr id="3" name="Text Box 2"/>
          <p:cNvSpPr txBox="1"/>
          <p:nvPr/>
        </p:nvSpPr>
        <p:spPr>
          <a:xfrm>
            <a:off x="6867525" y="2261235"/>
            <a:ext cx="1981200" cy="922020"/>
          </a:xfrm>
          <a:prstGeom prst="rect">
            <a:avLst/>
          </a:prstGeom>
          <a:noFill/>
        </p:spPr>
        <p:txBody>
          <a:bodyPr wrap="square" rtlCol="0">
            <a:spAutoFit/>
          </a:bodyPr>
          <a:p>
            <a:r>
              <a:rPr lang="en-US"/>
              <a:t>Only strnegth of Corerlation &gt; 0.2</a:t>
            </a:r>
            <a:endParaRPr lang="en-US"/>
          </a:p>
          <a:p>
            <a:r>
              <a:rPr lang="en-US"/>
              <a:t> is annotated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3195" y="307975"/>
            <a:ext cx="6278245" cy="796925"/>
          </a:xfrm>
          <a:prstGeom prst="flowChartAlternateProcess">
            <a:avLst/>
          </a:prstGeom>
          <a:solidFill>
            <a:schemeClr val="accent1">
              <a:lumMod val="60000"/>
              <a:lumOff val="40000"/>
            </a:schemeClr>
          </a:solidFill>
        </p:spPr>
        <p:txBody>
          <a:bodyPr>
            <a:normAutofit fontScale="90000"/>
          </a:bodyPr>
          <a:p>
            <a:r>
              <a:rPr lang="en-US" b="1"/>
              <a:t>Raw &amp; Transformations of Features in Classification </a:t>
            </a:r>
            <a:endParaRPr lang="en-US"/>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graphicFrame>
        <p:nvGraphicFramePr>
          <p:cNvPr id="5" name="Content Placeholder 4"/>
          <p:cNvGraphicFramePr/>
          <p:nvPr>
            <p:ph sz="half" idx="1"/>
          </p:nvPr>
        </p:nvGraphicFramePr>
        <p:xfrm>
          <a:off x="1388110" y="1825625"/>
          <a:ext cx="6276340" cy="4231640"/>
        </p:xfrm>
        <a:graphic>
          <a:graphicData uri="http://schemas.openxmlformats.org/drawingml/2006/table">
            <a:tbl>
              <a:tblPr firstRow="1" bandRow="1">
                <a:tableStyleId>{5940675A-B579-460E-94D1-54222C63F5DA}</a:tableStyleId>
              </a:tblPr>
              <a:tblGrid>
                <a:gridCol w="1522730"/>
                <a:gridCol w="890905"/>
                <a:gridCol w="3862705"/>
              </a:tblGrid>
              <a:tr h="198755">
                <a:tc>
                  <a:txBody>
                    <a:bodyPr/>
                    <a:p>
                      <a:pPr indent="0">
                        <a:buNone/>
                      </a:pPr>
                      <a:r>
                        <a:rPr lang="en-US" sz="1200" b="0">
                          <a:latin typeface="Times New Roman" panose="02020603050405020304" charset="0"/>
                          <a:cs typeface="Times New Roman" panose="02020603050405020304" charset="0"/>
                        </a:rPr>
                        <a:t>Features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Old Values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New Values</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825">
                <a:tc>
                  <a:txBody>
                    <a:bodyPr/>
                    <a:p>
                      <a:pPr indent="0">
                        <a:buNone/>
                      </a:pPr>
                      <a:r>
                        <a:rPr lang="en-US" sz="1200" b="0">
                          <a:latin typeface="Times New Roman" panose="02020603050405020304" charset="0"/>
                          <a:cs typeface="Times New Roman" panose="02020603050405020304" charset="0"/>
                        </a:rPr>
                        <a:t>Install</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a:latin typeface="Times New Roman" panose="02020603050405020304" charset="0"/>
                          <a:ea typeface="Times New Roman" panose="02020603050405020304" charset="0"/>
                          <a:cs typeface="Times New Roman" panose="02020603050405020304" charset="0"/>
                          <a:sym typeface="+mn-ea"/>
                        </a:rPr>
                        <a:t>Categorical </a:t>
                      </a:r>
                      <a:endParaRPr lang="en-US" sz="1200" b="0">
                        <a:latin typeface="Times New Roman" panose="02020603050405020304" charset="0"/>
                        <a:ea typeface="Times New Roman" panose="02020603050405020304" charset="0"/>
                        <a:cs typeface="Times New Roman" panose="020206030504050203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"under 1,000", "1,000 to 10,000","10,000 to 100,000", "above 100,000"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200" b="0">
                          <a:latin typeface="Times New Roman" panose="02020603050405020304" charset="0"/>
                          <a:cs typeface="Times New Roman" panose="02020603050405020304" charset="0"/>
                        </a:rPr>
                        <a:t>Content_Rating</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ea typeface="Times New Roman" panose="02020603050405020304" charset="0"/>
                          <a:cs typeface="Times New Roman" panose="02020603050405020304" charset="0"/>
                        </a:rPr>
                        <a:t>Categorical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”Everyone” , “Adult Only”,  "Teen Only"</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8120">
                <a:tc>
                  <a:txBody>
                    <a:bodyPr/>
                    <a:p>
                      <a:pPr indent="0">
                        <a:buNone/>
                      </a:pPr>
                      <a:r>
                        <a:rPr lang="en-US" sz="1200" b="0">
                          <a:latin typeface="Times New Roman" panose="02020603050405020304" charset="0"/>
                          <a:cs typeface="Times New Roman" panose="02020603050405020304" charset="0"/>
                        </a:rPr>
                        <a:t>Size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a:latin typeface="Times New Roman" panose="02020603050405020304" charset="0"/>
                          <a:ea typeface="Times New Roman" panose="02020603050405020304" charset="0"/>
                          <a:cs typeface="Times New Roman" panose="02020603050405020304" charset="0"/>
                          <a:sym typeface="+mn-ea"/>
                        </a:rPr>
                        <a:t>Categorical </a:t>
                      </a:r>
                      <a:endParaRPr lang="en-US" sz="1200" b="0">
                        <a:latin typeface="Times New Roman" panose="02020603050405020304" charset="0"/>
                        <a:ea typeface="Times New Roman" panose="02020603050405020304" charset="0"/>
                        <a:cs typeface="Times New Roman" panose="020206030504050203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“K”“M”“V”</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indent="0">
                        <a:buNone/>
                      </a:pPr>
                      <a:r>
                        <a:rPr lang="en-US" sz="1200" b="0">
                          <a:latin typeface="Times New Roman" panose="02020603050405020304" charset="0"/>
                          <a:cs typeface="Times New Roman" panose="02020603050405020304" charset="0"/>
                        </a:rPr>
                        <a:t>Price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a:latin typeface="Times New Roman" panose="02020603050405020304" charset="0"/>
                          <a:ea typeface="Times New Roman" panose="02020603050405020304" charset="0"/>
                          <a:cs typeface="Times New Roman" panose="02020603050405020304" charset="0"/>
                          <a:sym typeface="+mn-ea"/>
                        </a:rPr>
                        <a:t>Categorical </a:t>
                      </a:r>
                      <a:endParaRPr lang="en-US" sz="1200" b="0">
                        <a:latin typeface="Times New Roman" panose="02020603050405020304" charset="0"/>
                        <a:ea typeface="Times New Roman" panose="02020603050405020304" charset="0"/>
                        <a:cs typeface="Times New Roman" panose="020206030504050203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“Free”“&lt;= $10”,“&gt; $10”</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7510">
                <a:tc>
                  <a:txBody>
                    <a:bodyPr/>
                    <a:p>
                      <a:pPr indent="0">
                        <a:buNone/>
                      </a:pPr>
                      <a:r>
                        <a:rPr lang="en-US" sz="1200" b="0">
                          <a:latin typeface="Times New Roman" panose="02020603050405020304" charset="0"/>
                          <a:cs typeface="Times New Roman" panose="02020603050405020304" charset="0"/>
                        </a:rPr>
                        <a:t>Age</a:t>
                      </a:r>
                      <a:r>
                        <a:rPr lang="en-US" sz="1200" b="0" baseline="30000">
                          <a:latin typeface="Times New Roman" panose="02020603050405020304" charset="0"/>
                          <a:cs typeface="Times New Roman" panose="02020603050405020304" charset="0"/>
                        </a:rPr>
                        <a:t>*</a:t>
                      </a:r>
                      <a:endParaRPr lang="en-US" sz="1200" b="0" baseline="300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ea typeface="Times New Roman" panose="02020603050405020304" charset="0"/>
                          <a:cs typeface="Times New Roman" panose="02020603050405020304" charset="0"/>
                        </a:rPr>
                        <a:t>Numerical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Time in Years from “Released” to Jun. 15</a:t>
                      </a:r>
                      <a:r>
                        <a:rPr lang="en-US" sz="1200" b="0" baseline="30000">
                          <a:latin typeface="Times New Roman" panose="02020603050405020304" charset="0"/>
                          <a:cs typeface="Times New Roman" panose="02020603050405020304" charset="0"/>
                        </a:rPr>
                        <a:t>th</a:t>
                      </a:r>
                      <a:r>
                        <a:rPr lang="en-US" sz="1200" b="0">
                          <a:latin typeface="Times New Roman" panose="02020603050405020304" charset="0"/>
                          <a:cs typeface="Times New Roman" panose="02020603050405020304" charset="0"/>
                        </a:rPr>
                        <a:t>2021</a:t>
                      </a:r>
                      <a:r>
                        <a:rPr lang="en-US" sz="1200" b="0" baseline="30000">
                          <a:latin typeface="Times New Roman" panose="02020603050405020304" charset="0"/>
                          <a:cs typeface="Times New Roman" panose="02020603050405020304" charset="0"/>
                        </a:rPr>
                        <a:t>**</a:t>
                      </a:r>
                      <a:endParaRPr lang="en-US" sz="1200" b="0" baseline="30000">
                        <a:latin typeface="Times New Roman" panose="02020603050405020304" charset="0"/>
                        <a:cs typeface="Times New Roman" panose="02020603050405020304" charset="0"/>
                      </a:endParaRPr>
                    </a:p>
                    <a:p>
                      <a:pPr indent="0">
                        <a:buNone/>
                      </a:pPr>
                      <a:r>
                        <a:rPr lang="en-US" sz="1200" b="0">
                          <a:latin typeface="Times New Roman" panose="02020603050405020304" charset="0"/>
                          <a:cs typeface="Times New Roman" panose="02020603050405020304" charset="0"/>
                        </a:rPr>
                        <a:t>Standardized by StandardScaler()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875">
                <a:tc>
                  <a:txBody>
                    <a:bodyPr/>
                    <a:p>
                      <a:pPr indent="0">
                        <a:buNone/>
                      </a:pPr>
                      <a:r>
                        <a:rPr lang="en-US" sz="1200" b="0">
                          <a:latin typeface="Times New Roman" panose="02020603050405020304" charset="0"/>
                          <a:cs typeface="Times New Roman" panose="02020603050405020304" charset="0"/>
                        </a:rPr>
                        <a:t>Updated_Age</a:t>
                      </a:r>
                      <a:r>
                        <a:rPr lang="en-US" sz="1200" b="0" baseline="30000">
                          <a:latin typeface="Times New Roman" panose="02020603050405020304" charset="0"/>
                          <a:cs typeface="Times New Roman" panose="02020603050405020304" charset="0"/>
                        </a:rPr>
                        <a:t>*</a:t>
                      </a:r>
                      <a:endParaRPr lang="en-US" sz="1200" b="0" baseline="300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Numerical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Time in Years from “Last_Updated” to Jun. 15</a:t>
                      </a:r>
                      <a:r>
                        <a:rPr lang="en-US" sz="1200" b="0" baseline="30000">
                          <a:latin typeface="Times New Roman" panose="02020603050405020304" charset="0"/>
                          <a:cs typeface="Times New Roman" panose="02020603050405020304" charset="0"/>
                        </a:rPr>
                        <a:t>th</a:t>
                      </a:r>
                      <a:r>
                        <a:rPr lang="en-US" sz="1200" b="0">
                          <a:latin typeface="Times New Roman" panose="02020603050405020304" charset="0"/>
                          <a:cs typeface="Times New Roman" panose="02020603050405020304" charset="0"/>
                        </a:rPr>
                        <a:t>2021</a:t>
                      </a:r>
                      <a:r>
                        <a:rPr lang="en-US" sz="1200" b="0" baseline="30000">
                          <a:latin typeface="Times New Roman" panose="02020603050405020304" charset="0"/>
                          <a:cs typeface="Times New Roman" panose="02020603050405020304" charset="0"/>
                        </a:rPr>
                        <a:t>**</a:t>
                      </a:r>
                      <a:endParaRPr lang="en-US" sz="1200" b="0" baseline="30000">
                        <a:latin typeface="Times New Roman" panose="02020603050405020304" charset="0"/>
                        <a:cs typeface="Times New Roman" panose="02020603050405020304" charset="0"/>
                      </a:endParaRPr>
                    </a:p>
                    <a:p>
                      <a:pPr indent="0">
                        <a:buNone/>
                      </a:pPr>
                      <a:r>
                        <a:rPr lang="en-US" sz="1200" b="0">
                          <a:latin typeface="Times New Roman" panose="02020603050405020304" charset="0"/>
                          <a:cs typeface="Times New Roman" panose="02020603050405020304" charset="0"/>
                        </a:rPr>
                        <a:t>Standardized by StandardScaler()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4680">
                <a:tc>
                  <a:txBody>
                    <a:bodyPr/>
                    <a:p>
                      <a:pPr indent="0">
                        <a:buNone/>
                      </a:pPr>
                      <a:endParaRPr lang="en-US" sz="1200" b="0">
                        <a:latin typeface="Times New Roman" panose="02020603050405020304" charset="0"/>
                        <a:cs typeface="Times New Roman" panose="02020603050405020304" charset="0"/>
                      </a:endParaRPr>
                    </a:p>
                    <a:p>
                      <a:pPr indent="0">
                        <a:buNone/>
                      </a:pPr>
                      <a:r>
                        <a:rPr lang="en-US" sz="1200" b="0">
                          <a:latin typeface="Times New Roman" panose="02020603050405020304" charset="0"/>
                          <a:cs typeface="Times New Roman" panose="02020603050405020304" charset="0"/>
                        </a:rPr>
                        <a:t>Rating</a:t>
                      </a:r>
                      <a:r>
                        <a:rPr lang="en-US" sz="1200" b="0" baseline="30000">
                          <a:latin typeface="Times New Roman" panose="02020603050405020304" charset="0"/>
                          <a:cs typeface="Times New Roman" panose="02020603050405020304" charset="0"/>
                        </a:rPr>
                        <a:t>*</a:t>
                      </a:r>
                      <a:endParaRPr lang="en-US" sz="1200" b="0" baseline="300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Categorical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Rating_Scaled= Raw Rating/</a:t>
                      </a:r>
                      <a:r>
                        <a:rPr lang="en-US" sz="1200" b="0" i="1">
                          <a:latin typeface="Times New Roman" panose="02020603050405020304" charset="0"/>
                          <a:cs typeface="Times New Roman" panose="02020603050405020304" charset="0"/>
                        </a:rPr>
                        <a:t>log </a:t>
                      </a:r>
                      <a:r>
                        <a:rPr lang="en-US" sz="1200" b="0">
                          <a:latin typeface="Times New Roman" panose="02020603050405020304" charset="0"/>
                          <a:cs typeface="Times New Roman" panose="02020603050405020304" charset="0"/>
                        </a:rPr>
                        <a:t>(Rating_Counts) </a:t>
                      </a:r>
                      <a:endParaRPr lang="en-US" sz="1200" b="0">
                        <a:latin typeface="Times New Roman" panose="02020603050405020304" charset="0"/>
                        <a:cs typeface="Times New Roman" panose="02020603050405020304" charset="0"/>
                      </a:endParaRPr>
                    </a:p>
                    <a:p>
                      <a:pPr indent="0">
                        <a:buNone/>
                      </a:pPr>
                      <a:r>
                        <a:rPr lang="en-US" sz="1200" b="0">
                          <a:latin typeface="Times New Roman" panose="02020603050405020304" charset="0"/>
                          <a:cs typeface="Times New Roman" panose="02020603050405020304" charset="0"/>
                        </a:rPr>
                        <a:t>Re-map Rating_Scaled into standard rating scales of 1-5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200" b="0">
                          <a:latin typeface="Times New Roman" panose="02020603050405020304" charset="0"/>
                          <a:cs typeface="Times New Roman" panose="02020603050405020304" charset="0"/>
                        </a:rPr>
                        <a:t>Editors_Choice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Boolean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Yes/No</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200" b="0">
                          <a:latin typeface="Times New Roman" panose="02020603050405020304" charset="0"/>
                          <a:cs typeface="Times New Roman" panose="02020603050405020304" charset="0"/>
                        </a:rPr>
                        <a:t>In_App_Purchase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a:latin typeface="Times New Roman" panose="02020603050405020304" charset="0"/>
                          <a:cs typeface="Times New Roman" panose="02020603050405020304" charset="0"/>
                          <a:sym typeface="+mn-ea"/>
                        </a:rPr>
                        <a:t>Boolean </a:t>
                      </a:r>
                      <a:endParaRPr lang="en-US" sz="1200" b="0">
                        <a:latin typeface="Times New Roman" panose="02020603050405020304" charset="0"/>
                        <a:ea typeface="Times New Roman" panose="02020603050405020304" charset="0"/>
                        <a:cs typeface="Times New Roman" panose="020206030504050203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Yes/No</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200" b="0">
                          <a:latin typeface="Times New Roman" panose="02020603050405020304" charset="0"/>
                          <a:cs typeface="Times New Roman" panose="02020603050405020304" charset="0"/>
                        </a:rPr>
                        <a:t>Ads_Supported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a:latin typeface="Times New Roman" panose="02020603050405020304" charset="0"/>
                          <a:cs typeface="Times New Roman" panose="02020603050405020304" charset="0"/>
                          <a:sym typeface="+mn-ea"/>
                        </a:rPr>
                        <a:t>Boolean </a:t>
                      </a:r>
                      <a:endParaRPr lang="en-US" sz="1200" b="0">
                        <a:latin typeface="Times New Roman" panose="02020603050405020304" charset="0"/>
                        <a:ea typeface="Times New Roman" panose="02020603050405020304" charset="0"/>
                        <a:cs typeface="Times New Roman" panose="020206030504050203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Yes/No</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gridSpan="3">
                  <a:txBody>
                    <a:bodyPr/>
                    <a:p>
                      <a:pPr indent="0">
                        <a:buNone/>
                      </a:pPr>
                      <a:r>
                        <a:rPr lang="en-US" sz="1200" b="0" baseline="30000">
                          <a:latin typeface="Times New Roman" panose="02020603050405020304" charset="0"/>
                          <a:cs typeface="Times New Roman" panose="02020603050405020304" charset="0"/>
                        </a:rPr>
                        <a:t>*</a:t>
                      </a:r>
                      <a:r>
                        <a:rPr lang="en-US" sz="1200" b="0">
                          <a:latin typeface="Times New Roman" panose="02020603050405020304" charset="0"/>
                          <a:cs typeface="Times New Roman" panose="02020603050405020304" charset="0"/>
                        </a:rPr>
                        <a:t>New Calculated Features</a:t>
                      </a:r>
                      <a:endParaRPr lang="en-US" sz="1200" b="0">
                        <a:latin typeface="Times New Roman" panose="02020603050405020304" charset="0"/>
                        <a:cs typeface="Times New Roman" panose="02020603050405020304" charset="0"/>
                      </a:endParaRPr>
                    </a:p>
                    <a:p>
                      <a:pPr indent="0">
                        <a:buNone/>
                      </a:pPr>
                      <a:r>
                        <a:rPr lang="en-US" sz="1200" b="0" baseline="30000">
                          <a:latin typeface="Times New Roman" panose="02020603050405020304" charset="0"/>
                          <a:cs typeface="Times New Roman" panose="02020603050405020304" charset="0"/>
                        </a:rPr>
                        <a:t>**</a:t>
                      </a:r>
                      <a:r>
                        <a:rPr lang="en-US" sz="1200" b="0">
                          <a:latin typeface="Times New Roman" panose="02020603050405020304" charset="0"/>
                          <a:cs typeface="Times New Roman" panose="02020603050405020304" charset="0"/>
                        </a:rPr>
                        <a:t>Jun 15</a:t>
                      </a:r>
                      <a:r>
                        <a:rPr lang="en-US" sz="1200" b="0" baseline="30000">
                          <a:latin typeface="Times New Roman" panose="02020603050405020304" charset="0"/>
                          <a:cs typeface="Times New Roman" panose="02020603050405020304" charset="0"/>
                        </a:rPr>
                        <a:t>th</a:t>
                      </a:r>
                      <a:r>
                        <a:rPr lang="en-US" sz="1200" b="0">
                          <a:latin typeface="Times New Roman" panose="02020603050405020304" charset="0"/>
                          <a:cs typeface="Times New Roman" panose="02020603050405020304" charset="0"/>
                        </a:rPr>
                        <a:t>2021 is </a:t>
                      </a:r>
                      <a:r>
                        <a:rPr lang="en-US" sz="1600" b="0">
                          <a:latin typeface="Times New Roman" panose="02020603050405020304" charset="0"/>
                          <a:cs typeface="Times New Roman" panose="02020603050405020304" charset="0"/>
                        </a:rPr>
                        <a:t>when </a:t>
                      </a:r>
                      <a:r>
                        <a:rPr lang="en-US" sz="1200" b="0">
                          <a:latin typeface="Times New Roman" panose="02020603050405020304" charset="0"/>
                          <a:cs typeface="Times New Roman" panose="02020603050405020304" charset="0"/>
                        </a:rPr>
                        <a:t>the data was scraped </a:t>
                      </a:r>
                      <a:endParaRPr lang="en-US" sz="1200" b="0" baseline="300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c hMerge="1">
                  <a:tcPr>
                    <a:lnT w="12700" cap="flat" cmpd="sng">
                      <a:solidFill>
                        <a:srgbClr val="080000"/>
                      </a:solidFill>
                      <a:prstDash val="solid"/>
                      <a:headEnd type="none" w="med" len="med"/>
                      <a:tailEnd type="none" w="med" len="med"/>
                    </a:lnT>
                    <a:lnB cap="flat">
                      <a:noFill/>
                    </a:lnB>
                  </a:tcPr>
                </a:tc>
                <a:tc hMerge="1">
                  <a:tcPr>
                    <a:lnR cap="flat">
                      <a:noFill/>
                    </a:lnR>
                    <a:lnT w="12700" cap="flat" cmpd="sng">
                      <a:solidFill>
                        <a:srgbClr val="080000"/>
                      </a:solidFill>
                      <a:prstDash val="solid"/>
                      <a:headEnd type="none" w="med" len="med"/>
                      <a:tailEnd type="none" w="med" len="med"/>
                    </a:lnT>
                    <a:lnB cap="flat">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pic>
        <p:nvPicPr>
          <p:cNvPr id="11" name="Picture 10" descr="download"/>
          <p:cNvPicPr>
            <a:picLocks noChangeAspect="1"/>
          </p:cNvPicPr>
          <p:nvPr/>
        </p:nvPicPr>
        <p:blipFill>
          <a:blip r:embed="rId1"/>
          <a:srcRect l="53977" t="-3530"/>
          <a:stretch>
            <a:fillRect/>
          </a:stretch>
        </p:blipFill>
        <p:spPr>
          <a:xfrm>
            <a:off x="5206365" y="2729230"/>
            <a:ext cx="2465070" cy="3192145"/>
          </a:xfrm>
          <a:prstGeom prst="rect">
            <a:avLst/>
          </a:prstGeom>
        </p:spPr>
      </p:pic>
      <p:pic>
        <p:nvPicPr>
          <p:cNvPr id="12" name="Picture 11" descr="download"/>
          <p:cNvPicPr>
            <a:picLocks noChangeAspect="1"/>
          </p:cNvPicPr>
          <p:nvPr/>
        </p:nvPicPr>
        <p:blipFill>
          <a:blip r:embed="rId2"/>
          <a:srcRect l="47545" t="-1529"/>
          <a:stretch>
            <a:fillRect/>
          </a:stretch>
        </p:blipFill>
        <p:spPr>
          <a:xfrm>
            <a:off x="996950" y="2869565"/>
            <a:ext cx="3064510" cy="3051810"/>
          </a:xfrm>
          <a:prstGeom prst="rect">
            <a:avLst/>
          </a:prstGeom>
        </p:spPr>
      </p:pic>
      <p:sp>
        <p:nvSpPr>
          <p:cNvPr id="14" name="Text Box 13"/>
          <p:cNvSpPr txBox="1"/>
          <p:nvPr/>
        </p:nvSpPr>
        <p:spPr>
          <a:xfrm>
            <a:off x="527050" y="1807210"/>
            <a:ext cx="7279005" cy="922020"/>
          </a:xfrm>
          <a:prstGeom prst="rect">
            <a:avLst/>
          </a:prstGeom>
          <a:noFill/>
        </p:spPr>
        <p:txBody>
          <a:bodyPr wrap="none" rtlCol="0">
            <a:spAutoFit/>
          </a:bodyPr>
          <a:p>
            <a:pPr marL="285750" indent="-285750" algn="l">
              <a:buFont typeface="Wingdings" panose="05000000000000000000" charset="0"/>
              <a:buChar char="Ø"/>
            </a:pPr>
            <a:r>
              <a:rPr lang="en-US">
                <a:latin typeface="Times New Roman" panose="02020603050405020304" charset="0"/>
                <a:cs typeface="Arial" panose="020B0604020202020204" pitchFamily="34" charset="0"/>
                <a:sym typeface="+mn-ea"/>
              </a:rPr>
              <a:t>3)However,  </a:t>
            </a:r>
            <a:r>
              <a:rPr lang="en-US">
                <a:latin typeface="Times New Roman" panose="02020603050405020304" charset="0"/>
                <a:cs typeface="Arial" panose="020B0604020202020204" pitchFamily="34" charset="0"/>
                <a:sym typeface="+mn-ea"/>
              </a:rPr>
              <a:t>In-App purchase &amp;  Ads_Supported  </a:t>
            </a:r>
            <a:r>
              <a:rPr lang="en-US">
                <a:latin typeface="Times New Roman" panose="02020603050405020304" charset="0"/>
                <a:cs typeface="Arial" panose="020B0604020202020204" pitchFamily="34" charset="0"/>
                <a:sym typeface="+mn-ea"/>
              </a:rPr>
              <a:t>each  by itself  does not </a:t>
            </a:r>
            <a:endParaRPr lang="en-US">
              <a:latin typeface="Times New Roman" panose="02020603050405020304" charset="0"/>
              <a:cs typeface="Arial" panose="020B0604020202020204" pitchFamily="34" charset="0"/>
              <a:sym typeface="+mn-ea"/>
            </a:endParaRPr>
          </a:p>
          <a:p>
            <a:pPr indent="0" algn="l">
              <a:buFont typeface="Wingdings" panose="05000000000000000000" charset="0"/>
              <a:buNone/>
            </a:pPr>
            <a:r>
              <a:rPr lang="en-US">
                <a:latin typeface="Times New Roman" panose="02020603050405020304" charset="0"/>
                <a:cs typeface="Arial" panose="020B0604020202020204" pitchFamily="34" charset="0"/>
                <a:sym typeface="+mn-ea"/>
              </a:rPr>
              <a:t>        show effect on App’s rating score</a:t>
            </a:r>
            <a:endParaRPr lang="en-US">
              <a:latin typeface="Times New Roman" panose="02020603050405020304" charset="0"/>
              <a:cs typeface="Arial" panose="020B0604020202020204" pitchFamily="34" charset="0"/>
              <a:sym typeface="+mn-ea"/>
            </a:endParaRPr>
          </a:p>
          <a:p>
            <a:pPr indent="0" algn="l">
              <a:buFont typeface="Wingdings" panose="05000000000000000000" charset="0"/>
              <a:buNone/>
            </a:pPr>
            <a:endParaRPr lang="en-US"/>
          </a:p>
        </p:txBody>
      </p:sp>
      <p:sp>
        <p:nvSpPr>
          <p:cNvPr id="17" name="Title 1"/>
          <p:cNvSpPr>
            <a:spLocks noGrp="1"/>
          </p:cNvSpPr>
          <p:nvPr/>
        </p:nvSpPr>
        <p:spPr>
          <a:xfrm>
            <a:off x="445135" y="664210"/>
            <a:ext cx="7226300" cy="709930"/>
          </a:xfrm>
          <a:prstGeom prst="roundRect">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Expanatry Data Analysis </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a:xfrm>
            <a:off x="6470650" y="6330951"/>
            <a:ext cx="2057400" cy="365125"/>
          </a:xfrm>
        </p:spPr>
        <p:txBody>
          <a:bodyPr/>
          <a:p>
            <a:fld id="{7D68A961-E5FC-4757-BC66-8B48FF3A6304}" type="slidenum">
              <a:rPr lang="en-US" smtClean="0"/>
            </a:fld>
            <a:endParaRPr lang="en-US"/>
          </a:p>
        </p:txBody>
      </p:sp>
      <p:pic>
        <p:nvPicPr>
          <p:cNvPr id="10" name="Picture 9" descr="download"/>
          <p:cNvPicPr>
            <a:picLocks noChangeAspect="1"/>
          </p:cNvPicPr>
          <p:nvPr/>
        </p:nvPicPr>
        <p:blipFill>
          <a:blip r:embed="rId1"/>
          <a:srcRect l="48870" t="-2329"/>
          <a:stretch>
            <a:fillRect/>
          </a:stretch>
        </p:blipFill>
        <p:spPr>
          <a:xfrm>
            <a:off x="400050" y="2576830"/>
            <a:ext cx="2490470" cy="2894330"/>
          </a:xfrm>
          <a:prstGeom prst="rect">
            <a:avLst/>
          </a:prstGeom>
        </p:spPr>
      </p:pic>
      <p:pic>
        <p:nvPicPr>
          <p:cNvPr id="13" name="Picture 12" descr="download"/>
          <p:cNvPicPr>
            <a:picLocks noChangeAspect="1"/>
          </p:cNvPicPr>
          <p:nvPr/>
        </p:nvPicPr>
        <p:blipFill>
          <a:blip r:embed="rId2"/>
          <a:srcRect l="49930" t="1143"/>
          <a:stretch>
            <a:fillRect/>
          </a:stretch>
        </p:blipFill>
        <p:spPr>
          <a:xfrm>
            <a:off x="3252470" y="2512060"/>
            <a:ext cx="2592070" cy="2959100"/>
          </a:xfrm>
          <a:prstGeom prst="rect">
            <a:avLst/>
          </a:prstGeom>
        </p:spPr>
      </p:pic>
      <p:sp>
        <p:nvSpPr>
          <p:cNvPr id="14" name="Text Box 13"/>
          <p:cNvSpPr txBox="1"/>
          <p:nvPr/>
        </p:nvSpPr>
        <p:spPr>
          <a:xfrm>
            <a:off x="679450" y="1668780"/>
            <a:ext cx="5309235" cy="368300"/>
          </a:xfrm>
          <a:prstGeom prst="rect">
            <a:avLst/>
          </a:prstGeom>
          <a:noFill/>
        </p:spPr>
        <p:txBody>
          <a:bodyPr wrap="none" rtlCol="0">
            <a:spAutoFit/>
          </a:bodyPr>
          <a:p>
            <a:pPr marL="285750" indent="-285750" algn="l">
              <a:buFont typeface="Wingdings" panose="05000000000000000000" charset="0"/>
              <a:buChar char="Ø"/>
            </a:pPr>
            <a:r>
              <a:rPr lang="en-US">
                <a:latin typeface="Times New Roman" panose="02020603050405020304" charset="0"/>
                <a:cs typeface="Arial" panose="020B0604020202020204" pitchFamily="34" charset="0"/>
                <a:sym typeface="+mn-ea"/>
              </a:rPr>
              <a:t>4) </a:t>
            </a:r>
            <a:r>
              <a:rPr lang="en-US">
                <a:latin typeface="Times New Roman" panose="02020603050405020304" charset="0"/>
                <a:cs typeface="Arial" panose="020B0604020202020204" pitchFamily="34" charset="0"/>
                <a:sym typeface="+mn-ea"/>
              </a:rPr>
              <a:t>Size, Price &amp; Content_Rating do not affect Rating</a:t>
            </a:r>
            <a:endParaRPr lang="en-US"/>
          </a:p>
        </p:txBody>
      </p:sp>
      <p:sp>
        <p:nvSpPr>
          <p:cNvPr id="17" name="Title 1"/>
          <p:cNvSpPr>
            <a:spLocks noGrp="1"/>
          </p:cNvSpPr>
          <p:nvPr/>
        </p:nvSpPr>
        <p:spPr>
          <a:xfrm>
            <a:off x="552450" y="575310"/>
            <a:ext cx="7226300" cy="619125"/>
          </a:xfrm>
          <a:prstGeom prst="roundRect">
            <a:avLst/>
          </a:prstGeom>
          <a:solidFill>
            <a:schemeClr val="accent1">
              <a:lumMod val="60000"/>
              <a:lumOff val="40000"/>
            </a:schemeClr>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Expanatry Data Analysis </a:t>
            </a:r>
            <a:endParaRPr lang="en-US" b="1"/>
          </a:p>
        </p:txBody>
      </p:sp>
      <p:pic>
        <p:nvPicPr>
          <p:cNvPr id="2" name="Picture 1" descr="download"/>
          <p:cNvPicPr>
            <a:picLocks noChangeAspect="1"/>
          </p:cNvPicPr>
          <p:nvPr/>
        </p:nvPicPr>
        <p:blipFill>
          <a:blip r:embed="rId3"/>
          <a:srcRect l="49508" t="-186"/>
          <a:stretch>
            <a:fillRect/>
          </a:stretch>
        </p:blipFill>
        <p:spPr>
          <a:xfrm>
            <a:off x="5988685" y="2512060"/>
            <a:ext cx="2736850" cy="2948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pic>
        <p:nvPicPr>
          <p:cNvPr id="7" name="Picture 21" descr="IMG_256"/>
          <p:cNvPicPr>
            <a:picLocks noChangeAspect="1"/>
          </p:cNvPicPr>
          <p:nvPr/>
        </p:nvPicPr>
        <p:blipFill>
          <a:blip r:embed="rId1"/>
          <a:stretch>
            <a:fillRect/>
          </a:stretch>
        </p:blipFill>
        <p:spPr>
          <a:xfrm>
            <a:off x="1219200" y="3415665"/>
            <a:ext cx="2811780" cy="2751455"/>
          </a:xfrm>
          <a:prstGeom prst="rect">
            <a:avLst/>
          </a:prstGeom>
          <a:noFill/>
          <a:ln w="9525">
            <a:noFill/>
          </a:ln>
        </p:spPr>
      </p:pic>
      <p:pic>
        <p:nvPicPr>
          <p:cNvPr id="13" name="Picture 27" descr="IMG_256"/>
          <p:cNvPicPr>
            <a:picLocks noChangeAspect="1"/>
          </p:cNvPicPr>
          <p:nvPr/>
        </p:nvPicPr>
        <p:blipFill>
          <a:blip r:embed="rId2"/>
          <a:srcRect l="49767" t="-5213"/>
          <a:stretch>
            <a:fillRect/>
          </a:stretch>
        </p:blipFill>
        <p:spPr>
          <a:xfrm>
            <a:off x="4902200" y="3355975"/>
            <a:ext cx="2741930" cy="2819400"/>
          </a:xfrm>
          <a:prstGeom prst="rect">
            <a:avLst/>
          </a:prstGeom>
          <a:noFill/>
          <a:ln w="9525">
            <a:noFill/>
          </a:ln>
        </p:spPr>
      </p:pic>
      <p:sp>
        <p:nvSpPr>
          <p:cNvPr id="10" name="Title 1"/>
          <p:cNvSpPr>
            <a:spLocks noGrp="1"/>
          </p:cNvSpPr>
          <p:nvPr/>
        </p:nvSpPr>
        <p:spPr>
          <a:xfrm>
            <a:off x="445135" y="664210"/>
            <a:ext cx="7683500" cy="700405"/>
          </a:xfrm>
          <a:prstGeom prst="roundRect">
            <a:avLst/>
          </a:prstGeom>
          <a:solidFill>
            <a:schemeClr val="accent1">
              <a:lumMod val="60000"/>
              <a:lumOff val="4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Expanatry Data Analysis </a:t>
            </a:r>
            <a:endParaRPr lang="en-US" b="1"/>
          </a:p>
        </p:txBody>
      </p:sp>
      <p:sp>
        <p:nvSpPr>
          <p:cNvPr id="100" name="Text Box 99"/>
          <p:cNvSpPr txBox="1"/>
          <p:nvPr/>
        </p:nvSpPr>
        <p:spPr>
          <a:xfrm>
            <a:off x="445135" y="1545590"/>
            <a:ext cx="8510270" cy="1014730"/>
          </a:xfrm>
          <a:prstGeom prst="rect">
            <a:avLst/>
          </a:prstGeom>
          <a:noFill/>
          <a:ln w="9525">
            <a:noFill/>
          </a:ln>
        </p:spPr>
        <p:txBody>
          <a:bodyPr wrap="square">
            <a:spAutoFit/>
          </a:bodyPr>
          <a:p>
            <a:pPr marL="342900" indent="-342900">
              <a:buFont typeface="Wingdings" panose="05000000000000000000" charset="0"/>
              <a:buChar char="Ø"/>
            </a:pPr>
            <a:r>
              <a:rPr lang="en-US" sz="2000" b="0">
                <a:latin typeface="Times New Roman" panose="02020603050405020304" charset="0"/>
                <a:cs typeface="Arial" panose="020B0604020202020204" pitchFamily="34" charset="0"/>
              </a:rPr>
              <a:t>5) After controlling for installations,  Age shows a postive relationship with Ratings, Older Apps  have higher rating scores, which  is especially true for Apps with installations above 100,000. </a:t>
            </a:r>
            <a:endParaRPr lang="en-US" sz="2000" b="0">
              <a:latin typeface="Times New Roman" panose="0202060305040502030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5169</Words>
  <Application>WPS Presentation</Application>
  <PresentationFormat>On-screen Show (4:3)</PresentationFormat>
  <Paragraphs>357</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Calibri</vt:lpstr>
      <vt:lpstr>Wingdings</vt:lpstr>
      <vt:lpstr>Times New Roman</vt:lpstr>
      <vt:lpstr>Calibri Light</vt:lpstr>
      <vt:lpstr>Microsoft YaHei</vt:lpstr>
      <vt:lpstr>Arial Unicode MS</vt:lpstr>
      <vt:lpstr>Calibri</vt:lpstr>
      <vt:lpstr>Office Theme</vt:lpstr>
      <vt:lpstr>A Google App Store Educational Apps Rating Analysis </vt:lpstr>
      <vt:lpstr> Objective</vt:lpstr>
      <vt:lpstr>Distribution of Raw &amp; Transformed Ratings</vt:lpstr>
      <vt:lpstr>Raw &amp; Transformations of Features in Classification </vt:lpstr>
      <vt:lpstr>Correlation Heatmap Among Features</vt:lpstr>
      <vt:lpstr>Raw &amp; Transformations of Features in Classification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hyang</cp:lastModifiedBy>
  <cp:revision>54</cp:revision>
  <dcterms:created xsi:type="dcterms:W3CDTF">2023-05-12T17:54:00Z</dcterms:created>
  <dcterms:modified xsi:type="dcterms:W3CDTF">2023-05-24T16:30:14Z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637EE7AEEE6F4DF29EC870A2D43E5914</vt:lpwstr>
  </property>
  <property fmtid="{D5CDD505-2E9C-101B-9397-08002B2CF9AE}" pid="3" name="KSOProductBuildVer">
    <vt:lpwstr>1033-11.2.0.11537</vt:lpwstr>
  </property>
</Properties>
</file>