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7"/>
  </p:notesMasterIdLst>
  <p:sldIdLst>
    <p:sldId id="263" r:id="rId2"/>
    <p:sldId id="257" r:id="rId3"/>
    <p:sldId id="261" r:id="rId4"/>
    <p:sldId id="262"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91" autoAdjust="0"/>
  </p:normalViewPr>
  <p:slideViewPr>
    <p:cSldViewPr snapToGrid="0">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4D95-0B46-ACE8-6ADC-0CA50CCE2B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5A7030-051D-CFD8-FCB3-5690A28707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FCCBA03-4FA9-1BE3-7F09-C454D8CD7B89}"/>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EB29B97C-685A-02E7-AA36-CD1F2BD2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73F63-67F1-5F24-C2F7-6F123C1B8F41}"/>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1482373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D5D1-43ED-54BA-5437-5925FC337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27783-0B78-41A3-07D9-341D72BEA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644F7-FEAA-DAC4-4E29-227654302085}"/>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FAB00F4F-3284-ACFF-D107-BD851D2DA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8F5CC-72B7-FB0A-2AA7-4D185964AE59}"/>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2548970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7CB82-E5A2-9343-D7DE-CA601683F57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6B694-63E7-B5D6-C465-8BCDD1D0EF7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0A693-9ABA-0FF4-A0AE-BD54CD224574}"/>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FABE65D5-9A70-0C06-F0EB-333E3B72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80BEF-F6C6-254B-7587-CDE9A3CAC994}"/>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9266819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895-A74F-B4AA-D09D-E070025DA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14324-3B00-51F1-FD40-AE387B5B2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B3A1E-6F51-2D0B-82B4-49929B00CA21}"/>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DC861405-D5C3-0CDD-10A7-025695D6E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9E204-6275-DFED-BA43-08E8ACBC2EAF}"/>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6690777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A464-C049-DC09-8876-45706F71F8E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2897E43-1957-35DB-BE79-EA6FB3ED3D0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A7BCB-2EB2-B405-0A47-256FF08DB496}"/>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51966D46-E8CC-B631-DB6D-C989E2675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34CFF-32B0-4A01-41F1-38F42516B181}"/>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651225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1EA4-FDD8-C54B-5011-7BE313EDF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04A32-EC02-681C-FB43-1877B74671F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2AF2B-1B5F-75C3-2C23-4B91BADD7FD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47702-A54C-4316-C8EE-72631CBE4901}"/>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C2484B53-E328-BA9D-DFD2-B231244F7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6D354-5E40-CABB-10A5-AB003DA1CE7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25796398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EE26-998B-737E-C6A6-D0C48E5BEA4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8F1AB-15F4-2BFF-7DDA-A7B81EF18F3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D2F3E-3C47-6BEF-EFB7-644CAB0433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A1000-1F25-FD6A-013B-633617D5F5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CFF17-30C2-BBDE-DD55-8BC9DFA2B15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5A04D0-43AE-1DBD-05E3-9D2AB3061FEF}"/>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8" name="Footer Placeholder 7">
            <a:extLst>
              <a:ext uri="{FF2B5EF4-FFF2-40B4-BE49-F238E27FC236}">
                <a16:creationId xmlns:a16="http://schemas.microsoft.com/office/drawing/2014/main" id="{C779245C-7A48-E36D-B62F-B2030A7D90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15867-A930-BC15-036D-880CB2AEA8F5}"/>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8624888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432F-EF1E-83C1-CE5D-55F343275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F7D84-DFE3-2A55-265C-199F374F3F7F}"/>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4" name="Footer Placeholder 3">
            <a:extLst>
              <a:ext uri="{FF2B5EF4-FFF2-40B4-BE49-F238E27FC236}">
                <a16:creationId xmlns:a16="http://schemas.microsoft.com/office/drawing/2014/main" id="{D109E0E7-AB2C-4DA0-E056-92FBB1F2D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33502-A91B-43CA-8FF3-83893BEFF1F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7479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9D0CA-9EE9-216D-F017-3B58B0364842}"/>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3" name="Footer Placeholder 2">
            <a:extLst>
              <a:ext uri="{FF2B5EF4-FFF2-40B4-BE49-F238E27FC236}">
                <a16:creationId xmlns:a16="http://schemas.microsoft.com/office/drawing/2014/main" id="{578333BD-6125-04D8-2FE8-C1DBD7B92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12015-A785-E313-73E5-5E8A0D4A7F72}"/>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27173804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E34A-2E00-7AD9-C053-9FA74492F3D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1EAB967-4F8B-A923-67E1-D4B156C20E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BE8CE2-3295-3647-05B1-575E1283639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C9FED3E-29D1-625D-3C9D-2133A2D7F237}"/>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2BA3AA4A-FA9B-22DA-F06E-E16EFC36D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85CE5-5F16-18C1-E1C4-F8AE932C2CFC}"/>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9517107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3D7A-8ACB-B846-5C10-C8747E3BDD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A1C62E1-5F3E-C686-E31F-DD52C47F548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615FD6A-6BA8-B271-6765-D676867FDA9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C7CF250-ED90-8581-233C-D53BC834FF57}"/>
              </a:ext>
            </a:extLst>
          </p:cNvPr>
          <p:cNvSpPr>
            <a:spLocks noGrp="1"/>
          </p:cNvSpPr>
          <p:nvPr>
            <p:ph type="dt" sz="half" idx="10"/>
          </p:nvPr>
        </p:nvSpPr>
        <p:spPr/>
        <p:txBody>
          <a:bodyPr/>
          <a:lstStyle/>
          <a:p>
            <a:fld id="{3598C9CE-A617-4C7F-AF7F-1037468D3FC3}" type="datetimeFigureOut">
              <a:rPr lang="en-US" smtClean="0"/>
              <a:t>2/19/2023</a:t>
            </a:fld>
            <a:endParaRPr lang="en-US"/>
          </a:p>
        </p:txBody>
      </p:sp>
      <p:sp>
        <p:nvSpPr>
          <p:cNvPr id="6" name="Footer Placeholder 5">
            <a:extLst>
              <a:ext uri="{FF2B5EF4-FFF2-40B4-BE49-F238E27FC236}">
                <a16:creationId xmlns:a16="http://schemas.microsoft.com/office/drawing/2014/main" id="{B5D22BBC-A19E-CC5A-37D0-049721EEB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F2684-638E-74C4-1C1E-AD9221767496}"/>
              </a:ext>
            </a:extLst>
          </p:cNvPr>
          <p:cNvSpPr>
            <a:spLocks noGrp="1"/>
          </p:cNvSpPr>
          <p:nvPr>
            <p:ph type="sldNum" sz="quarter" idx="12"/>
          </p:nvPr>
        </p:nvSpPr>
        <p:spPr/>
        <p:txBody>
          <a:bodyPr/>
          <a:lstStyle/>
          <a:p>
            <a:fld id="{7D68A961-E5FC-4757-BC66-8B48FF3A6304}" type="slidenum">
              <a:rPr lang="en-US" smtClean="0"/>
              <a:t>‹#›</a:t>
            </a:fld>
            <a:endParaRPr lang="en-US"/>
          </a:p>
        </p:txBody>
      </p:sp>
    </p:spTree>
    <p:extLst>
      <p:ext uri="{BB962C8B-B14F-4D97-AF65-F5344CB8AC3E}">
        <p14:creationId xmlns:p14="http://schemas.microsoft.com/office/powerpoint/2010/main" val="17600832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A23653-1712-E9FD-764A-8C1257A4E57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5EA52-EC4E-0D45-D31A-9343273C0AA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0F585-B1BA-534C-3A66-86B4C447F1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98C9CE-A617-4C7F-AF7F-1037468D3FC3}" type="datetimeFigureOut">
              <a:rPr lang="en-US" smtClean="0"/>
              <a:t>2/19/2023</a:t>
            </a:fld>
            <a:endParaRPr lang="en-US"/>
          </a:p>
        </p:txBody>
      </p:sp>
      <p:sp>
        <p:nvSpPr>
          <p:cNvPr id="5" name="Footer Placeholder 4">
            <a:extLst>
              <a:ext uri="{FF2B5EF4-FFF2-40B4-BE49-F238E27FC236}">
                <a16:creationId xmlns:a16="http://schemas.microsoft.com/office/drawing/2014/main" id="{13A7077A-2196-7E50-CCF1-C4D18797D83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6D423-9AAB-F5F2-0E54-1FBCD9DCE31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68A961-E5FC-4757-BC66-8B48FF3A6304}" type="slidenum">
              <a:rPr lang="en-US" smtClean="0"/>
              <a:t>‹#›</a:t>
            </a:fld>
            <a:endParaRPr lang="en-US"/>
          </a:p>
        </p:txBody>
      </p:sp>
    </p:spTree>
    <p:extLst>
      <p:ext uri="{BB962C8B-B14F-4D97-AF65-F5344CB8AC3E}">
        <p14:creationId xmlns:p14="http://schemas.microsoft.com/office/powerpoint/2010/main" val="319648803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92CE-7EA9-72DD-735F-86023A5E0458}"/>
              </a:ext>
            </a:extLst>
          </p:cNvPr>
          <p:cNvSpPr>
            <a:spLocks noGrp="1"/>
          </p:cNvSpPr>
          <p:nvPr>
            <p:ph type="ctrTitle"/>
          </p:nvPr>
        </p:nvSpPr>
        <p:spPr/>
        <p:txBody>
          <a:bodyPr/>
          <a:lstStyle/>
          <a:p>
            <a:r>
              <a:rPr lang="en-US" dirty="0"/>
              <a:t>Problem Statement Worksheet (Hypothesis Formation)</a:t>
            </a:r>
          </a:p>
        </p:txBody>
      </p:sp>
      <p:sp>
        <p:nvSpPr>
          <p:cNvPr id="3" name="Subtitle 2">
            <a:extLst>
              <a:ext uri="{FF2B5EF4-FFF2-40B4-BE49-F238E27FC236}">
                <a16:creationId xmlns:a16="http://schemas.microsoft.com/office/drawing/2014/main" id="{D9C2CAEE-FDD9-C40D-C795-99F7418E8935}"/>
              </a:ext>
            </a:extLst>
          </p:cNvPr>
          <p:cNvSpPr>
            <a:spLocks noGrp="1"/>
          </p:cNvSpPr>
          <p:nvPr>
            <p:ph type="subTitle" idx="1"/>
          </p:nvPr>
        </p:nvSpPr>
        <p:spPr/>
        <p:txBody>
          <a:bodyPr/>
          <a:lstStyle/>
          <a:p>
            <a:endParaRPr lang="en-US" dirty="0"/>
          </a:p>
          <a:p>
            <a:r>
              <a:rPr lang="en-US" dirty="0"/>
              <a:t>By Hongling Yang</a:t>
            </a:r>
          </a:p>
        </p:txBody>
      </p:sp>
      <p:sp>
        <p:nvSpPr>
          <p:cNvPr id="4" name="Slide Number Placeholder 3">
            <a:extLst>
              <a:ext uri="{FF2B5EF4-FFF2-40B4-BE49-F238E27FC236}">
                <a16:creationId xmlns:a16="http://schemas.microsoft.com/office/drawing/2014/main" id="{73122BD3-50B0-7190-6B6B-200906CAE83F}"/>
              </a:ext>
            </a:extLst>
          </p:cNvPr>
          <p:cNvSpPr>
            <a:spLocks noGrp="1"/>
          </p:cNvSpPr>
          <p:nvPr>
            <p:ph type="sldNum" sz="quarter" idx="12"/>
          </p:nvPr>
        </p:nvSpPr>
        <p:spPr/>
        <p:txBody>
          <a:bodyPr/>
          <a:lstStyle/>
          <a:p>
            <a:fld id="{7D68A961-E5FC-4757-BC66-8B48FF3A6304}" type="slidenum">
              <a:rPr lang="en-US" smtClean="0"/>
              <a:t>1</a:t>
            </a:fld>
            <a:endParaRPr lang="en-US"/>
          </a:p>
        </p:txBody>
      </p:sp>
    </p:spTree>
    <p:extLst>
      <p:ext uri="{BB962C8B-B14F-4D97-AF65-F5344CB8AC3E}">
        <p14:creationId xmlns:p14="http://schemas.microsoft.com/office/powerpoint/2010/main" val="3994477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p:txBody>
          <a:bodyPr/>
          <a:lstStyle/>
          <a:p>
            <a:r>
              <a:rPr lang="en-US" dirty="0"/>
              <a:t>          </a:t>
            </a:r>
            <a:br>
              <a:rPr lang="en-US" dirty="0"/>
            </a:br>
            <a:r>
              <a:rPr lang="en-US" sz="4000" b="1" dirty="0"/>
              <a:t>          Context </a:t>
            </a:r>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p:txBody>
          <a:bodyPr>
            <a:normAutofit lnSpcReduction="10000"/>
          </a:bodyPr>
          <a:lstStyle/>
          <a:p>
            <a:r>
              <a:rPr lang="en-US" dirty="0" err="1"/>
              <a:t>Monalco</a:t>
            </a:r>
            <a:r>
              <a:rPr lang="en-US" dirty="0"/>
              <a:t> Mining is one of the world’s largest iron ore mining companies in the world and has offices located across the globe. Its exploration efforts have revealed significant iron resources in the Bass-Shingle Basin in Western Australia. Demand for iron has been increasing around the world and market prices have ramped up significantly to $110 per ton of iron ore. To accommodate market demand, </a:t>
            </a:r>
            <a:r>
              <a:rPr lang="en-US" dirty="0" err="1"/>
              <a:t>Monalco</a:t>
            </a:r>
            <a:r>
              <a:rPr lang="en-US" dirty="0"/>
              <a:t>, along with many other mining organizations, has invested heavily in operating technologies such as ore-crushers and has poured money into maintenance to maximize production of iron ore. However, with the increased market supply, which is rapidly overtaking demand, prices have now shifted downwards, averaging $55/ton. In response to worsening market conditions, the management team at </a:t>
            </a:r>
            <a:r>
              <a:rPr lang="en-US" dirty="0" err="1"/>
              <a:t>Monalco</a:t>
            </a:r>
            <a:r>
              <a:rPr lang="en-US" dirty="0"/>
              <a:t> has decided to focus on streamlining costs, particularly maintenance expenditure, to limit the impact this has on the business’ profitability.</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2</a:t>
            </a:fld>
            <a:endParaRPr lang="en-US"/>
          </a:p>
        </p:txBody>
      </p:sp>
      <p:pic>
        <p:nvPicPr>
          <p:cNvPr id="6" name="Picture 5">
            <a:extLst>
              <a:ext uri="{FF2B5EF4-FFF2-40B4-BE49-F238E27FC236}">
                <a16:creationId xmlns:a16="http://schemas.microsoft.com/office/drawing/2014/main" id="{EF024FE3-2343-597D-D10C-06578319C54D}"/>
              </a:ext>
            </a:extLst>
          </p:cNvPr>
          <p:cNvPicPr>
            <a:picLocks noChangeAspect="1"/>
          </p:cNvPicPr>
          <p:nvPr/>
        </p:nvPicPr>
        <p:blipFill>
          <a:blip r:embed="rId2"/>
          <a:stretch>
            <a:fillRect/>
          </a:stretch>
        </p:blipFill>
        <p:spPr>
          <a:xfrm>
            <a:off x="750328" y="977333"/>
            <a:ext cx="579170" cy="518205"/>
          </a:xfrm>
          <a:prstGeom prst="rect">
            <a:avLst/>
          </a:prstGeom>
        </p:spPr>
      </p:pic>
    </p:spTree>
    <p:extLst>
      <p:ext uri="{BB962C8B-B14F-4D97-AF65-F5344CB8AC3E}">
        <p14:creationId xmlns:p14="http://schemas.microsoft.com/office/powerpoint/2010/main" val="31817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p:txBody>
          <a:bodyPr>
            <a:normAutofit fontScale="90000"/>
          </a:bodyPr>
          <a:lstStyle/>
          <a:p>
            <a:r>
              <a:rPr lang="en-US" dirty="0"/>
              <a:t>          </a:t>
            </a:r>
            <a:br>
              <a:rPr lang="en-US" dirty="0"/>
            </a:br>
            <a:r>
              <a:rPr lang="en-US" sz="4000" b="1" dirty="0"/>
              <a:t>          Criteria for success</a:t>
            </a:r>
            <a:br>
              <a:rPr lang="en-US" sz="4000" b="1" dirty="0"/>
            </a:br>
            <a:endParaRPr lang="en-US" sz="4000" b="1" dirty="0"/>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a:xfrm>
            <a:off x="809622" y="3463178"/>
            <a:ext cx="8150477" cy="2511074"/>
          </a:xfrm>
        </p:spPr>
        <p:txBody>
          <a:bodyPr>
            <a:noAutofit/>
          </a:bodyPr>
          <a:lstStyle/>
          <a:p>
            <a:r>
              <a:rPr lang="en-US" sz="2000" dirty="0"/>
              <a:t>Cut down operation on the ore crushers and scale back on our annual maintenance expenditure of $30M for the ore crushers to the recommended level by the OEM (Original Equipment Manufacture) Guide </a:t>
            </a:r>
          </a:p>
          <a:p>
            <a:r>
              <a:rPr lang="en-US" sz="2000" dirty="0"/>
              <a:t>Additional systems which might be worth considering are: 1) T3000 DCS – Sends raw streaming data on vibrations, temperature, and the humidity of the ore crushed to Data Historian;  2) Ore Crusher System - This includes a high-level process map outlining how the Ore Crusher System works for individual ore crusher models</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3</a:t>
            </a:fld>
            <a:endParaRPr lang="en-US"/>
          </a:p>
        </p:txBody>
      </p:sp>
      <p:sp>
        <p:nvSpPr>
          <p:cNvPr id="5" name="Google Shape;22;p1">
            <a:extLst>
              <a:ext uri="{FF2B5EF4-FFF2-40B4-BE49-F238E27FC236}">
                <a16:creationId xmlns:a16="http://schemas.microsoft.com/office/drawing/2014/main" id="{B652E2C9-B706-A00C-40AC-04485DC1CED8}"/>
              </a:ext>
            </a:extLst>
          </p:cNvPr>
          <p:cNvSpPr/>
          <p:nvPr/>
        </p:nvSpPr>
        <p:spPr>
          <a:xfrm>
            <a:off x="895211" y="883749"/>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28" b="0" i="0" u="none" strike="noStrike" cap="none" dirty="0">
              <a:solidFill>
                <a:schemeClr val="lt1"/>
              </a:solidFill>
              <a:latin typeface="Arial"/>
              <a:ea typeface="Arial"/>
              <a:cs typeface="Arial"/>
              <a:sym typeface="Arial"/>
            </a:endParaRPr>
          </a:p>
        </p:txBody>
      </p:sp>
      <p:sp>
        <p:nvSpPr>
          <p:cNvPr id="10" name="TextBox 9">
            <a:extLst>
              <a:ext uri="{FF2B5EF4-FFF2-40B4-BE49-F238E27FC236}">
                <a16:creationId xmlns:a16="http://schemas.microsoft.com/office/drawing/2014/main" id="{1884D87F-69AD-54B1-1A0A-3089AFDB1BEC}"/>
              </a:ext>
            </a:extLst>
          </p:cNvPr>
          <p:cNvSpPr txBox="1"/>
          <p:nvPr/>
        </p:nvSpPr>
        <p:spPr>
          <a:xfrm>
            <a:off x="1652750" y="2844224"/>
            <a:ext cx="4254498" cy="584775"/>
          </a:xfrm>
          <a:prstGeom prst="rect">
            <a:avLst/>
          </a:prstGeom>
          <a:noFill/>
        </p:spPr>
        <p:txBody>
          <a:bodyPr wrap="none" rtlCol="0">
            <a:spAutoFit/>
          </a:bodyPr>
          <a:lstStyle/>
          <a:p>
            <a:r>
              <a:rPr lang="en-US" sz="3200" dirty="0"/>
              <a:t>Scope of Solution Space </a:t>
            </a:r>
          </a:p>
        </p:txBody>
      </p:sp>
      <p:sp>
        <p:nvSpPr>
          <p:cNvPr id="11" name="Content Placeholder 2">
            <a:extLst>
              <a:ext uri="{FF2B5EF4-FFF2-40B4-BE49-F238E27FC236}">
                <a16:creationId xmlns:a16="http://schemas.microsoft.com/office/drawing/2014/main" id="{8AE4ACB7-D6C7-B5B9-22B0-0AF80F9128C3}"/>
              </a:ext>
            </a:extLst>
          </p:cNvPr>
          <p:cNvSpPr txBox="1">
            <a:spLocks/>
          </p:cNvSpPr>
          <p:nvPr/>
        </p:nvSpPr>
        <p:spPr>
          <a:xfrm>
            <a:off x="824710" y="1527341"/>
            <a:ext cx="7886700" cy="123761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Cut down  at least 20% worth of ore crusher maintenance costs over the year, by controlling for overproduction and consequentially entailed excess wear. </a:t>
            </a:r>
          </a:p>
        </p:txBody>
      </p:sp>
      <p:sp>
        <p:nvSpPr>
          <p:cNvPr id="12" name="Google Shape;22;p1">
            <a:extLst>
              <a:ext uri="{FF2B5EF4-FFF2-40B4-BE49-F238E27FC236}">
                <a16:creationId xmlns:a16="http://schemas.microsoft.com/office/drawing/2014/main" id="{6E6287F0-EF0E-8200-A916-4489763BC9A6}"/>
              </a:ext>
            </a:extLst>
          </p:cNvPr>
          <p:cNvSpPr/>
          <p:nvPr/>
        </p:nvSpPr>
        <p:spPr>
          <a:xfrm>
            <a:off x="936318" y="2878398"/>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89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0E0-6247-200E-41EA-F7EFC22B548F}"/>
              </a:ext>
            </a:extLst>
          </p:cNvPr>
          <p:cNvSpPr>
            <a:spLocks noGrp="1"/>
          </p:cNvSpPr>
          <p:nvPr>
            <p:ph type="title"/>
          </p:nvPr>
        </p:nvSpPr>
        <p:spPr>
          <a:xfrm>
            <a:off x="628650" y="365127"/>
            <a:ext cx="7707630" cy="1045088"/>
          </a:xfrm>
        </p:spPr>
        <p:txBody>
          <a:bodyPr>
            <a:normAutofit fontScale="90000"/>
          </a:bodyPr>
          <a:lstStyle/>
          <a:p>
            <a:r>
              <a:rPr lang="en-US" dirty="0"/>
              <a:t>          </a:t>
            </a:r>
            <a:br>
              <a:rPr lang="en-US" sz="4000" b="1" dirty="0"/>
            </a:br>
            <a:r>
              <a:rPr lang="en-US" sz="4000" b="1" dirty="0"/>
              <a:t>          Constraints within solution space</a:t>
            </a:r>
            <a:br>
              <a:rPr lang="en-US" sz="4000" b="1" dirty="0"/>
            </a:br>
            <a:br>
              <a:rPr lang="en-US" sz="4000" b="1" dirty="0"/>
            </a:br>
            <a:endParaRPr lang="en-US" sz="4000" b="1" dirty="0"/>
          </a:p>
        </p:txBody>
      </p:sp>
      <p:sp>
        <p:nvSpPr>
          <p:cNvPr id="3" name="Content Placeholder 2">
            <a:extLst>
              <a:ext uri="{FF2B5EF4-FFF2-40B4-BE49-F238E27FC236}">
                <a16:creationId xmlns:a16="http://schemas.microsoft.com/office/drawing/2014/main" id="{34D96FAD-1CD9-E5EA-5BF6-7BF6A9A7F201}"/>
              </a:ext>
            </a:extLst>
          </p:cNvPr>
          <p:cNvSpPr>
            <a:spLocks noGrp="1"/>
          </p:cNvSpPr>
          <p:nvPr>
            <p:ph idx="1"/>
          </p:nvPr>
        </p:nvSpPr>
        <p:spPr>
          <a:xfrm>
            <a:off x="628650" y="1003419"/>
            <a:ext cx="7886700" cy="1443035"/>
          </a:xfrm>
        </p:spPr>
        <p:txBody>
          <a:bodyPr>
            <a:noAutofit/>
          </a:bodyPr>
          <a:lstStyle/>
          <a:p>
            <a:r>
              <a:rPr lang="en-US" sz="2000" dirty="0"/>
              <a:t>resistance from the reliability engineering team; </a:t>
            </a:r>
          </a:p>
          <a:p>
            <a:r>
              <a:rPr lang="en-US" sz="2000" dirty="0"/>
              <a:t>following the recommended OEM limit of one maintenance event at every 50,000 tons of iron ore processed.</a:t>
            </a:r>
          </a:p>
          <a:p>
            <a:r>
              <a:rPr lang="en-US" sz="2000" dirty="0"/>
              <a:t>Timeframe: within this year </a:t>
            </a:r>
          </a:p>
        </p:txBody>
      </p:sp>
      <p:sp>
        <p:nvSpPr>
          <p:cNvPr id="4" name="Slide Number Placeholder 3">
            <a:extLst>
              <a:ext uri="{FF2B5EF4-FFF2-40B4-BE49-F238E27FC236}">
                <a16:creationId xmlns:a16="http://schemas.microsoft.com/office/drawing/2014/main" id="{01E9AA4B-BB27-74AD-F5C9-E2174711A547}"/>
              </a:ext>
            </a:extLst>
          </p:cNvPr>
          <p:cNvSpPr>
            <a:spLocks noGrp="1"/>
          </p:cNvSpPr>
          <p:nvPr>
            <p:ph type="sldNum" sz="quarter" idx="12"/>
          </p:nvPr>
        </p:nvSpPr>
        <p:spPr/>
        <p:txBody>
          <a:bodyPr/>
          <a:lstStyle/>
          <a:p>
            <a:fld id="{7D68A961-E5FC-4757-BC66-8B48FF3A6304}" type="slidenum">
              <a:rPr lang="en-US" smtClean="0"/>
              <a:t>4</a:t>
            </a:fld>
            <a:endParaRPr lang="en-US"/>
          </a:p>
        </p:txBody>
      </p:sp>
      <p:sp>
        <p:nvSpPr>
          <p:cNvPr id="5" name="Google Shape;22;p1">
            <a:extLst>
              <a:ext uri="{FF2B5EF4-FFF2-40B4-BE49-F238E27FC236}">
                <a16:creationId xmlns:a16="http://schemas.microsoft.com/office/drawing/2014/main" id="{B652E2C9-B706-A00C-40AC-04485DC1CED8}"/>
              </a:ext>
            </a:extLst>
          </p:cNvPr>
          <p:cNvSpPr/>
          <p:nvPr/>
        </p:nvSpPr>
        <p:spPr>
          <a:xfrm>
            <a:off x="927551" y="347250"/>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28" b="0" i="0" u="none" strike="noStrike" cap="none" dirty="0">
              <a:solidFill>
                <a:schemeClr val="lt1"/>
              </a:solidFill>
              <a:latin typeface="Arial"/>
              <a:ea typeface="Arial"/>
              <a:cs typeface="Arial"/>
              <a:sym typeface="Arial"/>
            </a:endParaRPr>
          </a:p>
        </p:txBody>
      </p:sp>
      <p:sp>
        <p:nvSpPr>
          <p:cNvPr id="12" name="TextBox 11">
            <a:extLst>
              <a:ext uri="{FF2B5EF4-FFF2-40B4-BE49-F238E27FC236}">
                <a16:creationId xmlns:a16="http://schemas.microsoft.com/office/drawing/2014/main" id="{8FD75FF4-2585-3EFA-9BC6-CB9C31328D9D}"/>
              </a:ext>
            </a:extLst>
          </p:cNvPr>
          <p:cNvSpPr txBox="1"/>
          <p:nvPr/>
        </p:nvSpPr>
        <p:spPr>
          <a:xfrm>
            <a:off x="908616" y="3739683"/>
            <a:ext cx="7050589" cy="1323439"/>
          </a:xfrm>
          <a:prstGeom prst="rect">
            <a:avLst/>
          </a:prstGeom>
          <a:noFill/>
        </p:spPr>
        <p:txBody>
          <a:bodyPr wrap="square">
            <a:spAutoFit/>
          </a:bodyPr>
          <a:lstStyle/>
          <a:p>
            <a:r>
              <a:rPr lang="en-US" sz="2000" dirty="0"/>
              <a:t>Chanel Adams – Reliability Engineer, Jonas Richards – Asset Integrity Manager, Bruce Banner – Maintenance SME, Jane </a:t>
            </a:r>
            <a:r>
              <a:rPr lang="en-US" sz="2000" dirty="0" err="1"/>
              <a:t>Steere</a:t>
            </a:r>
            <a:r>
              <a:rPr lang="en-US" sz="2000" dirty="0"/>
              <a:t> - Principal Maintenance, Fargo Williams– Change Manager, Tara Starr - Maintenance SME</a:t>
            </a:r>
          </a:p>
        </p:txBody>
      </p:sp>
      <p:sp>
        <p:nvSpPr>
          <p:cNvPr id="15" name="TextBox 14">
            <a:extLst>
              <a:ext uri="{FF2B5EF4-FFF2-40B4-BE49-F238E27FC236}">
                <a16:creationId xmlns:a16="http://schemas.microsoft.com/office/drawing/2014/main" id="{16A9867C-A6BD-880C-8898-67F73D756CE5}"/>
              </a:ext>
            </a:extLst>
          </p:cNvPr>
          <p:cNvSpPr txBox="1"/>
          <p:nvPr/>
        </p:nvSpPr>
        <p:spPr>
          <a:xfrm>
            <a:off x="1641505" y="2942144"/>
            <a:ext cx="6326639" cy="584775"/>
          </a:xfrm>
          <a:prstGeom prst="rect">
            <a:avLst/>
          </a:prstGeom>
          <a:noFill/>
        </p:spPr>
        <p:txBody>
          <a:bodyPr wrap="square" rtlCol="0">
            <a:spAutoFit/>
          </a:bodyPr>
          <a:lstStyle/>
          <a:p>
            <a:r>
              <a:rPr lang="en-US" sz="3200" dirty="0"/>
              <a:t>Stakeholders to provide key insight</a:t>
            </a:r>
          </a:p>
        </p:txBody>
      </p:sp>
      <p:sp>
        <p:nvSpPr>
          <p:cNvPr id="16" name="Google Shape;22;p1">
            <a:extLst>
              <a:ext uri="{FF2B5EF4-FFF2-40B4-BE49-F238E27FC236}">
                <a16:creationId xmlns:a16="http://schemas.microsoft.com/office/drawing/2014/main" id="{16E76814-B984-DD3F-854C-49C8046AD1BC}"/>
              </a:ext>
            </a:extLst>
          </p:cNvPr>
          <p:cNvSpPr/>
          <p:nvPr/>
        </p:nvSpPr>
        <p:spPr>
          <a:xfrm>
            <a:off x="930660" y="3010493"/>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3905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2CE4-311E-6AC8-8A61-AA8646DC2EE5}"/>
              </a:ext>
            </a:extLst>
          </p:cNvPr>
          <p:cNvSpPr>
            <a:spLocks noGrp="1"/>
          </p:cNvSpPr>
          <p:nvPr>
            <p:ph type="title"/>
          </p:nvPr>
        </p:nvSpPr>
        <p:spPr/>
        <p:txBody>
          <a:bodyPr/>
          <a:lstStyle/>
          <a:p>
            <a:r>
              <a:rPr lang="en-US" dirty="0"/>
              <a:t>          Key Data Source </a:t>
            </a:r>
          </a:p>
        </p:txBody>
      </p:sp>
      <p:sp>
        <p:nvSpPr>
          <p:cNvPr id="3" name="Content Placeholder 2">
            <a:extLst>
              <a:ext uri="{FF2B5EF4-FFF2-40B4-BE49-F238E27FC236}">
                <a16:creationId xmlns:a16="http://schemas.microsoft.com/office/drawing/2014/main" id="{CF477B0A-4B46-BF28-CDEE-373110009158}"/>
              </a:ext>
            </a:extLst>
          </p:cNvPr>
          <p:cNvSpPr>
            <a:spLocks noGrp="1"/>
          </p:cNvSpPr>
          <p:nvPr>
            <p:ph idx="1"/>
          </p:nvPr>
        </p:nvSpPr>
        <p:spPr/>
        <p:txBody>
          <a:bodyPr/>
          <a:lstStyle/>
          <a:p>
            <a:r>
              <a:rPr lang="en-US" dirty="0"/>
              <a:t>Data Historian – including information on how many tons of Iron Ore we have processed with the ore crushers.</a:t>
            </a:r>
          </a:p>
          <a:p>
            <a:r>
              <a:rPr lang="en-US" dirty="0"/>
              <a:t>Ellipse – including information on the old work orders that used to be raised for our equipment, before SAP.</a:t>
            </a:r>
          </a:p>
          <a:p>
            <a:r>
              <a:rPr lang="en-US" dirty="0"/>
              <a:t>SAP – Including the most up-to-date information source on our equipment logs and work order requests that have been raised for maintenance work for our ore crushers and other pieces of equipment</a:t>
            </a:r>
          </a:p>
        </p:txBody>
      </p:sp>
      <p:sp>
        <p:nvSpPr>
          <p:cNvPr id="4" name="Slide Number Placeholder 3">
            <a:extLst>
              <a:ext uri="{FF2B5EF4-FFF2-40B4-BE49-F238E27FC236}">
                <a16:creationId xmlns:a16="http://schemas.microsoft.com/office/drawing/2014/main" id="{64474F39-6EF5-3E23-0235-C68322664B59}"/>
              </a:ext>
            </a:extLst>
          </p:cNvPr>
          <p:cNvSpPr>
            <a:spLocks noGrp="1"/>
          </p:cNvSpPr>
          <p:nvPr>
            <p:ph type="sldNum" sz="quarter" idx="12"/>
          </p:nvPr>
        </p:nvSpPr>
        <p:spPr/>
        <p:txBody>
          <a:bodyPr/>
          <a:lstStyle/>
          <a:p>
            <a:fld id="{7D68A961-E5FC-4757-BC66-8B48FF3A6304}" type="slidenum">
              <a:rPr lang="en-US" smtClean="0"/>
              <a:t>5</a:t>
            </a:fld>
            <a:endParaRPr lang="en-US"/>
          </a:p>
        </p:txBody>
      </p:sp>
      <p:sp>
        <p:nvSpPr>
          <p:cNvPr id="7" name="Google Shape;22;p1">
            <a:extLst>
              <a:ext uri="{FF2B5EF4-FFF2-40B4-BE49-F238E27FC236}">
                <a16:creationId xmlns:a16="http://schemas.microsoft.com/office/drawing/2014/main" id="{A00C8712-3EF6-E43F-4CFB-7513D54CAFF2}"/>
              </a:ext>
            </a:extLst>
          </p:cNvPr>
          <p:cNvSpPr/>
          <p:nvPr/>
        </p:nvSpPr>
        <p:spPr>
          <a:xfrm>
            <a:off x="895211" y="883749"/>
            <a:ext cx="514489" cy="51642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28"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5938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473</Words>
  <Application>Microsoft Office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Problem Statement Worksheet (Hypothesis Formation)</vt:lpstr>
      <vt:lpstr>                     Context </vt:lpstr>
      <vt:lpstr>                     Criteria for success </vt:lpstr>
      <vt:lpstr>                     Constraints within solution space  </vt:lpstr>
      <vt:lpstr>          Key Data Source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hongling yang</cp:lastModifiedBy>
  <cp:revision>4</cp:revision>
  <dcterms:modified xsi:type="dcterms:W3CDTF">2023-02-19T23:18:04Z</dcterms:modified>
</cp:coreProperties>
</file>