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7"/>
  </p:notesMasterIdLst>
  <p:sldIdLst>
    <p:sldId id="263" r:id="rId3"/>
    <p:sldId id="257" r:id="rId4"/>
    <p:sldId id="268" r:id="rId5"/>
    <p:sldId id="269" r:id="rId6"/>
    <p:sldId id="270" r:id="rId7"/>
    <p:sldId id="271" r:id="rId8"/>
    <p:sldId id="275" r:id="rId9"/>
    <p:sldId id="272" r:id="rId10"/>
    <p:sldId id="273" r:id="rId11"/>
    <p:sldId id="276" r:id="rId12"/>
    <p:sldId id="274" r:id="rId13"/>
    <p:sldId id="277" r:id="rId14"/>
    <p:sldId id="278" r:id="rId15"/>
    <p:sldId id="27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ang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7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14T09:48:13.396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C9CE-A617-4C7F-AF7F-1037468D3FC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961-E5FC-4757-BC66-8B48FF3A630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C9CE-A617-4C7F-AF7F-1037468D3FC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961-E5FC-4757-BC66-8B48FF3A630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C9CE-A617-4C7F-AF7F-1037468D3FC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961-E5FC-4757-BC66-8B48FF3A630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C9CE-A617-4C7F-AF7F-1037468D3FC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961-E5FC-4757-BC66-8B48FF3A630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C9CE-A617-4C7F-AF7F-1037468D3FC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961-E5FC-4757-BC66-8B48FF3A630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C9CE-A617-4C7F-AF7F-1037468D3FC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961-E5FC-4757-BC66-8B48FF3A630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C9CE-A617-4C7F-AF7F-1037468D3FC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961-E5FC-4757-BC66-8B48FF3A630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C9CE-A617-4C7F-AF7F-1037468D3FC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961-E5FC-4757-BC66-8B48FF3A63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C9CE-A617-4C7F-AF7F-1037468D3FC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961-E5FC-4757-BC66-8B48FF3A630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C9CE-A617-4C7F-AF7F-1037468D3FC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961-E5FC-4757-BC66-8B48FF3A630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C9CE-A617-4C7F-AF7F-1037468D3FC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961-E5FC-4757-BC66-8B48FF3A630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8C9CE-A617-4C7F-AF7F-1037468D3FC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8A961-E5FC-4757-BC66-8B48FF3A630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breif Look at Data Sceince Salary 2020-2023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By Hongling Yang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961-E5FC-4757-BC66-8B48FF3A630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95" y="1252855"/>
            <a:ext cx="7886700" cy="4351338"/>
          </a:xfrm>
        </p:spPr>
        <p:txBody>
          <a:bodyPr>
            <a:normAutofit fontScale="60000"/>
          </a:bodyPr>
          <a:p>
            <a:r>
              <a:rPr lang="en-US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Pre-Processing on 90+ Job Titles</a:t>
            </a:r>
            <a:r>
              <a:rPr lang="en-US">
                <a:sym typeface="+mn-ea"/>
              </a:rPr>
              <a:t>: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/>
              <a:t>    Grouped into 6 categories, </a:t>
            </a:r>
            <a:endParaRPr lang="en-US"/>
          </a:p>
          <a:p>
            <a:pPr marL="0" indent="0">
              <a:buNone/>
            </a:pPr>
            <a:r>
              <a:rPr lang="en-US"/>
              <a:t>                Group 1-5:  Top 5 most popular job titles</a:t>
            </a:r>
            <a:endParaRPr lang="en-US"/>
          </a:p>
          <a:p>
            <a:pPr marL="0" indent="0">
              <a:buNone/>
            </a:pPr>
            <a:r>
              <a:rPr lang="en-US"/>
              <a:t>                Group ‘Others’ :  Jobs tiltes not in Group 1-5</a:t>
            </a:r>
            <a:endParaRPr lang="en-US"/>
          </a:p>
          <a:p>
            <a:r>
              <a:rPr lang="en-US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Ordinal Categorical Factors</a:t>
            </a:r>
            <a:r>
              <a:rPr lang="en-US">
                <a:sym typeface="+mn-ea"/>
              </a:rPr>
              <a:t>:</a:t>
            </a:r>
            <a:r>
              <a:rPr lang="en-US"/>
              <a:t> </a:t>
            </a:r>
            <a:r>
              <a:rPr lang="en-US"/>
              <a:t>Comany Size, Experience Level</a:t>
            </a:r>
            <a:endParaRPr lang="en-US"/>
          </a:p>
          <a:p>
            <a:r>
              <a:rPr lang="en-US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Dummy Categorical Factors</a:t>
            </a:r>
            <a:r>
              <a:rPr lang="en-US">
                <a:sym typeface="+mn-ea"/>
              </a:rPr>
              <a:t>:</a:t>
            </a:r>
            <a:r>
              <a:rPr lang="en-US"/>
              <a:t> Company Region, Remote Ratio, Working Year </a:t>
            </a:r>
            <a:endParaRPr lang="en-US"/>
          </a:p>
          <a:p>
            <a:r>
              <a:rPr lang="en-US"/>
              <a:t>Random Forest regression</a:t>
            </a:r>
            <a:endParaRPr lang="en-US"/>
          </a:p>
          <a:p>
            <a:r>
              <a:rPr lang="en-US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Hyperparameter Tuning</a:t>
            </a:r>
            <a:r>
              <a:rPr lang="en-US">
                <a:sym typeface="+mn-ea"/>
              </a:rPr>
              <a:t>:</a:t>
            </a:r>
            <a:r>
              <a:rPr lang="en-US"/>
              <a:t> GridSearchCV</a:t>
            </a:r>
            <a:endParaRPr lang="en-US"/>
          </a:p>
          <a:p>
            <a:r>
              <a:rPr lang="en-US"/>
              <a:t>GridsearchCV best parameters : </a:t>
            </a:r>
            <a:endParaRPr lang="en-US"/>
          </a:p>
          <a:p>
            <a:pPr marL="0" indent="0">
              <a:buNone/>
            </a:pPr>
            <a:r>
              <a:rPr lang="en-US"/>
              <a:t>	     {'max_depth': 5, 'n_estimators': 16}</a:t>
            </a:r>
            <a:endParaRPr lang="en-US"/>
          </a:p>
          <a:p>
            <a:r>
              <a:rPr lang="en-US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Regression Results</a:t>
            </a:r>
            <a:r>
              <a:rPr lang="en-US">
                <a:sym typeface="+mn-ea"/>
              </a:rPr>
              <a:t>:</a:t>
            </a:r>
            <a:endParaRPr lang="en-US"/>
          </a:p>
          <a:p>
            <a:pPr marL="0" indent="0">
              <a:buNone/>
            </a:pPr>
            <a:r>
              <a:rPr lang="en-US"/>
              <a:t>                R</a:t>
            </a:r>
            <a:r>
              <a:rPr lang="en-US" baseline="30000"/>
              <a:t>2</a:t>
            </a:r>
            <a:r>
              <a:rPr lang="en-US"/>
              <a:t>  =0 .379,     Adjusted </a:t>
            </a:r>
            <a:r>
              <a:rPr lang="en-US">
                <a:sym typeface="+mn-ea"/>
              </a:rPr>
              <a:t>R</a:t>
            </a:r>
            <a:r>
              <a:rPr lang="en-US" baseline="30000">
                <a:sym typeface="+mn-ea"/>
              </a:rPr>
              <a:t>2</a:t>
            </a:r>
            <a:r>
              <a:rPr lang="en-US">
                <a:sym typeface="+mn-ea"/>
              </a:rPr>
              <a:t>  =0</a:t>
            </a:r>
            <a:r>
              <a:rPr lang="en-US"/>
              <a:t>.368</a:t>
            </a:r>
            <a:endParaRPr lang="en-US"/>
          </a:p>
          <a:p>
            <a:r>
              <a:rPr lang="en-US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The 3 Most Important Factors</a:t>
            </a:r>
            <a:r>
              <a:rPr lang="en-US">
                <a:sym typeface="+mn-ea"/>
              </a:rPr>
              <a:t>: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sym typeface="+mn-ea"/>
              </a:rPr>
              <a:t>                Company Region, Experience Level, Job Title </a:t>
            </a:r>
            <a:endParaRPr lang="en-US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     ranked in descending order. </a:t>
            </a:r>
            <a:endParaRPr lang="en-US"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68A961-E5FC-4757-BC66-8B48FF3A6304}" type="slidenum">
              <a:rPr lang="en-US" smtClean="0"/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/>
        </p:nvSpPr>
        <p:spPr>
          <a:xfrm>
            <a:off x="163195" y="193040"/>
            <a:ext cx="8623935" cy="854075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Pre-Processing and Training   </a:t>
            </a:r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68A961-E5FC-4757-BC66-8B48FF3A6304}" type="slidenum">
              <a:rPr lang="en-US" smtClean="0"/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/>
        </p:nvSpPr>
        <p:spPr>
          <a:xfrm>
            <a:off x="163195" y="236220"/>
            <a:ext cx="8623935" cy="854075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Importance of Factors in Determing Salary </a:t>
            </a:r>
            <a:r>
              <a:rPr lang="en-US"/>
              <a:t> 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90195" y="4909820"/>
            <a:ext cx="538353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The 3 Most Significantly Important  Factors Ranked in Decreasing Order: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endParaRPr lang="en-US"/>
          </a:p>
          <a:p>
            <a:pPr indent="0">
              <a:buFont typeface="Wingdings" panose="05000000000000000000" charset="0"/>
              <a:buNone/>
            </a:pPr>
            <a:r>
              <a:rPr lang="en-US" sz="2000">
                <a:solidFill>
                  <a:srgbClr val="FF0000"/>
                </a:solidFill>
              </a:rPr>
              <a:t>      Company Region, Experience Level, Job Title </a:t>
            </a:r>
            <a:endParaRPr lang="en-US" sz="2000">
              <a:solidFill>
                <a:srgbClr val="FF0000"/>
              </a:solidFill>
            </a:endParaRPr>
          </a:p>
        </p:txBody>
      </p:sp>
      <p:pic>
        <p:nvPicPr>
          <p:cNvPr id="10" name="Picture 9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55" y="890270"/>
            <a:ext cx="8883015" cy="401955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3028950" y="2619375"/>
            <a:ext cx="66675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3524250" y="2409825"/>
            <a:ext cx="666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0.05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215390"/>
            <a:ext cx="7886700" cy="4389755"/>
          </a:xfrm>
        </p:spPr>
        <p:txBody>
          <a:bodyPr>
            <a:normAutofit lnSpcReduction="20000"/>
          </a:bodyPr>
          <a:p>
            <a:pPr>
              <a:buFont typeface="Wingdings" panose="05000000000000000000" charset="0"/>
              <a:buChar char="Ø"/>
            </a:pPr>
            <a:r>
              <a:rPr lang="en-US" sz="2800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Factors</a:t>
            </a:r>
            <a:r>
              <a:rPr lang="en-US" sz="2800"/>
              <a:t>: </a:t>
            </a:r>
            <a:endParaRPr lang="en-US" sz="2800"/>
          </a:p>
          <a:p>
            <a:pPr lvl="1"/>
            <a:r>
              <a:rPr lang="en-US" sz="2400"/>
              <a:t>Comany Region (Americas vs Non-Americas), </a:t>
            </a:r>
            <a:endParaRPr lang="en-US" sz="2400"/>
          </a:p>
          <a:p>
            <a:pPr lvl="1"/>
            <a:r>
              <a:rPr lang="en-US" sz="2400"/>
              <a:t>Experience Level (Senior vs. Non-Senior) </a:t>
            </a:r>
            <a:endParaRPr lang="en-US" sz="2400"/>
          </a:p>
          <a:p>
            <a:pPr lvl="1"/>
            <a:r>
              <a:rPr lang="en-US" sz="2400"/>
              <a:t>Job Titles (Data Analyst vs Non-</a:t>
            </a:r>
            <a:r>
              <a:rPr lang="en-US" sz="2400">
                <a:sym typeface="+mn-ea"/>
              </a:rPr>
              <a:t>Analyst)</a:t>
            </a:r>
            <a:endParaRPr lang="en-US" sz="2400">
              <a:sym typeface="+mn-ea"/>
            </a:endParaRPr>
          </a:p>
          <a:p>
            <a:pPr lvl="0">
              <a:buFont typeface="Wingdings" panose="05000000000000000000" charset="0"/>
              <a:buChar char="Ø"/>
            </a:pPr>
            <a:r>
              <a:rPr lang="en-US" sz="2400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Regression Results</a:t>
            </a:r>
            <a:r>
              <a:rPr lang="en-US" sz="2400">
                <a:sym typeface="+mn-ea"/>
              </a:rPr>
              <a:t>:</a:t>
            </a:r>
            <a:endParaRPr lang="en-US" sz="2400"/>
          </a:p>
          <a:p>
            <a:pPr marL="0" indent="0">
              <a:buNone/>
            </a:pPr>
            <a:r>
              <a:rPr lang="en-US" sz="2400">
                <a:sym typeface="+mn-ea"/>
              </a:rPr>
              <a:t>        R</a:t>
            </a:r>
            <a:r>
              <a:rPr lang="en-US" sz="2400" baseline="30000">
                <a:sym typeface="+mn-ea"/>
              </a:rPr>
              <a:t>2</a:t>
            </a:r>
            <a:r>
              <a:rPr lang="en-US" sz="2400">
                <a:sym typeface="+mn-ea"/>
              </a:rPr>
              <a:t>  =0 .365,     Adjusted </a:t>
            </a:r>
            <a:r>
              <a:rPr lang="en-US" sz="2400">
                <a:sym typeface="+mn-ea"/>
              </a:rPr>
              <a:t>R</a:t>
            </a:r>
            <a:r>
              <a:rPr lang="en-US" sz="2400" baseline="30000">
                <a:sym typeface="+mn-ea"/>
              </a:rPr>
              <a:t>2</a:t>
            </a:r>
            <a:r>
              <a:rPr lang="en-US" sz="2400">
                <a:sym typeface="+mn-ea"/>
              </a:rPr>
              <a:t>  =0</a:t>
            </a:r>
            <a:r>
              <a:rPr lang="en-US" sz="2400">
                <a:sym typeface="+mn-ea"/>
              </a:rPr>
              <a:t>.363</a:t>
            </a:r>
            <a:endParaRPr lang="en-US" sz="2400"/>
          </a:p>
          <a:p>
            <a:pPr lvl="0">
              <a:buFont typeface="Wingdings" panose="05000000000000000000" charset="0"/>
              <a:buChar char="Ø"/>
            </a:pPr>
            <a:r>
              <a:rPr lang="en-US" sz="2400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Conclusion</a:t>
            </a:r>
            <a:r>
              <a:rPr lang="en-US" sz="2400">
                <a:sym typeface="+mn-ea"/>
              </a:rPr>
              <a:t>:</a:t>
            </a:r>
            <a:endParaRPr lang="en-US" sz="240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The three Factors considered is not adequate enough to predict data science job salary </a:t>
            </a:r>
            <a:endParaRPr lang="en-US" sz="2400">
              <a:sym typeface="+mn-ea"/>
            </a:endParaRPr>
          </a:p>
          <a:p>
            <a:pPr lvl="0">
              <a:buFont typeface="Wingdings" panose="05000000000000000000" charset="0"/>
              <a:buNone/>
            </a:pPr>
            <a:endParaRPr lang="en-US" sz="2400"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68A961-E5FC-4757-BC66-8B48FF3A6304}" type="slidenum">
              <a:rPr lang="en-US" smtClean="0"/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/>
        </p:nvSpPr>
        <p:spPr>
          <a:xfrm>
            <a:off x="163195" y="193040"/>
            <a:ext cx="8623935" cy="854075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Modeling    </a:t>
            </a:r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68A961-E5FC-4757-BC66-8B48FF3A6304}" type="slidenum">
              <a:rPr lang="en-US" smtClean="0"/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/>
        </p:nvSpPr>
        <p:spPr>
          <a:xfrm>
            <a:off x="194310" y="423545"/>
            <a:ext cx="8623935" cy="854075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Model Diagnostic Plots</a:t>
            </a:r>
            <a:r>
              <a:rPr lang="en-US"/>
              <a:t> </a:t>
            </a:r>
            <a:endParaRPr lang="en-US"/>
          </a:p>
        </p:txBody>
      </p:sp>
      <p:pic>
        <p:nvPicPr>
          <p:cNvPr id="2" name="Picture 1" descr="Histogram of Residual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5610" y="1782445"/>
            <a:ext cx="4780280" cy="4226560"/>
          </a:xfrm>
          <a:prstGeom prst="rect">
            <a:avLst/>
          </a:prstGeom>
        </p:spPr>
      </p:pic>
      <p:pic>
        <p:nvPicPr>
          <p:cNvPr id="8" name="Picture 7" descr="residuals vs predic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7480" y="1785620"/>
            <a:ext cx="4947285" cy="43916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buFont typeface="Wingdings" panose="05000000000000000000" charset="0"/>
              <a:buChar char="Ø"/>
            </a:pPr>
            <a:r>
              <a:rPr lang="en-US" sz="2100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Other Factors to be considered</a:t>
            </a:r>
            <a:r>
              <a:rPr lang="en-US" sz="2100">
                <a:sym typeface="+mn-ea"/>
              </a:rPr>
              <a:t>: </a:t>
            </a:r>
            <a:endParaRPr lang="en-US" sz="2100"/>
          </a:p>
          <a:p>
            <a:pPr lvl="1"/>
            <a:r>
              <a:rPr lang="en-US" sz="2100">
                <a:sym typeface="+mn-ea"/>
              </a:rPr>
              <a:t>Education Level </a:t>
            </a:r>
            <a:endParaRPr lang="en-US" sz="2100"/>
          </a:p>
          <a:p>
            <a:pPr lvl="1"/>
            <a:r>
              <a:rPr lang="en-US" sz="2100">
                <a:sym typeface="+mn-ea"/>
              </a:rPr>
              <a:t>The industry that data science job is in </a:t>
            </a:r>
            <a:endParaRPr lang="en-US" sz="2100"/>
          </a:p>
          <a:p>
            <a:pPr lvl="1"/>
            <a:r>
              <a:rPr lang="en-US" sz="2100">
                <a:sym typeface="+mn-ea"/>
              </a:rPr>
              <a:t>Number and types of certifications </a:t>
            </a:r>
            <a:endParaRPr lang="en-US" sz="2100"/>
          </a:p>
          <a:p>
            <a:pPr lvl="1"/>
            <a:r>
              <a:rPr lang="en-US" sz="2100">
                <a:sym typeface="+mn-ea"/>
              </a:rPr>
              <a:t>Additional skills besides Job Reqirements </a:t>
            </a:r>
            <a:endParaRPr lang="en-US" sz="2100"/>
          </a:p>
          <a:p>
            <a:pPr lvl="1"/>
            <a:r>
              <a:rPr lang="en-US" sz="2100">
                <a:sym typeface="+mn-ea"/>
              </a:rPr>
              <a:t>Market price for benchmark jobs </a:t>
            </a:r>
            <a:endParaRPr lang="en-US" sz="2100"/>
          </a:p>
          <a:p>
            <a:pPr lvl="1"/>
            <a:r>
              <a:rPr lang="en-US" sz="2100">
                <a:sym typeface="+mn-ea"/>
              </a:rPr>
              <a:t>Negotiation </a:t>
            </a:r>
            <a:endParaRPr lang="en-US" sz="2100">
              <a:sym typeface="+mn-ea"/>
            </a:endParaRPr>
          </a:p>
          <a:p>
            <a:pPr marL="342900" lvl="1" indent="0">
              <a:buNone/>
            </a:pPr>
            <a:endParaRPr lang="en-US" sz="2100">
              <a:sym typeface="+mn-ea"/>
            </a:endParaRPr>
          </a:p>
          <a:p>
            <a:pPr lvl="0">
              <a:buFont typeface="Wingdings" panose="05000000000000000000" charset="0"/>
              <a:buChar char="Ø"/>
            </a:pPr>
            <a:r>
              <a:rPr lang="en-US" sz="2100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Target Feature</a:t>
            </a:r>
            <a:r>
              <a:rPr lang="en-US" sz="2100">
                <a:sym typeface="+mn-ea"/>
              </a:rPr>
              <a:t>:</a:t>
            </a:r>
            <a:endParaRPr lang="en-US" sz="2100"/>
          </a:p>
          <a:p>
            <a:pPr marL="0" indent="0">
              <a:buNone/>
            </a:pPr>
            <a:r>
              <a:rPr lang="en-US" sz="2100">
                <a:sym typeface="+mn-ea"/>
              </a:rPr>
              <a:t>        Hourly Pay Rate would be more appropriate</a:t>
            </a:r>
            <a:endParaRPr lang="en-US" sz="2100"/>
          </a:p>
          <a:p>
            <a:pPr marL="0" lvl="0" indent="0">
              <a:buFont typeface="Wingdings" panose="05000000000000000000" charset="0"/>
              <a:buNone/>
            </a:pPr>
            <a:r>
              <a:rPr lang="en-US" sz="2100">
                <a:sym typeface="+mn-ea"/>
              </a:rPr>
              <a:t> </a:t>
            </a:r>
            <a:endParaRPr lang="en-US" sz="2100">
              <a:sym typeface="+mn-ea"/>
            </a:endParaRPr>
          </a:p>
          <a:p>
            <a:pPr lvl="0">
              <a:buFont typeface="Wingdings" panose="05000000000000000000" charset="0"/>
              <a:buNone/>
            </a:pPr>
            <a:endParaRPr lang="en-US" sz="2100">
              <a:sym typeface="+mn-ea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68A961-E5FC-4757-BC66-8B48FF3A6304}" type="slidenum">
              <a:rPr lang="en-US" smtClean="0"/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/>
        </p:nvSpPr>
        <p:spPr>
          <a:xfrm>
            <a:off x="360680" y="600710"/>
            <a:ext cx="8623935" cy="854075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Discussion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0525"/>
            <a:ext cx="7886700" cy="7277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4000" b="1" dirty="0"/>
              <a:t>Objective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89685"/>
            <a:ext cx="7886700" cy="5432425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Ø"/>
            </a:pPr>
            <a:r>
              <a:rPr lang="en-US"/>
              <a:t>Data scientists are in high demand and can command a large salary. The average data scientist salary is annual $130,000 in 2022 with top earners making over $400,000. There are many factors that affect the amount of money a data scientist makes.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Here we look into 5 factors that are largely considered critical and rank their importance in determing salary earning. </a:t>
            </a:r>
            <a:endParaRPr lang="en-US"/>
          </a:p>
          <a:p>
            <a:pPr marL="0" indent="0" algn="l">
              <a:buFont typeface="Arial" panose="020B0604020202020204" pitchFamily="34" charset="0"/>
              <a:buNone/>
            </a:pPr>
            <a:endParaRPr lang="en-US"/>
          </a:p>
          <a:p>
            <a:pPr marL="0" indent="0" algn="l">
              <a:buFont typeface="Arial" panose="020B0604020202020204" pitchFamily="34" charset="0"/>
              <a:buNone/>
            </a:pPr>
            <a:endParaRPr lang="en-US"/>
          </a:p>
          <a:p>
            <a:pPr marL="0" indent="0" algn="l">
              <a:buFont typeface="Arial" panose="020B0604020202020204" pitchFamily="34" charset="0"/>
              <a:buNone/>
            </a:pPr>
            <a:endParaRPr lang="en-US"/>
          </a:p>
          <a:p>
            <a:pPr algn="l">
              <a:buFont typeface="Wingdings" panose="05000000000000000000" charset="0"/>
              <a:buChar char="Ø"/>
            </a:pPr>
            <a:r>
              <a:rPr lang="en-US"/>
              <a:t> Data Source:</a:t>
            </a:r>
            <a:endParaRPr lang="en-US"/>
          </a:p>
          <a:p>
            <a:pPr marL="0" indent="0">
              <a:buFont typeface="Wingdings" panose="05000000000000000000" charset="0"/>
              <a:buNone/>
            </a:pPr>
            <a:r>
              <a:rPr lang="en-US"/>
              <a:t> https://www.kaggle.com/datasets/arnabchaki/data-science-salaries-2023?resource=download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A961-E5FC-4757-BC66-8B48FF3A6304}" type="slidenum">
              <a:rPr lang="en-US" smtClean="0"/>
            </a:fld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883660" y="3778885"/>
            <a:ext cx="3078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3912870" y="3678555"/>
            <a:ext cx="30206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0000"/>
                </a:solidFill>
                <a:sym typeface="+mn-ea"/>
              </a:rPr>
              <a:t>employee residence </a:t>
            </a:r>
            <a:endParaRPr lang="en-US" sz="2000">
              <a:solidFill>
                <a:srgbClr val="FF0000"/>
              </a:solidFill>
              <a:sym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0000"/>
                </a:solidFill>
                <a:sym typeface="+mn-ea"/>
              </a:rPr>
              <a:t>company location</a:t>
            </a:r>
            <a:endParaRPr lang="en-US" sz="2000">
              <a:solidFill>
                <a:srgbClr val="FF0000"/>
              </a:solidFill>
              <a:sym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0000"/>
                </a:solidFill>
                <a:sym typeface="+mn-ea"/>
              </a:rPr>
              <a:t>company size</a:t>
            </a:r>
            <a:endParaRPr lang="en-US" sz="2000">
              <a:solidFill>
                <a:srgbClr val="FF0000"/>
              </a:solidFill>
              <a:sym typeface="+mn-ea"/>
            </a:endParaRPr>
          </a:p>
          <a:p>
            <a:endParaRPr lang="en-US" sz="2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235710" y="3678555"/>
            <a:ext cx="22993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0000"/>
                </a:solidFill>
                <a:sym typeface="+mn-ea"/>
              </a:rPr>
              <a:t>experience level</a:t>
            </a:r>
            <a:endParaRPr lang="en-US" sz="2000">
              <a:solidFill>
                <a:srgbClr val="FF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0000"/>
                </a:solidFill>
                <a:sym typeface="+mn-ea"/>
              </a:rPr>
              <a:t>employment type</a:t>
            </a:r>
            <a:endParaRPr lang="en-US" sz="2000">
              <a:solidFill>
                <a:srgbClr val="FF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0000"/>
                </a:solidFill>
                <a:sym typeface="+mn-ea"/>
              </a:rPr>
              <a:t>job title</a:t>
            </a:r>
            <a:endParaRPr lang="en-US" sz="20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410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/>
          <a:p>
            <a:r>
              <a:rPr lang="en-US" b="1"/>
              <a:t>Overall Distribution of Salary 2020-2023</a:t>
            </a:r>
            <a:endParaRPr lang="en-US" b="1"/>
          </a:p>
        </p:txBody>
      </p:sp>
      <p:pic>
        <p:nvPicPr>
          <p:cNvPr id="5" name="Content Placeholder 4" descr="Salary_histplo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7195" y="1691005"/>
            <a:ext cx="4525010" cy="339217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90641"/>
            <a:ext cx="2057400" cy="365125"/>
          </a:xfrm>
        </p:spPr>
        <p:txBody>
          <a:bodyPr/>
          <a:p>
            <a:fld id="{7D68A961-E5FC-4757-BC66-8B48FF3A6304}" type="slidenum">
              <a:rPr lang="en-US" smtClean="0"/>
            </a:fld>
            <a:endParaRPr 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3376930" y="1691005"/>
          <a:ext cx="143065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75"/>
                <a:gridCol w="830580"/>
              </a:tblGrid>
              <a:tr h="274320">
                <a:tc>
                  <a:txBody>
                    <a:bodyPr/>
                    <a:p>
                      <a:pPr algn="l">
                        <a:buNone/>
                      </a:pPr>
                      <a:endParaRPr lang="en-US" sz="12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sz="12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ym typeface="+mn-ea"/>
                        </a:rPr>
                        <a:t>mean</a:t>
                      </a:r>
                      <a:endParaRPr lang="en-US" sz="1200"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ym typeface="+mn-ea"/>
                        </a:rPr>
                        <a:t>$130,309</a:t>
                      </a:r>
                      <a:endParaRPr lang="en-US" sz="1200"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ym typeface="+mn-ea"/>
                        </a:rPr>
                        <a:t>std</a:t>
                      </a:r>
                      <a:endParaRPr lang="en-US" sz="1200"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ym typeface="+mn-ea"/>
                        </a:rPr>
                        <a:t>$59,822</a:t>
                      </a:r>
                      <a:endParaRPr lang="en-US" sz="1200"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ym typeface="+mn-ea"/>
                        </a:rPr>
                        <a:t>min</a:t>
                      </a:r>
                      <a:endParaRPr lang="en-US" sz="1200"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ym typeface="+mn-ea"/>
                        </a:rPr>
                        <a:t>$4,819</a:t>
                      </a:r>
                      <a:endParaRPr lang="en-US" sz="1200"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ym typeface="+mn-ea"/>
                        </a:rPr>
                        <a:t>25%</a:t>
                      </a:r>
                      <a:endParaRPr lang="en-US" sz="1200"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ym typeface="+mn-ea"/>
                        </a:rPr>
                        <a:t>$90,031</a:t>
                      </a:r>
                      <a:endParaRPr lang="en-US" sz="1200"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ym typeface="+mn-ea"/>
                        </a:rPr>
                        <a:t>50%</a:t>
                      </a:r>
                      <a:endParaRPr lang="en-US" sz="1200"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ym typeface="+mn-ea"/>
                        </a:rPr>
                        <a:t>$126,761</a:t>
                      </a:r>
                      <a:endParaRPr lang="en-US" sz="1200"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ym typeface="+mn-ea"/>
                        </a:rPr>
                        <a:t>75%</a:t>
                      </a:r>
                      <a:endParaRPr lang="en-US" sz="1200"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ym typeface="+mn-ea"/>
                        </a:rPr>
                        <a:t>$166,667</a:t>
                      </a:r>
                      <a:endParaRPr lang="en-US" sz="1200"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ym typeface="+mn-ea"/>
                        </a:rPr>
                        <a:t>max</a:t>
                      </a:r>
                      <a:endParaRPr lang="en-US" sz="1200"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200">
                          <a:sym typeface="+mn-ea"/>
                        </a:rPr>
                        <a:t>$444,664</a:t>
                      </a:r>
                      <a:endParaRPr lang="en-US" sz="1200"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 descr="overall salary dist boxplo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290" y="1832610"/>
            <a:ext cx="3679190" cy="343027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3404235" y="3885565"/>
            <a:ext cx="1537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skewness=0.56</a:t>
            </a:r>
            <a:endParaRPr lang="en-US" sz="1400"/>
          </a:p>
          <a:p>
            <a:r>
              <a:rPr lang="en-US" sz="1400"/>
              <a:t>kurtosis=0.92</a:t>
            </a:r>
            <a:endParaRPr lang="en-US" sz="1400"/>
          </a:p>
        </p:txBody>
      </p:sp>
      <p:sp>
        <p:nvSpPr>
          <p:cNvPr id="11" name="Text Box 10"/>
          <p:cNvSpPr txBox="1"/>
          <p:nvPr/>
        </p:nvSpPr>
        <p:spPr>
          <a:xfrm>
            <a:off x="5572760" y="1773555"/>
            <a:ext cx="18167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  <a:p>
            <a:pPr marL="285750" indent="-285750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892175" y="5468620"/>
            <a:ext cx="443865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en-US">
                <a:sym typeface="+mn-ea"/>
              </a:rPr>
              <a:t>Data Science Salary is slightly right skewed </a:t>
            </a:r>
            <a:endParaRPr lang="en-US"/>
          </a:p>
          <a:p>
            <a:pPr marL="285750" indent="-285750" algn="l">
              <a:buFont typeface="Wingdings" panose="05000000000000000000" charset="0"/>
              <a:buChar char="Ø"/>
            </a:pPr>
            <a:endParaRPr lang="en-US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>
                <a:sym typeface="+mn-ea"/>
              </a:rPr>
              <a:t>There are outliers in large values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95" y="236220"/>
            <a:ext cx="7886700" cy="1025525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/>
          <a:p>
            <a:r>
              <a:rPr lang="en-US" b="1"/>
              <a:t>Examing Distribution of Factors</a:t>
            </a:r>
            <a:r>
              <a:rPr lang="en-US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68A961-E5FC-4757-BC66-8B48FF3A6304}" type="slidenum">
              <a:rPr lang="en-US" smtClean="0"/>
            </a:fld>
            <a:endParaRPr lang="en-US"/>
          </a:p>
        </p:txBody>
      </p:sp>
      <p:pic>
        <p:nvPicPr>
          <p:cNvPr id="9" name="Picture 8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24635"/>
            <a:ext cx="8728710" cy="47351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1099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p>
            <a:r>
              <a:rPr lang="en-US" b="1"/>
              <a:t>Means of Inflation Ajusted Salaries for </a:t>
            </a:r>
            <a:r>
              <a:rPr lang="en-US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Top 10 Most Popular</a:t>
            </a:r>
            <a:r>
              <a:rPr lang="en-US" b="1"/>
              <a:t> Data Science Jobs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68A961-E5FC-4757-BC66-8B48FF3A6304}" type="slidenum">
              <a:rPr lang="en-US" smtClean="0"/>
            </a:fld>
            <a:endParaRPr lang="en-US"/>
          </a:p>
        </p:txBody>
      </p:sp>
      <p:pic>
        <p:nvPicPr>
          <p:cNvPr id="5" name="Picture 4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540" y="1554480"/>
            <a:ext cx="6729730" cy="374904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064260" y="5382895"/>
            <a:ext cx="71818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en-US">
                <a:sym typeface="+mn-ea"/>
              </a:rPr>
              <a:t>Top 2 Winners: Data Science Managers &amp; Applied Scientist </a:t>
            </a:r>
            <a:endParaRPr lang="en-US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/>
              <a:t>Among 10, Data Analysts make the least</a:t>
            </a:r>
            <a:endParaRPr lang="en-US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/>
              <a:t>Natrually aggregated into 3 groups </a:t>
            </a:r>
            <a:endParaRPr lang="en-US"/>
          </a:p>
        </p:txBody>
      </p:sp>
      <p:sp>
        <p:nvSpPr>
          <p:cNvPr id="15" name="Right Brace 14"/>
          <p:cNvSpPr/>
          <p:nvPr/>
        </p:nvSpPr>
        <p:spPr>
          <a:xfrm>
            <a:off x="6990715" y="2590800"/>
            <a:ext cx="75565" cy="21475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918960" y="1760220"/>
            <a:ext cx="415290" cy="186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918960" y="1946275"/>
            <a:ext cx="401320" cy="243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7391400" y="1760220"/>
            <a:ext cx="636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High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7251065" y="3493770"/>
            <a:ext cx="995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Medium</a:t>
            </a:r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904990" y="4924425"/>
            <a:ext cx="429260" cy="13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7399655" y="4738370"/>
            <a:ext cx="69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Low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68A961-E5FC-4757-BC66-8B48FF3A6304}" type="slidenum">
              <a:rPr lang="en-US" smtClean="0"/>
            </a:fld>
            <a:endParaRPr lang="en-US"/>
          </a:p>
        </p:txBody>
      </p:sp>
      <p:pic>
        <p:nvPicPr>
          <p:cNvPr id="6" name="Picture 5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362710"/>
            <a:ext cx="7488555" cy="4993640"/>
          </a:xfrm>
          <a:prstGeom prst="rect">
            <a:avLst/>
          </a:prstGeom>
        </p:spPr>
      </p:pic>
      <p:sp>
        <p:nvSpPr>
          <p:cNvPr id="11" name="Title 10"/>
          <p:cNvSpPr/>
          <p:nvPr>
            <p:ph type="title"/>
          </p:nvPr>
        </p:nvSpPr>
        <p:spPr>
          <a:xfrm>
            <a:off x="628650" y="320676"/>
            <a:ext cx="7886700" cy="1325563"/>
          </a:xfrm>
        </p:spPr>
        <p:txBody>
          <a:bodyPr/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/>
        </p:nvSpPr>
        <p:spPr>
          <a:xfrm>
            <a:off x="628650" y="179070"/>
            <a:ext cx="7886700" cy="11842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ym typeface="+mn-ea"/>
              </a:rPr>
              <a:t>Influence of </a:t>
            </a:r>
            <a:r>
              <a:rPr lang="en-US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Experience, Company Size, Job Type, Working Year </a:t>
            </a:r>
            <a:r>
              <a:rPr lang="en-US" b="1">
                <a:sym typeface="+mn-ea"/>
              </a:rPr>
              <a:t>on Salary</a:t>
            </a:r>
            <a:endParaRPr 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51155"/>
            <a:ext cx="7886700" cy="12160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p>
            <a:r>
              <a:rPr lang="en-US" b="1">
                <a:sym typeface="+mn-ea"/>
              </a:rPr>
              <a:t>Influence of </a:t>
            </a:r>
            <a:r>
              <a:rPr lang="en-US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Experience, Company Size, Job Type, Working Year </a:t>
            </a:r>
            <a:r>
              <a:rPr lang="en-US" b="1">
                <a:sym typeface="+mn-ea"/>
              </a:rPr>
              <a:t>on Salary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82775"/>
            <a:ext cx="7886700" cy="4351338"/>
          </a:xfrm>
        </p:spPr>
        <p:txBody>
          <a:bodyPr/>
          <a:p>
            <a:pPr marL="0" indent="0">
              <a:buNone/>
            </a:pPr>
            <a:r>
              <a:rPr lang="en-US"/>
              <a:t>Arranged in </a:t>
            </a:r>
            <a:r>
              <a:rPr lang="en-US" sz="2400" b="1">
                <a:solidFill>
                  <a:srgbClr val="FF0000"/>
                </a:solidFill>
              </a:rPr>
              <a:t>Decreasing Order</a:t>
            </a:r>
            <a:r>
              <a:rPr lang="en-US"/>
              <a:t>: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Experience Level</a:t>
            </a:r>
            <a:r>
              <a:rPr lang="en-US"/>
              <a:t>: </a:t>
            </a:r>
            <a:endParaRPr lang="en-US"/>
          </a:p>
          <a:p>
            <a:pPr marL="0" indent="0">
              <a:buFont typeface="Wingdings" panose="05000000000000000000" charset="0"/>
              <a:buNone/>
            </a:pPr>
            <a:r>
              <a:rPr lang="en-US"/>
              <a:t>    Senior Level, Medium Level , Entry Level and Exective Level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Company Size</a:t>
            </a:r>
            <a:r>
              <a:rPr lang="en-US">
                <a:sym typeface="+mn-ea"/>
              </a:rPr>
              <a:t>:</a:t>
            </a:r>
            <a:r>
              <a:rPr lang="en-US"/>
              <a:t> </a:t>
            </a:r>
            <a:endParaRPr lang="en-US"/>
          </a:p>
          <a:p>
            <a:pPr marL="0" indent="0">
              <a:buFont typeface="Wingdings" panose="05000000000000000000" charset="0"/>
              <a:buNone/>
            </a:pPr>
            <a:r>
              <a:rPr lang="en-US"/>
              <a:t>   Medium, Large, Samll 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Remote Ratio</a:t>
            </a:r>
            <a:r>
              <a:rPr lang="en-US">
                <a:sym typeface="+mn-ea"/>
              </a:rPr>
              <a:t>: </a:t>
            </a:r>
            <a:endParaRPr lang="en-US"/>
          </a:p>
          <a:p>
            <a:pPr marL="0" indent="0">
              <a:buFont typeface="Wingdings" panose="05000000000000000000" charset="0"/>
              <a:buNone/>
            </a:pPr>
            <a:r>
              <a:rPr lang="en-US">
                <a:sym typeface="+mn-ea"/>
              </a:rPr>
              <a:t>    On-site, 100% remote, hybrid (50-50)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Work Year</a:t>
            </a:r>
            <a:r>
              <a:rPr lang="en-US">
                <a:sym typeface="+mn-ea"/>
              </a:rPr>
              <a:t>:</a:t>
            </a:r>
            <a:r>
              <a:rPr lang="en-US">
                <a:sym typeface="+mn-ea"/>
              </a:rPr>
              <a:t> </a:t>
            </a: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ym typeface="+mn-ea"/>
              </a:rPr>
              <a:t>    2023, 2022, 2021, 2020. </a:t>
            </a:r>
            <a:endParaRPr lang="en-US"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    There is a big leap from 2021 to 2022.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68A961-E5FC-4757-BC66-8B48FF3A630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68A961-E5FC-4757-BC66-8B48FF3A6304}" type="slidenum">
              <a:rPr lang="en-US" smtClean="0"/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628650" y="351155"/>
            <a:ext cx="7886700" cy="10153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ym typeface="+mn-ea"/>
              </a:rPr>
              <a:t>Influence of </a:t>
            </a:r>
            <a:r>
              <a:rPr lang="en-US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Company Region </a:t>
            </a:r>
            <a:r>
              <a:rPr lang="en-US" b="1">
                <a:sym typeface="+mn-ea"/>
              </a:rPr>
              <a:t>on Salary</a:t>
            </a:r>
            <a:endParaRPr lang="en-US" b="1"/>
          </a:p>
        </p:txBody>
      </p:sp>
      <p:pic>
        <p:nvPicPr>
          <p:cNvPr id="10" name="Picture 9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0280" y="1623060"/>
            <a:ext cx="3936365" cy="4935220"/>
          </a:xfrm>
          <a:prstGeom prst="rect">
            <a:avLst/>
          </a:prstGeom>
        </p:spPr>
      </p:pic>
      <p:pic>
        <p:nvPicPr>
          <p:cNvPr id="11" name="Picture 10" descr="downlo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370"/>
            <a:ext cx="466344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68A961-E5FC-4757-BC66-8B48FF3A6304}" type="slidenum">
              <a:rPr lang="en-US" smtClean="0"/>
            </a:fld>
            <a:endParaRPr lang="en-US"/>
          </a:p>
        </p:txBody>
      </p:sp>
      <p:pic>
        <p:nvPicPr>
          <p:cNvPr id="3" name="Picture 2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63345"/>
            <a:ext cx="5601970" cy="5324475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195" y="236220"/>
            <a:ext cx="7886700" cy="854075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/>
          <a:p>
            <a:r>
              <a:rPr lang="en-US" b="1"/>
              <a:t>Cramer’s V Correlations among Factors</a:t>
            </a:r>
            <a:r>
              <a:rPr lang="en-US"/>
              <a:t> 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5887720" y="1536700"/>
            <a:ext cx="316928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000"/>
              <a:t>All Factors are not significantly correlated, except</a:t>
            </a:r>
            <a:r>
              <a:rPr lang="en-US" sz="2000">
                <a:solidFill>
                  <a:srgbClr val="FF0000"/>
                </a:solidFill>
              </a:rPr>
              <a:t> Company Region </a:t>
            </a:r>
            <a:endParaRPr lang="en-US" sz="2000">
              <a:solidFill>
                <a:srgbClr val="FF0000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sz="2000">
                <a:solidFill>
                  <a:schemeClr val="tx1"/>
                </a:solidFill>
              </a:rPr>
              <a:t>      &amp;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Employee Region</a:t>
            </a:r>
            <a:endParaRPr lang="en-US" sz="2000">
              <a:solidFill>
                <a:srgbClr val="FF0000"/>
              </a:solidFill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>
                <a:sym typeface="+mn-ea"/>
              </a:rPr>
              <a:t>98.5% of data,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 Company Region </a:t>
            </a:r>
            <a:r>
              <a:rPr lang="en-US" sz="2000">
                <a:sym typeface="+mn-ea"/>
              </a:rPr>
              <a:t>&amp;</a:t>
            </a:r>
            <a:r>
              <a:rPr lang="en-US" sz="2000">
                <a:solidFill>
                  <a:srgbClr val="FF0000"/>
                </a:solidFill>
                <a:sym typeface="+mn-ea"/>
              </a:rPr>
              <a:t>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Employee Region </a:t>
            </a:r>
            <a:r>
              <a:rPr lang="en-US" sz="2000">
                <a:solidFill>
                  <a:schemeClr val="tx1"/>
                </a:solidFill>
                <a:sym typeface="+mn-ea"/>
              </a:rPr>
              <a:t>are the same</a:t>
            </a:r>
            <a:endParaRPr lang="en-US" sz="2000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sz="2000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>
                <a:solidFill>
                  <a:schemeClr val="tx1"/>
                </a:solidFill>
                <a:sym typeface="+mn-ea"/>
              </a:rPr>
              <a:t>Employee Region was dropped </a:t>
            </a:r>
            <a:endParaRPr lang="en-US" sz="2000">
              <a:solidFill>
                <a:srgbClr val="FF0000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3241</Words>
  <Application>WPS Presentation</Application>
  <PresentationFormat>On-screen Show (4:3)</PresentationFormat>
  <Paragraphs>189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Arial</vt:lpstr>
      <vt:lpstr>Calibri</vt:lpstr>
      <vt:lpstr>Wingdings</vt:lpstr>
      <vt:lpstr>Calibri Light</vt:lpstr>
      <vt:lpstr>Microsoft YaHei</vt:lpstr>
      <vt:lpstr>Arial Unicode MS</vt:lpstr>
      <vt:lpstr>Calibri</vt:lpstr>
      <vt:lpstr>Office Theme</vt:lpstr>
      <vt:lpstr>A breif Look at Data Sceince Salary 2020-2023</vt:lpstr>
      <vt:lpstr> Objective</vt:lpstr>
      <vt:lpstr>Overall Distribution of Salary 2020-2023</vt:lpstr>
      <vt:lpstr>Examing Distribution of Factors </vt:lpstr>
      <vt:lpstr>Means of Inflation Ajusted Salaries for Top 10 Most Popular Data Science Jobs</vt:lpstr>
      <vt:lpstr>PowerPoint 演示文稿</vt:lpstr>
      <vt:lpstr>Influence of Experience, Company Size, Job Type, Working Year on Salary</vt:lpstr>
      <vt:lpstr>PowerPoint 演示文稿</vt:lpstr>
      <vt:lpstr>Cramer’s V Correlations among Factors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hyang</cp:lastModifiedBy>
  <cp:revision>25</cp:revision>
  <dcterms:created xsi:type="dcterms:W3CDTF">2023-05-12T17:54:00Z</dcterms:created>
  <dcterms:modified xsi:type="dcterms:W3CDTF">2023-05-14T22:26:20Z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F3230A9E30B94AB385B59BE7B602ED4C</vt:lpwstr>
  </property>
  <property fmtid="{D5CDD505-2E9C-101B-9397-08002B2CF9AE}" pid="3" name="KSOProductBuildVer">
    <vt:lpwstr>1033-11.2.0.11537</vt:lpwstr>
  </property>
</Properties>
</file>