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63" r:id="rId3"/>
    <p:sldId id="257" r:id="rId4"/>
    <p:sldId id="268" r:id="rId5"/>
    <p:sldId id="269" r:id="rId6"/>
    <p:sldId id="270" r:id="rId7"/>
    <p:sldId id="271" r:id="rId8"/>
    <p:sldId id="275" r:id="rId9"/>
    <p:sldId id="272" r:id="rId10"/>
    <p:sldId id="273" r:id="rId11"/>
    <p:sldId id="276" r:id="rId12"/>
    <p:sldId id="274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4T09:48:13.39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breif Look at Data Sceince Salary 2020-2023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Hongling 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" y="1252855"/>
            <a:ext cx="7886700" cy="4351338"/>
          </a:xfrm>
        </p:spPr>
        <p:txBody>
          <a:bodyPr>
            <a:normAutofit fontScale="60000"/>
          </a:bodyPr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Pre-Processing on 90+ Job Titles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Grouped into 6 categories, </a:t>
            </a:r>
            <a:endParaRPr lang="en-US"/>
          </a:p>
          <a:p>
            <a:pPr marL="0" indent="0">
              <a:buNone/>
            </a:pPr>
            <a:r>
              <a:rPr lang="en-US"/>
              <a:t>                Group 1-5:  Top 5 most popular job titles</a:t>
            </a:r>
            <a:endParaRPr lang="en-US"/>
          </a:p>
          <a:p>
            <a:pPr marL="0" indent="0">
              <a:buNone/>
            </a:pPr>
            <a:r>
              <a:rPr lang="en-US"/>
              <a:t>                Group ‘Others’ :  Jobs tiltes not in Group 1-5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Ordinal Categorical Factors</a:t>
            </a:r>
            <a:r>
              <a:rPr lang="en-US">
                <a:sym typeface="+mn-ea"/>
              </a:rPr>
              <a:t>:</a:t>
            </a:r>
            <a:r>
              <a:rPr lang="en-US"/>
              <a:t> </a:t>
            </a:r>
            <a:r>
              <a:rPr lang="en-US"/>
              <a:t>Comany Size, Experience Level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Dummy Categorical Factors</a:t>
            </a:r>
            <a:r>
              <a:rPr lang="en-US">
                <a:sym typeface="+mn-ea"/>
              </a:rPr>
              <a:t>:</a:t>
            </a:r>
            <a:r>
              <a:rPr lang="en-US"/>
              <a:t> Company Region, Remote Ratio, Working Year </a:t>
            </a:r>
            <a:endParaRPr lang="en-US"/>
          </a:p>
          <a:p>
            <a:r>
              <a:rPr lang="en-US"/>
              <a:t>Random Forest regression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Hyperparameter Tuning</a:t>
            </a:r>
            <a:r>
              <a:rPr lang="en-US">
                <a:sym typeface="+mn-ea"/>
              </a:rPr>
              <a:t>:</a:t>
            </a:r>
            <a:r>
              <a:rPr lang="en-US"/>
              <a:t> GridSearchCV</a:t>
            </a:r>
            <a:endParaRPr lang="en-US"/>
          </a:p>
          <a:p>
            <a:r>
              <a:rPr lang="en-US"/>
              <a:t>GridsearchCV best parameters : </a:t>
            </a:r>
            <a:endParaRPr lang="en-US"/>
          </a:p>
          <a:p>
            <a:pPr marL="0" indent="0">
              <a:buNone/>
            </a:pPr>
            <a:r>
              <a:rPr lang="en-US"/>
              <a:t>	     {'max_depth': 5, 'n_estimators': 16}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Regression Results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                R</a:t>
            </a:r>
            <a:r>
              <a:rPr lang="en-US" baseline="30000"/>
              <a:t>2</a:t>
            </a:r>
            <a:r>
              <a:rPr lang="en-US"/>
              <a:t>  =0 .379,     Adjusted </a:t>
            </a:r>
            <a:r>
              <a:rPr lang="en-US">
                <a:sym typeface="+mn-ea"/>
              </a:rPr>
              <a:t>R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  =0</a:t>
            </a:r>
            <a:r>
              <a:rPr lang="en-US"/>
              <a:t>.368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3 Most Important Factors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                Company Region, Experience Level, Job Title 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ranked in descending order. </a:t>
            </a:r>
            <a:endParaRPr 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19304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Pre-Processing and Training 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23622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Importance of Factors in Determing Salary 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195" y="4909820"/>
            <a:ext cx="53835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3 Most Significantly Important  Factors Ranked in Decreasing Order: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rgbClr val="FF0000"/>
                </a:solidFill>
              </a:rPr>
              <a:t>      Company Region, Experience Level, Job Title 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890270"/>
            <a:ext cx="8883015" cy="4019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028950" y="2619375"/>
            <a:ext cx="6667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524250" y="2409825"/>
            <a:ext cx="66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0.05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15390"/>
            <a:ext cx="7886700" cy="438975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sz="28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Factors</a:t>
            </a:r>
            <a:r>
              <a:rPr lang="en-US" sz="2800"/>
              <a:t>: </a:t>
            </a:r>
            <a:endParaRPr lang="en-US" sz="2800"/>
          </a:p>
          <a:p>
            <a:pPr lvl="1"/>
            <a:r>
              <a:rPr lang="en-US" sz="2400"/>
              <a:t>Comany Region (Americas vs Non-Americas), </a:t>
            </a:r>
            <a:endParaRPr lang="en-US" sz="2400"/>
          </a:p>
          <a:p>
            <a:pPr lvl="1"/>
            <a:r>
              <a:rPr lang="en-US" sz="2400"/>
              <a:t>Experience Level (Senior vs. Non-Senior) </a:t>
            </a:r>
            <a:endParaRPr lang="en-US" sz="2400"/>
          </a:p>
          <a:p>
            <a:pPr lvl="1"/>
            <a:r>
              <a:rPr lang="en-US" sz="2400"/>
              <a:t>Job Titles (Data Analyst vs Non-</a:t>
            </a:r>
            <a:r>
              <a:rPr lang="en-US" sz="2400">
                <a:sym typeface="+mn-ea"/>
              </a:rPr>
              <a:t>Analyst)</a:t>
            </a:r>
            <a:endParaRPr lang="en-US" sz="2400">
              <a:sym typeface="+mn-ea"/>
            </a:endParaRPr>
          </a:p>
          <a:p>
            <a:pPr lvl="0">
              <a:buFont typeface="Wingdings" panose="05000000000000000000" charset="0"/>
              <a:buChar char="Ø"/>
            </a:pPr>
            <a:r>
              <a:rPr 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Regression Results</a:t>
            </a:r>
            <a:r>
              <a:rPr lang="en-US" sz="2400">
                <a:sym typeface="+mn-ea"/>
              </a:rPr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R</a:t>
            </a:r>
            <a:r>
              <a:rPr lang="en-US" sz="2400" baseline="30000">
                <a:sym typeface="+mn-ea"/>
              </a:rPr>
              <a:t>2</a:t>
            </a:r>
            <a:r>
              <a:rPr lang="en-US" sz="2400">
                <a:sym typeface="+mn-ea"/>
              </a:rPr>
              <a:t>  =0 .365,     Adjusted </a:t>
            </a:r>
            <a:r>
              <a:rPr lang="en-US" sz="2400">
                <a:sym typeface="+mn-ea"/>
              </a:rPr>
              <a:t>R</a:t>
            </a:r>
            <a:r>
              <a:rPr lang="en-US" sz="2400" baseline="30000">
                <a:sym typeface="+mn-ea"/>
              </a:rPr>
              <a:t>2</a:t>
            </a:r>
            <a:r>
              <a:rPr lang="en-US" sz="2400">
                <a:sym typeface="+mn-ea"/>
              </a:rPr>
              <a:t>  =0</a:t>
            </a:r>
            <a:r>
              <a:rPr lang="en-US" sz="2400">
                <a:sym typeface="+mn-ea"/>
              </a:rPr>
              <a:t>.363</a:t>
            </a:r>
            <a:endParaRPr lang="en-US" sz="2400"/>
          </a:p>
          <a:p>
            <a:pPr lvl="0">
              <a:buFont typeface="Wingdings" panose="05000000000000000000" charset="0"/>
              <a:buChar char="Ø"/>
            </a:pPr>
            <a:r>
              <a:rPr 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Conclusion</a:t>
            </a:r>
            <a:r>
              <a:rPr lang="en-US" sz="2400">
                <a:sym typeface="+mn-ea"/>
              </a:rPr>
              <a:t>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 three Factors considered is not adequate enough to predict data science job salary </a:t>
            </a:r>
            <a:endParaRPr lang="en-US" sz="24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40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19304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Modeling  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5" name="Picture 4" descr="Residual_vs_Observ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1005"/>
            <a:ext cx="4198620" cy="4251960"/>
          </a:xfrm>
          <a:prstGeom prst="rect">
            <a:avLst/>
          </a:prstGeom>
        </p:spPr>
      </p:pic>
      <p:pic>
        <p:nvPicPr>
          <p:cNvPr id="6" name="Picture 5" descr="Histogram of Residua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1691005"/>
            <a:ext cx="4387850" cy="406908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/>
        </p:nvSpPr>
        <p:spPr>
          <a:xfrm>
            <a:off x="194310" y="423545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Model Diagnostic Plots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en-US" sz="21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Other Factors to be considered</a:t>
            </a:r>
            <a:r>
              <a:rPr lang="en-US" sz="2100">
                <a:sym typeface="+mn-ea"/>
              </a:rPr>
              <a:t>: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Education Level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The industry that data science job is in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Number and types of certifications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Additional skills besides Job Reqirements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Market price for benchmark jobs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Negotiation </a:t>
            </a:r>
            <a:endParaRPr lang="en-US" sz="2100">
              <a:sym typeface="+mn-ea"/>
            </a:endParaRPr>
          </a:p>
          <a:p>
            <a:pPr marL="342900" lvl="1" indent="0">
              <a:buNone/>
            </a:pP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Char char="Ø"/>
            </a:pPr>
            <a:r>
              <a:rPr lang="en-US" sz="21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Target Feature</a:t>
            </a:r>
            <a:r>
              <a:rPr lang="en-US" sz="2100">
                <a:sym typeface="+mn-ea"/>
              </a:rPr>
              <a:t>:</a:t>
            </a:r>
            <a:endParaRPr lang="en-US" sz="2100"/>
          </a:p>
          <a:p>
            <a:pPr marL="0" indent="0">
              <a:buNone/>
            </a:pPr>
            <a:r>
              <a:rPr lang="en-US" sz="2100">
                <a:sym typeface="+mn-ea"/>
              </a:rPr>
              <a:t>        Hourly Pay Rate would be more appropriate</a:t>
            </a:r>
            <a:endParaRPr lang="en-US" sz="2100"/>
          </a:p>
          <a:p>
            <a:pPr marL="0" lvl="0" indent="0">
              <a:buFont typeface="Wingdings" panose="05000000000000000000" charset="0"/>
              <a:buNone/>
            </a:pPr>
            <a:r>
              <a:rPr lang="en-US" sz="2100">
                <a:sym typeface="+mn-ea"/>
              </a:rPr>
              <a:t> </a:t>
            </a: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100">
              <a:sym typeface="+mn-e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360680" y="60071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Discussion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7886700" cy="727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Objective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685"/>
            <a:ext cx="7886700" cy="54324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/>
              <a:t>Data scientists are in high demand and can command a large salary. The average data scientist salary is annual $130,000 in 2022 with top earners making over $400,000. There are many factors that affect the amount of money a data scientist makes.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Here we look into 5 factors that are largely considered critical and rank their importance in determing salary earning. </a:t>
            </a: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 Data Source: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https://www.kaggle.com/datasets/arnabchaki/data-science-salaries-2023?resource=download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83660" y="3778885"/>
            <a:ext cx="307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12870" y="3678555"/>
            <a:ext cx="302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employee residence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company location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company size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35710" y="3678555"/>
            <a:ext cx="2299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experience level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employment type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job title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41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Overall Distribution of Salary 2020-2023</a:t>
            </a:r>
            <a:endParaRPr lang="en-US" b="1"/>
          </a:p>
        </p:txBody>
      </p:sp>
      <p:pic>
        <p:nvPicPr>
          <p:cNvPr id="5" name="Content Placeholder 4" descr="Salary_hist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195" y="1691005"/>
            <a:ext cx="4525010" cy="3392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0641"/>
            <a:ext cx="2057400" cy="365125"/>
          </a:xfrm>
        </p:spPr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3376930" y="1691005"/>
          <a:ext cx="14306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830580"/>
              </a:tblGrid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en-US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mean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$130,309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std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$59,822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min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$4,819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25%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$90,031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50%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$126,761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75%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$166,667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max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$444,664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overall salary dist box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90" y="1832610"/>
            <a:ext cx="3679190" cy="34302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04235" y="3885565"/>
            <a:ext cx="1537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skewness=0.56</a:t>
            </a:r>
            <a:endParaRPr lang="en-US" sz="1400"/>
          </a:p>
          <a:p>
            <a:r>
              <a:rPr lang="en-US" sz="1400"/>
              <a:t>kurtosis=0.92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572760" y="1773555"/>
            <a:ext cx="181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pPr marL="285750" indent="-285750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92175" y="5468620"/>
            <a:ext cx="44386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Data Science Salary is slightly right skewed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There are outliers in large values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95" y="236220"/>
            <a:ext cx="7886700" cy="102552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Examing Distribution of Factors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9" name="Picture 8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635"/>
            <a:ext cx="8728710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09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r>
              <a:rPr lang="en-US" b="1"/>
              <a:t>Means of Inflation Ajusted Salaries for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Top 10 Most Popular</a:t>
            </a:r>
            <a:r>
              <a:rPr lang="en-US" b="1"/>
              <a:t> Data Science Jobs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554480"/>
            <a:ext cx="6729730" cy="37490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64260" y="5382895"/>
            <a:ext cx="718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Top 2 Winners: Data Science Managers &amp; Applied Scientist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Among 10, Data Analysts make the least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Natrually aggregated into 3 groups </a:t>
            </a:r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990715" y="2590800"/>
            <a:ext cx="75565" cy="2147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18960" y="1760220"/>
            <a:ext cx="415290" cy="18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18960" y="1946275"/>
            <a:ext cx="40132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391400" y="1760220"/>
            <a:ext cx="63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High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251065" y="3493770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Medium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04990" y="4924425"/>
            <a:ext cx="42926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7399655" y="4738370"/>
            <a:ext cx="69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Low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62710"/>
            <a:ext cx="7488555" cy="4993640"/>
          </a:xfrm>
          <a:prstGeom prst="rect">
            <a:avLst/>
          </a:prstGeom>
        </p:spPr>
      </p:pic>
      <p:sp>
        <p:nvSpPr>
          <p:cNvPr id="11" name="Title 10"/>
          <p:cNvSpPr/>
          <p:nvPr>
            <p:ph type="title"/>
          </p:nvPr>
        </p:nvSpPr>
        <p:spPr>
          <a:xfrm>
            <a:off x="628650" y="320676"/>
            <a:ext cx="7886700" cy="1325563"/>
          </a:xfrm>
        </p:spPr>
        <p:txBody>
          <a:bodyPr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628650" y="179070"/>
            <a:ext cx="7886700" cy="1184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Experience, Company Size, Job Type, Working Year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1155"/>
            <a:ext cx="7886700" cy="1216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Experience, Company Size, Job Type, Working Year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277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/>
              <a:t>Arranged in </a:t>
            </a:r>
            <a:r>
              <a:rPr lang="en-US" sz="2400" b="1">
                <a:solidFill>
                  <a:srgbClr val="FF0000"/>
                </a:solidFill>
              </a:rPr>
              <a:t>Decreasing Order</a:t>
            </a:r>
            <a:r>
              <a:rPr lang="en-US"/>
              <a:t>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 Level</a:t>
            </a:r>
            <a:r>
              <a:rPr lang="en-US"/>
              <a:t>: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Senior Level, Medium Level , Entry Level and Exective Level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Company Size</a:t>
            </a:r>
            <a:r>
              <a:rPr lang="en-US">
                <a:sym typeface="+mn-ea"/>
              </a:rPr>
              <a:t>:</a:t>
            </a:r>
            <a:r>
              <a:rPr lang="en-US"/>
              <a:t>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Medium, Large, Samll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Remote Ratio</a:t>
            </a:r>
            <a:r>
              <a:rPr lang="en-US">
                <a:sym typeface="+mn-ea"/>
              </a:rPr>
              <a:t>: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    On-site, 100% remote, hybrid (50-50)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 Year</a:t>
            </a:r>
            <a:r>
              <a:rPr lang="en-US">
                <a:sym typeface="+mn-ea"/>
              </a:rPr>
              <a:t>: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2023, 2022, 2021, 2020. </a:t>
            </a:r>
            <a:endParaRPr 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There is a big leap from 2021 to 2022.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28650" y="351155"/>
            <a:ext cx="7886700" cy="10153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Company Region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1623060"/>
            <a:ext cx="3936365" cy="4935220"/>
          </a:xfrm>
          <a:prstGeom prst="rect">
            <a:avLst/>
          </a:prstGeom>
        </p:spPr>
      </p:pic>
      <p:pic>
        <p:nvPicPr>
          <p:cNvPr id="11" name="Picture 10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370"/>
            <a:ext cx="466344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3345"/>
            <a:ext cx="5601970" cy="53244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195" y="236220"/>
            <a:ext cx="7886700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Cramer’s V Correlations among Factors</a:t>
            </a:r>
            <a:r>
              <a:rPr lang="en-US"/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887720" y="1536700"/>
            <a:ext cx="3169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All Factors are not significantly correlated, except</a:t>
            </a:r>
            <a:r>
              <a:rPr lang="en-US" sz="2000">
                <a:solidFill>
                  <a:srgbClr val="FF0000"/>
                </a:solidFill>
              </a:rPr>
              <a:t> Company Region 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      &amp;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Employee Region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98.5% of data,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Company Region </a:t>
            </a:r>
            <a:r>
              <a:rPr lang="en-US" sz="2000">
                <a:sym typeface="+mn-ea"/>
              </a:rPr>
              <a:t>&amp;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Employee Region </a:t>
            </a:r>
            <a:r>
              <a:rPr lang="en-US" sz="2000">
                <a:solidFill>
                  <a:schemeClr val="tx1"/>
                </a:solidFill>
                <a:sym typeface="+mn-ea"/>
              </a:rPr>
              <a:t>are the same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1"/>
                </a:solidFill>
                <a:sym typeface="+mn-ea"/>
              </a:rPr>
              <a:t>Employee Region was dropped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On-screen Show (4:3)</PresentationFormat>
  <Paragraphs>189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Wingdings</vt:lpstr>
      <vt:lpstr>Calibri Light</vt:lpstr>
      <vt:lpstr>Microsoft YaHei</vt:lpstr>
      <vt:lpstr>Arial Unicode MS</vt:lpstr>
      <vt:lpstr>Calibri</vt:lpstr>
      <vt:lpstr>Office Theme</vt:lpstr>
      <vt:lpstr>A breif Look at Data Sceince Salary 2020-2023</vt:lpstr>
      <vt:lpstr>                     Objective</vt:lpstr>
      <vt:lpstr>PowerPoint 演示文稿</vt:lpstr>
      <vt:lpstr>PowerPoint 演示文稿</vt:lpstr>
      <vt:lpstr>PowerPoint 演示文稿</vt:lpstr>
      <vt:lpstr>Influence of Experience, Company Size, Job Type, Working Year on Salary</vt:lpstr>
      <vt:lpstr>PowerPoint 演示文稿</vt:lpstr>
      <vt:lpstr>Influence of Experience, Company Size, Job Type, Working Year on Salary</vt:lpstr>
      <vt:lpstr>Examing Distribution of Factors </vt:lpstr>
      <vt:lpstr>PowerPoint 演示文稿</vt:lpstr>
      <vt:lpstr>Cramer’s V Correlations among Factors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hongling yang</cp:lastModifiedBy>
  <cp:revision>24</cp:revision>
  <dcterms:created xsi:type="dcterms:W3CDTF">2023-05-12T17:54:00Z</dcterms:created>
  <dcterms:modified xsi:type="dcterms:W3CDTF">2023-05-14T22:08:37Z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F3230A9E30B94AB385B59BE7B602ED4C</vt:lpwstr>
  </property>
  <property fmtid="{D5CDD505-2E9C-101B-9397-08002B2CF9AE}" pid="3" name="KSOProductBuildVer">
    <vt:lpwstr>1033-11.2.0.11537</vt:lpwstr>
  </property>
</Properties>
</file>