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7"/>
  </p:notesMasterIdLst>
  <p:sldIdLst>
    <p:sldId id="263" r:id="rId2"/>
    <p:sldId id="257" r:id="rId3"/>
    <p:sldId id="261" r:id="rId4"/>
    <p:sldId id="262" r:id="rId5"/>
    <p:sldId id="264"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8"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291" autoAdjust="0"/>
  </p:normalViewPr>
  <p:slideViewPr>
    <p:cSldViewPr snapToGrid="0">
      <p:cViewPr>
        <p:scale>
          <a:sx n="75" d="100"/>
          <a:sy n="75" d="100"/>
        </p:scale>
        <p:origin x="1176" y="-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4D95-0B46-ACE8-6ADC-0CA50CCE2BD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E5A7030-051D-CFD8-FCB3-5690A287071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FCCBA03-4FA9-1BE3-7F09-C454D8CD7B89}"/>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5" name="Footer Placeholder 4">
            <a:extLst>
              <a:ext uri="{FF2B5EF4-FFF2-40B4-BE49-F238E27FC236}">
                <a16:creationId xmlns:a16="http://schemas.microsoft.com/office/drawing/2014/main" id="{EB29B97C-685A-02E7-AA36-CD1F2BD22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73F63-67F1-5F24-C2F7-6F123C1B8F41}"/>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214823731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0D5D1-43ED-54BA-5437-5925FC337E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527783-0B78-41A3-07D9-341D72BEA3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644F7-FEAA-DAC4-4E29-227654302085}"/>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5" name="Footer Placeholder 4">
            <a:extLst>
              <a:ext uri="{FF2B5EF4-FFF2-40B4-BE49-F238E27FC236}">
                <a16:creationId xmlns:a16="http://schemas.microsoft.com/office/drawing/2014/main" id="{FAB00F4F-3284-ACFF-D107-BD851D2DA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8F5CC-72B7-FB0A-2AA7-4D185964AE59}"/>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125489705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C7CB82-E5A2-9343-D7DE-CA601683F57A}"/>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06B694-63E7-B5D6-C465-8BCDD1D0EF7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0A693-9ABA-0FF4-A0AE-BD54CD224574}"/>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5" name="Footer Placeholder 4">
            <a:extLst>
              <a:ext uri="{FF2B5EF4-FFF2-40B4-BE49-F238E27FC236}">
                <a16:creationId xmlns:a16="http://schemas.microsoft.com/office/drawing/2014/main" id="{FABE65D5-9A70-0C06-F0EB-333E3B727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D80BEF-F6C6-254B-7587-CDE9A3CAC994}"/>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92668194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6895-A74F-B4AA-D09D-E070025DA5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514324-3B00-51F1-FD40-AE387B5B26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B3A1E-6F51-2D0B-82B4-49929B00CA21}"/>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5" name="Footer Placeholder 4">
            <a:extLst>
              <a:ext uri="{FF2B5EF4-FFF2-40B4-BE49-F238E27FC236}">
                <a16:creationId xmlns:a16="http://schemas.microsoft.com/office/drawing/2014/main" id="{DC861405-D5C3-0CDD-10A7-025695D6E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9E204-6275-DFED-BA43-08E8ACBC2EAF}"/>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66907777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A464-C049-DC09-8876-45706F71F8E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2897E43-1957-35DB-BE79-EA6FB3ED3D0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3A7BCB-2EB2-B405-0A47-256FF08DB496}"/>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5" name="Footer Placeholder 4">
            <a:extLst>
              <a:ext uri="{FF2B5EF4-FFF2-40B4-BE49-F238E27FC236}">
                <a16:creationId xmlns:a16="http://schemas.microsoft.com/office/drawing/2014/main" id="{51966D46-E8CC-B631-DB6D-C989E2675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34CFF-32B0-4A01-41F1-38F42516B181}"/>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16512257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31EA4-FDD8-C54B-5011-7BE313EDF5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04A32-EC02-681C-FB43-1877B74671F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02AF2B-1B5F-75C3-2C23-4B91BADD7FD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447702-A54C-4316-C8EE-72631CBE4901}"/>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6" name="Footer Placeholder 5">
            <a:extLst>
              <a:ext uri="{FF2B5EF4-FFF2-40B4-BE49-F238E27FC236}">
                <a16:creationId xmlns:a16="http://schemas.microsoft.com/office/drawing/2014/main" id="{C2484B53-E328-BA9D-DFD2-B231244F7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96D354-5E40-CABB-10A5-AB003DA1CE72}"/>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225796398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EE26-998B-737E-C6A6-D0C48E5BEA4F}"/>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98F1AB-15F4-2BFF-7DDA-A7B81EF18F3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E8D2F3E-3C47-6BEF-EFB7-644CAB04338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2A1000-1F25-FD6A-013B-633617D5F57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87CFF17-30C2-BBDE-DD55-8BC9DFA2B15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5A04D0-43AE-1DBD-05E3-9D2AB3061FEF}"/>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8" name="Footer Placeholder 7">
            <a:extLst>
              <a:ext uri="{FF2B5EF4-FFF2-40B4-BE49-F238E27FC236}">
                <a16:creationId xmlns:a16="http://schemas.microsoft.com/office/drawing/2014/main" id="{C779245C-7A48-E36D-B62F-B2030A7D90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B15867-A930-BC15-036D-880CB2AEA8F5}"/>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286248887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432F-EF1E-83C1-CE5D-55F3432753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F7D84-DFE3-2A55-265C-199F374F3F7F}"/>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4" name="Footer Placeholder 3">
            <a:extLst>
              <a:ext uri="{FF2B5EF4-FFF2-40B4-BE49-F238E27FC236}">
                <a16:creationId xmlns:a16="http://schemas.microsoft.com/office/drawing/2014/main" id="{D109E0E7-AB2C-4DA0-E056-92FBB1F2D2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033502-A91B-43CA-8FF3-83893BEFF1F2}"/>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274793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A9D0CA-9EE9-216D-F017-3B58B0364842}"/>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3" name="Footer Placeholder 2">
            <a:extLst>
              <a:ext uri="{FF2B5EF4-FFF2-40B4-BE49-F238E27FC236}">
                <a16:creationId xmlns:a16="http://schemas.microsoft.com/office/drawing/2014/main" id="{578333BD-6125-04D8-2FE8-C1DBD7B92C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12015-A785-E313-73E5-5E8A0D4A7F72}"/>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27173804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E34A-2E00-7AD9-C053-9FA74492F3D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1EAB967-4F8B-A923-67E1-D4B156C20E0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BE8CE2-3295-3647-05B1-575E1283639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C9FED3E-29D1-625D-3C9D-2133A2D7F237}"/>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6" name="Footer Placeholder 5">
            <a:extLst>
              <a:ext uri="{FF2B5EF4-FFF2-40B4-BE49-F238E27FC236}">
                <a16:creationId xmlns:a16="http://schemas.microsoft.com/office/drawing/2014/main" id="{2BA3AA4A-FA9B-22DA-F06E-E16EFC36D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885CE5-5F16-18C1-E1C4-F8AE932C2CFC}"/>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95171077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3D7A-8ACB-B846-5C10-C8747E3BDD4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A1C62E1-5F3E-C686-E31F-DD52C47F548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615FD6A-6BA8-B271-6765-D676867FDA9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C7CF250-ED90-8581-233C-D53BC834FF57}"/>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6" name="Footer Placeholder 5">
            <a:extLst>
              <a:ext uri="{FF2B5EF4-FFF2-40B4-BE49-F238E27FC236}">
                <a16:creationId xmlns:a16="http://schemas.microsoft.com/office/drawing/2014/main" id="{B5D22BBC-A19E-CC5A-37D0-049721EEBA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F2684-638E-74C4-1C1E-AD9221767496}"/>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176008326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A23653-1712-E9FD-764A-8C1257A4E57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D5EA52-EC4E-0D45-D31A-9343273C0AA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0F585-B1BA-534C-3A66-86B4C447F13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598C9CE-A617-4C7F-AF7F-1037468D3FC3}" type="datetimeFigureOut">
              <a:rPr lang="en-US" smtClean="0"/>
              <a:t>2/19/2023</a:t>
            </a:fld>
            <a:endParaRPr lang="en-US"/>
          </a:p>
        </p:txBody>
      </p:sp>
      <p:sp>
        <p:nvSpPr>
          <p:cNvPr id="5" name="Footer Placeholder 4">
            <a:extLst>
              <a:ext uri="{FF2B5EF4-FFF2-40B4-BE49-F238E27FC236}">
                <a16:creationId xmlns:a16="http://schemas.microsoft.com/office/drawing/2014/main" id="{13A7077A-2196-7E50-CCF1-C4D18797D83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36D423-9AAB-F5F2-0E54-1FBCD9DCE31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68A961-E5FC-4757-BC66-8B48FF3A6304}" type="slidenum">
              <a:rPr lang="en-US" smtClean="0"/>
              <a:t>‹#›</a:t>
            </a:fld>
            <a:endParaRPr lang="en-US"/>
          </a:p>
        </p:txBody>
      </p:sp>
    </p:spTree>
    <p:extLst>
      <p:ext uri="{BB962C8B-B14F-4D97-AF65-F5344CB8AC3E}">
        <p14:creationId xmlns:p14="http://schemas.microsoft.com/office/powerpoint/2010/main" val="319648803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492CE-7EA9-72DD-735F-86023A5E0458}"/>
              </a:ext>
            </a:extLst>
          </p:cNvPr>
          <p:cNvSpPr>
            <a:spLocks noGrp="1"/>
          </p:cNvSpPr>
          <p:nvPr>
            <p:ph type="ctrTitle"/>
          </p:nvPr>
        </p:nvSpPr>
        <p:spPr/>
        <p:txBody>
          <a:bodyPr/>
          <a:lstStyle/>
          <a:p>
            <a:r>
              <a:rPr lang="en-US" dirty="0"/>
              <a:t>Problem Statement Worksheet (Hypothesis Formation)</a:t>
            </a:r>
          </a:p>
        </p:txBody>
      </p:sp>
      <p:sp>
        <p:nvSpPr>
          <p:cNvPr id="3" name="Subtitle 2">
            <a:extLst>
              <a:ext uri="{FF2B5EF4-FFF2-40B4-BE49-F238E27FC236}">
                <a16:creationId xmlns:a16="http://schemas.microsoft.com/office/drawing/2014/main" id="{D9C2CAEE-FDD9-C40D-C795-99F7418E8935}"/>
              </a:ext>
            </a:extLst>
          </p:cNvPr>
          <p:cNvSpPr>
            <a:spLocks noGrp="1"/>
          </p:cNvSpPr>
          <p:nvPr>
            <p:ph type="subTitle" idx="1"/>
          </p:nvPr>
        </p:nvSpPr>
        <p:spPr/>
        <p:txBody>
          <a:bodyPr/>
          <a:lstStyle/>
          <a:p>
            <a:endParaRPr lang="en-US" dirty="0"/>
          </a:p>
          <a:p>
            <a:r>
              <a:rPr lang="en-US" dirty="0"/>
              <a:t>By Hongling Yang</a:t>
            </a:r>
          </a:p>
        </p:txBody>
      </p:sp>
      <p:sp>
        <p:nvSpPr>
          <p:cNvPr id="4" name="Slide Number Placeholder 3">
            <a:extLst>
              <a:ext uri="{FF2B5EF4-FFF2-40B4-BE49-F238E27FC236}">
                <a16:creationId xmlns:a16="http://schemas.microsoft.com/office/drawing/2014/main" id="{73122BD3-50B0-7190-6B6B-200906CAE83F}"/>
              </a:ext>
            </a:extLst>
          </p:cNvPr>
          <p:cNvSpPr>
            <a:spLocks noGrp="1"/>
          </p:cNvSpPr>
          <p:nvPr>
            <p:ph type="sldNum" sz="quarter" idx="12"/>
          </p:nvPr>
        </p:nvSpPr>
        <p:spPr/>
        <p:txBody>
          <a:bodyPr/>
          <a:lstStyle/>
          <a:p>
            <a:fld id="{7D68A961-E5FC-4757-BC66-8B48FF3A6304}" type="slidenum">
              <a:rPr lang="en-US" smtClean="0"/>
              <a:t>1</a:t>
            </a:fld>
            <a:endParaRPr lang="en-US"/>
          </a:p>
        </p:txBody>
      </p:sp>
    </p:spTree>
    <p:extLst>
      <p:ext uri="{BB962C8B-B14F-4D97-AF65-F5344CB8AC3E}">
        <p14:creationId xmlns:p14="http://schemas.microsoft.com/office/powerpoint/2010/main" val="3994477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F0E0-6247-200E-41EA-F7EFC22B548F}"/>
              </a:ext>
            </a:extLst>
          </p:cNvPr>
          <p:cNvSpPr>
            <a:spLocks noGrp="1"/>
          </p:cNvSpPr>
          <p:nvPr>
            <p:ph type="title"/>
          </p:nvPr>
        </p:nvSpPr>
        <p:spPr/>
        <p:txBody>
          <a:bodyPr/>
          <a:lstStyle/>
          <a:p>
            <a:r>
              <a:rPr lang="en-US" dirty="0"/>
              <a:t>          </a:t>
            </a:r>
            <a:br>
              <a:rPr lang="en-US" dirty="0"/>
            </a:br>
            <a:r>
              <a:rPr lang="en-US" sz="4000" b="1" dirty="0"/>
              <a:t>          Context </a:t>
            </a:r>
          </a:p>
        </p:txBody>
      </p:sp>
      <p:sp>
        <p:nvSpPr>
          <p:cNvPr id="3" name="Content Placeholder 2">
            <a:extLst>
              <a:ext uri="{FF2B5EF4-FFF2-40B4-BE49-F238E27FC236}">
                <a16:creationId xmlns:a16="http://schemas.microsoft.com/office/drawing/2014/main" id="{34D96FAD-1CD9-E5EA-5BF6-7BF6A9A7F201}"/>
              </a:ext>
            </a:extLst>
          </p:cNvPr>
          <p:cNvSpPr>
            <a:spLocks noGrp="1"/>
          </p:cNvSpPr>
          <p:nvPr>
            <p:ph idx="1"/>
          </p:nvPr>
        </p:nvSpPr>
        <p:spPr/>
        <p:txBody>
          <a:bodyPr>
            <a:normAutofit fontScale="85000" lnSpcReduction="20000"/>
          </a:bodyPr>
          <a:lstStyle/>
          <a:p>
            <a:r>
              <a:rPr lang="en-US" dirty="0"/>
              <a:t>Big Mountain Resort, a ski resort located in Montana, offers spectacular views of Glacier National Park and Flathead National Forest, with access to 105 trails. Every year about 350,000 people ski or snowboard at Big Mountain. This mountain can accommodate skiers and riders of all levels and abilities. These are serviced by 11 lifts, 2 T-bars, and 1 magic carpet for novice skiers. The longest run is named Hellfire and is 3.3 miles in length. The base elevation is 4,464 ft, and the summit is 6,817 ft with a vertical drop of 2,353 ft. Big Mountain Resort has recently installed an additional chair lift to help increase the distribution of visitors across the mountain. This additional chair increases their operating costs by $1,540,000 this season. The resort's pricing strategy has been to charge a premium above the average price of resorts in its market segment. They know there are limitations to this approach. There's a suspicion that Big Mountain is not capitalizing on its facilities as much as it could. Basing their pricing on just the market average does not provide the business with a good sense of how important some facilities are compared to others. This hampers investment strategy. A new data science team have been brought in to implement a more data-driven business strategy. The business wants some guidance on how to select a better value for their ticket price. They are also considering a number of changes that they hope will either cut costs without undermining the ticket price or will support an even higher ticket price.</a:t>
            </a:r>
          </a:p>
        </p:txBody>
      </p:sp>
      <p:sp>
        <p:nvSpPr>
          <p:cNvPr id="4" name="Slide Number Placeholder 3">
            <a:extLst>
              <a:ext uri="{FF2B5EF4-FFF2-40B4-BE49-F238E27FC236}">
                <a16:creationId xmlns:a16="http://schemas.microsoft.com/office/drawing/2014/main" id="{01E9AA4B-BB27-74AD-F5C9-E2174711A547}"/>
              </a:ext>
            </a:extLst>
          </p:cNvPr>
          <p:cNvSpPr>
            <a:spLocks noGrp="1"/>
          </p:cNvSpPr>
          <p:nvPr>
            <p:ph type="sldNum" sz="quarter" idx="12"/>
          </p:nvPr>
        </p:nvSpPr>
        <p:spPr/>
        <p:txBody>
          <a:bodyPr/>
          <a:lstStyle/>
          <a:p>
            <a:fld id="{7D68A961-E5FC-4757-BC66-8B48FF3A6304}" type="slidenum">
              <a:rPr lang="en-US" smtClean="0"/>
              <a:t>2</a:t>
            </a:fld>
            <a:endParaRPr lang="en-US"/>
          </a:p>
        </p:txBody>
      </p:sp>
      <p:pic>
        <p:nvPicPr>
          <p:cNvPr id="6" name="Picture 5">
            <a:extLst>
              <a:ext uri="{FF2B5EF4-FFF2-40B4-BE49-F238E27FC236}">
                <a16:creationId xmlns:a16="http://schemas.microsoft.com/office/drawing/2014/main" id="{EF024FE3-2343-597D-D10C-06578319C54D}"/>
              </a:ext>
            </a:extLst>
          </p:cNvPr>
          <p:cNvPicPr>
            <a:picLocks noChangeAspect="1"/>
          </p:cNvPicPr>
          <p:nvPr/>
        </p:nvPicPr>
        <p:blipFill>
          <a:blip r:embed="rId2"/>
          <a:stretch>
            <a:fillRect/>
          </a:stretch>
        </p:blipFill>
        <p:spPr>
          <a:xfrm>
            <a:off x="750328" y="977333"/>
            <a:ext cx="579170" cy="518205"/>
          </a:xfrm>
          <a:prstGeom prst="rect">
            <a:avLst/>
          </a:prstGeom>
        </p:spPr>
      </p:pic>
    </p:spTree>
    <p:extLst>
      <p:ext uri="{BB962C8B-B14F-4D97-AF65-F5344CB8AC3E}">
        <p14:creationId xmlns:p14="http://schemas.microsoft.com/office/powerpoint/2010/main" val="318178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F0E0-6247-200E-41EA-F7EFC22B548F}"/>
              </a:ext>
            </a:extLst>
          </p:cNvPr>
          <p:cNvSpPr>
            <a:spLocks noGrp="1"/>
          </p:cNvSpPr>
          <p:nvPr>
            <p:ph type="title"/>
          </p:nvPr>
        </p:nvSpPr>
        <p:spPr>
          <a:xfrm>
            <a:off x="707909" y="569117"/>
            <a:ext cx="7886700" cy="1325563"/>
          </a:xfrm>
        </p:spPr>
        <p:txBody>
          <a:bodyPr>
            <a:normAutofit fontScale="90000"/>
          </a:bodyPr>
          <a:lstStyle/>
          <a:p>
            <a:r>
              <a:rPr lang="en-US" dirty="0"/>
              <a:t>          </a:t>
            </a:r>
            <a:br>
              <a:rPr lang="en-US" dirty="0"/>
            </a:br>
            <a:r>
              <a:rPr lang="en-US" sz="4000" b="1" dirty="0"/>
              <a:t>          Criteria for success</a:t>
            </a:r>
            <a:br>
              <a:rPr lang="en-US" sz="4000" b="1" dirty="0"/>
            </a:br>
            <a:endParaRPr lang="en-US" sz="4000" b="1" dirty="0"/>
          </a:p>
        </p:txBody>
      </p:sp>
      <p:sp>
        <p:nvSpPr>
          <p:cNvPr id="3" name="Content Placeholder 2">
            <a:extLst>
              <a:ext uri="{FF2B5EF4-FFF2-40B4-BE49-F238E27FC236}">
                <a16:creationId xmlns:a16="http://schemas.microsoft.com/office/drawing/2014/main" id="{34D96FAD-1CD9-E5EA-5BF6-7BF6A9A7F201}"/>
              </a:ext>
            </a:extLst>
          </p:cNvPr>
          <p:cNvSpPr>
            <a:spLocks noGrp="1"/>
          </p:cNvSpPr>
          <p:nvPr>
            <p:ph idx="1"/>
          </p:nvPr>
        </p:nvSpPr>
        <p:spPr>
          <a:xfrm>
            <a:off x="824710" y="3060480"/>
            <a:ext cx="8150477" cy="2511074"/>
          </a:xfrm>
        </p:spPr>
        <p:txBody>
          <a:bodyPr>
            <a:noAutofit/>
          </a:bodyPr>
          <a:lstStyle/>
          <a:p>
            <a:r>
              <a:rPr lang="en-US" sz="2000" dirty="0"/>
              <a:t>Find a more data-driven pricing strategy that enables the resort  to select a better value for the ticket price</a:t>
            </a:r>
          </a:p>
          <a:p>
            <a:r>
              <a:rPr lang="en-US" sz="2000" dirty="0"/>
              <a:t>Study how important some facilities are compared to others, to develop a more data driven investment strategy.</a:t>
            </a:r>
          </a:p>
          <a:p>
            <a:r>
              <a:rPr lang="en-US" sz="2000" dirty="0"/>
              <a:t>Investigate into a number of possible changes that will either cut costs without undermining the ticket price or will support an even higher ticket price</a:t>
            </a:r>
          </a:p>
        </p:txBody>
      </p:sp>
      <p:sp>
        <p:nvSpPr>
          <p:cNvPr id="4" name="Slide Number Placeholder 3">
            <a:extLst>
              <a:ext uri="{FF2B5EF4-FFF2-40B4-BE49-F238E27FC236}">
                <a16:creationId xmlns:a16="http://schemas.microsoft.com/office/drawing/2014/main" id="{01E9AA4B-BB27-74AD-F5C9-E2174711A547}"/>
              </a:ext>
            </a:extLst>
          </p:cNvPr>
          <p:cNvSpPr>
            <a:spLocks noGrp="1"/>
          </p:cNvSpPr>
          <p:nvPr>
            <p:ph type="sldNum" sz="quarter" idx="12"/>
          </p:nvPr>
        </p:nvSpPr>
        <p:spPr/>
        <p:txBody>
          <a:bodyPr/>
          <a:lstStyle/>
          <a:p>
            <a:fld id="{7D68A961-E5FC-4757-BC66-8B48FF3A6304}" type="slidenum">
              <a:rPr lang="en-US" smtClean="0"/>
              <a:t>3</a:t>
            </a:fld>
            <a:endParaRPr lang="en-US"/>
          </a:p>
        </p:txBody>
      </p:sp>
      <p:sp>
        <p:nvSpPr>
          <p:cNvPr id="5" name="Google Shape;22;p1">
            <a:extLst>
              <a:ext uri="{FF2B5EF4-FFF2-40B4-BE49-F238E27FC236}">
                <a16:creationId xmlns:a16="http://schemas.microsoft.com/office/drawing/2014/main" id="{B652E2C9-B706-A00C-40AC-04485DC1CED8}"/>
              </a:ext>
            </a:extLst>
          </p:cNvPr>
          <p:cNvSpPr/>
          <p:nvPr/>
        </p:nvSpPr>
        <p:spPr>
          <a:xfrm>
            <a:off x="895211" y="883749"/>
            <a:ext cx="514489" cy="51642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28" b="0" i="0" u="none" strike="noStrike" cap="none" dirty="0">
              <a:solidFill>
                <a:schemeClr val="lt1"/>
              </a:solidFill>
              <a:latin typeface="Arial"/>
              <a:ea typeface="Arial"/>
              <a:cs typeface="Arial"/>
              <a:sym typeface="Arial"/>
            </a:endParaRPr>
          </a:p>
        </p:txBody>
      </p:sp>
      <p:sp>
        <p:nvSpPr>
          <p:cNvPr id="10" name="TextBox 9">
            <a:extLst>
              <a:ext uri="{FF2B5EF4-FFF2-40B4-BE49-F238E27FC236}">
                <a16:creationId xmlns:a16="http://schemas.microsoft.com/office/drawing/2014/main" id="{1884D87F-69AD-54B1-1A0A-3089AFDB1BEC}"/>
              </a:ext>
            </a:extLst>
          </p:cNvPr>
          <p:cNvSpPr txBox="1"/>
          <p:nvPr/>
        </p:nvSpPr>
        <p:spPr>
          <a:xfrm>
            <a:off x="1728950" y="2386541"/>
            <a:ext cx="4254498" cy="584775"/>
          </a:xfrm>
          <a:prstGeom prst="rect">
            <a:avLst/>
          </a:prstGeom>
          <a:noFill/>
        </p:spPr>
        <p:txBody>
          <a:bodyPr wrap="none" rtlCol="0">
            <a:spAutoFit/>
          </a:bodyPr>
          <a:lstStyle/>
          <a:p>
            <a:r>
              <a:rPr lang="en-US" sz="3200" dirty="0"/>
              <a:t>Scope of Solution Space </a:t>
            </a:r>
          </a:p>
        </p:txBody>
      </p:sp>
      <p:sp>
        <p:nvSpPr>
          <p:cNvPr id="11" name="Content Placeholder 2">
            <a:extLst>
              <a:ext uri="{FF2B5EF4-FFF2-40B4-BE49-F238E27FC236}">
                <a16:creationId xmlns:a16="http://schemas.microsoft.com/office/drawing/2014/main" id="{8AE4ACB7-D6C7-B5B9-22B0-0AF80F9128C3}"/>
              </a:ext>
            </a:extLst>
          </p:cNvPr>
          <p:cNvSpPr txBox="1">
            <a:spLocks/>
          </p:cNvSpPr>
          <p:nvPr/>
        </p:nvSpPr>
        <p:spPr>
          <a:xfrm>
            <a:off x="824710" y="1495743"/>
            <a:ext cx="7886700" cy="204317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dirty="0"/>
          </a:p>
        </p:txBody>
      </p:sp>
      <p:sp>
        <p:nvSpPr>
          <p:cNvPr id="12" name="Google Shape;22;p1">
            <a:extLst>
              <a:ext uri="{FF2B5EF4-FFF2-40B4-BE49-F238E27FC236}">
                <a16:creationId xmlns:a16="http://schemas.microsoft.com/office/drawing/2014/main" id="{6E6287F0-EF0E-8200-A916-4489763BC9A6}"/>
              </a:ext>
            </a:extLst>
          </p:cNvPr>
          <p:cNvSpPr/>
          <p:nvPr/>
        </p:nvSpPr>
        <p:spPr>
          <a:xfrm>
            <a:off x="1041972" y="2442608"/>
            <a:ext cx="514489" cy="51642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28" b="0" i="0" u="none" strike="noStrike" cap="none" dirty="0">
              <a:solidFill>
                <a:schemeClr val="lt1"/>
              </a:solidFill>
              <a:latin typeface="Arial"/>
              <a:ea typeface="Arial"/>
              <a:cs typeface="Arial"/>
              <a:sym typeface="Arial"/>
            </a:endParaRPr>
          </a:p>
        </p:txBody>
      </p:sp>
      <p:sp>
        <p:nvSpPr>
          <p:cNvPr id="8" name="Content Placeholder 2">
            <a:extLst>
              <a:ext uri="{FF2B5EF4-FFF2-40B4-BE49-F238E27FC236}">
                <a16:creationId xmlns:a16="http://schemas.microsoft.com/office/drawing/2014/main" id="{30DD10D0-42A2-6ED9-B05B-2B4D2667C00A}"/>
              </a:ext>
            </a:extLst>
          </p:cNvPr>
          <p:cNvSpPr txBox="1">
            <a:spLocks/>
          </p:cNvSpPr>
          <p:nvPr/>
        </p:nvSpPr>
        <p:spPr>
          <a:xfrm>
            <a:off x="828533" y="1495743"/>
            <a:ext cx="8150477" cy="2511074"/>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a:t>implement a more data-driven pricing strategy, in place of the traditional market average based pricing strategy, to select a better value for the ticket price</a:t>
            </a:r>
          </a:p>
        </p:txBody>
      </p:sp>
    </p:spTree>
    <p:extLst>
      <p:ext uri="{BB962C8B-B14F-4D97-AF65-F5344CB8AC3E}">
        <p14:creationId xmlns:p14="http://schemas.microsoft.com/office/powerpoint/2010/main" val="3889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F0E0-6247-200E-41EA-F7EFC22B548F}"/>
              </a:ext>
            </a:extLst>
          </p:cNvPr>
          <p:cNvSpPr>
            <a:spLocks noGrp="1"/>
          </p:cNvSpPr>
          <p:nvPr>
            <p:ph type="title"/>
          </p:nvPr>
        </p:nvSpPr>
        <p:spPr>
          <a:xfrm>
            <a:off x="628650" y="365127"/>
            <a:ext cx="7707630" cy="1045088"/>
          </a:xfrm>
        </p:spPr>
        <p:txBody>
          <a:bodyPr>
            <a:normAutofit fontScale="90000"/>
          </a:bodyPr>
          <a:lstStyle/>
          <a:p>
            <a:r>
              <a:rPr lang="en-US" dirty="0"/>
              <a:t>          </a:t>
            </a:r>
            <a:br>
              <a:rPr lang="en-US" sz="4000" b="1" dirty="0"/>
            </a:br>
            <a:r>
              <a:rPr lang="en-US" sz="4000" b="1" dirty="0"/>
              <a:t>          Constraints within solution space</a:t>
            </a:r>
            <a:br>
              <a:rPr lang="en-US" sz="4000" b="1" dirty="0"/>
            </a:br>
            <a:br>
              <a:rPr lang="en-US" sz="4000" b="1" dirty="0"/>
            </a:br>
            <a:endParaRPr lang="en-US" sz="4000" b="1" dirty="0"/>
          </a:p>
        </p:txBody>
      </p:sp>
      <p:sp>
        <p:nvSpPr>
          <p:cNvPr id="3" name="Content Placeholder 2">
            <a:extLst>
              <a:ext uri="{FF2B5EF4-FFF2-40B4-BE49-F238E27FC236}">
                <a16:creationId xmlns:a16="http://schemas.microsoft.com/office/drawing/2014/main" id="{34D96FAD-1CD9-E5EA-5BF6-7BF6A9A7F201}"/>
              </a:ext>
            </a:extLst>
          </p:cNvPr>
          <p:cNvSpPr>
            <a:spLocks noGrp="1"/>
          </p:cNvSpPr>
          <p:nvPr>
            <p:ph idx="1"/>
          </p:nvPr>
        </p:nvSpPr>
        <p:spPr>
          <a:xfrm>
            <a:off x="628650" y="1003419"/>
            <a:ext cx="7886700" cy="1443035"/>
          </a:xfrm>
        </p:spPr>
        <p:txBody>
          <a:bodyPr>
            <a:noAutofit/>
          </a:bodyPr>
          <a:lstStyle/>
          <a:p>
            <a:r>
              <a:rPr lang="en-US" sz="2000" dirty="0"/>
              <a:t>Some stakeholders prefer the traditional market average  based pricing strategy, which has been in practice for a while, is easier to implement and quicker to select a ticket price, and has less uncertainty </a:t>
            </a:r>
          </a:p>
          <a:p>
            <a:r>
              <a:rPr lang="en-US" sz="2000" dirty="0"/>
              <a:t>The study will have to be done within a short time frame, and the data driven pricing strategy  will have to be implemented and ticket prices have to be selected before next ski season starts. </a:t>
            </a:r>
          </a:p>
          <a:p>
            <a:r>
              <a:rPr lang="en-US" sz="2000" dirty="0"/>
              <a:t>The study costs money, which to some stakeholders, could be better spent in some other channels. Especially, the resort has just recently installed an additional chair lift and the operating costs has increased  by $1,540,000 this season. </a:t>
            </a:r>
          </a:p>
          <a:p>
            <a:endParaRPr lang="en-US" sz="2000" dirty="0"/>
          </a:p>
          <a:p>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01E9AA4B-BB27-74AD-F5C9-E2174711A547}"/>
              </a:ext>
            </a:extLst>
          </p:cNvPr>
          <p:cNvSpPr>
            <a:spLocks noGrp="1"/>
          </p:cNvSpPr>
          <p:nvPr>
            <p:ph type="sldNum" sz="quarter" idx="12"/>
          </p:nvPr>
        </p:nvSpPr>
        <p:spPr/>
        <p:txBody>
          <a:bodyPr/>
          <a:lstStyle/>
          <a:p>
            <a:fld id="{7D68A961-E5FC-4757-BC66-8B48FF3A6304}" type="slidenum">
              <a:rPr lang="en-US" smtClean="0"/>
              <a:t>4</a:t>
            </a:fld>
            <a:endParaRPr lang="en-US"/>
          </a:p>
        </p:txBody>
      </p:sp>
      <p:sp>
        <p:nvSpPr>
          <p:cNvPr id="5" name="Google Shape;22;p1">
            <a:extLst>
              <a:ext uri="{FF2B5EF4-FFF2-40B4-BE49-F238E27FC236}">
                <a16:creationId xmlns:a16="http://schemas.microsoft.com/office/drawing/2014/main" id="{B652E2C9-B706-A00C-40AC-04485DC1CED8}"/>
              </a:ext>
            </a:extLst>
          </p:cNvPr>
          <p:cNvSpPr/>
          <p:nvPr/>
        </p:nvSpPr>
        <p:spPr>
          <a:xfrm>
            <a:off x="927551" y="347250"/>
            <a:ext cx="514489" cy="51642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4</a:t>
            </a:r>
            <a:endParaRPr sz="1428"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73905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2CE4-311E-6AC8-8A61-AA8646DC2EE5}"/>
              </a:ext>
            </a:extLst>
          </p:cNvPr>
          <p:cNvSpPr>
            <a:spLocks noGrp="1"/>
          </p:cNvSpPr>
          <p:nvPr>
            <p:ph type="title"/>
          </p:nvPr>
        </p:nvSpPr>
        <p:spPr>
          <a:xfrm>
            <a:off x="463549" y="2894179"/>
            <a:ext cx="7886700" cy="796776"/>
          </a:xfrm>
        </p:spPr>
        <p:txBody>
          <a:bodyPr/>
          <a:lstStyle/>
          <a:p>
            <a:r>
              <a:rPr lang="en-US" dirty="0"/>
              <a:t>          Key Data Source </a:t>
            </a:r>
          </a:p>
        </p:txBody>
      </p:sp>
      <p:sp>
        <p:nvSpPr>
          <p:cNvPr id="3" name="Content Placeholder 2">
            <a:extLst>
              <a:ext uri="{FF2B5EF4-FFF2-40B4-BE49-F238E27FC236}">
                <a16:creationId xmlns:a16="http://schemas.microsoft.com/office/drawing/2014/main" id="{CF477B0A-4B46-BF28-CDEE-373110009158}"/>
              </a:ext>
            </a:extLst>
          </p:cNvPr>
          <p:cNvSpPr>
            <a:spLocks noGrp="1"/>
          </p:cNvSpPr>
          <p:nvPr>
            <p:ph idx="1"/>
          </p:nvPr>
        </p:nvSpPr>
        <p:spPr>
          <a:xfrm>
            <a:off x="947190" y="3805536"/>
            <a:ext cx="7886700" cy="383687"/>
          </a:xfrm>
        </p:spPr>
        <p:txBody>
          <a:bodyPr/>
          <a:lstStyle/>
          <a:p>
            <a:r>
              <a:rPr lang="en-US" dirty="0"/>
              <a:t>a single CSV file from the </a:t>
            </a:r>
            <a:r>
              <a:rPr lang="en-US" dirty="0" err="1"/>
              <a:t>daabase</a:t>
            </a:r>
            <a:r>
              <a:rPr lang="en-US" dirty="0"/>
              <a:t> manager</a:t>
            </a:r>
          </a:p>
        </p:txBody>
      </p:sp>
      <p:sp>
        <p:nvSpPr>
          <p:cNvPr id="4" name="Slide Number Placeholder 3">
            <a:extLst>
              <a:ext uri="{FF2B5EF4-FFF2-40B4-BE49-F238E27FC236}">
                <a16:creationId xmlns:a16="http://schemas.microsoft.com/office/drawing/2014/main" id="{64474F39-6EF5-3E23-0235-C68322664B59}"/>
              </a:ext>
            </a:extLst>
          </p:cNvPr>
          <p:cNvSpPr>
            <a:spLocks noGrp="1"/>
          </p:cNvSpPr>
          <p:nvPr>
            <p:ph type="sldNum" sz="quarter" idx="12"/>
          </p:nvPr>
        </p:nvSpPr>
        <p:spPr/>
        <p:txBody>
          <a:bodyPr/>
          <a:lstStyle/>
          <a:p>
            <a:fld id="{7D68A961-E5FC-4757-BC66-8B48FF3A6304}" type="slidenum">
              <a:rPr lang="en-US" smtClean="0"/>
              <a:t>5</a:t>
            </a:fld>
            <a:endParaRPr lang="en-US"/>
          </a:p>
        </p:txBody>
      </p:sp>
      <p:sp>
        <p:nvSpPr>
          <p:cNvPr id="7" name="Google Shape;22;p1">
            <a:extLst>
              <a:ext uri="{FF2B5EF4-FFF2-40B4-BE49-F238E27FC236}">
                <a16:creationId xmlns:a16="http://schemas.microsoft.com/office/drawing/2014/main" id="{A00C8712-3EF6-E43F-4CFB-7513D54CAFF2}"/>
              </a:ext>
            </a:extLst>
          </p:cNvPr>
          <p:cNvSpPr/>
          <p:nvPr/>
        </p:nvSpPr>
        <p:spPr>
          <a:xfrm>
            <a:off x="689946" y="3034354"/>
            <a:ext cx="514489" cy="51642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28" b="0" i="0" u="none" strike="noStrike" cap="none" dirty="0">
              <a:solidFill>
                <a:schemeClr val="lt1"/>
              </a:solidFill>
              <a:latin typeface="Arial"/>
              <a:ea typeface="Arial"/>
              <a:cs typeface="Arial"/>
              <a:sym typeface="Arial"/>
            </a:endParaRPr>
          </a:p>
        </p:txBody>
      </p:sp>
      <p:sp>
        <p:nvSpPr>
          <p:cNvPr id="6" name="TextBox 5">
            <a:extLst>
              <a:ext uri="{FF2B5EF4-FFF2-40B4-BE49-F238E27FC236}">
                <a16:creationId xmlns:a16="http://schemas.microsoft.com/office/drawing/2014/main" id="{8DA1194E-AB85-5C5F-2149-81092255408E}"/>
              </a:ext>
            </a:extLst>
          </p:cNvPr>
          <p:cNvSpPr txBox="1"/>
          <p:nvPr/>
        </p:nvSpPr>
        <p:spPr>
          <a:xfrm>
            <a:off x="2120899" y="2587754"/>
            <a:ext cx="4572000" cy="369332"/>
          </a:xfrm>
          <a:prstGeom prst="rect">
            <a:avLst/>
          </a:prstGeom>
          <a:noFill/>
        </p:spPr>
        <p:txBody>
          <a:bodyPr wrap="square">
            <a:spAutoFit/>
          </a:bodyPr>
          <a:lstStyle/>
          <a:p>
            <a:r>
              <a:rPr lang="en-US" dirty="0"/>
              <a:t>t</a:t>
            </a:r>
          </a:p>
        </p:txBody>
      </p:sp>
      <p:sp>
        <p:nvSpPr>
          <p:cNvPr id="8" name="TextBox 7">
            <a:extLst>
              <a:ext uri="{FF2B5EF4-FFF2-40B4-BE49-F238E27FC236}">
                <a16:creationId xmlns:a16="http://schemas.microsoft.com/office/drawing/2014/main" id="{813DBE6E-D0BC-612B-6C3D-A191EBBA3267}"/>
              </a:ext>
            </a:extLst>
          </p:cNvPr>
          <p:cNvSpPr txBox="1"/>
          <p:nvPr/>
        </p:nvSpPr>
        <p:spPr>
          <a:xfrm>
            <a:off x="1408680" y="754860"/>
            <a:ext cx="6326639" cy="584775"/>
          </a:xfrm>
          <a:prstGeom prst="rect">
            <a:avLst/>
          </a:prstGeom>
          <a:noFill/>
        </p:spPr>
        <p:txBody>
          <a:bodyPr wrap="square" rtlCol="0">
            <a:spAutoFit/>
          </a:bodyPr>
          <a:lstStyle/>
          <a:p>
            <a:r>
              <a:rPr lang="en-US" sz="3200" dirty="0"/>
              <a:t>Stakeholders to provide key insight</a:t>
            </a:r>
          </a:p>
        </p:txBody>
      </p:sp>
      <p:sp>
        <p:nvSpPr>
          <p:cNvPr id="9" name="Google Shape;22;p1">
            <a:extLst>
              <a:ext uri="{FF2B5EF4-FFF2-40B4-BE49-F238E27FC236}">
                <a16:creationId xmlns:a16="http://schemas.microsoft.com/office/drawing/2014/main" id="{5BE15C85-C082-856E-5530-46485FC4DD4E}"/>
              </a:ext>
            </a:extLst>
          </p:cNvPr>
          <p:cNvSpPr/>
          <p:nvPr/>
        </p:nvSpPr>
        <p:spPr>
          <a:xfrm>
            <a:off x="689946" y="754860"/>
            <a:ext cx="514489" cy="51642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28" b="0" i="0" u="none" strike="noStrike" cap="none" dirty="0">
              <a:solidFill>
                <a:schemeClr val="lt1"/>
              </a:solidFill>
              <a:latin typeface="Arial"/>
              <a:ea typeface="Arial"/>
              <a:cs typeface="Arial"/>
              <a:sym typeface="Arial"/>
            </a:endParaRPr>
          </a:p>
        </p:txBody>
      </p:sp>
      <p:sp>
        <p:nvSpPr>
          <p:cNvPr id="10" name="TextBox 9">
            <a:extLst>
              <a:ext uri="{FF2B5EF4-FFF2-40B4-BE49-F238E27FC236}">
                <a16:creationId xmlns:a16="http://schemas.microsoft.com/office/drawing/2014/main" id="{FF1FCF39-314B-C2D0-E3AE-6B0B69703156}"/>
              </a:ext>
            </a:extLst>
          </p:cNvPr>
          <p:cNvSpPr txBox="1"/>
          <p:nvPr/>
        </p:nvSpPr>
        <p:spPr>
          <a:xfrm>
            <a:off x="947190" y="1616619"/>
            <a:ext cx="7050589" cy="707886"/>
          </a:xfrm>
          <a:prstGeom prst="rect">
            <a:avLst/>
          </a:prstGeom>
          <a:noFill/>
        </p:spPr>
        <p:txBody>
          <a:bodyPr wrap="square">
            <a:spAutoFit/>
          </a:bodyPr>
          <a:lstStyle/>
          <a:p>
            <a:pPr marL="342900" indent="-342900">
              <a:buFont typeface="Arial" panose="020B0604020202020204" pitchFamily="34" charset="0"/>
              <a:buChar char="•"/>
            </a:pPr>
            <a:r>
              <a:rPr lang="en-US" sz="2000" dirty="0"/>
              <a:t>Director of Operations, Jimmy Blackburn</a:t>
            </a:r>
          </a:p>
          <a:p>
            <a:pPr marL="342900" indent="-342900">
              <a:buFont typeface="Arial" panose="020B0604020202020204" pitchFamily="34" charset="0"/>
              <a:buChar char="•"/>
            </a:pPr>
            <a:r>
              <a:rPr lang="en-US" sz="2000" dirty="0"/>
              <a:t>Database Manager,  Alesha Eisen</a:t>
            </a:r>
          </a:p>
        </p:txBody>
      </p:sp>
    </p:spTree>
    <p:extLst>
      <p:ext uri="{BB962C8B-B14F-4D97-AF65-F5344CB8AC3E}">
        <p14:creationId xmlns:p14="http://schemas.microsoft.com/office/powerpoint/2010/main" val="416257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TotalTime>
  <Words>562</Words>
  <Application>Microsoft Office PowerPoint</Application>
  <PresentationFormat>On-screen Show (4:3)</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Problem Statement Worksheet (Hypothesis Formation)</vt:lpstr>
      <vt:lpstr>                     Context </vt:lpstr>
      <vt:lpstr>                     Criteria for success </vt:lpstr>
      <vt:lpstr>                     Constraints within solution space  </vt:lpstr>
      <vt:lpstr>          Key Data Source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hongling yang</cp:lastModifiedBy>
  <cp:revision>13</cp:revision>
  <dcterms:modified xsi:type="dcterms:W3CDTF">2023-02-20T05:21:01Z</dcterms:modified>
</cp:coreProperties>
</file>