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7"/>
  </p:notesMasterIdLst>
  <p:sldIdLst>
    <p:sldId id="263" r:id="rId2"/>
    <p:sldId id="257" r:id="rId3"/>
    <p:sldId id="261" r:id="rId4"/>
    <p:sldId id="262"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4D95-0B46-ACE8-6ADC-0CA50CCE2B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A7030-051D-CFD8-FCB3-5690A28707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CCBA03-4FA9-1BE3-7F09-C454D8CD7B89}"/>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EB29B97C-685A-02E7-AA36-CD1F2BD2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73F63-67F1-5F24-C2F7-6F123C1B8F4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148237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D5D1-43ED-54BA-5437-5925FC337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27783-0B78-41A3-07D9-341D72BEA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644F7-FEAA-DAC4-4E29-227654302085}"/>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00F4F-3284-ACFF-D107-BD851D2DA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8F5CC-72B7-FB0A-2AA7-4D185964AE59}"/>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2548970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7CB82-E5A2-9343-D7DE-CA601683F57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6B694-63E7-B5D6-C465-8BCDD1D0EF7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0A693-9ABA-0FF4-A0AE-BD54CD224574}"/>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E65D5-9A70-0C06-F0EB-333E3B72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80BEF-F6C6-254B-7587-CDE9A3CAC994}"/>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266819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895-A74F-B4AA-D09D-E070025DA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14324-3B00-51F1-FD40-AE387B5B2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3A1E-6F51-2D0B-82B4-49929B00CA2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DC861405-D5C3-0CDD-10A7-025695D6E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E204-6275-DFED-BA43-08E8ACBC2EAF}"/>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6690777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464-C049-DC09-8876-45706F71F8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2897E43-1957-35DB-BE79-EA6FB3ED3D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A7BCB-2EB2-B405-0A47-256FF08DB496}"/>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51966D46-E8CC-B631-DB6D-C989E2675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34CFF-32B0-4A01-41F1-38F42516B18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651225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EA4-FDD8-C54B-5011-7BE313ED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04A32-EC02-681C-FB43-1877B74671F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2AF2B-1B5F-75C3-2C23-4B91BADD7FD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47702-A54C-4316-C8EE-72631CBE490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C2484B53-E328-BA9D-DFD2-B231244F7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6D354-5E40-CABB-10A5-AB003DA1CE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25796398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EE26-998B-737E-C6A6-D0C48E5BEA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8F1AB-15F4-2BFF-7DDA-A7B81EF18F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D2F3E-3C47-6BEF-EFB7-644CAB0433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A1000-1F25-FD6A-013B-633617D5F5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CFF17-30C2-BBDE-DD55-8BC9DFA2B1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5A04D0-43AE-1DBD-05E3-9D2AB3061FE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8" name="Footer Placeholder 7">
            <a:extLst>
              <a:ext uri="{FF2B5EF4-FFF2-40B4-BE49-F238E27FC236}">
                <a16:creationId xmlns:a16="http://schemas.microsoft.com/office/drawing/2014/main" id="{C779245C-7A48-E36D-B62F-B2030A7D9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15867-A930-BC15-036D-880CB2AEA8F5}"/>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8624888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432F-EF1E-83C1-CE5D-55F343275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F7D84-DFE3-2A55-265C-199F374F3F7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4" name="Footer Placeholder 3">
            <a:extLst>
              <a:ext uri="{FF2B5EF4-FFF2-40B4-BE49-F238E27FC236}">
                <a16:creationId xmlns:a16="http://schemas.microsoft.com/office/drawing/2014/main" id="{D109E0E7-AB2C-4DA0-E056-92FBB1F2D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33502-A91B-43CA-8FF3-83893BEFF1F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479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9D0CA-9EE9-216D-F017-3B58B0364842}"/>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3" name="Footer Placeholder 2">
            <a:extLst>
              <a:ext uri="{FF2B5EF4-FFF2-40B4-BE49-F238E27FC236}">
                <a16:creationId xmlns:a16="http://schemas.microsoft.com/office/drawing/2014/main" id="{578333BD-6125-04D8-2FE8-C1DBD7B92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12015-A785-E313-73E5-5E8A0D4A7F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173804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E34A-2E00-7AD9-C053-9FA74492F3D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1EAB967-4F8B-A923-67E1-D4B156C20E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BE8CE2-3295-3647-05B1-575E128363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9FED3E-29D1-625D-3C9D-2133A2D7F23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2BA3AA4A-FA9B-22DA-F06E-E16EFC36D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85CE5-5F16-18C1-E1C4-F8AE932C2CFC}"/>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517107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3D7A-8ACB-B846-5C10-C8747E3BDD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A1C62E1-5F3E-C686-E31F-DD52C47F548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615FD6A-6BA8-B271-6765-D676867FDA9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7CF250-ED90-8581-233C-D53BC834FF5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B5D22BBC-A19E-CC5A-37D0-049721EE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F2684-638E-74C4-1C1E-AD9221767496}"/>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7600832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23653-1712-E9FD-764A-8C1257A4E5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5EA52-EC4E-0D45-D31A-9343273C0A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0F585-B1BA-534C-3A66-86B4C447F1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13A7077A-2196-7E50-CCF1-C4D18797D83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6D423-9AAB-F5F2-0E54-1FBCD9DCE3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8A961-E5FC-4757-BC66-8B48FF3A6304}" type="slidenum">
              <a:rPr lang="en-US" smtClean="0"/>
              <a:t>‹#›</a:t>
            </a:fld>
            <a:endParaRPr lang="en-US"/>
          </a:p>
        </p:txBody>
      </p:sp>
    </p:spTree>
    <p:extLst>
      <p:ext uri="{BB962C8B-B14F-4D97-AF65-F5344CB8AC3E}">
        <p14:creationId xmlns:p14="http://schemas.microsoft.com/office/powerpoint/2010/main" val="31964880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92CE-7EA9-72DD-735F-86023A5E0458}"/>
              </a:ext>
            </a:extLst>
          </p:cNvPr>
          <p:cNvSpPr>
            <a:spLocks noGrp="1"/>
          </p:cNvSpPr>
          <p:nvPr>
            <p:ph type="ctrTitle"/>
          </p:nvPr>
        </p:nvSpPr>
        <p:spPr/>
        <p:txBody>
          <a:bodyPr/>
          <a:lstStyle/>
          <a:p>
            <a:r>
              <a:rPr lang="en-US" dirty="0"/>
              <a:t>Problem Statement Worksheet (Hypothesis Formation)</a:t>
            </a:r>
          </a:p>
        </p:txBody>
      </p:sp>
      <p:sp>
        <p:nvSpPr>
          <p:cNvPr id="3" name="Subtitle 2">
            <a:extLst>
              <a:ext uri="{FF2B5EF4-FFF2-40B4-BE49-F238E27FC236}">
                <a16:creationId xmlns:a16="http://schemas.microsoft.com/office/drawing/2014/main" id="{D9C2CAEE-FDD9-C40D-C795-99F7418E8935}"/>
              </a:ext>
            </a:extLst>
          </p:cNvPr>
          <p:cNvSpPr>
            <a:spLocks noGrp="1"/>
          </p:cNvSpPr>
          <p:nvPr>
            <p:ph type="subTitle" idx="1"/>
          </p:nvPr>
        </p:nvSpPr>
        <p:spPr/>
        <p:txBody>
          <a:bodyPr/>
          <a:lstStyle/>
          <a:p>
            <a:endParaRPr lang="en-US" dirty="0"/>
          </a:p>
          <a:p>
            <a:r>
              <a:rPr lang="en-US" dirty="0"/>
              <a:t>By Hongling Yang</a:t>
            </a:r>
          </a:p>
        </p:txBody>
      </p:sp>
      <p:sp>
        <p:nvSpPr>
          <p:cNvPr id="4" name="Slide Number Placeholder 3">
            <a:extLst>
              <a:ext uri="{FF2B5EF4-FFF2-40B4-BE49-F238E27FC236}">
                <a16:creationId xmlns:a16="http://schemas.microsoft.com/office/drawing/2014/main" id="{73122BD3-50B0-7190-6B6B-200906CAE83F}"/>
              </a:ext>
            </a:extLst>
          </p:cNvPr>
          <p:cNvSpPr>
            <a:spLocks noGrp="1"/>
          </p:cNvSpPr>
          <p:nvPr>
            <p:ph type="sldNum" sz="quarter" idx="12"/>
          </p:nvPr>
        </p:nvSpPr>
        <p:spPr/>
        <p:txBody>
          <a:bodyPr/>
          <a:lstStyle/>
          <a:p>
            <a:fld id="{7D68A961-E5FC-4757-BC66-8B48FF3A6304}" type="slidenum">
              <a:rPr lang="en-US" smtClean="0"/>
              <a:t>1</a:t>
            </a:fld>
            <a:endParaRPr lang="en-US"/>
          </a:p>
        </p:txBody>
      </p:sp>
    </p:spTree>
    <p:extLst>
      <p:ext uri="{BB962C8B-B14F-4D97-AF65-F5344CB8AC3E}">
        <p14:creationId xmlns:p14="http://schemas.microsoft.com/office/powerpoint/2010/main" val="399447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p:txBody>
          <a:bodyPr/>
          <a:lstStyle/>
          <a:p>
            <a:r>
              <a:rPr lang="en-US" dirty="0"/>
              <a:t>          </a:t>
            </a:r>
            <a:br>
              <a:rPr lang="en-US" dirty="0"/>
            </a:br>
            <a:r>
              <a:rPr lang="en-US" sz="4000" b="1" dirty="0"/>
              <a:t>          Context </a:t>
            </a:r>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p:txBody>
          <a:bodyPr>
            <a:normAutofit/>
          </a:bodyPr>
          <a:lstStyle/>
          <a:p>
            <a:r>
              <a:rPr lang="en-US" dirty="0"/>
              <a:t>Nordic Sensor Company (NSC) is a top-five player in the IoT sensor space focusing on energy consumption and production, and NSC’s newest offering in the residential is </a:t>
            </a:r>
            <a:r>
              <a:rPr lang="en-US" dirty="0" err="1"/>
              <a:t>InSense</a:t>
            </a:r>
            <a:r>
              <a:rPr lang="en-US" dirty="0"/>
              <a:t> energy tracking sensor.  In early-stage development testing, about 1-2% failure rate was normal for manufacturing the </a:t>
            </a:r>
            <a:r>
              <a:rPr lang="en-US" dirty="0" err="1"/>
              <a:t>InSense</a:t>
            </a:r>
            <a:r>
              <a:rPr lang="en-US" dirty="0"/>
              <a:t> sensor. However, the current sensor failure rate is 15%. The cause of increased failures could be due to a combination of faulty parts and poor manufacturing, or it could be specific to one factory. The company needs to know which manufacturer to shut down or parts supplier to stop buying from in order to get the failure rate back down below 5%. </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2</a:t>
            </a:fld>
            <a:endParaRPr lang="en-US"/>
          </a:p>
        </p:txBody>
      </p:sp>
      <p:pic>
        <p:nvPicPr>
          <p:cNvPr id="6" name="Picture 5">
            <a:extLst>
              <a:ext uri="{FF2B5EF4-FFF2-40B4-BE49-F238E27FC236}">
                <a16:creationId xmlns:a16="http://schemas.microsoft.com/office/drawing/2014/main" id="{EF024FE3-2343-597D-D10C-06578319C54D}"/>
              </a:ext>
            </a:extLst>
          </p:cNvPr>
          <p:cNvPicPr>
            <a:picLocks noChangeAspect="1"/>
          </p:cNvPicPr>
          <p:nvPr/>
        </p:nvPicPr>
        <p:blipFill>
          <a:blip r:embed="rId2"/>
          <a:stretch>
            <a:fillRect/>
          </a:stretch>
        </p:blipFill>
        <p:spPr>
          <a:xfrm>
            <a:off x="750328" y="977333"/>
            <a:ext cx="579170" cy="518205"/>
          </a:xfrm>
          <a:prstGeom prst="rect">
            <a:avLst/>
          </a:prstGeom>
        </p:spPr>
      </p:pic>
    </p:spTree>
    <p:extLst>
      <p:ext uri="{BB962C8B-B14F-4D97-AF65-F5344CB8AC3E}">
        <p14:creationId xmlns:p14="http://schemas.microsoft.com/office/powerpoint/2010/main" val="31817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p:txBody>
          <a:bodyPr>
            <a:normAutofit fontScale="90000"/>
          </a:bodyPr>
          <a:lstStyle/>
          <a:p>
            <a:r>
              <a:rPr lang="en-US" dirty="0"/>
              <a:t>          </a:t>
            </a:r>
            <a:br>
              <a:rPr lang="en-US" dirty="0"/>
            </a:br>
            <a:r>
              <a:rPr lang="en-US" sz="4000" b="1" dirty="0"/>
              <a:t>          Criteria for success</a:t>
            </a: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809622" y="3463178"/>
            <a:ext cx="8150477" cy="2511074"/>
          </a:xfrm>
        </p:spPr>
        <p:txBody>
          <a:bodyPr>
            <a:noAutofit/>
          </a:bodyPr>
          <a:lstStyle/>
          <a:p>
            <a:pPr marL="0" indent="0">
              <a:buNone/>
            </a:pPr>
            <a:r>
              <a:rPr lang="en-US" sz="2000" dirty="0"/>
              <a:t>Connect and combine the available data on parts suppliers, </a:t>
            </a:r>
            <a:r>
              <a:rPr lang="en-US" sz="2000" dirty="0" err="1"/>
              <a:t>manufacturering</a:t>
            </a:r>
            <a:r>
              <a:rPr lang="en-US" sz="2000" dirty="0"/>
              <a:t> and failure of </a:t>
            </a:r>
            <a:r>
              <a:rPr lang="en-US" sz="2000" dirty="0" err="1"/>
              <a:t>InSense</a:t>
            </a:r>
            <a:r>
              <a:rPr lang="en-US" sz="2000" dirty="0"/>
              <a:t> sensors to find out </a:t>
            </a:r>
          </a:p>
          <a:p>
            <a:r>
              <a:rPr lang="en-US" sz="2000" dirty="0"/>
              <a:t>Among our current 26 parts suppliers, whether the elevated failure rate is partially due to faulty parts from one or more of them, and Identify and stop partnership with faulty  parts suppliers immediately. </a:t>
            </a:r>
          </a:p>
          <a:p>
            <a:r>
              <a:rPr lang="en-US" sz="2000" dirty="0"/>
              <a:t>Whether the elevated failure rate is due to poor manufacturing in one or more of our four factories in Asia and identify them. Immediately Stop production at these sites. </a:t>
            </a:r>
          </a:p>
          <a:p>
            <a:pPr marL="0" indent="0">
              <a:buNone/>
            </a:pPr>
            <a:endParaRPr lang="en-US" sz="2000" dirty="0"/>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3</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895211" y="88374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28" b="0" i="0" u="none" strike="noStrike" cap="none" dirty="0">
              <a:solidFill>
                <a:schemeClr val="lt1"/>
              </a:solidFill>
              <a:latin typeface="Arial"/>
              <a:ea typeface="Arial"/>
              <a:cs typeface="Arial"/>
              <a:sym typeface="Arial"/>
            </a:endParaRPr>
          </a:p>
        </p:txBody>
      </p:sp>
      <p:sp>
        <p:nvSpPr>
          <p:cNvPr id="10" name="TextBox 9">
            <a:extLst>
              <a:ext uri="{FF2B5EF4-FFF2-40B4-BE49-F238E27FC236}">
                <a16:creationId xmlns:a16="http://schemas.microsoft.com/office/drawing/2014/main" id="{1884D87F-69AD-54B1-1A0A-3089AFDB1BEC}"/>
              </a:ext>
            </a:extLst>
          </p:cNvPr>
          <p:cNvSpPr txBox="1"/>
          <p:nvPr/>
        </p:nvSpPr>
        <p:spPr>
          <a:xfrm>
            <a:off x="1652750" y="2844224"/>
            <a:ext cx="4254498" cy="584775"/>
          </a:xfrm>
          <a:prstGeom prst="rect">
            <a:avLst/>
          </a:prstGeom>
          <a:noFill/>
        </p:spPr>
        <p:txBody>
          <a:bodyPr wrap="none" rtlCol="0">
            <a:spAutoFit/>
          </a:bodyPr>
          <a:lstStyle/>
          <a:p>
            <a:r>
              <a:rPr lang="en-US" sz="3200" dirty="0"/>
              <a:t>Scope of Solution Space </a:t>
            </a:r>
          </a:p>
        </p:txBody>
      </p:sp>
      <p:sp>
        <p:nvSpPr>
          <p:cNvPr id="11" name="Content Placeholder 2">
            <a:extLst>
              <a:ext uri="{FF2B5EF4-FFF2-40B4-BE49-F238E27FC236}">
                <a16:creationId xmlns:a16="http://schemas.microsoft.com/office/drawing/2014/main" id="{8AE4ACB7-D6C7-B5B9-22B0-0AF80F9128C3}"/>
              </a:ext>
            </a:extLst>
          </p:cNvPr>
          <p:cNvSpPr txBox="1">
            <a:spLocks/>
          </p:cNvSpPr>
          <p:nvPr/>
        </p:nvSpPr>
        <p:spPr>
          <a:xfrm>
            <a:off x="824710" y="1527341"/>
            <a:ext cx="7886700" cy="1237615"/>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Bring the current HIGH sensor failure rate of  15% back down below 5%, by diving into and identifying possible causes. In particular,  we will examine to what extend the elevated failure rate can be  attributed to faulty parts from suppliers or/and poor manufacturing in one or more of our four factories in Asia refocusing solely on </a:t>
            </a:r>
            <a:r>
              <a:rPr lang="en-US" dirty="0" err="1"/>
              <a:t>InSense</a:t>
            </a:r>
            <a:r>
              <a:rPr lang="en-US" dirty="0"/>
              <a:t>. </a:t>
            </a:r>
          </a:p>
        </p:txBody>
      </p:sp>
      <p:sp>
        <p:nvSpPr>
          <p:cNvPr id="12" name="Google Shape;22;p1">
            <a:extLst>
              <a:ext uri="{FF2B5EF4-FFF2-40B4-BE49-F238E27FC236}">
                <a16:creationId xmlns:a16="http://schemas.microsoft.com/office/drawing/2014/main" id="{6E6287F0-EF0E-8200-A916-4489763BC9A6}"/>
              </a:ext>
            </a:extLst>
          </p:cNvPr>
          <p:cNvSpPr/>
          <p:nvPr/>
        </p:nvSpPr>
        <p:spPr>
          <a:xfrm>
            <a:off x="936318" y="2878398"/>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89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a:xfrm>
            <a:off x="628650" y="365127"/>
            <a:ext cx="7707630" cy="1045088"/>
          </a:xfrm>
        </p:spPr>
        <p:txBody>
          <a:bodyPr>
            <a:normAutofit fontScale="90000"/>
          </a:bodyPr>
          <a:lstStyle/>
          <a:p>
            <a:r>
              <a:rPr lang="en-US" dirty="0"/>
              <a:t>          </a:t>
            </a:r>
            <a:br>
              <a:rPr lang="en-US" sz="4000" b="1" dirty="0"/>
            </a:br>
            <a:r>
              <a:rPr lang="en-US" sz="4000" b="1" dirty="0"/>
              <a:t>          Constraints within solution space</a:t>
            </a:r>
            <a:br>
              <a:rPr lang="en-US" sz="4000" b="1" dirty="0"/>
            </a:b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807720" y="1144414"/>
            <a:ext cx="7886700" cy="1237615"/>
          </a:xfrm>
        </p:spPr>
        <p:txBody>
          <a:bodyPr>
            <a:noAutofit/>
          </a:bodyPr>
          <a:lstStyle/>
          <a:p>
            <a:r>
              <a:rPr lang="en-US" sz="2000" dirty="0"/>
              <a:t>Time Sensitive: IMMEDIATELY identify the causse(s),  to drive interests from  our OEM partners and to fulfill massive orders from each of our three account; </a:t>
            </a:r>
          </a:p>
          <a:p>
            <a:r>
              <a:rPr lang="en-US" sz="2000" dirty="0"/>
              <a:t>Data from Cert is limited (with 20k rows only).</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4</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927551" y="34725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28" b="0" i="0" u="none" strike="noStrike" cap="none" dirty="0">
              <a:solidFill>
                <a:schemeClr val="lt1"/>
              </a:solidFill>
              <a:latin typeface="Arial"/>
              <a:ea typeface="Arial"/>
              <a:cs typeface="Arial"/>
              <a:sym typeface="Arial"/>
            </a:endParaRPr>
          </a:p>
        </p:txBody>
      </p:sp>
      <p:sp>
        <p:nvSpPr>
          <p:cNvPr id="12" name="TextBox 11">
            <a:extLst>
              <a:ext uri="{FF2B5EF4-FFF2-40B4-BE49-F238E27FC236}">
                <a16:creationId xmlns:a16="http://schemas.microsoft.com/office/drawing/2014/main" id="{8FD75FF4-2585-3EFA-9BC6-CB9C31328D9D}"/>
              </a:ext>
            </a:extLst>
          </p:cNvPr>
          <p:cNvSpPr txBox="1"/>
          <p:nvPr/>
        </p:nvSpPr>
        <p:spPr>
          <a:xfrm>
            <a:off x="1046705" y="3915857"/>
            <a:ext cx="7050589" cy="1200329"/>
          </a:xfrm>
          <a:prstGeom prst="rect">
            <a:avLst/>
          </a:prstGeom>
          <a:noFill/>
        </p:spPr>
        <p:txBody>
          <a:bodyPr wrap="square">
            <a:spAutoFit/>
          </a:bodyPr>
          <a:lstStyle/>
          <a:p>
            <a:r>
              <a:rPr lang="en-US" dirty="0"/>
              <a:t>Otto Evans– </a:t>
            </a:r>
            <a:r>
              <a:rPr lang="en-US" dirty="0" err="1"/>
              <a:t>InSense</a:t>
            </a:r>
            <a:r>
              <a:rPr lang="en-US" dirty="0"/>
              <a:t> President, Tony Abraham– </a:t>
            </a:r>
            <a:r>
              <a:rPr lang="en-US" dirty="0" err="1"/>
              <a:t>InSense</a:t>
            </a:r>
            <a:r>
              <a:rPr lang="en-US" dirty="0"/>
              <a:t> VP, </a:t>
            </a:r>
          </a:p>
          <a:p>
            <a:r>
              <a:rPr lang="en-US" dirty="0"/>
              <a:t>Bernard Ong– CTO, Vince </a:t>
            </a:r>
            <a:r>
              <a:rPr lang="en-US" dirty="0" err="1"/>
              <a:t>Maccano</a:t>
            </a:r>
            <a:r>
              <a:rPr lang="en-US" dirty="0"/>
              <a:t>–  Head of Data Science </a:t>
            </a:r>
          </a:p>
          <a:p>
            <a:r>
              <a:rPr lang="en-US" dirty="0"/>
              <a:t>Shane Buchholz– Head Engineer, Gary </a:t>
            </a:r>
            <a:r>
              <a:rPr lang="en-US" dirty="0" err="1"/>
              <a:t>Neumont</a:t>
            </a:r>
            <a:r>
              <a:rPr lang="en-US" dirty="0"/>
              <a:t>– Head of Manufacturing </a:t>
            </a:r>
          </a:p>
          <a:p>
            <a:r>
              <a:rPr lang="en-US" dirty="0"/>
              <a:t>Jessica Jones– QA/QC Engineer</a:t>
            </a:r>
          </a:p>
        </p:txBody>
      </p:sp>
      <p:sp>
        <p:nvSpPr>
          <p:cNvPr id="15" name="TextBox 14">
            <a:extLst>
              <a:ext uri="{FF2B5EF4-FFF2-40B4-BE49-F238E27FC236}">
                <a16:creationId xmlns:a16="http://schemas.microsoft.com/office/drawing/2014/main" id="{16A9867C-A6BD-880C-8898-67F73D756CE5}"/>
              </a:ext>
            </a:extLst>
          </p:cNvPr>
          <p:cNvSpPr txBox="1"/>
          <p:nvPr/>
        </p:nvSpPr>
        <p:spPr>
          <a:xfrm>
            <a:off x="1770655" y="3003387"/>
            <a:ext cx="6326639" cy="584775"/>
          </a:xfrm>
          <a:prstGeom prst="rect">
            <a:avLst/>
          </a:prstGeom>
          <a:noFill/>
        </p:spPr>
        <p:txBody>
          <a:bodyPr wrap="square" rtlCol="0">
            <a:spAutoFit/>
          </a:bodyPr>
          <a:lstStyle/>
          <a:p>
            <a:r>
              <a:rPr lang="en-US" sz="3200" dirty="0"/>
              <a:t>Stakeholders to provide key insight</a:t>
            </a:r>
          </a:p>
        </p:txBody>
      </p:sp>
      <p:sp>
        <p:nvSpPr>
          <p:cNvPr id="16" name="Google Shape;22;p1">
            <a:extLst>
              <a:ext uri="{FF2B5EF4-FFF2-40B4-BE49-F238E27FC236}">
                <a16:creationId xmlns:a16="http://schemas.microsoft.com/office/drawing/2014/main" id="{16E76814-B984-DD3F-854C-49C8046AD1BC}"/>
              </a:ext>
            </a:extLst>
          </p:cNvPr>
          <p:cNvSpPr/>
          <p:nvPr/>
        </p:nvSpPr>
        <p:spPr>
          <a:xfrm>
            <a:off x="951340" y="310476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3905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2CE4-311E-6AC8-8A61-AA8646DC2EE5}"/>
              </a:ext>
            </a:extLst>
          </p:cNvPr>
          <p:cNvSpPr>
            <a:spLocks noGrp="1"/>
          </p:cNvSpPr>
          <p:nvPr>
            <p:ph type="title"/>
          </p:nvPr>
        </p:nvSpPr>
        <p:spPr/>
        <p:txBody>
          <a:bodyPr/>
          <a:lstStyle/>
          <a:p>
            <a:r>
              <a:rPr lang="en-US" dirty="0"/>
              <a:t>          Key Data Source </a:t>
            </a:r>
          </a:p>
        </p:txBody>
      </p:sp>
      <p:sp>
        <p:nvSpPr>
          <p:cNvPr id="3" name="Content Placeholder 2">
            <a:extLst>
              <a:ext uri="{FF2B5EF4-FFF2-40B4-BE49-F238E27FC236}">
                <a16:creationId xmlns:a16="http://schemas.microsoft.com/office/drawing/2014/main" id="{CF477B0A-4B46-BF28-CDEE-373110009158}"/>
              </a:ext>
            </a:extLst>
          </p:cNvPr>
          <p:cNvSpPr>
            <a:spLocks noGrp="1"/>
          </p:cNvSpPr>
          <p:nvPr>
            <p:ph idx="1"/>
          </p:nvPr>
        </p:nvSpPr>
        <p:spPr/>
        <p:txBody>
          <a:bodyPr/>
          <a:lstStyle/>
          <a:p>
            <a:r>
              <a:rPr lang="en-US" dirty="0"/>
              <a:t>data from Cert (in Excel format with only 20k rows), on </a:t>
            </a:r>
            <a:r>
              <a:rPr lang="en-US" dirty="0" err="1"/>
              <a:t>InSense</a:t>
            </a:r>
            <a:r>
              <a:rPr lang="en-US" dirty="0"/>
              <a:t> sensors manufactured in past two quarters. For each </a:t>
            </a:r>
            <a:r>
              <a:rPr lang="en-US" dirty="0" err="1"/>
              <a:t>InSense</a:t>
            </a:r>
            <a:r>
              <a:rPr lang="en-US" dirty="0"/>
              <a:t> sensor, the file contains information on the manufacturing date, the parts suppliers,  the testing date and whether it failed on testing.  There are 26 suppliers for 7 </a:t>
            </a:r>
            <a:r>
              <a:rPr lang="en-US" dirty="0" err="1"/>
              <a:t>InSense</a:t>
            </a:r>
            <a:r>
              <a:rPr lang="en-US" dirty="0"/>
              <a:t> sensor parts, and 4 manufactures in Asia.</a:t>
            </a:r>
          </a:p>
          <a:p>
            <a:pPr marL="0" indent="0">
              <a:buNone/>
            </a:pPr>
            <a:endParaRPr lang="en-US" dirty="0"/>
          </a:p>
        </p:txBody>
      </p:sp>
      <p:sp>
        <p:nvSpPr>
          <p:cNvPr id="4" name="Slide Number Placeholder 3">
            <a:extLst>
              <a:ext uri="{FF2B5EF4-FFF2-40B4-BE49-F238E27FC236}">
                <a16:creationId xmlns:a16="http://schemas.microsoft.com/office/drawing/2014/main" id="{64474F39-6EF5-3E23-0235-C68322664B59}"/>
              </a:ext>
            </a:extLst>
          </p:cNvPr>
          <p:cNvSpPr>
            <a:spLocks noGrp="1"/>
          </p:cNvSpPr>
          <p:nvPr>
            <p:ph type="sldNum" sz="quarter" idx="12"/>
          </p:nvPr>
        </p:nvSpPr>
        <p:spPr/>
        <p:txBody>
          <a:bodyPr/>
          <a:lstStyle/>
          <a:p>
            <a:fld id="{7D68A961-E5FC-4757-BC66-8B48FF3A6304}" type="slidenum">
              <a:rPr lang="en-US" smtClean="0"/>
              <a:t>5</a:t>
            </a:fld>
            <a:endParaRPr lang="en-US"/>
          </a:p>
        </p:txBody>
      </p:sp>
      <p:sp>
        <p:nvSpPr>
          <p:cNvPr id="7" name="Google Shape;22;p1">
            <a:extLst>
              <a:ext uri="{FF2B5EF4-FFF2-40B4-BE49-F238E27FC236}">
                <a16:creationId xmlns:a16="http://schemas.microsoft.com/office/drawing/2014/main" id="{A00C8712-3EF6-E43F-4CFB-7513D54CAFF2}"/>
              </a:ext>
            </a:extLst>
          </p:cNvPr>
          <p:cNvSpPr/>
          <p:nvPr/>
        </p:nvSpPr>
        <p:spPr>
          <a:xfrm>
            <a:off x="895211" y="88374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5938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470</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Problem Statement Worksheet (Hypothesis Formation)</vt:lpstr>
      <vt:lpstr>                     Context </vt:lpstr>
      <vt:lpstr>                     Criteria for success </vt:lpstr>
      <vt:lpstr>                     Constraints within solution space  </vt:lpstr>
      <vt:lpstr>          Key Data 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hongling yang</cp:lastModifiedBy>
  <cp:revision>13</cp:revision>
  <dcterms:modified xsi:type="dcterms:W3CDTF">2023-02-19T23:13:28Z</dcterms:modified>
</cp:coreProperties>
</file>