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EFE"/>
    <a:srgbClr val="B7DCFC"/>
    <a:srgbClr val="A8E8FE"/>
    <a:srgbClr val="A3EFFF"/>
    <a:srgbClr val="CBEFFF"/>
    <a:srgbClr val="7AC8FB"/>
    <a:srgbClr val="B6DCFC"/>
    <a:srgbClr val="CBF2FF"/>
    <a:srgbClr val="FFFFFF"/>
    <a:srgbClr val="D7C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C28E-7CE2-4B54-A81A-5756C5C0D640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292C-EE62-4386-A2D4-696904AB7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o.wikipedia.org/wiki/%EC%A3%BC%EA%B8%B0%EC%9C%A8%ED%91%9C_(%ED%91%9C%EC%A4%80)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05B0CD6-DBED-42C4-B65D-9D17E09D36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10"/>
          <a:stretch/>
        </p:blipFill>
        <p:spPr>
          <a:xfrm>
            <a:off x="3557879" y="2608677"/>
            <a:ext cx="2028242" cy="164064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503681"/>
            <a:ext cx="7772400" cy="1470025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</a:schemeClr>
                  </a:glow>
                  <a:outerShdw blurRad="50800" dist="38100" dir="2700000" algn="tl" rotWithShape="0">
                    <a:prstClr val="black">
                      <a:alpha val="91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원소기호사전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61CD2-002C-456C-BC58-7C1376C69E48}"/>
              </a:ext>
            </a:extLst>
          </p:cNvPr>
          <p:cNvSpPr txBox="1"/>
          <p:nvPr/>
        </p:nvSpPr>
        <p:spPr>
          <a:xfrm>
            <a:off x="8112218" y="6596390"/>
            <a:ext cx="10534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rgbClr val="9BDEFF"/>
                  </a:solidFill>
                </a:ln>
                <a:solidFill>
                  <a:srgbClr val="CBF2FF"/>
                </a:solidFill>
                <a:effectLst>
                  <a:outerShdw blurRad="850900" dist="50800" dir="5400000" algn="ctr" rotWithShape="0">
                    <a:srgbClr val="8AD4FD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@ PJH</a:t>
            </a:r>
            <a:r>
              <a:rPr lang="ko-KR" altLang="en-US" sz="1100" dirty="0">
                <a:ln>
                  <a:solidFill>
                    <a:srgbClr val="9BDEFF"/>
                  </a:solidFill>
                </a:ln>
                <a:solidFill>
                  <a:srgbClr val="CBF2FF"/>
                </a:solidFill>
                <a:effectLst>
                  <a:outerShdw blurRad="850900" dist="50800" dir="5400000" algn="ctr" rotWithShape="0">
                    <a:srgbClr val="8AD4FD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ln>
                  <a:solidFill>
                    <a:srgbClr val="9BDEFF"/>
                  </a:solidFill>
                </a:ln>
                <a:solidFill>
                  <a:srgbClr val="CBF2FF"/>
                </a:solidFill>
                <a:effectLst>
                  <a:outerShdw blurRad="850900" dist="50800" dir="5400000" algn="ctr" rotWithShape="0">
                    <a:srgbClr val="8AD4FD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LSW</a:t>
            </a:r>
            <a:endParaRPr lang="ko-KR" altLang="en-US" sz="1100" dirty="0">
              <a:ln>
                <a:solidFill>
                  <a:srgbClr val="9BDEFF"/>
                </a:solidFill>
              </a:ln>
              <a:solidFill>
                <a:srgbClr val="CBF2FF"/>
              </a:solidFill>
              <a:effectLst>
                <a:outerShdw blurRad="850900" dist="50800" dir="5400000" algn="ctr" rotWithShape="0">
                  <a:srgbClr val="8AD4FD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89AF5-FF5B-4E00-B454-1678E4DBE8D2}"/>
              </a:ext>
            </a:extLst>
          </p:cNvPr>
          <p:cNvSpPr txBox="1"/>
          <p:nvPr/>
        </p:nvSpPr>
        <p:spPr>
          <a:xfrm>
            <a:off x="3816024" y="378904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</a:schemeClr>
                  </a:glow>
                  <a:outerShdw blurRad="50800" dist="38100" dir="2700000" algn="tl" rotWithShape="0">
                    <a:prstClr val="black">
                      <a:alpha val="91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2019.01.02</a:t>
            </a:r>
            <a:endParaRPr lang="ko-KR" altLang="en-US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</a:schemeClr>
                </a:glow>
                <a:outerShdw blurRad="50800" dist="38100" dir="2700000" algn="tl" rotWithShape="0">
                  <a:prstClr val="black">
                    <a:alpha val="91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ED0B9506-F1F4-4811-9E29-A7269469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2115833" cy="1155693"/>
          </a:xfrm>
          <a:effectLst>
            <a:glow rad="63500">
              <a:schemeClr val="accent5">
                <a:satMod val="175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glow rad="63500">
                    <a:srgbClr val="CFDCFB"/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INDEX</a:t>
            </a:r>
            <a:endParaRPr lang="ko-KR" altLang="en-US" sz="4000" dirty="0">
              <a:solidFill>
                <a:schemeClr val="bg1"/>
              </a:solidFill>
              <a:effectLst>
                <a:glow rad="63500">
                  <a:srgbClr val="CFDCFB"/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32E413-B4E6-40EE-A56B-CFE9F41F358A}"/>
              </a:ext>
            </a:extLst>
          </p:cNvPr>
          <p:cNvSpPr/>
          <p:nvPr/>
        </p:nvSpPr>
        <p:spPr>
          <a:xfrm>
            <a:off x="2627784" y="1753321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P1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E433C-8E05-463C-85D1-BCE7ED7F1434}"/>
              </a:ext>
            </a:extLst>
          </p:cNvPr>
          <p:cNvSpPr txBox="1"/>
          <p:nvPr/>
        </p:nvSpPr>
        <p:spPr>
          <a:xfrm>
            <a:off x="3591489" y="1885573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54A5A-7602-4F44-9227-3437993B6D82}"/>
              </a:ext>
            </a:extLst>
          </p:cNvPr>
          <p:cNvSpPr txBox="1"/>
          <p:nvPr/>
        </p:nvSpPr>
        <p:spPr>
          <a:xfrm>
            <a:off x="3591489" y="2796145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내 주요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AAED8-6EB5-4551-AE47-611C314C7AC9}"/>
              </a:ext>
            </a:extLst>
          </p:cNvPr>
          <p:cNvSpPr txBox="1"/>
          <p:nvPr/>
        </p:nvSpPr>
        <p:spPr>
          <a:xfrm>
            <a:off x="3591489" y="3706717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실제 프로그램 시현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4D5A9-1752-4D30-B73A-3AAEC9C443BD}"/>
              </a:ext>
            </a:extLst>
          </p:cNvPr>
          <p:cNvSpPr txBox="1"/>
          <p:nvPr/>
        </p:nvSpPr>
        <p:spPr>
          <a:xfrm>
            <a:off x="3591489" y="4617289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</a:t>
            </a:r>
            <a:r>
              <a:rPr lang="ko-KR" altLang="en-US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&amp;</a:t>
            </a:r>
            <a:r>
              <a:rPr lang="ko-KR" altLang="en-US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</a:t>
            </a:r>
            <a:endParaRPr lang="ko-KR" altLang="en-US" dirty="0">
              <a:gradFill flip="none" rotWithShape="1">
                <a:gsLst>
                  <a:gs pos="0">
                    <a:srgbClr val="AFEAFF"/>
                  </a:gs>
                  <a:gs pos="74000">
                    <a:srgbClr val="9BDEFF"/>
                  </a:gs>
                  <a:gs pos="83000">
                    <a:srgbClr val="D1E1FC"/>
                  </a:gs>
                  <a:gs pos="100000">
                    <a:srgbClr val="D7C1F7"/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00DA3-064C-489F-BE23-5158F94AC478}"/>
              </a:ext>
            </a:extLst>
          </p:cNvPr>
          <p:cNvSpPr txBox="1"/>
          <p:nvPr/>
        </p:nvSpPr>
        <p:spPr>
          <a:xfrm>
            <a:off x="3591489" y="5527861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개선점 및 </a:t>
            </a:r>
            <a:r>
              <a:rPr lang="ko-KR" altLang="en-US" dirty="0" err="1">
                <a:gradFill flip="none" rotWithShape="1">
                  <a:gsLst>
                    <a:gs pos="0">
                      <a:srgbClr val="AFEAFF"/>
                    </a:gs>
                    <a:gs pos="74000">
                      <a:srgbClr val="9BDEFF"/>
                    </a:gs>
                    <a:gs pos="83000">
                      <a:srgbClr val="D1E1FC"/>
                    </a:gs>
                    <a:gs pos="100000">
                      <a:srgbClr val="D7C1F7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느낀점</a:t>
            </a:r>
            <a:endParaRPr lang="ko-KR" altLang="en-US" dirty="0">
              <a:gradFill flip="none" rotWithShape="1">
                <a:gsLst>
                  <a:gs pos="0">
                    <a:srgbClr val="AFEAFF"/>
                  </a:gs>
                  <a:gs pos="74000">
                    <a:srgbClr val="9BDEFF"/>
                  </a:gs>
                  <a:gs pos="83000">
                    <a:srgbClr val="D1E1FC"/>
                  </a:gs>
                  <a:gs pos="100000">
                    <a:srgbClr val="D7C1F7"/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E6597A-DC00-4693-A389-C8FD7462BE9A}"/>
              </a:ext>
            </a:extLst>
          </p:cNvPr>
          <p:cNvSpPr/>
          <p:nvPr/>
        </p:nvSpPr>
        <p:spPr>
          <a:xfrm>
            <a:off x="2627784" y="2630518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P2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313589-449A-4EEE-A247-FCCA0B2113A7}"/>
              </a:ext>
            </a:extLst>
          </p:cNvPr>
          <p:cNvSpPr/>
          <p:nvPr/>
        </p:nvSpPr>
        <p:spPr>
          <a:xfrm>
            <a:off x="2627784" y="3507715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P3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8D7EE5-6717-4B75-9491-E23FECEA1C32}"/>
              </a:ext>
            </a:extLst>
          </p:cNvPr>
          <p:cNvSpPr/>
          <p:nvPr/>
        </p:nvSpPr>
        <p:spPr>
          <a:xfrm>
            <a:off x="2627784" y="4384912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P4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18EBA0-6578-4EC6-838C-BD1EA21B1287}"/>
              </a:ext>
            </a:extLst>
          </p:cNvPr>
          <p:cNvSpPr/>
          <p:nvPr/>
        </p:nvSpPr>
        <p:spPr>
          <a:xfrm>
            <a:off x="2627784" y="5262109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P5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44F2233-17CB-4681-894E-204BF8BC3FAB}"/>
              </a:ext>
            </a:extLst>
          </p:cNvPr>
          <p:cNvSpPr/>
          <p:nvPr/>
        </p:nvSpPr>
        <p:spPr>
          <a:xfrm>
            <a:off x="395536" y="260648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P1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9A8D4-E5C7-4A20-8113-2A560163609C}"/>
              </a:ext>
            </a:extLst>
          </p:cNvPr>
          <p:cNvSpPr txBox="1"/>
          <p:nvPr/>
        </p:nvSpPr>
        <p:spPr>
          <a:xfrm>
            <a:off x="1259632" y="426275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gradFill>
                  <a:gsLst>
                    <a:gs pos="0">
                      <a:srgbClr val="FFFFFF"/>
                    </a:gs>
                    <a:gs pos="74000">
                      <a:srgbClr val="CBF2FF"/>
                    </a:gs>
                    <a:gs pos="100000">
                      <a:srgbClr val="B6DCFC"/>
                    </a:gs>
                  </a:gsLst>
                  <a:lin ang="5400000" scaled="1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735A6-B7BF-4590-BD57-94EB2DA9C92B}"/>
              </a:ext>
            </a:extLst>
          </p:cNvPr>
          <p:cNvSpPr txBox="1"/>
          <p:nvPr/>
        </p:nvSpPr>
        <p:spPr>
          <a:xfrm>
            <a:off x="539552" y="1412776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- </a:t>
            </a:r>
            <a:r>
              <a:rPr lang="ko-KR" altLang="en-US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프로젝트 선정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F9572-4D48-48C4-A2B0-6ADA30E8D5CA}"/>
              </a:ext>
            </a:extLst>
          </p:cNvPr>
          <p:cNvSpPr txBox="1"/>
          <p:nvPr/>
        </p:nvSpPr>
        <p:spPr>
          <a:xfrm>
            <a:off x="1096122" y="1816874"/>
            <a:ext cx="722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손쉽게 원소기호를 검색하여 찾을 수 있는 사전이 있었으면 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8FB40-AE70-486F-B98A-1A99A91116CD}"/>
              </a:ext>
            </a:extLst>
          </p:cNvPr>
          <p:cNvSpPr txBox="1"/>
          <p:nvPr/>
        </p:nvSpPr>
        <p:spPr>
          <a:xfrm>
            <a:off x="539552" y="3024902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- </a:t>
            </a:r>
            <a:r>
              <a:rPr lang="ko-KR" altLang="en-US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프로젝트 주요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DC28C-37F5-4C89-92C2-9BB7AD06C7F6}"/>
              </a:ext>
            </a:extLst>
          </p:cNvPr>
          <p:cNvSpPr txBox="1"/>
          <p:nvPr/>
        </p:nvSpPr>
        <p:spPr>
          <a:xfrm>
            <a:off x="4706269" y="302280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- </a:t>
            </a:r>
            <a:r>
              <a:rPr lang="ko-KR" altLang="en-US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프로젝트 벤치 마킹</a:t>
            </a:r>
          </a:p>
        </p:txBody>
      </p:sp>
      <p:pic>
        <p:nvPicPr>
          <p:cNvPr id="13" name="그림 12">
            <a:hlinkClick r:id="rId2"/>
            <a:extLst>
              <a:ext uri="{FF2B5EF4-FFF2-40B4-BE49-F238E27FC236}">
                <a16:creationId xmlns:a16="http://schemas.microsoft.com/office/drawing/2014/main" id="{C3DF3905-10DA-4E96-A23D-7E6FD42611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8" b="97554" l="1443" r="99244">
                        <a14:foregroundMark x1="51271" y1="72374" x2="67216" y2="72374"/>
                        <a14:foregroundMark x1="69897" y1="72806" x2="95395" y2="73813"/>
                        <a14:foregroundMark x1="68522" y1="33381" x2="69691" y2="65180"/>
                        <a14:foregroundMark x1="73333" y1="49065" x2="74227" y2="62878"/>
                        <a14:foregroundMark x1="79038" y1="58561" x2="79244" y2="64317"/>
                        <a14:foregroundMark x1="1443" y1="3309" x2="96976" y2="2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33840"/>
            <a:ext cx="3903724" cy="1864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4A5056-E1C7-4756-952E-847B461A94A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2" y="3582876"/>
            <a:ext cx="3744395" cy="196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44F2233-17CB-4681-894E-204BF8BC3FAB}"/>
              </a:ext>
            </a:extLst>
          </p:cNvPr>
          <p:cNvSpPr/>
          <p:nvPr/>
        </p:nvSpPr>
        <p:spPr>
          <a:xfrm>
            <a:off x="395536" y="260648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P2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9A8D4-E5C7-4A20-8113-2A560163609C}"/>
              </a:ext>
            </a:extLst>
          </p:cNvPr>
          <p:cNvSpPr txBox="1"/>
          <p:nvPr/>
        </p:nvSpPr>
        <p:spPr>
          <a:xfrm>
            <a:off x="1259632" y="426275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gradFill>
                  <a:gsLst>
                    <a:gs pos="0">
                      <a:srgbClr val="FFFFFF"/>
                    </a:gs>
                    <a:gs pos="74000">
                      <a:srgbClr val="CBF2FF"/>
                    </a:gs>
                    <a:gs pos="100000">
                      <a:srgbClr val="B6DCFC"/>
                    </a:gs>
                  </a:gsLst>
                  <a:lin ang="5400000" scaled="1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내 주요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39C8D-E03F-4417-B36D-1674E0665EA6}"/>
              </a:ext>
            </a:extLst>
          </p:cNvPr>
          <p:cNvSpPr txBox="1"/>
          <p:nvPr/>
        </p:nvSpPr>
        <p:spPr>
          <a:xfrm>
            <a:off x="539552" y="1412776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- </a:t>
            </a:r>
            <a:r>
              <a:rPr lang="en-US" altLang="ko-KR" b="1" dirty="0" err="1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DataBase</a:t>
            </a:r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D548BE-2872-4ADD-A758-96700F43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4819486" cy="43293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C2D383-4793-4461-827C-D14884B460A7}"/>
              </a:ext>
            </a:extLst>
          </p:cNvPr>
          <p:cNvSpPr/>
          <p:nvPr/>
        </p:nvSpPr>
        <p:spPr>
          <a:xfrm>
            <a:off x="5292080" y="2276872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Scanner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클래스의 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File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객체로</a:t>
            </a:r>
          </a:p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.txt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파일을 불러오는 작업과 동시에</a:t>
            </a:r>
          </a:p>
          <a:p>
            <a:r>
              <a:rPr lang="en-US" altLang="ko-KR" sz="1400" b="1" dirty="0" err="1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DataBase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에 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insert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시키는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727A33-E823-42EA-9D42-9F91B7D849CD}"/>
              </a:ext>
            </a:extLst>
          </p:cNvPr>
          <p:cNvSpPr/>
          <p:nvPr/>
        </p:nvSpPr>
        <p:spPr>
          <a:xfrm>
            <a:off x="5292080" y="3553694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While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문을 돌며 다음 줄에 데이터가 있는 경우 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true/false</a:t>
            </a:r>
            <a:endParaRPr lang="ko-KR" altLang="en-US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F4F678-541F-4E13-A6D6-8BD886017D47}"/>
              </a:ext>
            </a:extLst>
          </p:cNvPr>
          <p:cNvSpPr/>
          <p:nvPr/>
        </p:nvSpPr>
        <p:spPr>
          <a:xfrm>
            <a:off x="5292080" y="4211638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Element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객체에 해당 데이터를 저장시켜</a:t>
            </a:r>
            <a:endParaRPr lang="en-US" altLang="ko-KR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en-US" altLang="ko-KR" sz="1400" b="1" dirty="0" err="1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PreparedStatement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객체에 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Element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에 해당 데이터를 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set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한다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.</a:t>
            </a:r>
            <a:endParaRPr lang="ko-KR" altLang="en-US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4478D-6DC1-4BB6-AF92-C6319FEF515D}"/>
              </a:ext>
            </a:extLst>
          </p:cNvPr>
          <p:cNvSpPr/>
          <p:nvPr/>
        </p:nvSpPr>
        <p:spPr>
          <a:xfrm>
            <a:off x="5292080" y="5088648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Set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된 데이터를 </a:t>
            </a:r>
            <a:r>
              <a:rPr lang="en-US" altLang="ko-KR" sz="1400" b="1" dirty="0" err="1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executeupdate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()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시킨다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.</a:t>
            </a:r>
            <a:endParaRPr lang="ko-KR" altLang="en-US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7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44F2233-17CB-4681-894E-204BF8BC3FAB}"/>
              </a:ext>
            </a:extLst>
          </p:cNvPr>
          <p:cNvSpPr/>
          <p:nvPr/>
        </p:nvSpPr>
        <p:spPr>
          <a:xfrm>
            <a:off x="395536" y="260648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P2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7C36E-05A4-464D-8B9A-61F43A66D553}"/>
              </a:ext>
            </a:extLst>
          </p:cNvPr>
          <p:cNvSpPr txBox="1"/>
          <p:nvPr/>
        </p:nvSpPr>
        <p:spPr>
          <a:xfrm>
            <a:off x="539552" y="141277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- </a:t>
            </a:r>
            <a:r>
              <a:rPr lang="ko-KR" altLang="en-US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찾기 메서드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609C5-C60F-490C-84BA-BA9F311F4C1A}"/>
              </a:ext>
            </a:extLst>
          </p:cNvPr>
          <p:cNvSpPr txBox="1"/>
          <p:nvPr/>
        </p:nvSpPr>
        <p:spPr>
          <a:xfrm>
            <a:off x="1259632" y="426275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gradFill>
                  <a:gsLst>
                    <a:gs pos="0">
                      <a:srgbClr val="FFFFFF"/>
                    </a:gs>
                    <a:gs pos="74000">
                      <a:srgbClr val="CBF2FF"/>
                    </a:gs>
                    <a:gs pos="100000">
                      <a:srgbClr val="B6DCFC"/>
                    </a:gs>
                  </a:gsLst>
                  <a:lin ang="5400000" scaled="1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내 주요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00DA1-4F2B-4D99-AF94-B629343C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" y="1988840"/>
            <a:ext cx="7763958" cy="39153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60BBC9-96EC-4D52-A701-B8453B96FC12}"/>
              </a:ext>
            </a:extLst>
          </p:cNvPr>
          <p:cNvSpPr/>
          <p:nvPr/>
        </p:nvSpPr>
        <p:spPr>
          <a:xfrm>
            <a:off x="5292080" y="2276872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저장 되어있는 </a:t>
            </a:r>
            <a:r>
              <a:rPr lang="en-US" altLang="ko-KR" sz="1400" b="1" dirty="0" err="1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DataBase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에서 불러와</a:t>
            </a:r>
            <a:endParaRPr lang="en-US" altLang="ko-KR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Select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로 해당 데이터가 있는지 찾는 작업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981A4-2D5C-4BED-8DEF-94100368073B}"/>
              </a:ext>
            </a:extLst>
          </p:cNvPr>
          <p:cNvSpPr/>
          <p:nvPr/>
        </p:nvSpPr>
        <p:spPr>
          <a:xfrm>
            <a:off x="5292080" y="4581128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데이터가 있으면 </a:t>
            </a:r>
            <a:r>
              <a:rPr lang="en-US" altLang="ko-KR" sz="1400" b="1" dirty="0" err="1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ResultSet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에 저장시켜</a:t>
            </a:r>
            <a:endParaRPr lang="en-US" altLang="ko-KR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While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문을 돌며 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Element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객체로 저장 후</a:t>
            </a:r>
            <a:endParaRPr lang="en-US" altLang="ko-KR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Return </a:t>
            </a:r>
            <a:r>
              <a:rPr lang="ko-KR" altLang="en-US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해준다</a:t>
            </a:r>
            <a:r>
              <a:rPr lang="en-US" altLang="ko-KR" sz="1400" b="1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.</a:t>
            </a:r>
            <a:endParaRPr lang="ko-KR" altLang="en-US" sz="1400" b="1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702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44F2233-17CB-4681-894E-204BF8BC3FAB}"/>
              </a:ext>
            </a:extLst>
          </p:cNvPr>
          <p:cNvSpPr/>
          <p:nvPr/>
        </p:nvSpPr>
        <p:spPr>
          <a:xfrm>
            <a:off x="395536" y="260648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P4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9A8D4-E5C7-4A20-8113-2A560163609C}"/>
              </a:ext>
            </a:extLst>
          </p:cNvPr>
          <p:cNvSpPr txBox="1"/>
          <p:nvPr/>
        </p:nvSpPr>
        <p:spPr>
          <a:xfrm>
            <a:off x="1259632" y="426275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>
                  <a:gsLst>
                    <a:gs pos="0">
                      <a:srgbClr val="FFFFFF"/>
                    </a:gs>
                    <a:gs pos="74000">
                      <a:srgbClr val="CBF2FF"/>
                    </a:gs>
                    <a:gs pos="100000">
                      <a:srgbClr val="B6DCFC"/>
                    </a:gs>
                  </a:gsLst>
                  <a:lin ang="5400000" scaled="1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 &amp; A</a:t>
            </a:r>
            <a:endParaRPr lang="ko-KR" altLang="en-US" b="1" dirty="0">
              <a:gradFill>
                <a:gsLst>
                  <a:gs pos="0">
                    <a:srgbClr val="FFFFFF"/>
                  </a:gs>
                  <a:gs pos="74000">
                    <a:srgbClr val="CBF2FF"/>
                  </a:gs>
                  <a:gs pos="100000">
                    <a:srgbClr val="B6DCFC"/>
                  </a:gs>
                </a:gsLst>
                <a:lin ang="5400000" scaled="1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9328F-224B-41AA-A872-A3AB39CC8AD7}"/>
              </a:ext>
            </a:extLst>
          </p:cNvPr>
          <p:cNvSpPr txBox="1"/>
          <p:nvPr/>
        </p:nvSpPr>
        <p:spPr>
          <a:xfrm>
            <a:off x="1547664" y="2924944"/>
            <a:ext cx="604867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7DCFC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 &amp; A</a:t>
            </a:r>
            <a:endParaRPr lang="ko-KR" altLang="en-US" sz="8800" dirty="0">
              <a:solidFill>
                <a:srgbClr val="B7DCFC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39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44F2233-17CB-4681-894E-204BF8BC3FAB}"/>
              </a:ext>
            </a:extLst>
          </p:cNvPr>
          <p:cNvSpPr/>
          <p:nvPr/>
        </p:nvSpPr>
        <p:spPr>
          <a:xfrm>
            <a:off x="395536" y="260648"/>
            <a:ext cx="700586" cy="700586"/>
          </a:xfrm>
          <a:prstGeom prst="ellipse">
            <a:avLst/>
          </a:prstGeom>
          <a:solidFill>
            <a:srgbClr val="A3EFFF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n>
                  <a:gradFill>
                    <a:gsLst>
                      <a:gs pos="0">
                        <a:srgbClr val="AFEAFF"/>
                      </a:gs>
                      <a:gs pos="74000">
                        <a:srgbClr val="D1E1FC"/>
                      </a:gs>
                      <a:gs pos="83000">
                        <a:srgbClr val="CFDCFB"/>
                      </a:gs>
                      <a:gs pos="100000">
                        <a:srgbClr val="D7C1F7"/>
                      </a:gs>
                    </a:gsLst>
                    <a:lin ang="5400000" scaled="1"/>
                  </a:gradFill>
                </a:ln>
                <a:solidFill>
                  <a:prstClr val="white">
                    <a:lumMod val="95000"/>
                  </a:prst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P5</a:t>
            </a:r>
            <a:endParaRPr lang="ko-KR" altLang="en-US" b="1" dirty="0">
              <a:ln>
                <a:gradFill>
                  <a:gsLst>
                    <a:gs pos="0">
                      <a:srgbClr val="AFEAFF"/>
                    </a:gs>
                    <a:gs pos="74000">
                      <a:srgbClr val="D1E1FC"/>
                    </a:gs>
                    <a:gs pos="83000">
                      <a:srgbClr val="CFDCFB"/>
                    </a:gs>
                    <a:gs pos="100000">
                      <a:srgbClr val="D7C1F7"/>
                    </a:gs>
                  </a:gsLst>
                  <a:lin ang="5400000" scaled="1"/>
                </a:gradFill>
              </a:ln>
              <a:solidFill>
                <a:prstClr val="white">
                  <a:lumMod val="95000"/>
                </a:prst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9A8D4-E5C7-4A20-8113-2A560163609C}"/>
              </a:ext>
            </a:extLst>
          </p:cNvPr>
          <p:cNvSpPr txBox="1"/>
          <p:nvPr/>
        </p:nvSpPr>
        <p:spPr>
          <a:xfrm>
            <a:off x="1259632" y="426275"/>
            <a:ext cx="4292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gradFill>
                  <a:gsLst>
                    <a:gs pos="0">
                      <a:srgbClr val="FFFFFF"/>
                    </a:gs>
                    <a:gs pos="74000">
                      <a:srgbClr val="CBF2FF"/>
                    </a:gs>
                    <a:gs pos="100000">
                      <a:srgbClr val="B6DCFC"/>
                    </a:gs>
                  </a:gsLst>
                  <a:lin ang="5400000" scaled="1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개선점 및 </a:t>
            </a:r>
            <a:r>
              <a:rPr lang="ko-KR" altLang="en-US" b="1" dirty="0" err="1">
                <a:gradFill>
                  <a:gsLst>
                    <a:gs pos="0">
                      <a:srgbClr val="FFFFFF"/>
                    </a:gs>
                    <a:gs pos="74000">
                      <a:srgbClr val="CBF2FF"/>
                    </a:gs>
                    <a:gs pos="100000">
                      <a:srgbClr val="B6DCFC"/>
                    </a:gs>
                  </a:gsLst>
                  <a:lin ang="5400000" scaled="1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느낀점</a:t>
            </a:r>
            <a:endParaRPr lang="ko-KR" altLang="en-US" b="1" dirty="0">
              <a:gradFill>
                <a:gsLst>
                  <a:gs pos="0">
                    <a:srgbClr val="FFFFFF"/>
                  </a:gs>
                  <a:gs pos="74000">
                    <a:srgbClr val="CBF2FF"/>
                  </a:gs>
                  <a:gs pos="100000">
                    <a:srgbClr val="B6DCFC"/>
                  </a:gs>
                </a:gsLst>
                <a:lin ang="5400000" scaled="1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A9944-3FA6-41E2-9C73-78C8FA169EF9}"/>
              </a:ext>
            </a:extLst>
          </p:cNvPr>
          <p:cNvSpPr txBox="1"/>
          <p:nvPr/>
        </p:nvSpPr>
        <p:spPr>
          <a:xfrm>
            <a:off x="539552" y="141277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- </a:t>
            </a:r>
            <a:r>
              <a:rPr lang="ko-KR" altLang="en-US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개선점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0F54B-1770-4730-BA71-58C35D015AEA}"/>
              </a:ext>
            </a:extLst>
          </p:cNvPr>
          <p:cNvSpPr txBox="1"/>
          <p:nvPr/>
        </p:nvSpPr>
        <p:spPr>
          <a:xfrm>
            <a:off x="1096122" y="1816874"/>
            <a:ext cx="722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원소기호와</a:t>
            </a:r>
            <a:r>
              <a:rPr lang="en-US" altLang="ko-KR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 </a:t>
            </a:r>
            <a:r>
              <a:rPr lang="ko-KR" altLang="en-US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원소이름을 이용한 검색기능 중</a:t>
            </a:r>
            <a:endParaRPr lang="en-US" altLang="ko-KR" dirty="0">
              <a:solidFill>
                <a:srgbClr val="BFEEFE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en-US" altLang="ko-KR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	</a:t>
            </a:r>
            <a:r>
              <a:rPr lang="ja-JP" altLang="en-US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・　</a:t>
            </a:r>
            <a:r>
              <a:rPr lang="ko-KR" altLang="en-US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한 문자만을 이용해 검색하는 기능</a:t>
            </a:r>
            <a:endParaRPr lang="en-US" altLang="ko-KR" dirty="0">
              <a:solidFill>
                <a:srgbClr val="BFEEFE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en-US" altLang="ko-KR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	</a:t>
            </a:r>
            <a:r>
              <a:rPr lang="ja-JP" altLang="en-US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・　</a:t>
            </a:r>
            <a:r>
              <a:rPr lang="ko-KR" altLang="en-US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대소문자 구분없이 검색하는 기능 →  </a:t>
            </a:r>
            <a:r>
              <a:rPr lang="ko-KR" altLang="en-US" sz="1600" dirty="0">
                <a:solidFill>
                  <a:srgbClr val="BFEE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추기 기간동안 수정</a:t>
            </a:r>
            <a:endParaRPr lang="ko-KR" altLang="en-US" dirty="0">
              <a:solidFill>
                <a:srgbClr val="BFEEFE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11FF5-3A1E-482B-9447-48746FDD3564}"/>
              </a:ext>
            </a:extLst>
          </p:cNvPr>
          <p:cNvSpPr txBox="1"/>
          <p:nvPr/>
        </p:nvSpPr>
        <p:spPr>
          <a:xfrm>
            <a:off x="539552" y="381699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- </a:t>
            </a:r>
            <a:r>
              <a:rPr lang="ko-KR" altLang="en-US" b="1" dirty="0" err="1">
                <a:solidFill>
                  <a:srgbClr val="7AC8FB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느낀점</a:t>
            </a:r>
            <a:endParaRPr lang="ko-KR" altLang="en-US" b="1" dirty="0">
              <a:solidFill>
                <a:srgbClr val="7AC8FB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48EAF-1616-43D4-BBF0-FCBED88FC59F}"/>
              </a:ext>
            </a:extLst>
          </p:cNvPr>
          <p:cNvSpPr txBox="1"/>
          <p:nvPr/>
        </p:nvSpPr>
        <p:spPr>
          <a:xfrm>
            <a:off x="1096122" y="4221088"/>
            <a:ext cx="722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아직 </a:t>
            </a:r>
            <a:r>
              <a:rPr lang="en-US" altLang="ko-KR" dirty="0" err="1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DataBase</a:t>
            </a:r>
            <a:r>
              <a:rPr lang="ko-KR" altLang="en-US" dirty="0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에 대한 공부가 많이 부족함</a:t>
            </a:r>
            <a:endParaRPr lang="en-US" altLang="ko-KR" dirty="0">
              <a:solidFill>
                <a:srgbClr val="A8E8FE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endParaRPr lang="en-US" altLang="ko-KR" dirty="0">
              <a:solidFill>
                <a:srgbClr val="A8E8FE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ko-KR" altLang="en-US" dirty="0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이번 </a:t>
            </a:r>
            <a:r>
              <a:rPr lang="ko-KR" altLang="en-US" dirty="0" err="1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프로젝젝트에서</a:t>
            </a:r>
            <a:r>
              <a:rPr lang="ko-KR" altLang="en-US" dirty="0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 대부분이 검색기능을 이용한 </a:t>
            </a:r>
            <a:r>
              <a:rPr lang="ko-KR" altLang="en-US" dirty="0" err="1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것이여서</a:t>
            </a:r>
            <a:endParaRPr lang="en-US" altLang="ko-KR" dirty="0">
              <a:solidFill>
                <a:srgbClr val="A8E8FE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r>
              <a:rPr lang="ko-KR" altLang="en-US" dirty="0">
                <a:solidFill>
                  <a:srgbClr val="A8E8FE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중복되는 메서드가 많았음</a:t>
            </a:r>
          </a:p>
        </p:txBody>
      </p:sp>
    </p:spTree>
    <p:extLst>
      <p:ext uri="{BB962C8B-B14F-4D97-AF65-F5344CB8AC3E}">
        <p14:creationId xmlns:p14="http://schemas.microsoft.com/office/powerpoint/2010/main" val="1890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D2E57653-4215-48D6-BBE0-C18A3D86D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03681"/>
            <a:ext cx="7772400" cy="1470025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176</Words>
  <Application>Microsoft Office PowerPoint</Application>
  <PresentationFormat>화면 슬라이드 쇼(4:3)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휴먼둥근헤드라인</vt:lpstr>
      <vt:lpstr>Arial</vt:lpstr>
      <vt:lpstr>Office 테마</vt:lpstr>
      <vt:lpstr>원소기호사전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JSLHRD</cp:lastModifiedBy>
  <cp:revision>17</cp:revision>
  <dcterms:created xsi:type="dcterms:W3CDTF">2017-07-29T16:45:16Z</dcterms:created>
  <dcterms:modified xsi:type="dcterms:W3CDTF">2018-12-30T08:07:09Z</dcterms:modified>
</cp:coreProperties>
</file>