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575" r:id="rId2"/>
    <p:sldId id="576" r:id="rId3"/>
    <p:sldId id="577" r:id="rId4"/>
    <p:sldId id="578" r:id="rId5"/>
    <p:sldId id="582" r:id="rId6"/>
    <p:sldId id="581" r:id="rId7"/>
    <p:sldId id="580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597"/>
    <a:srgbClr val="5B9BD5"/>
    <a:srgbClr val="FFC000"/>
    <a:srgbClr val="70AD47"/>
    <a:srgbClr val="F55900"/>
    <a:srgbClr val="FD7201"/>
    <a:srgbClr val="FFDDCF"/>
    <a:srgbClr val="E0F7FF"/>
    <a:srgbClr val="FFFFFF"/>
    <a:srgbClr val="BA27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17" autoAdjust="0"/>
  </p:normalViewPr>
  <p:slideViewPr>
    <p:cSldViewPr snapToGrid="0">
      <p:cViewPr varScale="1">
        <p:scale>
          <a:sx n="117" d="100"/>
          <a:sy n="117" d="100"/>
        </p:scale>
        <p:origin x="643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D6BF77-ADF9-454E-BA18-6DA250E1DA57}" type="datetimeFigureOut">
              <a:rPr lang="zh-CN" altLang="en-US" smtClean="0"/>
              <a:t>2023/6/4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0B7159-1E89-4FC7-8D49-65E33E0027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855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0B7159-1E89-4FC7-8D49-65E33E00270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98823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09A0A-0FDC-4C1E-83C9-14269F56D97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1954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 marR="654685" indent="0">
              <a:lnSpc>
                <a:spcPts val="3000"/>
              </a:lnSpc>
              <a:spcBef>
                <a:spcPts val="500"/>
              </a:spcBef>
              <a:buFont typeface="Arial MT"/>
              <a:buNone/>
              <a:tabLst>
                <a:tab pos="241300" algn="l"/>
              </a:tabLst>
            </a:pPr>
            <a:endParaRPr lang="en-US" altLang="zh-CN" sz="1200" dirty="0">
              <a:latin typeface="Calibri"/>
              <a:cs typeface="Calibri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09A0A-0FDC-4C1E-83C9-14269F56D97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47652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1300" marR="654685" indent="-228600">
              <a:lnSpc>
                <a:spcPts val="3000"/>
              </a:lnSpc>
              <a:spcBef>
                <a:spcPts val="500"/>
              </a:spcBef>
              <a:buFont typeface="Arial MT"/>
              <a:buChar char="•"/>
              <a:tabLst>
                <a:tab pos="241300" algn="l"/>
              </a:tabLst>
            </a:pPr>
            <a:endParaRPr lang="en-US" altLang="zh-CN" sz="2400" spc="-5" dirty="0">
              <a:latin typeface="Calibri"/>
              <a:cs typeface="Calibri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09A0A-0FDC-4C1E-83C9-14269F56D97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4648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1300" marR="654685" indent="-228600">
              <a:lnSpc>
                <a:spcPts val="3000"/>
              </a:lnSpc>
              <a:spcBef>
                <a:spcPts val="500"/>
              </a:spcBef>
              <a:buFont typeface="Arial MT"/>
              <a:buChar char="•"/>
              <a:tabLst>
                <a:tab pos="241300" algn="l"/>
              </a:tabLst>
            </a:pPr>
            <a:endParaRPr lang="en-US" altLang="zh-CN" sz="2400" spc="-5" dirty="0">
              <a:latin typeface="Calibri"/>
              <a:cs typeface="Calibri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09A0A-0FDC-4C1E-83C9-14269F56D97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8523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1300" marR="654685" indent="-228600">
              <a:lnSpc>
                <a:spcPts val="3000"/>
              </a:lnSpc>
              <a:spcBef>
                <a:spcPts val="500"/>
              </a:spcBef>
              <a:buFont typeface="Arial MT"/>
              <a:buChar char="•"/>
              <a:tabLst>
                <a:tab pos="241300" algn="l"/>
              </a:tabLst>
            </a:pPr>
            <a:endParaRPr lang="en-US" altLang="zh-CN" sz="2400" spc="-5" dirty="0">
              <a:latin typeface="Calibri"/>
              <a:cs typeface="Calibri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09A0A-0FDC-4C1E-83C9-14269F56D97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3450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1300" marR="654685" indent="-228600">
              <a:lnSpc>
                <a:spcPts val="3000"/>
              </a:lnSpc>
              <a:spcBef>
                <a:spcPts val="500"/>
              </a:spcBef>
              <a:buFont typeface="Arial MT"/>
              <a:buChar char="•"/>
              <a:tabLst>
                <a:tab pos="241300" algn="l"/>
              </a:tabLst>
            </a:pPr>
            <a:endParaRPr lang="en-US" altLang="zh-CN" sz="2400" spc="-5" dirty="0">
              <a:latin typeface="Calibri"/>
              <a:cs typeface="Calibri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09A0A-0FDC-4C1E-83C9-14269F56D97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5397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413A19-E90C-182B-D16D-99E4B67384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3E3A7E9-62F6-A7C8-9A70-B4B076064E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2053F5-C3C3-8458-0469-21F50B57A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DD9DE-273D-4A7B-B393-692C846D99E8}" type="datetimeFigureOut">
              <a:rPr lang="zh-CN" altLang="en-US" smtClean="0"/>
              <a:t>2023/6/4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DF7F57-3909-B22C-1B66-A240F112B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D90AA9-ABBC-5099-DC90-8C07B7924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1C3F8-1AAA-429C-A81C-215B524B60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8509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4C46E2-C89C-8999-EF0C-1E0E2A464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7AE15A-97FB-5BC4-B5BE-C99F79B5F7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EE0FD7-FD1B-E455-B5C4-B3E490263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DD9DE-273D-4A7B-B393-692C846D99E8}" type="datetimeFigureOut">
              <a:rPr lang="zh-CN" altLang="en-US" smtClean="0"/>
              <a:t>2023/6/4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527D53-0B11-EB55-DBD6-8A80693FD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C04BB6-3942-672E-26F8-5E92DEBCE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1C3F8-1AAA-429C-A81C-215B524B60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3603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E2C6D1A-F796-8680-3A69-B25CC50D45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7C641B6-5702-F7AD-C03F-EE4F40F34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4CFB5E-8C3F-CAF9-0E54-A5F87EDF7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DD9DE-273D-4A7B-B393-692C846D99E8}" type="datetimeFigureOut">
              <a:rPr lang="zh-CN" altLang="en-US" smtClean="0"/>
              <a:t>2023/6/4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7D4068-77A0-C96F-BC30-E8B3DCCD3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D62972-9BF6-0987-2A52-1FB93DE95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1C3F8-1AAA-429C-A81C-215B524B60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69312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2"/>
                </a:solidFill>
                <a:latin typeface="Calibri"/>
                <a:cs typeface="Calibri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70780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3B56AF-01CD-39C2-C915-4161FB301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CB1AFF-78E8-F32D-EACD-3305F4D5F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B4086B-4730-F0E6-E890-DB6226441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DD9DE-273D-4A7B-B393-692C846D99E8}" type="datetimeFigureOut">
              <a:rPr lang="zh-CN" altLang="en-US" smtClean="0"/>
              <a:t>2023/6/4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2BB25D-77E1-072B-C3C2-069B8EED7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C628AF-2C95-3E06-200F-B0BA6FBCC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1C3F8-1AAA-429C-A81C-215B524B60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211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E5B0F5-7281-0BD4-A5F4-DDCBC8E1A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6C91D7-0A98-8FE3-F41A-0111974A1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28EE28-4B3B-3477-2578-B89E9D159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DD9DE-273D-4A7B-B393-692C846D99E8}" type="datetimeFigureOut">
              <a:rPr lang="zh-CN" altLang="en-US" smtClean="0"/>
              <a:t>2023/6/4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A35302-D939-11FB-056C-7DF9E7931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B3C1DE-6BE4-099A-706F-545B7E2E2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1C3F8-1AAA-429C-A81C-215B524B60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502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F28683-5425-D50B-B032-0BA543922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DAB2E2-F199-587C-C839-DBDC51468F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41913F7-D9C5-35A5-548E-385F8A1CD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543ADD-A0E1-25CC-6FE2-0D554B7D3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DD9DE-273D-4A7B-B393-692C846D99E8}" type="datetimeFigureOut">
              <a:rPr lang="zh-CN" altLang="en-US" smtClean="0"/>
              <a:t>2023/6/4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C9F8E0-28C2-B96A-3357-EB2F0FB50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7E5FE8-A3E1-23D0-32A3-71740E3E3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1C3F8-1AAA-429C-A81C-215B524B60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2982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2CDD75-9AF4-9FFE-83FA-1D2B725FC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1F4C94-664E-6C6B-4D61-E7D175FE4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FB9F49B-EF49-E2B0-DAC7-FF99BC29EB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69D194A-8627-1A44-7336-06836C7BDD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A877BE4-0A55-D71E-BE8B-833946EC85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FB7F95F-475C-2C62-0FFC-9A1AA016C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DD9DE-273D-4A7B-B393-692C846D99E8}" type="datetimeFigureOut">
              <a:rPr lang="zh-CN" altLang="en-US" smtClean="0"/>
              <a:t>2023/6/4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0C9526F-74C6-04D0-C951-AB7A5C62E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09CCB7E-3EC9-8343-E918-2C3362EB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1C3F8-1AAA-429C-A81C-215B524B60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283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9689F2-8D3B-54B9-922B-96B099C2B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C365AE6-D373-3CAD-441C-DAE691883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DD9DE-273D-4A7B-B393-692C846D99E8}" type="datetimeFigureOut">
              <a:rPr lang="zh-CN" altLang="en-US" smtClean="0"/>
              <a:t>2023/6/4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9EEE795-76E3-F082-60CA-0EA199BE1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E2E2D2F-4712-468A-9689-37BA7B121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1C3F8-1AAA-429C-A81C-215B524B60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3631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63D0206-61E4-EF13-8913-4F01E18C1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DD9DE-273D-4A7B-B393-692C846D99E8}" type="datetimeFigureOut">
              <a:rPr lang="zh-CN" altLang="en-US" smtClean="0"/>
              <a:t>2023/6/4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29F0AF4-362A-7AEE-EC66-03A39E11E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E28C9B0-3256-9DB5-F32E-4E1B94829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1C3F8-1AAA-429C-A81C-215B524B60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188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21BBF9-98EE-FD12-1B5C-0A9178161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2149B7-DFA7-4D16-6FD8-7B6BE85C2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4DA9203-404E-FBD7-D97B-623D740CD5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65A1EB-43F9-FFA7-2AC6-CD77C2D42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DD9DE-273D-4A7B-B393-692C846D99E8}" type="datetimeFigureOut">
              <a:rPr lang="zh-CN" altLang="en-US" smtClean="0"/>
              <a:t>2023/6/4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5DBD55-0B27-A171-D18F-3F29E97E6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EE00A6-BB8F-915B-78C9-2051211DF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1C3F8-1AAA-429C-A81C-215B524B60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930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69D0DF-F67A-2F24-706E-9337D00D3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719D791-18C8-3A2E-F4FA-A6A7AE3478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DE4E063-81E3-3C84-E859-069F2D021E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6D5688-A7CA-45DB-43F0-F65DEC09A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DD9DE-273D-4A7B-B393-692C846D99E8}" type="datetimeFigureOut">
              <a:rPr lang="zh-CN" altLang="en-US" smtClean="0"/>
              <a:t>2023/6/4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D5153F-A741-AB7F-C690-A527173F6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069F52-976B-956F-CB7C-1042754AE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1C3F8-1AAA-429C-A81C-215B524B60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3692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0519EB1-52A1-D68B-FBC7-20D68A481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44677C-71B0-FB5D-5160-BF84396A6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A6C17B-7AA0-5199-D8B9-1E5E82C980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DD9DE-273D-4A7B-B393-692C846D99E8}" type="datetimeFigureOut">
              <a:rPr lang="zh-CN" altLang="en-US" smtClean="0"/>
              <a:t>2023/6/4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62C7F2-46B6-2744-744E-A24B673366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BB5FB7-916F-3092-DDCF-243A56DC94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1C3F8-1AAA-429C-A81C-215B524B60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401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10" Type="http://schemas.openxmlformats.org/officeDocument/2006/relationships/image" Target="../media/image12.jpeg"/><Relationship Id="rId4" Type="http://schemas.openxmlformats.org/officeDocument/2006/relationships/image" Target="../media/image6.jpe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4880" y="994971"/>
            <a:ext cx="9486520" cy="3927101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255395" marR="5080">
              <a:lnSpc>
                <a:spcPct val="92100"/>
              </a:lnSpc>
              <a:spcBef>
                <a:spcPts val="595"/>
              </a:spcBef>
            </a:pPr>
            <a:r>
              <a:rPr lang="en-US" sz="5400" spc="30" dirty="0" err="1">
                <a:solidFill>
                  <a:schemeClr val="accent1">
                    <a:lumMod val="75000"/>
                  </a:schemeClr>
                </a:solidFill>
                <a:latin typeface="Calibri Light"/>
                <a:cs typeface="Calibri Light"/>
              </a:rPr>
              <a:t>BabyNutri</a:t>
            </a:r>
            <a:r>
              <a:rPr lang="en-US" sz="5400" spc="30" dirty="0">
                <a:solidFill>
                  <a:schemeClr val="accent1">
                    <a:lumMod val="75000"/>
                  </a:schemeClr>
                </a:solidFill>
                <a:latin typeface="Calibri Light"/>
                <a:cs typeface="Calibri Light"/>
              </a:rPr>
              <a:t>: A Cost-Effective Baby Food Macronutrients Analyzer Based on Spectral Reconstruction</a:t>
            </a:r>
            <a:br>
              <a:rPr lang="en-US" sz="2800" b="0" spc="-5" dirty="0">
                <a:solidFill>
                  <a:srgbClr val="000000"/>
                </a:solidFill>
                <a:latin typeface="Calibri"/>
                <a:cs typeface="Calibri"/>
              </a:rPr>
            </a:br>
            <a:r>
              <a:rPr lang="en-US" sz="2800" b="0" spc="-15" dirty="0">
                <a:solidFill>
                  <a:srgbClr val="000000"/>
                </a:solidFill>
                <a:latin typeface="Calibri"/>
                <a:cs typeface="Calibri"/>
              </a:rPr>
              <a:t>Haiyan Hu, </a:t>
            </a:r>
            <a:r>
              <a:rPr lang="en-US" sz="2800" b="0" spc="-15" dirty="0" err="1">
                <a:solidFill>
                  <a:srgbClr val="000000"/>
                </a:solidFill>
                <a:latin typeface="Calibri"/>
                <a:cs typeface="Calibri"/>
              </a:rPr>
              <a:t>Qianyi</a:t>
            </a:r>
            <a:r>
              <a:rPr lang="en-US" sz="2800" b="0" spc="-15" dirty="0">
                <a:solidFill>
                  <a:srgbClr val="000000"/>
                </a:solidFill>
                <a:latin typeface="Calibri"/>
                <a:cs typeface="Calibri"/>
              </a:rPr>
              <a:t> Huang, Qian Zhang</a:t>
            </a:r>
            <a:br>
              <a:rPr lang="en-US" sz="2800" b="0" spc="-15" dirty="0">
                <a:solidFill>
                  <a:srgbClr val="000000"/>
                </a:solidFill>
                <a:latin typeface="Calibri"/>
                <a:cs typeface="Calibri"/>
              </a:rPr>
            </a:br>
            <a:r>
              <a:rPr lang="en-US" sz="2800" b="0" spc="-15" dirty="0">
                <a:solidFill>
                  <a:srgbClr val="000000"/>
                </a:solidFill>
              </a:rPr>
              <a:t>(IMWUT 2023)</a:t>
            </a:r>
            <a:endParaRPr lang="en-US" sz="2800" dirty="0">
              <a:latin typeface="Calibri"/>
              <a:cs typeface="Calibri"/>
            </a:endParaRPr>
          </a:p>
        </p:txBody>
      </p:sp>
      <p:pic>
        <p:nvPicPr>
          <p:cNvPr id="5" name="图形 4" descr="研究">
            <a:extLst>
              <a:ext uri="{FF2B5EF4-FFF2-40B4-BE49-F238E27FC236}">
                <a16:creationId xmlns:a16="http://schemas.microsoft.com/office/drawing/2014/main" id="{7AEE827F-D11F-85BB-9F0D-111BCD5C6E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56919" y="1250401"/>
            <a:ext cx="1421117" cy="1421117"/>
          </a:xfrm>
          <a:prstGeom prst="rect">
            <a:avLst/>
          </a:prstGeom>
        </p:spPr>
      </p:pic>
      <p:pic>
        <p:nvPicPr>
          <p:cNvPr id="9" name="图形 8" descr="婴儿奶瓶">
            <a:extLst>
              <a:ext uri="{FF2B5EF4-FFF2-40B4-BE49-F238E27FC236}">
                <a16:creationId xmlns:a16="http://schemas.microsoft.com/office/drawing/2014/main" id="{2553B0F7-C09F-0A1A-92E1-8F694DA896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4542" y="1986869"/>
            <a:ext cx="1473217" cy="1473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545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图片 37">
            <a:extLst>
              <a:ext uri="{FF2B5EF4-FFF2-40B4-BE49-F238E27FC236}">
                <a16:creationId xmlns:a16="http://schemas.microsoft.com/office/drawing/2014/main" id="{94AD0F89-EB3B-BE85-533B-2ED7579D86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4704" y="5027891"/>
            <a:ext cx="1975844" cy="1067741"/>
          </a:xfrm>
          <a:prstGeom prst="rect">
            <a:avLst/>
          </a:prstGeom>
        </p:spPr>
      </p:pic>
      <p:pic>
        <p:nvPicPr>
          <p:cNvPr id="8210" name="Picture 18" descr="Calorie Mama Food AI - Food Image Recognition and Calorie Counter using  Deep Learning">
            <a:extLst>
              <a:ext uri="{FF2B5EF4-FFF2-40B4-BE49-F238E27FC236}">
                <a16:creationId xmlns:a16="http://schemas.microsoft.com/office/drawing/2014/main" id="{293CD728-65AB-8E15-88C4-39A5EE7F4B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6166" y="5148997"/>
            <a:ext cx="1052707" cy="118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5856"/>
            <a:ext cx="2816225" cy="683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300" b="1" spc="30" dirty="0">
                <a:solidFill>
                  <a:schemeClr val="accent1">
                    <a:lumMod val="75000"/>
                  </a:schemeClr>
                </a:solidFill>
                <a:latin typeface="Calibri Light"/>
                <a:cs typeface="Calibri Light"/>
              </a:rPr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8" y="1447800"/>
            <a:ext cx="11172736" cy="1667123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654685" indent="-228600">
              <a:lnSpc>
                <a:spcPts val="3000"/>
              </a:lnSpc>
              <a:spcBef>
                <a:spcPts val="500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sz="2800" spc="-5" dirty="0">
                <a:latin typeface="Calibri"/>
                <a:cs typeface="Calibri"/>
              </a:rPr>
              <a:t>Proper nutrient intake is essential for infants and toddlers to ensure children’s growth, health, and development to their full potential</a:t>
            </a:r>
          </a:p>
          <a:p>
            <a:pPr marL="241300" marR="654685" indent="-228600">
              <a:lnSpc>
                <a:spcPts val="3000"/>
              </a:lnSpc>
              <a:spcBef>
                <a:spcPts val="500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sz="2800" spc="-5" dirty="0">
                <a:latin typeface="Calibri"/>
                <a:cs typeface="Calibri"/>
              </a:rPr>
              <a:t>There is no automated solution for baby food macronutrient estimation in daily usage. 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D9F68D9E-ED56-5927-30D9-2BBFBBE7A1E9}"/>
              </a:ext>
            </a:extLst>
          </p:cNvPr>
          <p:cNvGrpSpPr/>
          <p:nvPr/>
        </p:nvGrpSpPr>
        <p:grpSpPr>
          <a:xfrm>
            <a:off x="6503306" y="3029509"/>
            <a:ext cx="4272239" cy="1427137"/>
            <a:chOff x="5893435" y="3590090"/>
            <a:chExt cx="5678415" cy="1896868"/>
          </a:xfrm>
        </p:grpSpPr>
        <p:pic>
          <p:nvPicPr>
            <p:cNvPr id="8196" name="Picture 4" descr="Homemade baby food ideas: in pictures | Raising Children Network">
              <a:extLst>
                <a:ext uri="{FF2B5EF4-FFF2-40B4-BE49-F238E27FC236}">
                  <a16:creationId xmlns:a16="http://schemas.microsoft.com/office/drawing/2014/main" id="{A3E77531-EA38-C4F5-8AAF-E057ADB6FF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93435" y="3590090"/>
              <a:ext cx="2267286" cy="18968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箭头: 右 8">
              <a:extLst>
                <a:ext uri="{FF2B5EF4-FFF2-40B4-BE49-F238E27FC236}">
                  <a16:creationId xmlns:a16="http://schemas.microsoft.com/office/drawing/2014/main" id="{17228149-C4E2-FC3F-07CC-320DB1039C57}"/>
                </a:ext>
              </a:extLst>
            </p:cNvPr>
            <p:cNvSpPr/>
            <p:nvPr/>
          </p:nvSpPr>
          <p:spPr>
            <a:xfrm>
              <a:off x="8536577" y="4277267"/>
              <a:ext cx="790303" cy="522514"/>
            </a:xfrm>
            <a:prstGeom prst="rightArrow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8198" name="Picture 6" descr="Organic Baby Food Made Fresh | Delivery To Your Door | Little Spoon">
              <a:extLst>
                <a:ext uri="{FF2B5EF4-FFF2-40B4-BE49-F238E27FC236}">
                  <a16:creationId xmlns:a16="http://schemas.microsoft.com/office/drawing/2014/main" id="{81C92B2F-5E77-B212-3131-EEF9462B35A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191" t="21661" r="13877" b="24693"/>
            <a:stretch/>
          </p:blipFill>
          <p:spPr bwMode="auto">
            <a:xfrm>
              <a:off x="9601200" y="3803674"/>
              <a:ext cx="1970650" cy="1469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5E69400A-98EC-8BF8-E1B4-5F42ADB11E48}"/>
              </a:ext>
            </a:extLst>
          </p:cNvPr>
          <p:cNvGrpSpPr/>
          <p:nvPr/>
        </p:nvGrpSpPr>
        <p:grpSpPr>
          <a:xfrm>
            <a:off x="267148" y="3114923"/>
            <a:ext cx="4688729" cy="3039087"/>
            <a:chOff x="312867" y="3097902"/>
            <a:chExt cx="4688729" cy="3039087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A0DF23F1-BFFE-71BD-5BC8-F707919E2D39}"/>
                </a:ext>
              </a:extLst>
            </p:cNvPr>
            <p:cNvGrpSpPr/>
            <p:nvPr/>
          </p:nvGrpSpPr>
          <p:grpSpPr>
            <a:xfrm>
              <a:off x="312867" y="3097902"/>
              <a:ext cx="4688729" cy="2843384"/>
              <a:chOff x="320406" y="3065245"/>
              <a:chExt cx="4688729" cy="2843384"/>
            </a:xfrm>
          </p:grpSpPr>
          <p:pic>
            <p:nvPicPr>
              <p:cNvPr id="8200" name="Picture 8" descr="Macronutrients for Kids — 925 Fit Kids">
                <a:extLst>
                  <a:ext uri="{FF2B5EF4-FFF2-40B4-BE49-F238E27FC236}">
                    <a16:creationId xmlns:a16="http://schemas.microsoft.com/office/drawing/2014/main" id="{54F2C7E9-830D-5424-47F3-1FEF16817E0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6938" y="3065245"/>
                <a:ext cx="4092197" cy="27281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202" name="Picture 10" descr="Baby - Free kid and baby icons">
                <a:extLst>
                  <a:ext uri="{FF2B5EF4-FFF2-40B4-BE49-F238E27FC236}">
                    <a16:creationId xmlns:a16="http://schemas.microsoft.com/office/drawing/2014/main" id="{F536FF62-544A-2431-8270-5F2E9F19DBB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0277078">
                <a:off x="320406" y="4999974"/>
                <a:ext cx="908655" cy="9086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206" name="Picture 14" descr="Baby - Free kid and baby icons">
                <a:extLst>
                  <a:ext uri="{FF2B5EF4-FFF2-40B4-BE49-F238E27FC236}">
                    <a16:creationId xmlns:a16="http://schemas.microsoft.com/office/drawing/2014/main" id="{377BC340-92A6-EA99-D93C-C61C691BC2F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1494" y="4458322"/>
                <a:ext cx="1287121" cy="128712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CF9AD47D-99D9-D582-C80A-5D3CD4F8519A}"/>
                </a:ext>
              </a:extLst>
            </p:cNvPr>
            <p:cNvSpPr txBox="1"/>
            <p:nvPr/>
          </p:nvSpPr>
          <p:spPr>
            <a:xfrm>
              <a:off x="1132412" y="5767657"/>
              <a:ext cx="364617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latin typeface="Calibri" panose="020F0502020204030204" pitchFamily="34" charset="0"/>
                  <a:cs typeface="Calibri" panose="020F0502020204030204" pitchFamily="34" charset="0"/>
                </a:rPr>
                <a:t>Macronutrients for baby and toddler</a:t>
              </a:r>
              <a:endParaRPr lang="zh-CN" altLang="en-US" dirty="0"/>
            </a:p>
          </p:txBody>
        </p:sp>
      </p:grpSp>
      <p:sp>
        <p:nvSpPr>
          <p:cNvPr id="23" name="文本框 22">
            <a:extLst>
              <a:ext uri="{FF2B5EF4-FFF2-40B4-BE49-F238E27FC236}">
                <a16:creationId xmlns:a16="http://schemas.microsoft.com/office/drawing/2014/main" id="{45B879B9-5B9D-C509-284D-ED0A781A1EFF}"/>
              </a:ext>
            </a:extLst>
          </p:cNvPr>
          <p:cNvSpPr txBox="1"/>
          <p:nvPr/>
        </p:nvSpPr>
        <p:spPr>
          <a:xfrm>
            <a:off x="6414909" y="4457866"/>
            <a:ext cx="47486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Ingredients are mixed together and mill to pastes</a:t>
            </a:r>
            <a:endParaRPr lang="zh-CN" altLang="en-US" dirty="0"/>
          </a:p>
        </p:txBody>
      </p:sp>
      <p:sp>
        <p:nvSpPr>
          <p:cNvPr id="26" name="TextBox 15">
            <a:extLst>
              <a:ext uri="{FF2B5EF4-FFF2-40B4-BE49-F238E27FC236}">
                <a16:creationId xmlns:a16="http://schemas.microsoft.com/office/drawing/2014/main" id="{A288AD10-4741-04E6-B0C9-958ADC4ACFEF}"/>
              </a:ext>
            </a:extLst>
          </p:cNvPr>
          <p:cNvSpPr txBox="1"/>
          <p:nvPr/>
        </p:nvSpPr>
        <p:spPr>
          <a:xfrm>
            <a:off x="5527744" y="6410489"/>
            <a:ext cx="18682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L"/>
            </a:pPr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rPr>
              <a:t>cumbersome</a:t>
            </a:r>
          </a:p>
        </p:txBody>
      </p:sp>
      <p:pic>
        <p:nvPicPr>
          <p:cNvPr id="8208" name="Picture 16" descr="Tracking food could be the key to losing weight">
            <a:extLst>
              <a:ext uri="{FF2B5EF4-FFF2-40B4-BE49-F238E27FC236}">
                <a16:creationId xmlns:a16="http://schemas.microsoft.com/office/drawing/2014/main" id="{7B1DE53B-196B-E10F-1179-99565AFCCD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76" r="4609" b="30967"/>
          <a:stretch/>
        </p:blipFill>
        <p:spPr bwMode="auto">
          <a:xfrm>
            <a:off x="5527746" y="5142693"/>
            <a:ext cx="2056774" cy="1067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1B717A5D-4912-0A21-3751-73D001729F63}"/>
              </a:ext>
            </a:extLst>
          </p:cNvPr>
          <p:cNvSpPr txBox="1"/>
          <p:nvPr/>
        </p:nvSpPr>
        <p:spPr>
          <a:xfrm>
            <a:off x="5527745" y="6010379"/>
            <a:ext cx="2056775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Hand-record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40C39A3C-79FF-1A44-1821-F03E06E2923A}"/>
              </a:ext>
            </a:extLst>
          </p:cNvPr>
          <p:cNvSpPr txBox="1"/>
          <p:nvPr/>
        </p:nvSpPr>
        <p:spPr>
          <a:xfrm>
            <a:off x="7734130" y="6010379"/>
            <a:ext cx="2056775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Camera-based</a:t>
            </a:r>
          </a:p>
        </p:txBody>
      </p:sp>
      <p:sp>
        <p:nvSpPr>
          <p:cNvPr id="33" name="TextBox 15">
            <a:extLst>
              <a:ext uri="{FF2B5EF4-FFF2-40B4-BE49-F238E27FC236}">
                <a16:creationId xmlns:a16="http://schemas.microsoft.com/office/drawing/2014/main" id="{FE0D2DCC-D4B1-94FD-9BC4-2A46C068B1F1}"/>
              </a:ext>
            </a:extLst>
          </p:cNvPr>
          <p:cNvSpPr txBox="1"/>
          <p:nvPr/>
        </p:nvSpPr>
        <p:spPr>
          <a:xfrm>
            <a:off x="7607357" y="6410489"/>
            <a:ext cx="22063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L"/>
            </a:pPr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rPr>
              <a:t>No visual features</a:t>
            </a:r>
          </a:p>
        </p:txBody>
      </p:sp>
      <p:sp>
        <p:nvSpPr>
          <p:cNvPr id="34" name="TextBox 15">
            <a:extLst>
              <a:ext uri="{FF2B5EF4-FFF2-40B4-BE49-F238E27FC236}">
                <a16:creationId xmlns:a16="http://schemas.microsoft.com/office/drawing/2014/main" id="{524FA7EA-9C19-4FF4-DD59-380B47EF41E2}"/>
              </a:ext>
            </a:extLst>
          </p:cNvPr>
          <p:cNvSpPr txBox="1"/>
          <p:nvPr/>
        </p:nvSpPr>
        <p:spPr>
          <a:xfrm>
            <a:off x="9903075" y="6410489"/>
            <a:ext cx="21591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L"/>
            </a:pPr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rPr>
              <a:t>Limited resolution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2CB34816-7CEC-755F-F16C-C14810600056}"/>
              </a:ext>
            </a:extLst>
          </p:cNvPr>
          <p:cNvSpPr txBox="1"/>
          <p:nvPr/>
        </p:nvSpPr>
        <p:spPr>
          <a:xfrm>
            <a:off x="9954239" y="6010379"/>
            <a:ext cx="2056775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Optical-based</a:t>
            </a:r>
          </a:p>
        </p:txBody>
      </p:sp>
    </p:spTree>
    <p:extLst>
      <p:ext uri="{BB962C8B-B14F-4D97-AF65-F5344CB8AC3E}">
        <p14:creationId xmlns:p14="http://schemas.microsoft.com/office/powerpoint/2010/main" val="4124101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3" grpId="0"/>
      <p:bldP spid="3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5856"/>
            <a:ext cx="2816225" cy="683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sz="4300" b="1" spc="30" dirty="0">
                <a:solidFill>
                  <a:schemeClr val="accent1">
                    <a:lumMod val="75000"/>
                  </a:schemeClr>
                </a:solidFill>
                <a:latin typeface="Calibri Light"/>
                <a:cs typeface="Calibri Light"/>
              </a:rPr>
              <a:t>Observation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8" y="1524000"/>
            <a:ext cx="10795274" cy="2218556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Each photodiode (PD) can detect the light that are integrated over its spectral sensitive bandwidth (that typically range as wide as &gt;100nm).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Spectral reconstruction can be utilized to restore a high-dimensional spectrum which contains the fine-grained light absorption characteristics from PD’s single output.</a:t>
            </a:r>
            <a:endParaRPr lang="en-US" altLang="zh-CN" sz="2800" spc="-5" dirty="0">
              <a:latin typeface="Calibri"/>
              <a:cs typeface="Calibri"/>
            </a:endParaRPr>
          </a:p>
        </p:txBody>
      </p: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4AD18F70-E9B9-3D3D-EBC3-74D2DBE7D1DF}"/>
              </a:ext>
            </a:extLst>
          </p:cNvPr>
          <p:cNvGrpSpPr/>
          <p:nvPr/>
        </p:nvGrpSpPr>
        <p:grpSpPr>
          <a:xfrm>
            <a:off x="8958110" y="4881629"/>
            <a:ext cx="1133383" cy="772387"/>
            <a:chOff x="9300449" y="3768830"/>
            <a:chExt cx="2122714" cy="1469821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1F60FEE3-3848-FC90-01CD-A18573EFD6E0}"/>
                </a:ext>
              </a:extLst>
            </p:cNvPr>
            <p:cNvGrpSpPr/>
            <p:nvPr/>
          </p:nvGrpSpPr>
          <p:grpSpPr>
            <a:xfrm>
              <a:off x="9300449" y="3768830"/>
              <a:ext cx="2122714" cy="1469821"/>
              <a:chOff x="5512526" y="3246120"/>
              <a:chExt cx="2122714" cy="1469821"/>
            </a:xfrm>
          </p:grpSpPr>
          <p:cxnSp>
            <p:nvCxnSpPr>
              <p:cNvPr id="12" name="直接箭头连接符 11">
                <a:extLst>
                  <a:ext uri="{FF2B5EF4-FFF2-40B4-BE49-F238E27FC236}">
                    <a16:creationId xmlns:a16="http://schemas.microsoft.com/office/drawing/2014/main" id="{E20C409C-3306-A0A5-E935-1F2179E77D4F}"/>
                  </a:ext>
                </a:extLst>
              </p:cNvPr>
              <p:cNvCxnSpPr/>
              <p:nvPr/>
            </p:nvCxnSpPr>
            <p:spPr>
              <a:xfrm>
                <a:off x="5512526" y="4643846"/>
                <a:ext cx="2122714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箭头连接符 12">
                <a:extLst>
                  <a:ext uri="{FF2B5EF4-FFF2-40B4-BE49-F238E27FC236}">
                    <a16:creationId xmlns:a16="http://schemas.microsoft.com/office/drawing/2014/main" id="{F59B0C71-612A-0D1D-096F-EB98125E029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58246" y="3246120"/>
                <a:ext cx="0" cy="146982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任意多边形: 形状 40">
              <a:extLst>
                <a:ext uri="{FF2B5EF4-FFF2-40B4-BE49-F238E27FC236}">
                  <a16:creationId xmlns:a16="http://schemas.microsoft.com/office/drawing/2014/main" id="{57EC5212-3624-F571-39AD-A2A116470701}"/>
                </a:ext>
              </a:extLst>
            </p:cNvPr>
            <p:cNvSpPr/>
            <p:nvPr/>
          </p:nvSpPr>
          <p:spPr>
            <a:xfrm>
              <a:off x="9344902" y="3896734"/>
              <a:ext cx="1250705" cy="1267579"/>
            </a:xfrm>
            <a:custGeom>
              <a:avLst/>
              <a:gdLst>
                <a:gd name="connsiteX0" fmla="*/ 0 w 378460"/>
                <a:gd name="connsiteY0" fmla="*/ 612140 h 614680"/>
                <a:gd name="connsiteX1" fmla="*/ 147320 w 378460"/>
                <a:gd name="connsiteY1" fmla="*/ 0 h 614680"/>
                <a:gd name="connsiteX2" fmla="*/ 378460 w 378460"/>
                <a:gd name="connsiteY2" fmla="*/ 614680 h 614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460" h="614680">
                  <a:moveTo>
                    <a:pt x="0" y="612140"/>
                  </a:moveTo>
                  <a:cubicBezTo>
                    <a:pt x="42121" y="305858"/>
                    <a:pt x="84243" y="-423"/>
                    <a:pt x="147320" y="0"/>
                  </a:cubicBezTo>
                  <a:cubicBezTo>
                    <a:pt x="210397" y="423"/>
                    <a:pt x="342900" y="526203"/>
                    <a:pt x="378460" y="614680"/>
                  </a:cubicBezTo>
                </a:path>
              </a:pathLst>
            </a:custGeom>
            <a:noFill/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任意多边形: 形状 41">
              <a:extLst>
                <a:ext uri="{FF2B5EF4-FFF2-40B4-BE49-F238E27FC236}">
                  <a16:creationId xmlns:a16="http://schemas.microsoft.com/office/drawing/2014/main" id="{D41B079E-CDB4-E1A5-F519-FA4716E5D9F1}"/>
                </a:ext>
              </a:extLst>
            </p:cNvPr>
            <p:cNvSpPr/>
            <p:nvPr/>
          </p:nvSpPr>
          <p:spPr>
            <a:xfrm>
              <a:off x="10174406" y="3857055"/>
              <a:ext cx="1115668" cy="1319958"/>
            </a:xfrm>
            <a:custGeom>
              <a:avLst/>
              <a:gdLst>
                <a:gd name="connsiteX0" fmla="*/ 0 w 378460"/>
                <a:gd name="connsiteY0" fmla="*/ 612140 h 614680"/>
                <a:gd name="connsiteX1" fmla="*/ 147320 w 378460"/>
                <a:gd name="connsiteY1" fmla="*/ 0 h 614680"/>
                <a:gd name="connsiteX2" fmla="*/ 378460 w 378460"/>
                <a:gd name="connsiteY2" fmla="*/ 614680 h 614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460" h="614680">
                  <a:moveTo>
                    <a:pt x="0" y="612140"/>
                  </a:moveTo>
                  <a:cubicBezTo>
                    <a:pt x="42121" y="305858"/>
                    <a:pt x="84243" y="-423"/>
                    <a:pt x="147320" y="0"/>
                  </a:cubicBezTo>
                  <a:cubicBezTo>
                    <a:pt x="210397" y="423"/>
                    <a:pt x="342900" y="526203"/>
                    <a:pt x="378460" y="614680"/>
                  </a:cubicBezTo>
                </a:path>
              </a:pathLst>
            </a:cu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任意多边形: 形状 42">
              <a:extLst>
                <a:ext uri="{FF2B5EF4-FFF2-40B4-BE49-F238E27FC236}">
                  <a16:creationId xmlns:a16="http://schemas.microsoft.com/office/drawing/2014/main" id="{3FB90953-EB0E-916E-7915-2E16DF5C0308}"/>
                </a:ext>
              </a:extLst>
            </p:cNvPr>
            <p:cNvSpPr/>
            <p:nvPr/>
          </p:nvSpPr>
          <p:spPr>
            <a:xfrm>
              <a:off x="9720797" y="3790378"/>
              <a:ext cx="1194650" cy="1373935"/>
            </a:xfrm>
            <a:custGeom>
              <a:avLst/>
              <a:gdLst>
                <a:gd name="connsiteX0" fmla="*/ 0 w 670560"/>
                <a:gd name="connsiteY0" fmla="*/ 648475 h 666255"/>
                <a:gd name="connsiteX1" fmla="*/ 129540 w 670560"/>
                <a:gd name="connsiteY1" fmla="*/ 41415 h 666255"/>
                <a:gd name="connsiteX2" fmla="*/ 375920 w 670560"/>
                <a:gd name="connsiteY2" fmla="*/ 66815 h 666255"/>
                <a:gd name="connsiteX3" fmla="*/ 487680 w 670560"/>
                <a:gd name="connsiteY3" fmla="*/ 170955 h 666255"/>
                <a:gd name="connsiteX4" fmla="*/ 670560 w 670560"/>
                <a:gd name="connsiteY4" fmla="*/ 666255 h 666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0560" h="666255">
                  <a:moveTo>
                    <a:pt x="0" y="648475"/>
                  </a:moveTo>
                  <a:cubicBezTo>
                    <a:pt x="33443" y="393416"/>
                    <a:pt x="66887" y="138358"/>
                    <a:pt x="129540" y="41415"/>
                  </a:cubicBezTo>
                  <a:cubicBezTo>
                    <a:pt x="192193" y="-55528"/>
                    <a:pt x="316230" y="45225"/>
                    <a:pt x="375920" y="66815"/>
                  </a:cubicBezTo>
                  <a:cubicBezTo>
                    <a:pt x="435610" y="88405"/>
                    <a:pt x="438573" y="71048"/>
                    <a:pt x="487680" y="170955"/>
                  </a:cubicBezTo>
                  <a:cubicBezTo>
                    <a:pt x="536787" y="270862"/>
                    <a:pt x="603673" y="468558"/>
                    <a:pt x="670560" y="666255"/>
                  </a:cubicBezTo>
                </a:path>
              </a:pathLst>
            </a:custGeom>
            <a:noFill/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任意多边形: 形状 43">
              <a:extLst>
                <a:ext uri="{FF2B5EF4-FFF2-40B4-BE49-F238E27FC236}">
                  <a16:creationId xmlns:a16="http://schemas.microsoft.com/office/drawing/2014/main" id="{E4CA099C-817A-FF52-F0D0-70F1AA350DB4}"/>
                </a:ext>
              </a:extLst>
            </p:cNvPr>
            <p:cNvSpPr/>
            <p:nvPr/>
          </p:nvSpPr>
          <p:spPr>
            <a:xfrm>
              <a:off x="9774446" y="4190517"/>
              <a:ext cx="1515628" cy="974917"/>
            </a:xfrm>
            <a:custGeom>
              <a:avLst/>
              <a:gdLst>
                <a:gd name="connsiteX0" fmla="*/ 0 w 1962150"/>
                <a:gd name="connsiteY0" fmla="*/ 1391491 h 1414351"/>
                <a:gd name="connsiteX1" fmla="*/ 438150 w 1962150"/>
                <a:gd name="connsiteY1" fmla="*/ 27511 h 1414351"/>
                <a:gd name="connsiteX2" fmla="*/ 1093470 w 1962150"/>
                <a:gd name="connsiteY2" fmla="*/ 496141 h 1414351"/>
                <a:gd name="connsiteX3" fmla="*/ 1767840 w 1962150"/>
                <a:gd name="connsiteY3" fmla="*/ 728551 h 1414351"/>
                <a:gd name="connsiteX4" fmla="*/ 1962150 w 1962150"/>
                <a:gd name="connsiteY4" fmla="*/ 1414351 h 1414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2150" h="1414351">
                  <a:moveTo>
                    <a:pt x="0" y="1391491"/>
                  </a:moveTo>
                  <a:cubicBezTo>
                    <a:pt x="127952" y="784113"/>
                    <a:pt x="255905" y="176736"/>
                    <a:pt x="438150" y="27511"/>
                  </a:cubicBezTo>
                  <a:cubicBezTo>
                    <a:pt x="620395" y="-121714"/>
                    <a:pt x="871855" y="379301"/>
                    <a:pt x="1093470" y="496141"/>
                  </a:cubicBezTo>
                  <a:cubicBezTo>
                    <a:pt x="1315085" y="612981"/>
                    <a:pt x="1623060" y="575516"/>
                    <a:pt x="1767840" y="728551"/>
                  </a:cubicBezTo>
                  <a:cubicBezTo>
                    <a:pt x="1912620" y="881586"/>
                    <a:pt x="1937385" y="1147968"/>
                    <a:pt x="1962150" y="1414351"/>
                  </a:cubicBezTo>
                </a:path>
              </a:pathLst>
            </a:cu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55" name="组合 2054">
            <a:extLst>
              <a:ext uri="{FF2B5EF4-FFF2-40B4-BE49-F238E27FC236}">
                <a16:creationId xmlns:a16="http://schemas.microsoft.com/office/drawing/2014/main" id="{3989F7EC-93E7-5B9B-44AD-C3A3D4962CB1}"/>
              </a:ext>
            </a:extLst>
          </p:cNvPr>
          <p:cNvGrpSpPr/>
          <p:nvPr/>
        </p:nvGrpSpPr>
        <p:grpSpPr>
          <a:xfrm>
            <a:off x="7343087" y="4171423"/>
            <a:ext cx="2844651" cy="1591433"/>
            <a:chOff x="5512526" y="3246120"/>
            <a:chExt cx="2122714" cy="1469821"/>
          </a:xfrm>
        </p:grpSpPr>
        <p:cxnSp>
          <p:nvCxnSpPr>
            <p:cNvPr id="2056" name="直接箭头连接符 2055">
              <a:extLst>
                <a:ext uri="{FF2B5EF4-FFF2-40B4-BE49-F238E27FC236}">
                  <a16:creationId xmlns:a16="http://schemas.microsoft.com/office/drawing/2014/main" id="{04A4E17A-CCE6-5E48-9633-F94955E1480E}"/>
                </a:ext>
              </a:extLst>
            </p:cNvPr>
            <p:cNvCxnSpPr/>
            <p:nvPr/>
          </p:nvCxnSpPr>
          <p:spPr>
            <a:xfrm>
              <a:off x="5512526" y="4643846"/>
              <a:ext cx="212271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7" name="直接箭头连接符 2056">
              <a:extLst>
                <a:ext uri="{FF2B5EF4-FFF2-40B4-BE49-F238E27FC236}">
                  <a16:creationId xmlns:a16="http://schemas.microsoft.com/office/drawing/2014/main" id="{2FC2CF09-CFD8-C3B3-4975-EB3C559A90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8246" y="3246120"/>
              <a:ext cx="0" cy="146982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58" name="椭圆 2057">
            <a:extLst>
              <a:ext uri="{FF2B5EF4-FFF2-40B4-BE49-F238E27FC236}">
                <a16:creationId xmlns:a16="http://schemas.microsoft.com/office/drawing/2014/main" id="{6352422C-EEC6-DE21-15DA-A92A0C78801D}"/>
              </a:ext>
            </a:extLst>
          </p:cNvPr>
          <p:cNvSpPr/>
          <p:nvPr/>
        </p:nvSpPr>
        <p:spPr>
          <a:xfrm>
            <a:off x="7696674" y="5187153"/>
            <a:ext cx="45719" cy="45719"/>
          </a:xfrm>
          <a:prstGeom prst="ellipse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59" name="椭圆 2058">
            <a:extLst>
              <a:ext uri="{FF2B5EF4-FFF2-40B4-BE49-F238E27FC236}">
                <a16:creationId xmlns:a16="http://schemas.microsoft.com/office/drawing/2014/main" id="{C01F9CCD-F554-7747-40AD-A83AC0FD58AB}"/>
              </a:ext>
            </a:extLst>
          </p:cNvPr>
          <p:cNvSpPr/>
          <p:nvPr/>
        </p:nvSpPr>
        <p:spPr>
          <a:xfrm>
            <a:off x="8204881" y="4775216"/>
            <a:ext cx="45719" cy="457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60" name="椭圆 2059">
            <a:extLst>
              <a:ext uri="{FF2B5EF4-FFF2-40B4-BE49-F238E27FC236}">
                <a16:creationId xmlns:a16="http://schemas.microsoft.com/office/drawing/2014/main" id="{F8B33736-746A-CE1A-522A-601AD4384810}"/>
              </a:ext>
            </a:extLst>
          </p:cNvPr>
          <p:cNvSpPr/>
          <p:nvPr/>
        </p:nvSpPr>
        <p:spPr>
          <a:xfrm>
            <a:off x="8692707" y="4163154"/>
            <a:ext cx="45719" cy="45719"/>
          </a:xfrm>
          <a:prstGeom prst="ellipse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61" name="椭圆 2060">
            <a:extLst>
              <a:ext uri="{FF2B5EF4-FFF2-40B4-BE49-F238E27FC236}">
                <a16:creationId xmlns:a16="http://schemas.microsoft.com/office/drawing/2014/main" id="{D87016F8-BC85-3A74-E586-7CE2A836122A}"/>
              </a:ext>
            </a:extLst>
          </p:cNvPr>
          <p:cNvSpPr/>
          <p:nvPr/>
        </p:nvSpPr>
        <p:spPr>
          <a:xfrm>
            <a:off x="9626332" y="4313889"/>
            <a:ext cx="45719" cy="4571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70" name="椭圆 2069">
            <a:extLst>
              <a:ext uri="{FF2B5EF4-FFF2-40B4-BE49-F238E27FC236}">
                <a16:creationId xmlns:a16="http://schemas.microsoft.com/office/drawing/2014/main" id="{FC50154B-5395-C1C0-7E31-42A1FF612413}"/>
              </a:ext>
            </a:extLst>
          </p:cNvPr>
          <p:cNvSpPr/>
          <p:nvPr/>
        </p:nvSpPr>
        <p:spPr>
          <a:xfrm>
            <a:off x="8094438" y="4653288"/>
            <a:ext cx="272795" cy="27171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79" name="组合 2078">
            <a:extLst>
              <a:ext uri="{FF2B5EF4-FFF2-40B4-BE49-F238E27FC236}">
                <a16:creationId xmlns:a16="http://schemas.microsoft.com/office/drawing/2014/main" id="{E35AC2A7-DBC7-9BE3-19FA-0B43A70CDBC3}"/>
              </a:ext>
            </a:extLst>
          </p:cNvPr>
          <p:cNvGrpSpPr/>
          <p:nvPr/>
        </p:nvGrpSpPr>
        <p:grpSpPr>
          <a:xfrm>
            <a:off x="1820390" y="3967440"/>
            <a:ext cx="2844651" cy="1787235"/>
            <a:chOff x="442413" y="4298817"/>
            <a:chExt cx="2844651" cy="1787235"/>
          </a:xfrm>
        </p:grpSpPr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B6BB5EC8-7811-D8B8-06CA-D75A9D81A141}"/>
                </a:ext>
              </a:extLst>
            </p:cNvPr>
            <p:cNvGrpSpPr/>
            <p:nvPr/>
          </p:nvGrpSpPr>
          <p:grpSpPr>
            <a:xfrm>
              <a:off x="2168804" y="5223058"/>
              <a:ext cx="1104189" cy="745785"/>
              <a:chOff x="6093518" y="3768830"/>
              <a:chExt cx="2122714" cy="1469821"/>
            </a:xfrm>
          </p:grpSpPr>
          <p:grpSp>
            <p:nvGrpSpPr>
              <p:cNvPr id="11" name="组合 10">
                <a:extLst>
                  <a:ext uri="{FF2B5EF4-FFF2-40B4-BE49-F238E27FC236}">
                    <a16:creationId xmlns:a16="http://schemas.microsoft.com/office/drawing/2014/main" id="{4C61637B-1E57-0FB5-B90E-4CCD1D04483E}"/>
                  </a:ext>
                </a:extLst>
              </p:cNvPr>
              <p:cNvGrpSpPr/>
              <p:nvPr/>
            </p:nvGrpSpPr>
            <p:grpSpPr>
              <a:xfrm>
                <a:off x="6093518" y="3768830"/>
                <a:ext cx="2122714" cy="1469821"/>
                <a:chOff x="5512526" y="3246120"/>
                <a:chExt cx="2122714" cy="1469821"/>
              </a:xfrm>
            </p:grpSpPr>
            <p:cxnSp>
              <p:nvCxnSpPr>
                <p:cNvPr id="15" name="直接箭头连接符 14">
                  <a:extLst>
                    <a:ext uri="{FF2B5EF4-FFF2-40B4-BE49-F238E27FC236}">
                      <a16:creationId xmlns:a16="http://schemas.microsoft.com/office/drawing/2014/main" id="{079015C7-5A9A-D306-0050-58CEBC0A7D67}"/>
                    </a:ext>
                  </a:extLst>
                </p:cNvPr>
                <p:cNvCxnSpPr/>
                <p:nvPr/>
              </p:nvCxnSpPr>
              <p:spPr>
                <a:xfrm>
                  <a:off x="5512526" y="4643846"/>
                  <a:ext cx="2122714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接箭头连接符 15">
                  <a:extLst>
                    <a:ext uri="{FF2B5EF4-FFF2-40B4-BE49-F238E27FC236}">
                      <a16:creationId xmlns:a16="http://schemas.microsoft.com/office/drawing/2014/main" id="{CA0BAE4C-9003-AE17-4ED2-0F97856F73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58246" y="3246120"/>
                  <a:ext cx="0" cy="1469821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" name="任意多边形: 形状 17">
                <a:extLst>
                  <a:ext uri="{FF2B5EF4-FFF2-40B4-BE49-F238E27FC236}">
                    <a16:creationId xmlns:a16="http://schemas.microsoft.com/office/drawing/2014/main" id="{18DE03A6-21CA-1DAC-FFD7-13B5922714C1}"/>
                  </a:ext>
                </a:extLst>
              </p:cNvPr>
              <p:cNvSpPr/>
              <p:nvPr/>
            </p:nvSpPr>
            <p:spPr>
              <a:xfrm>
                <a:off x="6140262" y="3857742"/>
                <a:ext cx="128545" cy="1310190"/>
              </a:xfrm>
              <a:custGeom>
                <a:avLst/>
                <a:gdLst>
                  <a:gd name="connsiteX0" fmla="*/ 0 w 416257"/>
                  <a:gd name="connsiteY0" fmla="*/ 1296542 h 1310190"/>
                  <a:gd name="connsiteX1" fmla="*/ 211541 w 416257"/>
                  <a:gd name="connsiteY1" fmla="*/ 5 h 1310190"/>
                  <a:gd name="connsiteX2" fmla="*/ 416257 w 416257"/>
                  <a:gd name="connsiteY2" fmla="*/ 1310190 h 1310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16257" h="1310190">
                    <a:moveTo>
                      <a:pt x="0" y="1296542"/>
                    </a:moveTo>
                    <a:cubicBezTo>
                      <a:pt x="71082" y="647136"/>
                      <a:pt x="142165" y="-2270"/>
                      <a:pt x="211541" y="5"/>
                    </a:cubicBezTo>
                    <a:cubicBezTo>
                      <a:pt x="280917" y="2280"/>
                      <a:pt x="348587" y="656235"/>
                      <a:pt x="416257" y="131019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任意多边形: 形状 18">
                <a:extLst>
                  <a:ext uri="{FF2B5EF4-FFF2-40B4-BE49-F238E27FC236}">
                    <a16:creationId xmlns:a16="http://schemas.microsoft.com/office/drawing/2014/main" id="{BAED724D-A39F-15F5-F72C-1EDC4C0BC073}"/>
                  </a:ext>
                </a:extLst>
              </p:cNvPr>
              <p:cNvSpPr/>
              <p:nvPr/>
            </p:nvSpPr>
            <p:spPr>
              <a:xfrm>
                <a:off x="6270459" y="3857742"/>
                <a:ext cx="128545" cy="1310190"/>
              </a:xfrm>
              <a:custGeom>
                <a:avLst/>
                <a:gdLst>
                  <a:gd name="connsiteX0" fmla="*/ 0 w 416257"/>
                  <a:gd name="connsiteY0" fmla="*/ 1296542 h 1310190"/>
                  <a:gd name="connsiteX1" fmla="*/ 211541 w 416257"/>
                  <a:gd name="connsiteY1" fmla="*/ 5 h 1310190"/>
                  <a:gd name="connsiteX2" fmla="*/ 416257 w 416257"/>
                  <a:gd name="connsiteY2" fmla="*/ 1310190 h 1310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16257" h="1310190">
                    <a:moveTo>
                      <a:pt x="0" y="1296542"/>
                    </a:moveTo>
                    <a:cubicBezTo>
                      <a:pt x="71082" y="647136"/>
                      <a:pt x="142165" y="-2270"/>
                      <a:pt x="211541" y="5"/>
                    </a:cubicBezTo>
                    <a:cubicBezTo>
                      <a:pt x="280917" y="2280"/>
                      <a:pt x="348587" y="656235"/>
                      <a:pt x="416257" y="1310190"/>
                    </a:cubicBezTo>
                  </a:path>
                </a:pathLst>
              </a:custGeom>
              <a:noFill/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任意多边形: 形状 19">
                <a:extLst>
                  <a:ext uri="{FF2B5EF4-FFF2-40B4-BE49-F238E27FC236}">
                    <a16:creationId xmlns:a16="http://schemas.microsoft.com/office/drawing/2014/main" id="{2D24CD71-0DA2-0EBC-5C5C-98B566809669}"/>
                  </a:ext>
                </a:extLst>
              </p:cNvPr>
              <p:cNvSpPr/>
              <p:nvPr/>
            </p:nvSpPr>
            <p:spPr>
              <a:xfrm>
                <a:off x="6400656" y="3857742"/>
                <a:ext cx="128545" cy="1310190"/>
              </a:xfrm>
              <a:custGeom>
                <a:avLst/>
                <a:gdLst>
                  <a:gd name="connsiteX0" fmla="*/ 0 w 416257"/>
                  <a:gd name="connsiteY0" fmla="*/ 1296542 h 1310190"/>
                  <a:gd name="connsiteX1" fmla="*/ 211541 w 416257"/>
                  <a:gd name="connsiteY1" fmla="*/ 5 h 1310190"/>
                  <a:gd name="connsiteX2" fmla="*/ 416257 w 416257"/>
                  <a:gd name="connsiteY2" fmla="*/ 1310190 h 1310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16257" h="1310190">
                    <a:moveTo>
                      <a:pt x="0" y="1296542"/>
                    </a:moveTo>
                    <a:cubicBezTo>
                      <a:pt x="71082" y="647136"/>
                      <a:pt x="142165" y="-2270"/>
                      <a:pt x="211541" y="5"/>
                    </a:cubicBezTo>
                    <a:cubicBezTo>
                      <a:pt x="280917" y="2280"/>
                      <a:pt x="348587" y="656235"/>
                      <a:pt x="416257" y="1310190"/>
                    </a:cubicBezTo>
                  </a:path>
                </a:pathLst>
              </a:custGeom>
              <a:no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任意多边形: 形状 21">
                <a:extLst>
                  <a:ext uri="{FF2B5EF4-FFF2-40B4-BE49-F238E27FC236}">
                    <a16:creationId xmlns:a16="http://schemas.microsoft.com/office/drawing/2014/main" id="{6EE04111-F2BE-573B-A91A-239B1AA02CD1}"/>
                  </a:ext>
                </a:extLst>
              </p:cNvPr>
              <p:cNvSpPr/>
              <p:nvPr/>
            </p:nvSpPr>
            <p:spPr>
              <a:xfrm>
                <a:off x="6530853" y="3857742"/>
                <a:ext cx="128545" cy="1310190"/>
              </a:xfrm>
              <a:custGeom>
                <a:avLst/>
                <a:gdLst>
                  <a:gd name="connsiteX0" fmla="*/ 0 w 416257"/>
                  <a:gd name="connsiteY0" fmla="*/ 1296542 h 1310190"/>
                  <a:gd name="connsiteX1" fmla="*/ 211541 w 416257"/>
                  <a:gd name="connsiteY1" fmla="*/ 5 h 1310190"/>
                  <a:gd name="connsiteX2" fmla="*/ 416257 w 416257"/>
                  <a:gd name="connsiteY2" fmla="*/ 1310190 h 1310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16257" h="1310190">
                    <a:moveTo>
                      <a:pt x="0" y="1296542"/>
                    </a:moveTo>
                    <a:cubicBezTo>
                      <a:pt x="71082" y="647136"/>
                      <a:pt x="142165" y="-2270"/>
                      <a:pt x="211541" y="5"/>
                    </a:cubicBezTo>
                    <a:cubicBezTo>
                      <a:pt x="280917" y="2280"/>
                      <a:pt x="348587" y="656235"/>
                      <a:pt x="416257" y="1310190"/>
                    </a:cubicBezTo>
                  </a:path>
                </a:pathLst>
              </a:custGeom>
              <a:noFill/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任意多边形: 形状 22">
                <a:extLst>
                  <a:ext uri="{FF2B5EF4-FFF2-40B4-BE49-F238E27FC236}">
                    <a16:creationId xmlns:a16="http://schemas.microsoft.com/office/drawing/2014/main" id="{A529DDA7-79B4-B7B3-4F31-181E80874F25}"/>
                  </a:ext>
                </a:extLst>
              </p:cNvPr>
              <p:cNvSpPr/>
              <p:nvPr/>
            </p:nvSpPr>
            <p:spPr>
              <a:xfrm>
                <a:off x="6661050" y="3857742"/>
                <a:ext cx="128545" cy="1310190"/>
              </a:xfrm>
              <a:custGeom>
                <a:avLst/>
                <a:gdLst>
                  <a:gd name="connsiteX0" fmla="*/ 0 w 416257"/>
                  <a:gd name="connsiteY0" fmla="*/ 1296542 h 1310190"/>
                  <a:gd name="connsiteX1" fmla="*/ 211541 w 416257"/>
                  <a:gd name="connsiteY1" fmla="*/ 5 h 1310190"/>
                  <a:gd name="connsiteX2" fmla="*/ 416257 w 416257"/>
                  <a:gd name="connsiteY2" fmla="*/ 1310190 h 1310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16257" h="1310190">
                    <a:moveTo>
                      <a:pt x="0" y="1296542"/>
                    </a:moveTo>
                    <a:cubicBezTo>
                      <a:pt x="71082" y="647136"/>
                      <a:pt x="142165" y="-2270"/>
                      <a:pt x="211541" y="5"/>
                    </a:cubicBezTo>
                    <a:cubicBezTo>
                      <a:pt x="280917" y="2280"/>
                      <a:pt x="348587" y="656235"/>
                      <a:pt x="416257" y="1310190"/>
                    </a:cubicBezTo>
                  </a:path>
                </a:pathLst>
              </a:custGeom>
              <a:no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任意多边形: 形状 23">
                <a:extLst>
                  <a:ext uri="{FF2B5EF4-FFF2-40B4-BE49-F238E27FC236}">
                    <a16:creationId xmlns:a16="http://schemas.microsoft.com/office/drawing/2014/main" id="{A8A68201-D63D-69BF-EF08-E9111762E706}"/>
                  </a:ext>
                </a:extLst>
              </p:cNvPr>
              <p:cNvSpPr/>
              <p:nvPr/>
            </p:nvSpPr>
            <p:spPr>
              <a:xfrm>
                <a:off x="6791247" y="3857742"/>
                <a:ext cx="128545" cy="1310190"/>
              </a:xfrm>
              <a:custGeom>
                <a:avLst/>
                <a:gdLst>
                  <a:gd name="connsiteX0" fmla="*/ 0 w 416257"/>
                  <a:gd name="connsiteY0" fmla="*/ 1296542 h 1310190"/>
                  <a:gd name="connsiteX1" fmla="*/ 211541 w 416257"/>
                  <a:gd name="connsiteY1" fmla="*/ 5 h 1310190"/>
                  <a:gd name="connsiteX2" fmla="*/ 416257 w 416257"/>
                  <a:gd name="connsiteY2" fmla="*/ 1310190 h 1310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16257" h="1310190">
                    <a:moveTo>
                      <a:pt x="0" y="1296542"/>
                    </a:moveTo>
                    <a:cubicBezTo>
                      <a:pt x="71082" y="647136"/>
                      <a:pt x="142165" y="-2270"/>
                      <a:pt x="211541" y="5"/>
                    </a:cubicBezTo>
                    <a:cubicBezTo>
                      <a:pt x="280917" y="2280"/>
                      <a:pt x="348587" y="656235"/>
                      <a:pt x="416257" y="1310190"/>
                    </a:cubicBezTo>
                  </a:path>
                </a:pathLst>
              </a:custGeom>
              <a:no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任意多边形: 形状 24">
                <a:extLst>
                  <a:ext uri="{FF2B5EF4-FFF2-40B4-BE49-F238E27FC236}">
                    <a16:creationId xmlns:a16="http://schemas.microsoft.com/office/drawing/2014/main" id="{58C519A1-1637-C235-C936-AAF9D89179E3}"/>
                  </a:ext>
                </a:extLst>
              </p:cNvPr>
              <p:cNvSpPr/>
              <p:nvPr/>
            </p:nvSpPr>
            <p:spPr>
              <a:xfrm>
                <a:off x="6921444" y="3857742"/>
                <a:ext cx="128545" cy="1310190"/>
              </a:xfrm>
              <a:custGeom>
                <a:avLst/>
                <a:gdLst>
                  <a:gd name="connsiteX0" fmla="*/ 0 w 416257"/>
                  <a:gd name="connsiteY0" fmla="*/ 1296542 h 1310190"/>
                  <a:gd name="connsiteX1" fmla="*/ 211541 w 416257"/>
                  <a:gd name="connsiteY1" fmla="*/ 5 h 1310190"/>
                  <a:gd name="connsiteX2" fmla="*/ 416257 w 416257"/>
                  <a:gd name="connsiteY2" fmla="*/ 1310190 h 1310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16257" h="1310190">
                    <a:moveTo>
                      <a:pt x="0" y="1296542"/>
                    </a:moveTo>
                    <a:cubicBezTo>
                      <a:pt x="71082" y="647136"/>
                      <a:pt x="142165" y="-2270"/>
                      <a:pt x="211541" y="5"/>
                    </a:cubicBezTo>
                    <a:cubicBezTo>
                      <a:pt x="280917" y="2280"/>
                      <a:pt x="348587" y="656235"/>
                      <a:pt x="416257" y="1310190"/>
                    </a:cubicBezTo>
                  </a:path>
                </a:pathLst>
              </a:custGeom>
              <a:noFill/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任意多边形: 形状 25">
                <a:extLst>
                  <a:ext uri="{FF2B5EF4-FFF2-40B4-BE49-F238E27FC236}">
                    <a16:creationId xmlns:a16="http://schemas.microsoft.com/office/drawing/2014/main" id="{5390ADED-0D54-A69C-6B4B-DD87E64418DF}"/>
                  </a:ext>
                </a:extLst>
              </p:cNvPr>
              <p:cNvSpPr/>
              <p:nvPr/>
            </p:nvSpPr>
            <p:spPr>
              <a:xfrm>
                <a:off x="7051641" y="3857742"/>
                <a:ext cx="128545" cy="1310190"/>
              </a:xfrm>
              <a:custGeom>
                <a:avLst/>
                <a:gdLst>
                  <a:gd name="connsiteX0" fmla="*/ 0 w 416257"/>
                  <a:gd name="connsiteY0" fmla="*/ 1296542 h 1310190"/>
                  <a:gd name="connsiteX1" fmla="*/ 211541 w 416257"/>
                  <a:gd name="connsiteY1" fmla="*/ 5 h 1310190"/>
                  <a:gd name="connsiteX2" fmla="*/ 416257 w 416257"/>
                  <a:gd name="connsiteY2" fmla="*/ 1310190 h 1310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16257" h="1310190">
                    <a:moveTo>
                      <a:pt x="0" y="1296542"/>
                    </a:moveTo>
                    <a:cubicBezTo>
                      <a:pt x="71082" y="647136"/>
                      <a:pt x="142165" y="-2270"/>
                      <a:pt x="211541" y="5"/>
                    </a:cubicBezTo>
                    <a:cubicBezTo>
                      <a:pt x="280917" y="2280"/>
                      <a:pt x="348587" y="656235"/>
                      <a:pt x="416257" y="1310190"/>
                    </a:cubicBezTo>
                  </a:path>
                </a:pathLst>
              </a:custGeom>
              <a:noFill/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任意多边形: 形状 26">
                <a:extLst>
                  <a:ext uri="{FF2B5EF4-FFF2-40B4-BE49-F238E27FC236}">
                    <a16:creationId xmlns:a16="http://schemas.microsoft.com/office/drawing/2014/main" id="{E020F607-82CA-B696-7A9E-3D475DAEFA59}"/>
                  </a:ext>
                </a:extLst>
              </p:cNvPr>
              <p:cNvSpPr/>
              <p:nvPr/>
            </p:nvSpPr>
            <p:spPr>
              <a:xfrm>
                <a:off x="7181838" y="3857742"/>
                <a:ext cx="128545" cy="1310190"/>
              </a:xfrm>
              <a:custGeom>
                <a:avLst/>
                <a:gdLst>
                  <a:gd name="connsiteX0" fmla="*/ 0 w 416257"/>
                  <a:gd name="connsiteY0" fmla="*/ 1296542 h 1310190"/>
                  <a:gd name="connsiteX1" fmla="*/ 211541 w 416257"/>
                  <a:gd name="connsiteY1" fmla="*/ 5 h 1310190"/>
                  <a:gd name="connsiteX2" fmla="*/ 416257 w 416257"/>
                  <a:gd name="connsiteY2" fmla="*/ 1310190 h 1310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16257" h="1310190">
                    <a:moveTo>
                      <a:pt x="0" y="1296542"/>
                    </a:moveTo>
                    <a:cubicBezTo>
                      <a:pt x="71082" y="647136"/>
                      <a:pt x="142165" y="-2270"/>
                      <a:pt x="211541" y="5"/>
                    </a:cubicBezTo>
                    <a:cubicBezTo>
                      <a:pt x="280917" y="2280"/>
                      <a:pt x="348587" y="656235"/>
                      <a:pt x="416257" y="1310190"/>
                    </a:cubicBezTo>
                  </a:path>
                </a:pathLst>
              </a:cu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任意多边形: 形状 27">
                <a:extLst>
                  <a:ext uri="{FF2B5EF4-FFF2-40B4-BE49-F238E27FC236}">
                    <a16:creationId xmlns:a16="http://schemas.microsoft.com/office/drawing/2014/main" id="{FAD2F208-4CD4-A444-0A9D-C7F248F46625}"/>
                  </a:ext>
                </a:extLst>
              </p:cNvPr>
              <p:cNvSpPr/>
              <p:nvPr/>
            </p:nvSpPr>
            <p:spPr>
              <a:xfrm>
                <a:off x="7312035" y="3857742"/>
                <a:ext cx="128545" cy="1310190"/>
              </a:xfrm>
              <a:custGeom>
                <a:avLst/>
                <a:gdLst>
                  <a:gd name="connsiteX0" fmla="*/ 0 w 416257"/>
                  <a:gd name="connsiteY0" fmla="*/ 1296542 h 1310190"/>
                  <a:gd name="connsiteX1" fmla="*/ 211541 w 416257"/>
                  <a:gd name="connsiteY1" fmla="*/ 5 h 1310190"/>
                  <a:gd name="connsiteX2" fmla="*/ 416257 w 416257"/>
                  <a:gd name="connsiteY2" fmla="*/ 1310190 h 1310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16257" h="1310190">
                    <a:moveTo>
                      <a:pt x="0" y="1296542"/>
                    </a:moveTo>
                    <a:cubicBezTo>
                      <a:pt x="71082" y="647136"/>
                      <a:pt x="142165" y="-2270"/>
                      <a:pt x="211541" y="5"/>
                    </a:cubicBezTo>
                    <a:cubicBezTo>
                      <a:pt x="280917" y="2280"/>
                      <a:pt x="348587" y="656235"/>
                      <a:pt x="416257" y="1310190"/>
                    </a:cubicBezTo>
                  </a:path>
                </a:pathLst>
              </a:custGeom>
              <a:no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任意多边形: 形状 28">
                <a:extLst>
                  <a:ext uri="{FF2B5EF4-FFF2-40B4-BE49-F238E27FC236}">
                    <a16:creationId xmlns:a16="http://schemas.microsoft.com/office/drawing/2014/main" id="{59546040-17D6-65AE-4B84-A1CA5DCAA826}"/>
                  </a:ext>
                </a:extLst>
              </p:cNvPr>
              <p:cNvSpPr/>
              <p:nvPr/>
            </p:nvSpPr>
            <p:spPr>
              <a:xfrm>
                <a:off x="7442232" y="3857742"/>
                <a:ext cx="128545" cy="1310190"/>
              </a:xfrm>
              <a:custGeom>
                <a:avLst/>
                <a:gdLst>
                  <a:gd name="connsiteX0" fmla="*/ 0 w 416257"/>
                  <a:gd name="connsiteY0" fmla="*/ 1296542 h 1310190"/>
                  <a:gd name="connsiteX1" fmla="*/ 211541 w 416257"/>
                  <a:gd name="connsiteY1" fmla="*/ 5 h 1310190"/>
                  <a:gd name="connsiteX2" fmla="*/ 416257 w 416257"/>
                  <a:gd name="connsiteY2" fmla="*/ 1310190 h 1310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16257" h="1310190">
                    <a:moveTo>
                      <a:pt x="0" y="1296542"/>
                    </a:moveTo>
                    <a:cubicBezTo>
                      <a:pt x="71082" y="647136"/>
                      <a:pt x="142165" y="-2270"/>
                      <a:pt x="211541" y="5"/>
                    </a:cubicBezTo>
                    <a:cubicBezTo>
                      <a:pt x="280917" y="2280"/>
                      <a:pt x="348587" y="656235"/>
                      <a:pt x="416257" y="1310190"/>
                    </a:cubicBezTo>
                  </a:path>
                </a:pathLst>
              </a:cu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任意多边形: 形状 29">
                <a:extLst>
                  <a:ext uri="{FF2B5EF4-FFF2-40B4-BE49-F238E27FC236}">
                    <a16:creationId xmlns:a16="http://schemas.microsoft.com/office/drawing/2014/main" id="{D83D9C23-7EAE-0E86-24BF-6C75B632551A}"/>
                  </a:ext>
                </a:extLst>
              </p:cNvPr>
              <p:cNvSpPr/>
              <p:nvPr/>
            </p:nvSpPr>
            <p:spPr>
              <a:xfrm>
                <a:off x="7832824" y="3857055"/>
                <a:ext cx="128545" cy="1310190"/>
              </a:xfrm>
              <a:custGeom>
                <a:avLst/>
                <a:gdLst>
                  <a:gd name="connsiteX0" fmla="*/ 0 w 416257"/>
                  <a:gd name="connsiteY0" fmla="*/ 1296542 h 1310190"/>
                  <a:gd name="connsiteX1" fmla="*/ 211541 w 416257"/>
                  <a:gd name="connsiteY1" fmla="*/ 5 h 1310190"/>
                  <a:gd name="connsiteX2" fmla="*/ 416257 w 416257"/>
                  <a:gd name="connsiteY2" fmla="*/ 1310190 h 1310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16257" h="1310190">
                    <a:moveTo>
                      <a:pt x="0" y="1296542"/>
                    </a:moveTo>
                    <a:cubicBezTo>
                      <a:pt x="71082" y="647136"/>
                      <a:pt x="142165" y="-2270"/>
                      <a:pt x="211541" y="5"/>
                    </a:cubicBezTo>
                    <a:cubicBezTo>
                      <a:pt x="280917" y="2280"/>
                      <a:pt x="348587" y="656235"/>
                      <a:pt x="416257" y="1310190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任意多边形: 形状 37">
                <a:extLst>
                  <a:ext uri="{FF2B5EF4-FFF2-40B4-BE49-F238E27FC236}">
                    <a16:creationId xmlns:a16="http://schemas.microsoft.com/office/drawing/2014/main" id="{6214F1F5-A692-54EC-0269-BAC240ECD2CE}"/>
                  </a:ext>
                </a:extLst>
              </p:cNvPr>
              <p:cNvSpPr/>
              <p:nvPr/>
            </p:nvSpPr>
            <p:spPr>
              <a:xfrm>
                <a:off x="7702626" y="3857055"/>
                <a:ext cx="128545" cy="1308126"/>
              </a:xfrm>
              <a:custGeom>
                <a:avLst/>
                <a:gdLst>
                  <a:gd name="connsiteX0" fmla="*/ 0 w 416257"/>
                  <a:gd name="connsiteY0" fmla="*/ 1296542 h 1310190"/>
                  <a:gd name="connsiteX1" fmla="*/ 211541 w 416257"/>
                  <a:gd name="connsiteY1" fmla="*/ 5 h 1310190"/>
                  <a:gd name="connsiteX2" fmla="*/ 416257 w 416257"/>
                  <a:gd name="connsiteY2" fmla="*/ 1310190 h 1310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16257" h="1310190">
                    <a:moveTo>
                      <a:pt x="0" y="1296542"/>
                    </a:moveTo>
                    <a:cubicBezTo>
                      <a:pt x="71082" y="647136"/>
                      <a:pt x="142165" y="-2270"/>
                      <a:pt x="211541" y="5"/>
                    </a:cubicBezTo>
                    <a:cubicBezTo>
                      <a:pt x="280917" y="2280"/>
                      <a:pt x="348587" y="656235"/>
                      <a:pt x="416257" y="1310190"/>
                    </a:cubicBezTo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任意多边形: 形状 38">
                <a:extLst>
                  <a:ext uri="{FF2B5EF4-FFF2-40B4-BE49-F238E27FC236}">
                    <a16:creationId xmlns:a16="http://schemas.microsoft.com/office/drawing/2014/main" id="{8F4829FF-9820-D41F-BE0D-DB8A74581B04}"/>
                  </a:ext>
                </a:extLst>
              </p:cNvPr>
              <p:cNvSpPr/>
              <p:nvPr/>
            </p:nvSpPr>
            <p:spPr>
              <a:xfrm>
                <a:off x="7572429" y="3857055"/>
                <a:ext cx="128545" cy="1310190"/>
              </a:xfrm>
              <a:custGeom>
                <a:avLst/>
                <a:gdLst>
                  <a:gd name="connsiteX0" fmla="*/ 0 w 416257"/>
                  <a:gd name="connsiteY0" fmla="*/ 1296542 h 1310190"/>
                  <a:gd name="connsiteX1" fmla="*/ 211541 w 416257"/>
                  <a:gd name="connsiteY1" fmla="*/ 5 h 1310190"/>
                  <a:gd name="connsiteX2" fmla="*/ 416257 w 416257"/>
                  <a:gd name="connsiteY2" fmla="*/ 1310190 h 1310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16257" h="1310190">
                    <a:moveTo>
                      <a:pt x="0" y="1296542"/>
                    </a:moveTo>
                    <a:cubicBezTo>
                      <a:pt x="71082" y="647136"/>
                      <a:pt x="142165" y="-2270"/>
                      <a:pt x="211541" y="5"/>
                    </a:cubicBezTo>
                    <a:cubicBezTo>
                      <a:pt x="280917" y="2280"/>
                      <a:pt x="348587" y="656235"/>
                      <a:pt x="416257" y="1310190"/>
                    </a:cubicBezTo>
                  </a:path>
                </a:pathLst>
              </a:custGeom>
              <a:noFill/>
              <a:ln>
                <a:solidFill>
                  <a:srgbClr val="F55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0" name="组合 59">
              <a:extLst>
                <a:ext uri="{FF2B5EF4-FFF2-40B4-BE49-F238E27FC236}">
                  <a16:creationId xmlns:a16="http://schemas.microsoft.com/office/drawing/2014/main" id="{838C0BB4-7F59-FCA6-6B9B-2B74F1C67C17}"/>
                </a:ext>
              </a:extLst>
            </p:cNvPr>
            <p:cNvGrpSpPr/>
            <p:nvPr/>
          </p:nvGrpSpPr>
          <p:grpSpPr>
            <a:xfrm>
              <a:off x="442413" y="4494619"/>
              <a:ext cx="2844651" cy="1591433"/>
              <a:chOff x="5512526" y="3246120"/>
              <a:chExt cx="2122714" cy="1469821"/>
            </a:xfrm>
          </p:grpSpPr>
          <p:cxnSp>
            <p:nvCxnSpPr>
              <p:cNvPr id="2049" name="直接箭头连接符 2048">
                <a:extLst>
                  <a:ext uri="{FF2B5EF4-FFF2-40B4-BE49-F238E27FC236}">
                    <a16:creationId xmlns:a16="http://schemas.microsoft.com/office/drawing/2014/main" id="{32222D1C-1669-4ECB-ED30-0DEEE56636C4}"/>
                  </a:ext>
                </a:extLst>
              </p:cNvPr>
              <p:cNvCxnSpPr/>
              <p:nvPr/>
            </p:nvCxnSpPr>
            <p:spPr>
              <a:xfrm>
                <a:off x="5512526" y="4643846"/>
                <a:ext cx="2122714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1" name="直接箭头连接符 2050">
                <a:extLst>
                  <a:ext uri="{FF2B5EF4-FFF2-40B4-BE49-F238E27FC236}">
                    <a16:creationId xmlns:a16="http://schemas.microsoft.com/office/drawing/2014/main" id="{18B4E007-D13C-E9B7-80B6-EB966A71F41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58246" y="3246120"/>
                <a:ext cx="0" cy="146982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54" name="任意多边形: 形状 2053">
              <a:extLst>
                <a:ext uri="{FF2B5EF4-FFF2-40B4-BE49-F238E27FC236}">
                  <a16:creationId xmlns:a16="http://schemas.microsoft.com/office/drawing/2014/main" id="{DD0C7BB5-79BB-0378-4138-0B69C30AAE6E}"/>
                </a:ext>
              </a:extLst>
            </p:cNvPr>
            <p:cNvSpPr/>
            <p:nvPr/>
          </p:nvSpPr>
          <p:spPr>
            <a:xfrm>
              <a:off x="503682" y="4448524"/>
              <a:ext cx="2659106" cy="1422333"/>
            </a:xfrm>
            <a:custGeom>
              <a:avLst/>
              <a:gdLst>
                <a:gd name="connsiteX0" fmla="*/ 0 w 2531659"/>
                <a:gd name="connsiteY0" fmla="*/ 1310991 h 1422333"/>
                <a:gd name="connsiteX1" fmla="*/ 156949 w 2531659"/>
                <a:gd name="connsiteY1" fmla="*/ 846967 h 1422333"/>
                <a:gd name="connsiteX2" fmla="*/ 491319 w 2531659"/>
                <a:gd name="connsiteY2" fmla="*/ 956149 h 1422333"/>
                <a:gd name="connsiteX3" fmla="*/ 689212 w 2531659"/>
                <a:gd name="connsiteY3" fmla="*/ 1392877 h 1422333"/>
                <a:gd name="connsiteX4" fmla="*/ 1146412 w 2531659"/>
                <a:gd name="connsiteY4" fmla="*/ 28101 h 1422333"/>
                <a:gd name="connsiteX5" fmla="*/ 1876567 w 2531659"/>
                <a:gd name="connsiteY5" fmla="*/ 478477 h 1422333"/>
                <a:gd name="connsiteX6" fmla="*/ 2531659 w 2531659"/>
                <a:gd name="connsiteY6" fmla="*/ 567188 h 1422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31659" h="1422333">
                  <a:moveTo>
                    <a:pt x="0" y="1310991"/>
                  </a:moveTo>
                  <a:cubicBezTo>
                    <a:pt x="37531" y="1108549"/>
                    <a:pt x="75063" y="906107"/>
                    <a:pt x="156949" y="846967"/>
                  </a:cubicBezTo>
                  <a:cubicBezTo>
                    <a:pt x="238836" y="787827"/>
                    <a:pt x="402609" y="865164"/>
                    <a:pt x="491319" y="956149"/>
                  </a:cubicBezTo>
                  <a:cubicBezTo>
                    <a:pt x="580030" y="1047134"/>
                    <a:pt x="580030" y="1547552"/>
                    <a:pt x="689212" y="1392877"/>
                  </a:cubicBezTo>
                  <a:cubicBezTo>
                    <a:pt x="798394" y="1238202"/>
                    <a:pt x="948520" y="180501"/>
                    <a:pt x="1146412" y="28101"/>
                  </a:cubicBezTo>
                  <a:cubicBezTo>
                    <a:pt x="1344305" y="-124299"/>
                    <a:pt x="1645692" y="388629"/>
                    <a:pt x="1876567" y="478477"/>
                  </a:cubicBezTo>
                  <a:cubicBezTo>
                    <a:pt x="2107442" y="568325"/>
                    <a:pt x="2319550" y="567756"/>
                    <a:pt x="2531659" y="567188"/>
                  </a:cubicBezTo>
                </a:path>
              </a:pathLst>
            </a:cu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68" name="矩形 2067">
              <a:extLst>
                <a:ext uri="{FF2B5EF4-FFF2-40B4-BE49-F238E27FC236}">
                  <a16:creationId xmlns:a16="http://schemas.microsoft.com/office/drawing/2014/main" id="{FDBCD3CE-546A-E8C7-C02E-338DAEFB23B8}"/>
                </a:ext>
              </a:extLst>
            </p:cNvPr>
            <p:cNvSpPr/>
            <p:nvPr/>
          </p:nvSpPr>
          <p:spPr>
            <a:xfrm>
              <a:off x="1081286" y="4298817"/>
              <a:ext cx="1008240" cy="170917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065" name="直接箭头连接符 2064">
            <a:extLst>
              <a:ext uri="{FF2B5EF4-FFF2-40B4-BE49-F238E27FC236}">
                <a16:creationId xmlns:a16="http://schemas.microsoft.com/office/drawing/2014/main" id="{E92D48CE-78B1-89FD-F142-56A03E0F4E41}"/>
              </a:ext>
            </a:extLst>
          </p:cNvPr>
          <p:cNvCxnSpPr>
            <a:cxnSpLocks/>
            <a:stCxn id="2070" idx="2"/>
          </p:cNvCxnSpPr>
          <p:nvPr/>
        </p:nvCxnSpPr>
        <p:spPr>
          <a:xfrm flipH="1">
            <a:off x="3450356" y="4789145"/>
            <a:ext cx="4644082" cy="910732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6" name="直接箭头连接符 2075">
            <a:extLst>
              <a:ext uri="{FF2B5EF4-FFF2-40B4-BE49-F238E27FC236}">
                <a16:creationId xmlns:a16="http://schemas.microsoft.com/office/drawing/2014/main" id="{77A4E9B3-8457-B101-5959-DF93016057C3}"/>
              </a:ext>
            </a:extLst>
          </p:cNvPr>
          <p:cNvCxnSpPr>
            <a:cxnSpLocks/>
            <a:stCxn id="2070" idx="2"/>
          </p:cNvCxnSpPr>
          <p:nvPr/>
        </p:nvCxnSpPr>
        <p:spPr>
          <a:xfrm flipH="1" flipV="1">
            <a:off x="3416653" y="3967440"/>
            <a:ext cx="4677785" cy="821705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3" name="文本框 2082">
            <a:extLst>
              <a:ext uri="{FF2B5EF4-FFF2-40B4-BE49-F238E27FC236}">
                <a16:creationId xmlns:a16="http://schemas.microsoft.com/office/drawing/2014/main" id="{307D856E-2926-3A3B-DA47-4D00536C0C16}"/>
              </a:ext>
            </a:extLst>
          </p:cNvPr>
          <p:cNvSpPr txBox="1"/>
          <p:nvPr/>
        </p:nvSpPr>
        <p:spPr>
          <a:xfrm>
            <a:off x="1383744" y="5965925"/>
            <a:ext cx="365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High-dimensional Spectrum</a:t>
            </a:r>
          </a:p>
          <a:p>
            <a:pPr algn="ctr"/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And spectrometer’s Response Curve</a:t>
            </a:r>
            <a:endParaRPr lang="zh-CN" altLang="en-US" dirty="0"/>
          </a:p>
        </p:txBody>
      </p:sp>
      <p:sp>
        <p:nvSpPr>
          <p:cNvPr id="2084" name="文本框 2083">
            <a:extLst>
              <a:ext uri="{FF2B5EF4-FFF2-40B4-BE49-F238E27FC236}">
                <a16:creationId xmlns:a16="http://schemas.microsoft.com/office/drawing/2014/main" id="{EBA24B39-50BD-2BC9-1A4D-B94DDFE97192}"/>
              </a:ext>
            </a:extLst>
          </p:cNvPr>
          <p:cNvSpPr txBox="1"/>
          <p:nvPr/>
        </p:nvSpPr>
        <p:spPr>
          <a:xfrm>
            <a:off x="7455983" y="5965925"/>
            <a:ext cx="277170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Low-dimensional Spectrum</a:t>
            </a:r>
          </a:p>
          <a:p>
            <a:pPr algn="ctr"/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And PD’s Response Curve</a:t>
            </a:r>
            <a:endParaRPr lang="zh-CN" altLang="en-US" dirty="0"/>
          </a:p>
        </p:txBody>
      </p:sp>
      <p:sp>
        <p:nvSpPr>
          <p:cNvPr id="2085" name="箭头: 右 2084">
            <a:extLst>
              <a:ext uri="{FF2B5EF4-FFF2-40B4-BE49-F238E27FC236}">
                <a16:creationId xmlns:a16="http://schemas.microsoft.com/office/drawing/2014/main" id="{1399EC50-442B-7719-8AB9-CAD0A0A6F54E}"/>
              </a:ext>
            </a:extLst>
          </p:cNvPr>
          <p:cNvSpPr/>
          <p:nvPr/>
        </p:nvSpPr>
        <p:spPr>
          <a:xfrm flipH="1">
            <a:off x="5182635" y="6158148"/>
            <a:ext cx="1970687" cy="3189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87" name="文本框 2086">
            <a:extLst>
              <a:ext uri="{FF2B5EF4-FFF2-40B4-BE49-F238E27FC236}">
                <a16:creationId xmlns:a16="http://schemas.microsoft.com/office/drawing/2014/main" id="{8F5AA768-BD56-8DD2-E104-BCB960BEAB1B}"/>
              </a:ext>
            </a:extLst>
          </p:cNvPr>
          <p:cNvSpPr txBox="1"/>
          <p:nvPr/>
        </p:nvSpPr>
        <p:spPr>
          <a:xfrm>
            <a:off x="5245958" y="5762856"/>
            <a:ext cx="18440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b="1" spc="30" dirty="0">
                <a:solidFill>
                  <a:schemeClr val="accent1">
                    <a:lumMod val="75000"/>
                  </a:schemeClr>
                </a:solidFill>
                <a:latin typeface="Calibri Light"/>
                <a:ea typeface="+mj-ea"/>
                <a:cs typeface="Calibri Light"/>
              </a:rPr>
              <a:t>Reconstruct</a:t>
            </a:r>
            <a:endParaRPr lang="zh-CN" altLang="en-US" sz="2400" b="1" spc="30" dirty="0">
              <a:solidFill>
                <a:schemeClr val="accent1">
                  <a:lumMod val="75000"/>
                </a:schemeClr>
              </a:solidFill>
              <a:latin typeface="Calibri Light"/>
              <a:ea typeface="+mj-ea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4149665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5856"/>
            <a:ext cx="2816225" cy="683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sz="4300" b="1" spc="30" dirty="0" err="1">
                <a:solidFill>
                  <a:schemeClr val="accent1">
                    <a:lumMod val="75000"/>
                  </a:schemeClr>
                </a:solidFill>
                <a:latin typeface="Calibri Light"/>
                <a:cs typeface="Calibri Light"/>
              </a:rPr>
              <a:t>BabyNutri</a:t>
            </a:r>
            <a:endParaRPr sz="4300" b="1" spc="30" dirty="0">
              <a:solidFill>
                <a:schemeClr val="accent1">
                  <a:lumMod val="75000"/>
                </a:schemeClr>
              </a:solidFill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7" y="1524000"/>
            <a:ext cx="11146611" cy="1667123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654685" indent="-228600">
              <a:lnSpc>
                <a:spcPts val="3000"/>
              </a:lnSpc>
              <a:spcBef>
                <a:spcPts val="500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sz="2800" spc="-5" dirty="0">
                <a:latin typeface="Calibri"/>
                <a:cs typeface="Calibri"/>
              </a:rPr>
              <a:t>We propose </a:t>
            </a:r>
            <a:r>
              <a:rPr lang="en-US" sz="2800" b="1" spc="-5" dirty="0" err="1">
                <a:solidFill>
                  <a:srgbClr val="2F5597"/>
                </a:solidFill>
                <a:latin typeface="Calibri"/>
                <a:cs typeface="Calibri"/>
              </a:rPr>
              <a:t>BabyNutri</a:t>
            </a:r>
            <a:r>
              <a:rPr lang="en-US" sz="2800" spc="-5" dirty="0">
                <a:latin typeface="Calibri"/>
                <a:cs typeface="Calibri"/>
              </a:rPr>
              <a:t>, a </a:t>
            </a:r>
            <a:r>
              <a:rPr lang="en-US" sz="2800" u="sng" spc="-5" dirty="0">
                <a:latin typeface="Calibri"/>
                <a:cs typeface="Calibri"/>
              </a:rPr>
              <a:t>low-cost</a:t>
            </a:r>
            <a:r>
              <a:rPr lang="en-US" sz="2800" spc="-5" dirty="0">
                <a:latin typeface="Calibri"/>
                <a:cs typeface="Calibri"/>
              </a:rPr>
              <a:t> </a:t>
            </a:r>
            <a:r>
              <a:rPr lang="en-US" sz="2800" u="sng" spc="-5" dirty="0">
                <a:latin typeface="Calibri"/>
                <a:cs typeface="Calibri"/>
              </a:rPr>
              <a:t>Baby Food</a:t>
            </a:r>
            <a:r>
              <a:rPr lang="en-US" sz="2800" spc="-5" dirty="0">
                <a:latin typeface="Calibri"/>
                <a:cs typeface="Calibri"/>
              </a:rPr>
              <a:t> </a:t>
            </a:r>
            <a:r>
              <a:rPr lang="en-US" sz="2800" u="sng" spc="-5" dirty="0">
                <a:latin typeface="Calibri"/>
                <a:cs typeface="Calibri"/>
              </a:rPr>
              <a:t>Macronutrients</a:t>
            </a:r>
            <a:r>
              <a:rPr lang="en-US" sz="2800" spc="-5" dirty="0">
                <a:latin typeface="Calibri"/>
                <a:cs typeface="Calibri"/>
              </a:rPr>
              <a:t> Analyzer Based on </a:t>
            </a:r>
            <a:r>
              <a:rPr lang="en-US" sz="2800" b="1" spc="-5" dirty="0">
                <a:latin typeface="Calibri"/>
                <a:cs typeface="Calibri"/>
              </a:rPr>
              <a:t>Spectral Reconstruction</a:t>
            </a:r>
            <a:r>
              <a:rPr lang="en-US" altLang="zh-CN" sz="2800" spc="-5" dirty="0">
                <a:latin typeface="Calibri"/>
                <a:cs typeface="Calibri"/>
              </a:rPr>
              <a:t>.</a:t>
            </a:r>
          </a:p>
          <a:p>
            <a:pPr marL="241300" marR="654685" indent="-228600">
              <a:lnSpc>
                <a:spcPts val="3000"/>
              </a:lnSpc>
              <a:spcBef>
                <a:spcPts val="500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altLang="zh-CN" sz="2800" spc="-5" dirty="0" err="1">
                <a:latin typeface="Calibri"/>
                <a:cs typeface="Calibri"/>
              </a:rPr>
              <a:t>BabyNutri</a:t>
            </a:r>
            <a:r>
              <a:rPr lang="en-US" altLang="zh-CN" sz="2800" spc="-5" dirty="0">
                <a:latin typeface="Calibri"/>
                <a:cs typeface="Calibri"/>
              </a:rPr>
              <a:t> takes unique photodiode array-based architecture to obtain low-dimensional spectra that can be reconstructed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34B2BEC-9C0B-722E-2F69-C3AE8147F8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937" y="3738567"/>
            <a:ext cx="3816232" cy="215644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81C9F23-30FD-7838-4DE8-A69A5BC863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0964" y="3429000"/>
            <a:ext cx="5655196" cy="2545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766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5856"/>
            <a:ext cx="2816225" cy="683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sz="4300" b="1" spc="30" dirty="0" err="1">
                <a:solidFill>
                  <a:schemeClr val="accent1">
                    <a:lumMod val="75000"/>
                  </a:schemeClr>
                </a:solidFill>
                <a:latin typeface="Calibri Light"/>
                <a:cs typeface="Calibri Light"/>
              </a:rPr>
              <a:t>BabyNutri</a:t>
            </a:r>
            <a:endParaRPr sz="4300" b="1" spc="30" dirty="0">
              <a:solidFill>
                <a:schemeClr val="accent1">
                  <a:lumMod val="75000"/>
                </a:schemeClr>
              </a:solidFill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7" y="1524000"/>
            <a:ext cx="11146611" cy="1928733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654685" indent="-228600">
              <a:lnSpc>
                <a:spcPts val="3000"/>
              </a:lnSpc>
              <a:spcBef>
                <a:spcPts val="500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altLang="zh-CN" sz="2400" spc="-5" dirty="0">
                <a:latin typeface="Calibri"/>
                <a:cs typeface="Calibri"/>
              </a:rPr>
              <a:t>The spectral reconstruction process is non-trivial:</a:t>
            </a:r>
          </a:p>
          <a:p>
            <a:pPr marL="698500" marR="654685" lvl="1" indent="-228600">
              <a:spcBef>
                <a:spcPts val="500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altLang="zh-CN" sz="2000" spc="-5" dirty="0">
                <a:latin typeface="Calibri"/>
                <a:cs typeface="Calibri"/>
              </a:rPr>
              <a:t>Ambient light and surrounding objects scattering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spc="-5" dirty="0">
                <a:latin typeface="Calibri"/>
                <a:cs typeface="Calibri"/>
              </a:rPr>
              <a:t>We rephrase the problem of learning a stable reconstruction algorithm to the denoising problem of an unstable reconstruction algorithm and propose a novel autoencoder-based spectra reconstruction algorithm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60A1432-58A6-7CAF-6805-EC671A8389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2682" y="3735842"/>
            <a:ext cx="2347279" cy="193279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8D8BEBA-E359-97A4-69C5-8F8DB6CF2D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8771" y="3519614"/>
            <a:ext cx="4797827" cy="2388819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8E44EC9A-15E1-A6E2-1CF1-D745947461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0724" y="5908433"/>
            <a:ext cx="4693920" cy="525439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F3AFCE29-6F84-65D3-2351-22E648C94D6C}"/>
              </a:ext>
            </a:extLst>
          </p:cNvPr>
          <p:cNvSpPr txBox="1"/>
          <p:nvPr/>
        </p:nvSpPr>
        <p:spPr>
          <a:xfrm>
            <a:off x="525873" y="5592527"/>
            <a:ext cx="390089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0" i="0" u="none" strike="noStrike" baseline="0" dirty="0">
                <a:solidFill>
                  <a:srgbClr val="2F5597"/>
                </a:solidFill>
                <a:latin typeface="LinBiolinumT"/>
              </a:rPr>
              <a:t>The emitted light will travel through three light paths to reach the detector. Two of them are interfere items.</a:t>
            </a:r>
            <a:endParaRPr lang="zh-CN" altLang="en-US" dirty="0">
              <a:solidFill>
                <a:srgbClr val="2F55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429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5856"/>
            <a:ext cx="2816225" cy="683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sz="4300" b="1" spc="30" dirty="0" err="1">
                <a:solidFill>
                  <a:schemeClr val="accent1">
                    <a:lumMod val="75000"/>
                  </a:schemeClr>
                </a:solidFill>
                <a:latin typeface="Calibri Light"/>
                <a:cs typeface="Calibri Light"/>
              </a:rPr>
              <a:t>BabyNutri</a:t>
            </a:r>
            <a:endParaRPr sz="4300" b="1" spc="30" dirty="0">
              <a:solidFill>
                <a:schemeClr val="accent1">
                  <a:lumMod val="75000"/>
                </a:schemeClr>
              </a:solidFill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7" y="1524000"/>
            <a:ext cx="11146611" cy="1218282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654685" indent="-228600">
              <a:lnSpc>
                <a:spcPts val="3000"/>
              </a:lnSpc>
              <a:spcBef>
                <a:spcPts val="500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altLang="zh-CN" sz="2800" spc="-5" dirty="0" err="1">
                <a:latin typeface="Calibri"/>
                <a:cs typeface="Calibri"/>
              </a:rPr>
              <a:t>BabyNutri</a:t>
            </a:r>
            <a:r>
              <a:rPr lang="en-US" altLang="zh-CN" sz="2800" spc="-5" dirty="0">
                <a:latin typeface="Calibri"/>
                <a:cs typeface="Calibri"/>
              </a:rPr>
              <a:t> exploits CNN-based model with several data augmentation methods to realize accurate estimations of different nutrients and foods.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C9D5A32-7181-A053-5F85-C9DD8A1FA0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7157" y="2790817"/>
            <a:ext cx="5309504" cy="141636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9677BE6-9DDC-417F-51A0-F361B2ECA0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2740" y="4390028"/>
            <a:ext cx="4281487" cy="1272693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16AB001A-B470-CD57-5014-9712D0A2D595}"/>
              </a:ext>
            </a:extLst>
          </p:cNvPr>
          <p:cNvSpPr/>
          <p:nvPr/>
        </p:nvSpPr>
        <p:spPr>
          <a:xfrm>
            <a:off x="6598920" y="4207179"/>
            <a:ext cx="4457700" cy="1823057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D66BC54-C9EB-F290-93A8-3BB0FFDFCAD1}"/>
              </a:ext>
            </a:extLst>
          </p:cNvPr>
          <p:cNvSpPr txBox="1"/>
          <p:nvPr/>
        </p:nvSpPr>
        <p:spPr>
          <a:xfrm>
            <a:off x="7533210" y="5598248"/>
            <a:ext cx="25805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u="none" strike="noStrike" baseline="0" dirty="0">
                <a:latin typeface="等线" panose="02010600030101010101" pitchFamily="2" charset="-122"/>
                <a:ea typeface="等线" panose="02010600030101010101" pitchFamily="2" charset="-122"/>
              </a:rPr>
              <a:t>§ </a:t>
            </a:r>
            <a:r>
              <a:rPr lang="en-US" altLang="zh-CN" sz="1800" b="0" i="0" u="none" strike="noStrike" baseline="0" dirty="0">
                <a:latin typeface="LinBiolinumT"/>
              </a:rPr>
              <a:t>4.2 Nutrient Estimation</a:t>
            </a:r>
            <a:endParaRPr lang="zh-CN" altLang="en-US" dirty="0"/>
          </a:p>
        </p:txBody>
      </p: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5758A2D3-F853-BBDD-647E-BC9658B4623D}"/>
              </a:ext>
            </a:extLst>
          </p:cNvPr>
          <p:cNvCxnSpPr>
            <a:cxnSpLocks/>
            <a:endCxn id="12" idx="0"/>
          </p:cNvCxnSpPr>
          <p:nvPr/>
        </p:nvCxnSpPr>
        <p:spPr>
          <a:xfrm rot="16200000" flipH="1">
            <a:off x="7407545" y="2786953"/>
            <a:ext cx="559541" cy="2280909"/>
          </a:xfrm>
          <a:prstGeom prst="bentConnector3">
            <a:avLst>
              <a:gd name="adj1" fmla="val 70428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800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5856"/>
            <a:ext cx="2816225" cy="683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sz="4300" b="1" spc="30" dirty="0">
                <a:solidFill>
                  <a:schemeClr val="accent1">
                    <a:lumMod val="75000"/>
                  </a:schemeClr>
                </a:solidFill>
                <a:latin typeface="Calibri Light"/>
                <a:cs typeface="Calibri Light"/>
              </a:rPr>
              <a:t>Evaluation</a:t>
            </a: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69F36AA8-B3F9-B3D9-3E74-955B562CCB9F}"/>
              </a:ext>
            </a:extLst>
          </p:cNvPr>
          <p:cNvSpPr txBox="1"/>
          <p:nvPr/>
        </p:nvSpPr>
        <p:spPr>
          <a:xfrm>
            <a:off x="916937" y="1524000"/>
            <a:ext cx="11146611" cy="925894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spc="-5" dirty="0">
                <a:latin typeface="Calibri"/>
                <a:cs typeface="Calibri"/>
              </a:rPr>
              <a:t>We evaluate the performance of </a:t>
            </a:r>
            <a:r>
              <a:rPr lang="en-US" altLang="zh-CN" sz="2800" spc="-5" dirty="0" err="1">
                <a:latin typeface="Calibri"/>
                <a:cs typeface="Calibri"/>
              </a:rPr>
              <a:t>BabyNutri</a:t>
            </a:r>
            <a:r>
              <a:rPr lang="en-US" altLang="zh-CN" sz="2800" spc="-5" dirty="0">
                <a:latin typeface="Calibri"/>
                <a:cs typeface="Calibri"/>
              </a:rPr>
              <a:t>  on 88 types of baby food with various categories.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FA6B2F40-1D45-855C-6622-556802D0287A}"/>
              </a:ext>
            </a:extLst>
          </p:cNvPr>
          <p:cNvGrpSpPr/>
          <p:nvPr/>
        </p:nvGrpSpPr>
        <p:grpSpPr>
          <a:xfrm>
            <a:off x="672579" y="2595210"/>
            <a:ext cx="4996701" cy="3938398"/>
            <a:chOff x="238239" y="2503770"/>
            <a:chExt cx="4996701" cy="3938398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72455AB9-BBEB-E338-33F5-6E03CCF6CFDE}"/>
                </a:ext>
              </a:extLst>
            </p:cNvPr>
            <p:cNvSpPr txBox="1"/>
            <p:nvPr/>
          </p:nvSpPr>
          <p:spPr>
            <a:xfrm>
              <a:off x="238239" y="4841730"/>
              <a:ext cx="4996701" cy="16004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spcBef>
                  <a:spcPts val="2000"/>
                </a:spcBef>
              </a:pPr>
              <a:r>
                <a:rPr lang="en-US" altLang="zh-CN" sz="2400" b="1" dirty="0">
                  <a:latin typeface="Calibri" panose="020F0502020204030204" pitchFamily="34" charset="0"/>
                  <a:cs typeface="Calibri" panose="020F0502020204030204" pitchFamily="34" charset="0"/>
                </a:rPr>
                <a:t>Spectral reconstruction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The spectral reconstruction error of </a:t>
              </a:r>
              <a:r>
                <a:rPr lang="en-US" altLang="zh-CN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BabyNutri</a:t>
              </a:r>
              <a:r>
                <a:rPr lang="en-US" altLang="zh-CN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is only 5.91%, reducing 33% than the state-of-the-art baseline with the same time complexity.</a:t>
              </a:r>
              <a:endParaRPr lang="en-US" altLang="zh-CN" sz="28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D7DA0B9F-ECDE-2B89-942C-669C367108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58284" y="2503770"/>
              <a:ext cx="3356610" cy="2284084"/>
            </a:xfrm>
            <a:prstGeom prst="rect">
              <a:avLst/>
            </a:prstGeom>
          </p:spPr>
        </p:pic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AF8E7B83-4625-E66F-4142-55CCBDF674C1}"/>
              </a:ext>
            </a:extLst>
          </p:cNvPr>
          <p:cNvGrpSpPr/>
          <p:nvPr/>
        </p:nvGrpSpPr>
        <p:grpSpPr>
          <a:xfrm>
            <a:off x="6827522" y="2595210"/>
            <a:ext cx="4996701" cy="3938398"/>
            <a:chOff x="6393182" y="2503770"/>
            <a:chExt cx="4996701" cy="3938398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88859B05-6AD1-6C07-8533-D1E9C2960CFD}"/>
                </a:ext>
              </a:extLst>
            </p:cNvPr>
            <p:cNvSpPr txBox="1"/>
            <p:nvPr/>
          </p:nvSpPr>
          <p:spPr>
            <a:xfrm>
              <a:off x="6393182" y="4841730"/>
              <a:ext cx="4996701" cy="16004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spcBef>
                  <a:spcPts val="2000"/>
                </a:spcBef>
              </a:pPr>
              <a:r>
                <a:rPr lang="en-US" altLang="zh-CN" sz="2400" b="1" dirty="0">
                  <a:latin typeface="Calibri" panose="020F0502020204030204" pitchFamily="34" charset="0"/>
                  <a:cs typeface="Calibri" panose="020F0502020204030204" pitchFamily="34" charset="0"/>
                </a:rPr>
                <a:t>Macronutrients estimation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BabyNutri’s</a:t>
              </a:r>
              <a:r>
                <a:rPr lang="en-US" altLang="zh-CN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performance is highly correlated with the professional spectrometer.</a:t>
              </a:r>
            </a:p>
            <a:p>
              <a:pPr marL="285750" indent="-285750">
                <a:spcAft>
                  <a:spcPts val="2000"/>
                </a:spcAft>
                <a:buFont typeface="Arial" panose="020B0604020202020204" pitchFamily="34" charset="0"/>
                <a:buChar char="•"/>
              </a:pPr>
              <a:r>
                <a:rPr lang="en-US" altLang="zh-CN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While the price of our system is only one percent of the commercial spectrometer.</a:t>
              </a:r>
              <a:endParaRPr lang="zh-CN" alt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4466BC8A-FA3F-359E-41AC-EF107F23E0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23292" y="2503770"/>
              <a:ext cx="3536481" cy="22840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66268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340</Words>
  <Application>Microsoft Office PowerPoint</Application>
  <PresentationFormat>宽屏</PresentationFormat>
  <Paragraphs>45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Arial MT</vt:lpstr>
      <vt:lpstr>Avenir Book</vt:lpstr>
      <vt:lpstr>LinBiolinumT</vt:lpstr>
      <vt:lpstr>等线</vt:lpstr>
      <vt:lpstr>等线 Light</vt:lpstr>
      <vt:lpstr>Arial</vt:lpstr>
      <vt:lpstr>Calibri</vt:lpstr>
      <vt:lpstr>Calibri Light</vt:lpstr>
      <vt:lpstr>Wingdings</vt:lpstr>
      <vt:lpstr>Office 主题​​</vt:lpstr>
      <vt:lpstr>BabyNutri: A Cost-Effective Baby Food Macronutrients Analyzer Based on Spectral Reconstruction Haiyan Hu, Qianyi Huang, Qian Zhang (IMWUT 2023)</vt:lpstr>
      <vt:lpstr>Introduction</vt:lpstr>
      <vt:lpstr>Observation</vt:lpstr>
      <vt:lpstr>BabyNutri</vt:lpstr>
      <vt:lpstr>BabyNutri</vt:lpstr>
      <vt:lpstr>BabyNutri</vt:lpstr>
      <vt:lpstr>Evaluation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 Summary</dc:title>
  <dc:creator>胡 海燕</dc:creator>
  <cp:lastModifiedBy>胡 海燕</cp:lastModifiedBy>
  <cp:revision>63</cp:revision>
  <dcterms:created xsi:type="dcterms:W3CDTF">2023-02-07T08:40:36Z</dcterms:created>
  <dcterms:modified xsi:type="dcterms:W3CDTF">2023-06-04T14:41:14Z</dcterms:modified>
</cp:coreProperties>
</file>