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574" r:id="rId2"/>
    <p:sldId id="257" r:id="rId3"/>
    <p:sldId id="280" r:id="rId4"/>
    <p:sldId id="281" r:id="rId5"/>
    <p:sldId id="571" r:id="rId6"/>
    <p:sldId id="57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5B9BD5"/>
    <a:srgbClr val="FFC000"/>
    <a:srgbClr val="70AD47"/>
    <a:srgbClr val="F55900"/>
    <a:srgbClr val="FD7201"/>
    <a:srgbClr val="FFDDCF"/>
    <a:srgbClr val="E0F7FF"/>
    <a:srgbClr val="FFFFFF"/>
    <a:srgbClr val="BA2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17" autoAdjust="0"/>
  </p:normalViewPr>
  <p:slideViewPr>
    <p:cSldViewPr snapToGrid="0">
      <p:cViewPr varScale="1">
        <p:scale>
          <a:sx n="117" d="100"/>
          <a:sy n="117" d="100"/>
        </p:scale>
        <p:origin x="64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6BF77-ADF9-454E-BA18-6DA250E1DA57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B7159-1E89-4FC7-8D49-65E33E002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855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09A0A-0FDC-4C1E-83C9-14269F56D97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872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654685" indent="0">
              <a:lnSpc>
                <a:spcPts val="3000"/>
              </a:lnSpc>
              <a:spcBef>
                <a:spcPts val="500"/>
              </a:spcBef>
              <a:buFont typeface="Arial MT"/>
              <a:buNone/>
              <a:tabLst>
                <a:tab pos="241300" algn="l"/>
              </a:tabLst>
            </a:pPr>
            <a:endParaRPr lang="en-US" altLang="zh-CN" sz="1200" dirty="0">
              <a:latin typeface="Calibri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09A0A-0FDC-4C1E-83C9-14269F56D97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407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1300" marR="654685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endParaRPr lang="en-US" altLang="zh-CN" sz="2400" spc="-5" dirty="0">
              <a:latin typeface="Calibri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09A0A-0FDC-4C1E-83C9-14269F56D97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656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1300" marR="654685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endParaRPr lang="en-US" altLang="zh-CN" sz="2400" spc="-5" dirty="0">
              <a:latin typeface="Calibri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09A0A-0FDC-4C1E-83C9-14269F56D97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22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1300" marR="654685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endParaRPr lang="en-US" altLang="zh-CN" sz="2400" spc="-5" dirty="0">
              <a:latin typeface="Calibri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09A0A-0FDC-4C1E-83C9-14269F56D97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503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13A19-E90C-182B-D16D-99E4B6738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E3A7E9-62F6-A7C8-9A70-B4B076064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2053F5-C3C3-8458-0469-21F50B57A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D9DE-273D-4A7B-B393-692C846D99E8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DF7F57-3909-B22C-1B66-A240F112B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D90AA9-ABBC-5099-DC90-8C07B7924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C3F8-1AAA-429C-A81C-215B524B6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509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C46E2-C89C-8999-EF0C-1E0E2A464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7AE15A-97FB-5BC4-B5BE-C99F79B5F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E0FD7-FD1B-E455-B5C4-B3E490263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D9DE-273D-4A7B-B393-692C846D99E8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527D53-0B11-EB55-DBD6-8A80693FD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C04BB6-3942-672E-26F8-5E92DEBC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C3F8-1AAA-429C-A81C-215B524B6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603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2C6D1A-F796-8680-3A69-B25CC50D4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C641B6-5702-F7AD-C03F-EE4F40F34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4CFB5E-8C3F-CAF9-0E54-A5F87EDF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D9DE-273D-4A7B-B393-692C846D99E8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D4068-77A0-C96F-BC30-E8B3DCCD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D62972-9BF6-0987-2A52-1FB93DE95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C3F8-1AAA-429C-A81C-215B524B6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931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078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B56AF-01CD-39C2-C915-4161FB301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CB1AFF-78E8-F32D-EACD-3305F4D5F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B4086B-4730-F0E6-E890-DB6226441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D9DE-273D-4A7B-B393-692C846D99E8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2BB25D-77E1-072B-C3C2-069B8EED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C628AF-2C95-3E06-200F-B0BA6FBCC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C3F8-1AAA-429C-A81C-215B524B6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21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5B0F5-7281-0BD4-A5F4-DDCBC8E1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6C91D7-0A98-8FE3-F41A-0111974A1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8EE28-4B3B-3477-2578-B89E9D159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D9DE-273D-4A7B-B393-692C846D99E8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A35302-D939-11FB-056C-7DF9E7931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B3C1DE-6BE4-099A-706F-545B7E2E2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C3F8-1AAA-429C-A81C-215B524B6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50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28683-5425-D50B-B032-0BA543922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DAB2E2-F199-587C-C839-DBDC51468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1913F7-D9C5-35A5-548E-385F8A1CD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543ADD-A0E1-25CC-6FE2-0D554B7D3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D9DE-273D-4A7B-B393-692C846D99E8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C9F8E0-28C2-B96A-3357-EB2F0FB50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7E5FE8-A3E1-23D0-32A3-71740E3E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C3F8-1AAA-429C-A81C-215B524B6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98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CDD75-9AF4-9FFE-83FA-1D2B725FC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1F4C94-664E-6C6B-4D61-E7D175FE4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B9F49B-EF49-E2B0-DAC7-FF99BC29E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9D194A-8627-1A44-7336-06836C7BDD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877BE4-0A55-D71E-BE8B-833946EC85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B7F95F-475C-2C62-0FFC-9A1AA016C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D9DE-273D-4A7B-B393-692C846D99E8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C9526F-74C6-04D0-C951-AB7A5C6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9CCB7E-3EC9-8343-E918-2C3362EB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C3F8-1AAA-429C-A81C-215B524B6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283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689F2-8D3B-54B9-922B-96B099C2B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365AE6-D373-3CAD-441C-DAE691883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D9DE-273D-4A7B-B393-692C846D99E8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EEE795-76E3-F082-60CA-0EA199BE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2E2D2F-4712-468A-9689-37BA7B121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C3F8-1AAA-429C-A81C-215B524B6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631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3D0206-61E4-EF13-8913-4F01E18C1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D9DE-273D-4A7B-B393-692C846D99E8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9F0AF4-362A-7AEE-EC66-03A39E11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28C9B0-3256-9DB5-F32E-4E1B9482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C3F8-1AAA-429C-A81C-215B524B6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88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1BBF9-98EE-FD12-1B5C-0A9178161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149B7-DFA7-4D16-6FD8-7B6BE85C2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DA9203-404E-FBD7-D97B-623D740CD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65A1EB-43F9-FFA7-2AC6-CD77C2D42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D9DE-273D-4A7B-B393-692C846D99E8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5DBD55-0B27-A171-D18F-3F29E97E6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EE00A6-BB8F-915B-78C9-2051211D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C3F8-1AAA-429C-A81C-215B524B6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93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9D0DF-F67A-2F24-706E-9337D00D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19D791-18C8-3A2E-F4FA-A6A7AE347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E4E063-81E3-3C84-E859-069F2D021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6D5688-A7CA-45DB-43F0-F65DEC09A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D9DE-273D-4A7B-B393-692C846D99E8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D5153F-A741-AB7F-C690-A527173F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069F52-976B-956F-CB7C-1042754AE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C3F8-1AAA-429C-A81C-215B524B6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69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519EB1-52A1-D68B-FBC7-20D68A481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44677C-71B0-FB5D-5160-BF84396A6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A6C17B-7AA0-5199-D8B9-1E5E82C98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DD9DE-273D-4A7B-B393-692C846D99E8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62C7F2-46B6-2744-744E-A24B67336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BB5FB7-916F-3092-DDCF-243A56DC9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1C3F8-1AAA-429C-A81C-215B524B6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401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tsavelectricity.com/led-light-power-consumption-calculator/" TargetMode="Externa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880" y="1179027"/>
            <a:ext cx="9486520" cy="3558988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55395" marR="5080">
              <a:lnSpc>
                <a:spcPct val="92100"/>
              </a:lnSpc>
              <a:spcBef>
                <a:spcPts val="595"/>
              </a:spcBef>
            </a:pPr>
            <a:r>
              <a:rPr lang="en-US" sz="5400" spc="30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 Light"/>
              </a:rPr>
              <a:t>NIRSCAM: A Mobile Near-Infrared Sensing System for Food Calorie Estimation</a:t>
            </a:r>
            <a:br>
              <a:rPr lang="en-US" sz="2800" b="0" spc="-5" dirty="0">
                <a:solidFill>
                  <a:srgbClr val="000000"/>
                </a:solidFill>
                <a:latin typeface="Calibri"/>
                <a:cs typeface="Calibri"/>
              </a:rPr>
            </a:br>
            <a:br>
              <a:rPr lang="en-US" sz="2800" b="0" spc="-5" dirty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sz="2800" b="0" spc="-15" dirty="0">
                <a:solidFill>
                  <a:srgbClr val="000000"/>
                </a:solidFill>
                <a:latin typeface="Calibri"/>
                <a:cs typeface="Calibri"/>
              </a:rPr>
              <a:t>Haiyan Hu, Qian Zhang, </a:t>
            </a:r>
            <a:r>
              <a:rPr lang="en-US" sz="2800" b="0" spc="-15" dirty="0" err="1">
                <a:solidFill>
                  <a:srgbClr val="000000"/>
                </a:solidFill>
                <a:latin typeface="Calibri"/>
                <a:cs typeface="Calibri"/>
              </a:rPr>
              <a:t>Yanjiao</a:t>
            </a:r>
            <a:r>
              <a:rPr lang="en-US" sz="2800" b="0" spc="-15" dirty="0">
                <a:solidFill>
                  <a:srgbClr val="000000"/>
                </a:solidFill>
                <a:latin typeface="Calibri"/>
                <a:cs typeface="Calibri"/>
              </a:rPr>
              <a:t> Chen</a:t>
            </a:r>
            <a:br>
              <a:rPr lang="en-US" sz="2800" b="0" spc="-15" dirty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sz="2800" b="0" spc="-15" dirty="0">
                <a:solidFill>
                  <a:srgbClr val="000000"/>
                </a:solidFill>
              </a:rPr>
              <a:t>(IOTJ 2022)</a:t>
            </a:r>
            <a:endParaRPr lang="en-US" sz="2800" dirty="0">
              <a:latin typeface="Calibri"/>
              <a:cs typeface="Calibri"/>
            </a:endParaRPr>
          </a:p>
        </p:txBody>
      </p:sp>
      <p:pic>
        <p:nvPicPr>
          <p:cNvPr id="7" name="图形 6" descr="餐桌布置">
            <a:extLst>
              <a:ext uri="{FF2B5EF4-FFF2-40B4-BE49-F238E27FC236}">
                <a16:creationId xmlns:a16="http://schemas.microsoft.com/office/drawing/2014/main" id="{6CA39A04-2229-699F-9C1B-287D80A65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714" y="1309932"/>
            <a:ext cx="2380326" cy="23803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5856"/>
            <a:ext cx="281622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b="1" spc="30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 Light"/>
              </a:rPr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447800"/>
            <a:ext cx="10327640" cy="1282402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654685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spc="-5" dirty="0">
                <a:latin typeface="Calibri"/>
                <a:cs typeface="Calibri"/>
              </a:rPr>
              <a:t>There is a pressing demand for affordable and reliable food calorie estimation systems in daily diet.</a:t>
            </a:r>
          </a:p>
          <a:p>
            <a:pPr marL="241300" marR="654685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dirty="0">
                <a:latin typeface="Calibri"/>
                <a:cs typeface="Calibri"/>
              </a:rPr>
              <a:t>Existing solutions are expensive, complicated or unreliable.</a:t>
            </a:r>
          </a:p>
        </p:txBody>
      </p:sp>
      <p:sp>
        <p:nvSpPr>
          <p:cNvPr id="5" name="TextBox 15">
            <a:extLst>
              <a:ext uri="{FF2B5EF4-FFF2-40B4-BE49-F238E27FC236}">
                <a16:creationId xmlns:a16="http://schemas.microsoft.com/office/drawing/2014/main" id="{E5717C0B-38AC-E243-5F9E-940D45BF746D}"/>
              </a:ext>
            </a:extLst>
          </p:cNvPr>
          <p:cNvSpPr txBox="1"/>
          <p:nvPr/>
        </p:nvSpPr>
        <p:spPr>
          <a:xfrm>
            <a:off x="4734745" y="5510944"/>
            <a:ext cx="3789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Unreliable</a:t>
            </a:r>
          </a:p>
          <a:p>
            <a:pPr marL="457200" indent="-457200">
              <a:buFont typeface="Wingdings" pitchFamily="2" charset="2"/>
              <a:buChar char="L"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Limited to superficial features</a:t>
            </a:r>
          </a:p>
          <a:p>
            <a:pPr marL="457200" indent="-457200">
              <a:buFont typeface="Wingdings" pitchFamily="2" charset="2"/>
              <a:buChar char="L"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Ask for user operation</a:t>
            </a:r>
          </a:p>
        </p:txBody>
      </p:sp>
      <p:pic>
        <p:nvPicPr>
          <p:cNvPr id="1026" name="Picture 2" descr="Lose It! now lets users log foods with their phone's camera and a machine  learning algorithm | MobiHealthNews">
            <a:extLst>
              <a:ext uri="{FF2B5EF4-FFF2-40B4-BE49-F238E27FC236}">
                <a16:creationId xmlns:a16="http://schemas.microsoft.com/office/drawing/2014/main" id="{B0E88006-BFE4-E3F2-D0A6-72ACA0E88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721" y="3001404"/>
            <a:ext cx="1833471" cy="200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B6FAE13-E610-4C2E-6016-B4F89A824C27}"/>
              </a:ext>
            </a:extLst>
          </p:cNvPr>
          <p:cNvSpPr txBox="1"/>
          <p:nvPr/>
        </p:nvSpPr>
        <p:spPr>
          <a:xfrm>
            <a:off x="4811838" y="5005999"/>
            <a:ext cx="2969235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Image-based Solutions</a:t>
            </a:r>
          </a:p>
        </p:txBody>
      </p:sp>
      <p:pic>
        <p:nvPicPr>
          <p:cNvPr id="1028" name="Picture 4" descr="Bomb Calorimeter system - Bionergy &amp; Biofuels LAB">
            <a:extLst>
              <a:ext uri="{FF2B5EF4-FFF2-40B4-BE49-F238E27FC236}">
                <a16:creationId xmlns:a16="http://schemas.microsoft.com/office/drawing/2014/main" id="{AB6A0B72-C386-8948-B0DC-3589628BA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39" y="3515819"/>
            <a:ext cx="1302968" cy="117229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</p:pic>
      <p:sp>
        <p:nvSpPr>
          <p:cNvPr id="7" name="TextBox 15">
            <a:extLst>
              <a:ext uri="{FF2B5EF4-FFF2-40B4-BE49-F238E27FC236}">
                <a16:creationId xmlns:a16="http://schemas.microsoft.com/office/drawing/2014/main" id="{9534A39A-00DD-4089-6CFF-F2DEB834BBC3}"/>
              </a:ext>
            </a:extLst>
          </p:cNvPr>
          <p:cNvSpPr txBox="1"/>
          <p:nvPr/>
        </p:nvSpPr>
        <p:spPr>
          <a:xfrm>
            <a:off x="752139" y="5510944"/>
            <a:ext cx="3291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Complicated and Bulky</a:t>
            </a:r>
          </a:p>
          <a:p>
            <a:pPr marL="457200" indent="-457200">
              <a:buFont typeface="Wingdings" pitchFamily="2" charset="2"/>
              <a:buChar char="L"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Expensive</a:t>
            </a:r>
          </a:p>
        </p:txBody>
      </p:sp>
      <p:pic>
        <p:nvPicPr>
          <p:cNvPr id="1030" name="Picture 6" descr="This connected tabletop gadget can measure the calories on your plate in 10  seconds flat | Mashable">
            <a:extLst>
              <a:ext uri="{FF2B5EF4-FFF2-40B4-BE49-F238E27FC236}">
                <a16:creationId xmlns:a16="http://schemas.microsoft.com/office/drawing/2014/main" id="{538F2CC3-4E96-0221-6914-2BFF692BB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813" y="3515820"/>
            <a:ext cx="1563057" cy="1172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A5E4EC5-DCCD-A900-3498-A459BE510EAF}"/>
              </a:ext>
            </a:extLst>
          </p:cNvPr>
          <p:cNvSpPr txBox="1"/>
          <p:nvPr/>
        </p:nvSpPr>
        <p:spPr>
          <a:xfrm>
            <a:off x="752139" y="5005999"/>
            <a:ext cx="3291347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Professional Solutions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EF3D9CA-033D-7567-BB16-DE614887840B}"/>
              </a:ext>
            </a:extLst>
          </p:cNvPr>
          <p:cNvSpPr txBox="1"/>
          <p:nvPr/>
        </p:nvSpPr>
        <p:spPr>
          <a:xfrm>
            <a:off x="522707" y="4667444"/>
            <a:ext cx="1697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Bomb Calorimeter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895AD5B-8787-ADF1-4BBD-C2154C91CDAE}"/>
              </a:ext>
            </a:extLst>
          </p:cNvPr>
          <p:cNvSpPr txBox="1"/>
          <p:nvPr/>
        </p:nvSpPr>
        <p:spPr>
          <a:xfrm>
            <a:off x="2397813" y="4667445"/>
            <a:ext cx="15630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Spectrometer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95DACF0-CAD6-2968-888D-339542DB1832}"/>
              </a:ext>
            </a:extLst>
          </p:cNvPr>
          <p:cNvSpPr txBox="1"/>
          <p:nvPr/>
        </p:nvSpPr>
        <p:spPr>
          <a:xfrm>
            <a:off x="9747754" y="5141794"/>
            <a:ext cx="24003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not distinguish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 wrong calorie estimations</a:t>
            </a:r>
          </a:p>
        </p:txBody>
      </p:sp>
      <p:pic>
        <p:nvPicPr>
          <p:cNvPr id="4" name="Picture 2" descr="Consumer Reports: Non-dairy milk -- soy, almond, oat and coconut | KATU">
            <a:extLst>
              <a:ext uri="{FF2B5EF4-FFF2-40B4-BE49-F238E27FC236}">
                <a16:creationId xmlns:a16="http://schemas.microsoft.com/office/drawing/2014/main" id="{8C8A4E10-C292-B645-2964-2D14AE8E8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408" y="3001404"/>
            <a:ext cx="2925663" cy="164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E3B62E8-EF5D-C883-E0F0-4FACE4A9EC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408" y="5080238"/>
            <a:ext cx="1062965" cy="106296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63FD6401-4439-9DC6-8328-4B5DE3A456E5}"/>
              </a:ext>
            </a:extLst>
          </p:cNvPr>
          <p:cNvSpPr txBox="1"/>
          <p:nvPr/>
        </p:nvSpPr>
        <p:spPr>
          <a:xfrm>
            <a:off x="8706511" y="4275127"/>
            <a:ext cx="3047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Food with similar appearances </a:t>
            </a:r>
            <a:endParaRPr lang="zh-CN" altLang="en-US" dirty="0"/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E7C30670-F0A5-9BBE-1A04-D7ABDF0254A4}"/>
              </a:ext>
            </a:extLst>
          </p:cNvPr>
          <p:cNvSpPr/>
          <p:nvPr/>
        </p:nvSpPr>
        <p:spPr>
          <a:xfrm>
            <a:off x="9870659" y="4767087"/>
            <a:ext cx="774855" cy="296628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CBCA052-68E5-924C-97BE-069BB4044A06}"/>
              </a:ext>
            </a:extLst>
          </p:cNvPr>
          <p:cNvCxnSpPr>
            <a:cxnSpLocks/>
          </p:cNvCxnSpPr>
          <p:nvPr/>
        </p:nvCxnSpPr>
        <p:spPr>
          <a:xfrm>
            <a:off x="7632059" y="4010233"/>
            <a:ext cx="892311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5856"/>
            <a:ext cx="281622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4300" b="1" spc="30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 Light"/>
              </a:rPr>
              <a:t>Observation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8" y="1524000"/>
            <a:ext cx="10795274" cy="1356782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spc="-5" dirty="0">
                <a:latin typeface="Calibri"/>
                <a:cs typeface="Calibri"/>
              </a:rPr>
              <a:t>Near-infrared spectroscopy (NIRS) technology can detect underlying chemical characteristics of food, so that to provide reliable food nutrients and calories estimation.</a:t>
            </a:r>
          </a:p>
        </p:txBody>
      </p:sp>
      <p:pic>
        <p:nvPicPr>
          <p:cNvPr id="2050" name="Picture 2" descr="Food scientists: We can detect much more food | EurekAlert!">
            <a:extLst>
              <a:ext uri="{FF2B5EF4-FFF2-40B4-BE49-F238E27FC236}">
                <a16:creationId xmlns:a16="http://schemas.microsoft.com/office/drawing/2014/main" id="{E41AEB0B-4B74-E335-2F83-B127BA79B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15" y="3105666"/>
            <a:ext cx="3543574" cy="207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35CFB1F-227B-0469-A427-1D308C1A1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03" y="5180234"/>
            <a:ext cx="3710398" cy="13325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CB0DE58-E5DA-1C03-F3AC-393C732156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3736" y="3618412"/>
            <a:ext cx="2638995" cy="237693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27FDF63-CA4B-009D-353F-B53DD1F734A8}"/>
              </a:ext>
            </a:extLst>
          </p:cNvPr>
          <p:cNvSpPr txBox="1"/>
          <p:nvPr/>
        </p:nvSpPr>
        <p:spPr>
          <a:xfrm>
            <a:off x="4932859" y="5023987"/>
            <a:ext cx="33261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Each nutrient has a distinctive near-infrared absorption spectrum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1E87CE97-C955-6ADC-5128-FBE8D99C35DC}"/>
              </a:ext>
            </a:extLst>
          </p:cNvPr>
          <p:cNvSpPr/>
          <p:nvPr/>
        </p:nvSpPr>
        <p:spPr>
          <a:xfrm>
            <a:off x="5558246" y="3618412"/>
            <a:ext cx="1900645" cy="1024444"/>
          </a:xfrm>
          <a:custGeom>
            <a:avLst/>
            <a:gdLst>
              <a:gd name="connsiteX0" fmla="*/ 0 w 1887583"/>
              <a:gd name="connsiteY0" fmla="*/ 253355 h 992286"/>
              <a:gd name="connsiteX1" fmla="*/ 529045 w 1887583"/>
              <a:gd name="connsiteY1" fmla="*/ 18224 h 992286"/>
              <a:gd name="connsiteX2" fmla="*/ 1103811 w 1887583"/>
              <a:gd name="connsiteY2" fmla="*/ 684430 h 992286"/>
              <a:gd name="connsiteX3" fmla="*/ 1887583 w 1887583"/>
              <a:gd name="connsiteY3" fmla="*/ 991407 h 992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7583" h="992286">
                <a:moveTo>
                  <a:pt x="0" y="253355"/>
                </a:moveTo>
                <a:cubicBezTo>
                  <a:pt x="172538" y="99866"/>
                  <a:pt x="345077" y="-53622"/>
                  <a:pt x="529045" y="18224"/>
                </a:cubicBezTo>
                <a:cubicBezTo>
                  <a:pt x="713014" y="90070"/>
                  <a:pt x="877388" y="522233"/>
                  <a:pt x="1103811" y="684430"/>
                </a:cubicBezTo>
                <a:cubicBezTo>
                  <a:pt x="1330234" y="846627"/>
                  <a:pt x="1697083" y="1005559"/>
                  <a:pt x="1887583" y="991407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20C409C-3306-A0A5-E935-1F2179E77D4F}"/>
              </a:ext>
            </a:extLst>
          </p:cNvPr>
          <p:cNvCxnSpPr/>
          <p:nvPr/>
        </p:nvCxnSpPr>
        <p:spPr>
          <a:xfrm>
            <a:off x="5512526" y="4643846"/>
            <a:ext cx="21227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59B0C71-612A-0D1D-096F-EB98125E0292}"/>
              </a:ext>
            </a:extLst>
          </p:cNvPr>
          <p:cNvCxnSpPr>
            <a:cxnSpLocks/>
          </p:cNvCxnSpPr>
          <p:nvPr/>
        </p:nvCxnSpPr>
        <p:spPr>
          <a:xfrm flipV="1">
            <a:off x="5558246" y="3246120"/>
            <a:ext cx="0" cy="14698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CBCE7E8F-5CFA-F925-411B-4C5ADF34C003}"/>
              </a:ext>
            </a:extLst>
          </p:cNvPr>
          <p:cNvSpPr/>
          <p:nvPr/>
        </p:nvSpPr>
        <p:spPr>
          <a:xfrm>
            <a:off x="5564777" y="3609185"/>
            <a:ext cx="1959429" cy="1015066"/>
          </a:xfrm>
          <a:custGeom>
            <a:avLst/>
            <a:gdLst>
              <a:gd name="connsiteX0" fmla="*/ 0 w 1959429"/>
              <a:gd name="connsiteY0" fmla="*/ 668901 h 1015066"/>
              <a:gd name="connsiteX1" fmla="*/ 287383 w 1959429"/>
              <a:gd name="connsiteY1" fmla="*/ 381518 h 1015066"/>
              <a:gd name="connsiteX2" fmla="*/ 692332 w 1959429"/>
              <a:gd name="connsiteY2" fmla="*/ 708089 h 1015066"/>
              <a:gd name="connsiteX3" fmla="*/ 1443446 w 1959429"/>
              <a:gd name="connsiteY3" fmla="*/ 2695 h 1015066"/>
              <a:gd name="connsiteX4" fmla="*/ 1959429 w 1959429"/>
              <a:gd name="connsiteY4" fmla="*/ 1015066 h 101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9429" h="1015066">
                <a:moveTo>
                  <a:pt x="0" y="668901"/>
                </a:moveTo>
                <a:cubicBezTo>
                  <a:pt x="85997" y="521944"/>
                  <a:pt x="171994" y="374987"/>
                  <a:pt x="287383" y="381518"/>
                </a:cubicBezTo>
                <a:cubicBezTo>
                  <a:pt x="402772" y="388049"/>
                  <a:pt x="499655" y="771226"/>
                  <a:pt x="692332" y="708089"/>
                </a:cubicBezTo>
                <a:cubicBezTo>
                  <a:pt x="885009" y="644952"/>
                  <a:pt x="1232263" y="-48468"/>
                  <a:pt x="1443446" y="2695"/>
                </a:cubicBezTo>
                <a:cubicBezTo>
                  <a:pt x="1654629" y="53858"/>
                  <a:pt x="1878875" y="847426"/>
                  <a:pt x="1959429" y="1015066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167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5856"/>
            <a:ext cx="281622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4300" b="1" spc="30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 Light"/>
              </a:rPr>
              <a:t>NIRSCAM</a:t>
            </a:r>
            <a:endParaRPr sz="4300" b="1" spc="30" dirty="0">
              <a:solidFill>
                <a:schemeClr val="accent1">
                  <a:lumMod val="75000"/>
                </a:schemeClr>
              </a:solidFill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7" y="1524000"/>
            <a:ext cx="11146611" cy="1667123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654685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spc="-5" dirty="0">
                <a:latin typeface="Calibri"/>
                <a:cs typeface="Calibri"/>
              </a:rPr>
              <a:t>We propose a </a:t>
            </a:r>
            <a:r>
              <a:rPr lang="en-US" sz="2800" u="sng" spc="-5" dirty="0">
                <a:latin typeface="Calibri"/>
                <a:cs typeface="Calibri"/>
              </a:rPr>
              <a:t>low-cost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u="sng" spc="-5" dirty="0">
                <a:latin typeface="Calibri"/>
                <a:cs typeface="Calibri"/>
              </a:rPr>
              <a:t>mobile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altLang="zh-CN" sz="2800" u="sng" spc="-5" dirty="0">
                <a:latin typeface="Calibri"/>
                <a:cs typeface="Calibri"/>
              </a:rPr>
              <a:t>near-infrared</a:t>
            </a:r>
            <a:r>
              <a:rPr lang="en-US" altLang="zh-CN" sz="2800" spc="-5" dirty="0">
                <a:latin typeface="Calibri"/>
                <a:cs typeface="Calibri"/>
              </a:rPr>
              <a:t> sensing system for reliable food calorie estimation, named </a:t>
            </a:r>
            <a:r>
              <a:rPr lang="en-US" altLang="zh-CN" sz="2800" b="1" spc="-5" dirty="0">
                <a:latin typeface="Calibri"/>
                <a:cs typeface="Calibri"/>
              </a:rPr>
              <a:t>NIRSCAM</a:t>
            </a:r>
            <a:r>
              <a:rPr lang="en-US" altLang="zh-CN" sz="2800" spc="-5" dirty="0">
                <a:latin typeface="Calibri"/>
                <a:cs typeface="Calibri"/>
              </a:rPr>
              <a:t>.</a:t>
            </a:r>
          </a:p>
          <a:p>
            <a:pPr marL="241300" marR="654685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altLang="zh-CN" sz="2800" spc="-5" dirty="0">
                <a:latin typeface="Calibri"/>
                <a:cs typeface="Calibri"/>
              </a:rPr>
              <a:t>NIRCAM uses off-the-shelf cheap LEDs and photodiodes components to reduce the cost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6B5FF6E-0B5B-3655-585F-CC8E9F13C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516" y="3306689"/>
            <a:ext cx="2946293" cy="3221015"/>
          </a:xfrm>
          <a:prstGeom prst="rect">
            <a:avLst/>
          </a:prstGeom>
        </p:spPr>
      </p:pic>
      <p:sp>
        <p:nvSpPr>
          <p:cNvPr id="12" name="object 2">
            <a:extLst>
              <a:ext uri="{FF2B5EF4-FFF2-40B4-BE49-F238E27FC236}">
                <a16:creationId xmlns:a16="http://schemas.microsoft.com/office/drawing/2014/main" id="{8ABC6728-4834-CE14-024D-B21EA52A5321}"/>
              </a:ext>
            </a:extLst>
          </p:cNvPr>
          <p:cNvSpPr txBox="1">
            <a:spLocks/>
          </p:cNvSpPr>
          <p:nvPr/>
        </p:nvSpPr>
        <p:spPr>
          <a:xfrm>
            <a:off x="5983662" y="3244395"/>
            <a:ext cx="2816225" cy="506549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3200" b="1" spc="30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 Light"/>
              </a:rPr>
              <a:t>Challenges: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179F42C-1420-4575-4418-2A768DFB5431}"/>
              </a:ext>
            </a:extLst>
          </p:cNvPr>
          <p:cNvSpPr txBox="1"/>
          <p:nvPr/>
        </p:nvSpPr>
        <p:spPr>
          <a:xfrm>
            <a:off x="5983662" y="5441954"/>
            <a:ext cx="26462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spc="30" dirty="0">
                <a:solidFill>
                  <a:schemeClr val="accent1">
                    <a:lumMod val="75000"/>
                  </a:schemeClr>
                </a:solidFill>
                <a:latin typeface="Calibri Light"/>
                <a:ea typeface="+mj-ea"/>
                <a:cs typeface="Calibri Light"/>
              </a:rPr>
              <a:t>C1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: Low signal-to-noise ratio 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059774B-8156-8864-46C0-90011024ABF4}"/>
              </a:ext>
            </a:extLst>
          </p:cNvPr>
          <p:cNvSpPr txBox="1"/>
          <p:nvPr/>
        </p:nvSpPr>
        <p:spPr>
          <a:xfrm>
            <a:off x="9249780" y="5441955"/>
            <a:ext cx="2353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spc="30" dirty="0">
                <a:solidFill>
                  <a:schemeClr val="accent1">
                    <a:lumMod val="75000"/>
                  </a:schemeClr>
                </a:solidFill>
                <a:latin typeface="Calibri Light"/>
                <a:ea typeface="+mj-ea"/>
                <a:cs typeface="Calibri Light"/>
              </a:rPr>
              <a:t>C2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: Heterogeneous of Foods</a:t>
            </a:r>
            <a:endParaRPr lang="zh-CN" altLang="en-US" dirty="0"/>
          </a:p>
        </p:txBody>
      </p:sp>
      <p:pic>
        <p:nvPicPr>
          <p:cNvPr id="16" name="Picture 2" descr="Figure 1 from Diffuse Reflection Infrared Spectroscopy (Drifts):  Application to the in Situ Analysis of Catalysts | Semantic Scholar">
            <a:extLst>
              <a:ext uri="{FF2B5EF4-FFF2-40B4-BE49-F238E27FC236}">
                <a16:creationId xmlns:a16="http://schemas.microsoft.com/office/drawing/2014/main" id="{770D38A0-9060-3E0C-BCB0-264A731FA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62"/>
          <a:stretch/>
        </p:blipFill>
        <p:spPr bwMode="auto">
          <a:xfrm>
            <a:off x="9577536" y="3762986"/>
            <a:ext cx="1697527" cy="166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68B052E8-CBC7-0C2F-D6E1-8A7882580365}"/>
              </a:ext>
            </a:extLst>
          </p:cNvPr>
          <p:cNvGrpSpPr/>
          <p:nvPr/>
        </p:nvGrpSpPr>
        <p:grpSpPr>
          <a:xfrm>
            <a:off x="5983662" y="3975160"/>
            <a:ext cx="2646224" cy="1201247"/>
            <a:chOff x="6374271" y="4147723"/>
            <a:chExt cx="2646224" cy="1201247"/>
          </a:xfrm>
        </p:grpSpPr>
        <p:pic>
          <p:nvPicPr>
            <p:cNvPr id="3074" name="Picture 2" descr="Led light lamp icon energy symbol Royalty Free Vector Image">
              <a:extLst>
                <a:ext uri="{FF2B5EF4-FFF2-40B4-BE49-F238E27FC236}">
                  <a16:creationId xmlns:a16="http://schemas.microsoft.com/office/drawing/2014/main" id="{041D7F14-83B7-4E41-89A7-9723C79316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98" t="11099" r="15097" b="10285"/>
            <a:stretch/>
          </p:blipFill>
          <p:spPr bwMode="auto">
            <a:xfrm>
              <a:off x="7812181" y="4147723"/>
              <a:ext cx="1208314" cy="12012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76288E6-DB34-F724-2696-8BFDFC15B4AD}"/>
                </a:ext>
              </a:extLst>
            </p:cNvPr>
            <p:cNvSpPr txBox="1"/>
            <p:nvPr/>
          </p:nvSpPr>
          <p:spPr>
            <a:xfrm>
              <a:off x="6374271" y="4483329"/>
              <a:ext cx="164237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200" b="1" i="0" u="none" strike="noStrike" dirty="0">
                  <a:solidFill>
                    <a:srgbClr val="BA2746"/>
                  </a:solidFill>
                  <a:effectLst/>
                  <a:latin typeface="Comic Sans MS" panose="030F0702030302020204" pitchFamily="66" charset="0"/>
                </a:rPr>
                <a:t>Low emission power</a:t>
              </a:r>
            </a:p>
            <a:p>
              <a:pPr algn="l"/>
              <a:r>
                <a:rPr lang="en-US" altLang="zh-CN" sz="1200" b="1" dirty="0">
                  <a:solidFill>
                    <a:srgbClr val="BA2746"/>
                  </a:solidFill>
                  <a:latin typeface="Comic Sans MS" panose="030F0702030302020204" pitchFamily="66" charset="0"/>
                </a:rPr>
                <a:t>Ambient light noise</a:t>
              </a:r>
              <a:endParaRPr lang="en-US" altLang="zh-CN" sz="1200" b="1" i="0" u="none" strike="noStrike" dirty="0">
                <a:solidFill>
                  <a:srgbClr val="BA2746"/>
                </a:solidFill>
                <a:effectLst/>
                <a:latin typeface="Comic Sans MS" panose="030F0702030302020204" pitchFamily="66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ABEA9525-7043-E9E8-78C2-979A027F5022}"/>
              </a:ext>
            </a:extLst>
          </p:cNvPr>
          <p:cNvSpPr/>
          <p:nvPr/>
        </p:nvSpPr>
        <p:spPr>
          <a:xfrm>
            <a:off x="5728064" y="3191123"/>
            <a:ext cx="6159136" cy="3151915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BEC6552-0548-DCAE-CD93-A1D87B2784BE}"/>
              </a:ext>
            </a:extLst>
          </p:cNvPr>
          <p:cNvSpPr txBox="1"/>
          <p:nvPr/>
        </p:nvSpPr>
        <p:spPr>
          <a:xfrm>
            <a:off x="2480815" y="6343038"/>
            <a:ext cx="1157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spc="-5" dirty="0">
                <a:latin typeface="Calibri"/>
                <a:cs typeface="Calibri"/>
              </a:rPr>
              <a:t>NIRSCAM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26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5856"/>
            <a:ext cx="281622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4300" b="1" spc="30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 Light"/>
              </a:rPr>
              <a:t>NIRSCAM</a:t>
            </a:r>
            <a:endParaRPr sz="4300" b="1" spc="30" dirty="0">
              <a:solidFill>
                <a:schemeClr val="accent1">
                  <a:lumMod val="75000"/>
                </a:schemeClr>
              </a:solidFill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8" y="1524000"/>
            <a:ext cx="10513062" cy="1667123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654685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altLang="zh-CN" sz="2800" spc="-5" dirty="0">
                <a:latin typeface="Calibri"/>
                <a:cs typeface="Calibri"/>
              </a:rPr>
              <a:t>It improves the signal quality of the system by a series of schemes, including hardware modulation and denoising algorithms</a:t>
            </a:r>
          </a:p>
          <a:p>
            <a:pPr marL="241300" marR="654685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altLang="zh-CN" sz="2800" spc="-5" dirty="0">
                <a:latin typeface="Calibri"/>
                <a:cs typeface="Calibri"/>
              </a:rPr>
              <a:t>It exploits non-linear machine learning model is used to realize accurate estimations of calories.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4AE2F5-3689-3742-F023-AEF3C2563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806" y="3494882"/>
            <a:ext cx="7090329" cy="237687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451A486-5CBA-9177-9F19-1447BD79D7C2}"/>
              </a:ext>
            </a:extLst>
          </p:cNvPr>
          <p:cNvSpPr/>
          <p:nvPr/>
        </p:nvSpPr>
        <p:spPr>
          <a:xfrm>
            <a:off x="2527663" y="3472418"/>
            <a:ext cx="3344091" cy="1636201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9B40D19-D1B9-AC42-4CA0-01093D977E95}"/>
              </a:ext>
            </a:extLst>
          </p:cNvPr>
          <p:cNvSpPr txBox="1"/>
          <p:nvPr/>
        </p:nvSpPr>
        <p:spPr>
          <a:xfrm>
            <a:off x="249147" y="5440961"/>
            <a:ext cx="21738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latin typeface="NimbusRomNo9L-ReguItal"/>
              </a:rPr>
              <a:t>To improve the signal quality of low-cost syste</a:t>
            </a:r>
            <a:r>
              <a:rPr lang="en-US" altLang="zh-CN" dirty="0">
                <a:latin typeface="NimbusRomNo9L-ReguItal"/>
              </a:rPr>
              <a:t>m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869FF31-D3A1-B9FC-0090-A040AC1B1BF0}"/>
              </a:ext>
            </a:extLst>
          </p:cNvPr>
          <p:cNvSpPr/>
          <p:nvPr/>
        </p:nvSpPr>
        <p:spPr>
          <a:xfrm>
            <a:off x="249147" y="5423265"/>
            <a:ext cx="2173875" cy="9410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66BC42DF-2AB3-AF8D-2513-5145EC0610E6}"/>
              </a:ext>
            </a:extLst>
          </p:cNvPr>
          <p:cNvCxnSpPr>
            <a:cxnSpLocks/>
            <a:stCxn id="5" idx="1"/>
            <a:endCxn id="12" idx="0"/>
          </p:cNvCxnSpPr>
          <p:nvPr/>
        </p:nvCxnSpPr>
        <p:spPr>
          <a:xfrm rot="10800000" flipV="1">
            <a:off x="1336085" y="4290519"/>
            <a:ext cx="1191578" cy="113274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D90136BD-723F-64F7-D8B9-72CD206BD6CE}"/>
              </a:ext>
            </a:extLst>
          </p:cNvPr>
          <p:cNvSpPr/>
          <p:nvPr/>
        </p:nvSpPr>
        <p:spPr>
          <a:xfrm>
            <a:off x="4258491" y="5182422"/>
            <a:ext cx="1678577" cy="680875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43923C1-3FF6-C412-2516-DC5F716BD539}"/>
              </a:ext>
            </a:extLst>
          </p:cNvPr>
          <p:cNvSpPr/>
          <p:nvPr/>
        </p:nvSpPr>
        <p:spPr>
          <a:xfrm>
            <a:off x="5937068" y="3472418"/>
            <a:ext cx="2181497" cy="2390879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699D95B-CD0B-60A5-39D7-5B58414AB425}"/>
              </a:ext>
            </a:extLst>
          </p:cNvPr>
          <p:cNvGrpSpPr/>
          <p:nvPr/>
        </p:nvGrpSpPr>
        <p:grpSpPr>
          <a:xfrm>
            <a:off x="10160724" y="2872490"/>
            <a:ext cx="1667694" cy="941026"/>
            <a:chOff x="9762307" y="5758262"/>
            <a:chExt cx="1667694" cy="941026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E627FA3-ED73-68AF-E04A-E3B3A838583C}"/>
                </a:ext>
              </a:extLst>
            </p:cNvPr>
            <p:cNvSpPr txBox="1"/>
            <p:nvPr/>
          </p:nvSpPr>
          <p:spPr>
            <a:xfrm>
              <a:off x="9762307" y="5767110"/>
              <a:ext cx="1667694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To fit the heterogeneous types of foods</a:t>
              </a:r>
              <a:r>
                <a:rPr lang="en-US" altLang="zh-CN" dirty="0"/>
                <a:t> </a:t>
              </a:r>
              <a:endParaRPr lang="zh-CN" altLang="en-US" dirty="0"/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60A3135B-E9B8-4B75-BE78-CCB36D11B2C0}"/>
                </a:ext>
              </a:extLst>
            </p:cNvPr>
            <p:cNvSpPr/>
            <p:nvPr/>
          </p:nvSpPr>
          <p:spPr>
            <a:xfrm>
              <a:off x="9762307" y="5758262"/>
              <a:ext cx="1667694" cy="941026"/>
            </a:xfrm>
            <a:prstGeom prst="round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B634D665-709D-8099-6203-69D610AD46E8}"/>
              </a:ext>
            </a:extLst>
          </p:cNvPr>
          <p:cNvCxnSpPr>
            <a:cxnSpLocks/>
            <a:stCxn id="4" idx="0"/>
            <a:endCxn id="24" idx="1"/>
          </p:cNvCxnSpPr>
          <p:nvPr/>
        </p:nvCxnSpPr>
        <p:spPr>
          <a:xfrm rot="5400000" flipH="1" flipV="1">
            <a:off x="8101408" y="1435567"/>
            <a:ext cx="151879" cy="3966753"/>
          </a:xfrm>
          <a:prstGeom prst="bent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74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5856"/>
            <a:ext cx="281622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4300" b="1" spc="30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 Light"/>
              </a:rPr>
              <a:t>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8" y="1524000"/>
            <a:ext cx="10513062" cy="178766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NIRSCAM is 15.32% more accurate in calorie estimation than the image-based baseline over 25 types of food.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NIRSCAM can differentiate foods with strong resemblance and gives accurate calorie estimation, like cola and diet cola.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DD7412F-8775-C6B4-E216-A9DC2A845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35" y="3546332"/>
            <a:ext cx="4069936" cy="289573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D02427B-59F8-1D11-C0EC-6926B5394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9909" y="5561564"/>
            <a:ext cx="5630091" cy="72511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7481E7F-F114-3DA2-5F90-57EAC8F9E6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2794" y="3546332"/>
            <a:ext cx="5544323" cy="193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1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262</Words>
  <Application>Microsoft Office PowerPoint</Application>
  <PresentationFormat>宽屏</PresentationFormat>
  <Paragraphs>41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 MT</vt:lpstr>
      <vt:lpstr>Avenir Book</vt:lpstr>
      <vt:lpstr>NimbusRomNo9L-ReguItal</vt:lpstr>
      <vt:lpstr>等线</vt:lpstr>
      <vt:lpstr>等线 Light</vt:lpstr>
      <vt:lpstr>Arial</vt:lpstr>
      <vt:lpstr>Calibri</vt:lpstr>
      <vt:lpstr>Calibri Light</vt:lpstr>
      <vt:lpstr>Comic Sans MS</vt:lpstr>
      <vt:lpstr>Wingdings</vt:lpstr>
      <vt:lpstr>Office 主题​​</vt:lpstr>
      <vt:lpstr>NIRSCAM: A Mobile Near-Infrared Sensing System for Food Calorie Estimation  Haiyan Hu, Qian Zhang, Yanjiao Chen (IOTJ 2022)</vt:lpstr>
      <vt:lpstr>Introduction</vt:lpstr>
      <vt:lpstr>Observation</vt:lpstr>
      <vt:lpstr>NIRSCAM</vt:lpstr>
      <vt:lpstr>NIRSCAM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Summary</dc:title>
  <dc:creator>胡 海燕</dc:creator>
  <cp:lastModifiedBy>胡 海燕</cp:lastModifiedBy>
  <cp:revision>63</cp:revision>
  <dcterms:created xsi:type="dcterms:W3CDTF">2023-02-07T08:40:36Z</dcterms:created>
  <dcterms:modified xsi:type="dcterms:W3CDTF">2023-06-04T14:40:09Z</dcterms:modified>
</cp:coreProperties>
</file>