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75" r:id="rId2"/>
    <p:sldId id="576" r:id="rId3"/>
    <p:sldId id="577" r:id="rId4"/>
    <p:sldId id="582" r:id="rId5"/>
    <p:sldId id="578" r:id="rId6"/>
    <p:sldId id="1786" r:id="rId7"/>
    <p:sldId id="1787" r:id="rId8"/>
    <p:sldId id="581" r:id="rId9"/>
    <p:sldId id="1789" r:id="rId10"/>
    <p:sldId id="1790" r:id="rId11"/>
    <p:sldId id="580" r:id="rId12"/>
    <p:sldId id="1791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597"/>
    <a:srgbClr val="5B9BD5"/>
    <a:srgbClr val="FFC000"/>
    <a:srgbClr val="70AD47"/>
    <a:srgbClr val="F55900"/>
    <a:srgbClr val="FD7201"/>
    <a:srgbClr val="FFDDCF"/>
    <a:srgbClr val="E0F7FF"/>
    <a:srgbClr val="FFFFFF"/>
    <a:srgbClr val="BA2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7" autoAdjust="0"/>
  </p:normalViewPr>
  <p:slideViewPr>
    <p:cSldViewPr snapToGrid="0">
      <p:cViewPr varScale="1">
        <p:scale>
          <a:sx n="117" d="100"/>
          <a:sy n="117" d="100"/>
        </p:scale>
        <p:origin x="6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D6BF77-ADF9-454E-BA18-6DA250E1DA57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B7159-1E89-4FC7-8D49-65E33E0027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85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第二份工作，我们在</a:t>
            </a:r>
            <a:r>
              <a:rPr lang="en-US" altLang="zh-CN" dirty="0"/>
              <a:t>NIRSCAM</a:t>
            </a:r>
            <a:r>
              <a:rPr lang="zh-CN" altLang="en-US" dirty="0"/>
              <a:t>的基础上，关注更特殊的一类人群：婴儿的营养饮食。提出了一种低成本的婴儿辅食宏量营养元素估计系统。并且在这份工作中我们探索了一种新的光谱处理技术：光谱重建来大幅度的提升系统的准确性。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B7159-1E89-4FC7-8D49-65E33E00270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882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188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3972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28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954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54685" indent="0">
              <a:lnSpc>
                <a:spcPts val="3000"/>
              </a:lnSpc>
              <a:spcBef>
                <a:spcPts val="500"/>
              </a:spcBef>
              <a:buFont typeface="Arial MT"/>
              <a:buNone/>
              <a:tabLst>
                <a:tab pos="241300" algn="l"/>
              </a:tabLst>
            </a:pPr>
            <a:endParaRPr lang="en-US" altLang="zh-CN" sz="1200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65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852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464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lvl="0" indent="-228600" algn="l" defTabSz="914400" rtl="0" eaLnBrk="1" fontAlgn="auto" latinLnBrk="0" hangingPunct="1">
              <a:lnSpc>
                <a:spcPts val="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lang="en-US" altLang="zh-CN" sz="2400" spc="-5" dirty="0">
                <a:latin typeface="Calibri"/>
                <a:cs typeface="Calibri"/>
              </a:rPr>
              <a:t>We rephrase the problem of learning a stable reconstruction algorithm to the denoising problem of an unstable reconstruction algorithm and propose a novel autoencoder-based spectra reconstruction algorithm</a:t>
            </a:r>
          </a:p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329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lvl="0" indent="-228600" algn="l" defTabSz="914400" rtl="0" eaLnBrk="1" fontAlgn="auto" latinLnBrk="0" hangingPunct="1">
              <a:lnSpc>
                <a:spcPts val="3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 MT"/>
              <a:buChar char="•"/>
              <a:tabLst>
                <a:tab pos="241300" algn="l"/>
              </a:tabLst>
              <a:defRPr/>
            </a:pPr>
            <a:r>
              <a:rPr lang="en-US" altLang="zh-CN" sz="2400" spc="-5" dirty="0">
                <a:latin typeface="Calibri"/>
                <a:cs typeface="Calibri"/>
              </a:rPr>
              <a:t>We rephrase the problem of learning a stable reconstruction algorithm to the denoising problem of an unstable reconstruction algorithm and propose a novel autoencoder-based spectra reconstruction algorithm</a:t>
            </a:r>
          </a:p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348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45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endParaRPr lang="en-US" altLang="zh-CN" sz="2400" spc="-5" dirty="0">
              <a:latin typeface="Calibri"/>
              <a:cs typeface="Calibr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409A0A-0FDC-4C1E-83C9-14269F56D9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146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413A19-E90C-182B-D16D-99E4B6738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3E3A7E9-62F6-A7C8-9A70-B4B076064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2053F5-C3C3-8458-0469-21F50B57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F7F57-3909-B22C-1B66-A240F112B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D90AA9-ABBC-5099-DC90-8C07B7924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509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C46E2-C89C-8999-EF0C-1E0E2A46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7AE15A-97FB-5BC4-B5BE-C99F79B5F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EE0FD7-FD1B-E455-B5C4-B3E4902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527D53-0B11-EB55-DBD6-8A80693F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C04BB6-3942-672E-26F8-5E92DEBCE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60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E2C6D1A-F796-8680-3A69-B25CC50D4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C641B6-5702-F7AD-C03F-EE4F40F34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CFB5E-8C3F-CAF9-0E54-A5F87EDF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D4068-77A0-C96F-BC30-E8B3DCCD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62972-9BF6-0987-2A52-1FB93DE95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931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2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328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3B56AF-01CD-39C2-C915-4161FB30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B1AFF-78E8-F32D-EACD-3305F4D5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4086B-4730-F0E6-E890-DB622644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2BB25D-77E1-072B-C3C2-069B8EED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628AF-2C95-3E06-200F-B0BA6FBCC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1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E5B0F5-7281-0BD4-A5F4-DDCBC8E1A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C91D7-0A98-8FE3-F41A-0111974A1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28EE28-4B3B-3477-2578-B89E9D15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A35302-D939-11FB-056C-7DF9E793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B3C1DE-6BE4-099A-706F-545B7E2E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50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F28683-5425-D50B-B032-0BA543922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AB2E2-F199-587C-C839-DBDC51468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1913F7-D9C5-35A5-548E-385F8A1CD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543ADD-A0E1-25CC-6FE2-0D554B7D3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C9F8E0-28C2-B96A-3357-EB2F0FB50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7E5FE8-A3E1-23D0-32A3-71740E3E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98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CDD75-9AF4-9FFE-83FA-1D2B725F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F4C94-664E-6C6B-4D61-E7D175FE4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B9F49B-EF49-E2B0-DAC7-FF99BC29E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9D194A-8627-1A44-7336-06836C7BDD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A877BE4-0A55-D71E-BE8B-833946EC85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B7F95F-475C-2C62-0FFC-9A1AA016C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C9526F-74C6-04D0-C951-AB7A5C6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9CCB7E-3EC9-8343-E918-2C3362EB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283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689F2-8D3B-54B9-922B-96B099C2B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365AE6-D373-3CAD-441C-DAE691883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EEE795-76E3-F082-60CA-0EA199BE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2E2D2F-4712-468A-9689-37BA7B12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63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3D0206-61E4-EF13-8913-4F01E18C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9F0AF4-362A-7AEE-EC66-03A39E11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28C9B0-3256-9DB5-F32E-4E1B9482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88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1BBF9-98EE-FD12-1B5C-0A917816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149B7-DFA7-4D16-6FD8-7B6BE85C2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DA9203-404E-FBD7-D97B-623D740C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5A1EB-43F9-FFA7-2AC6-CD77C2D4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5DBD55-0B27-A171-D18F-3F29E97E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E00A6-BB8F-915B-78C9-2051211DF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93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9D0DF-F67A-2F24-706E-9337D00D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19D791-18C8-3A2E-F4FA-A6A7AE347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DE4E063-81E3-3C84-E859-069F2D021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6D5688-A7CA-45DB-43F0-F65DEC09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5153F-A741-AB7F-C690-A527173F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69F52-976B-956F-CB7C-1042754A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69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0519EB1-52A1-D68B-FBC7-20D68A48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44677C-71B0-FB5D-5160-BF84396A6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A6C17B-7AA0-5199-D8B9-1E5E82C98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DD9DE-273D-4A7B-B393-692C846D99E8}" type="datetimeFigureOut">
              <a:rPr lang="zh-CN" altLang="en-US" smtClean="0"/>
              <a:t>2023/7/24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2C7F2-46B6-2744-744E-A24B673366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B5FB7-916F-3092-DDCF-243A56DC9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1C3F8-1AAA-429C-A81C-215B524B60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0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yanhu.github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1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6.jp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4880" y="994971"/>
            <a:ext cx="9486520" cy="392710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55395" marR="5080">
              <a:lnSpc>
                <a:spcPct val="92100"/>
              </a:lnSpc>
              <a:spcBef>
                <a:spcPts val="595"/>
              </a:spcBef>
            </a:pPr>
            <a:r>
              <a:rPr lang="en-US" sz="5400" spc="30" dirty="0" err="1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BabyNutri</a:t>
            </a:r>
            <a:r>
              <a:rPr lang="en-US" sz="5400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: A Cost-Effective Baby Food Macronutrients Analyzer Based on Spectral Reconstruction</a:t>
            </a:r>
            <a:br>
              <a:rPr lang="en-US" sz="2800" b="0" spc="-5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800" spc="-15" dirty="0">
                <a:solidFill>
                  <a:srgbClr val="000000"/>
                </a:solidFill>
                <a:latin typeface="Calibri"/>
                <a:cs typeface="Calibri"/>
              </a:rPr>
              <a:t>Haiyan Hu</a:t>
            </a:r>
            <a:r>
              <a:rPr lang="en-US" sz="2800" b="0" spc="-15" dirty="0">
                <a:solidFill>
                  <a:srgbClr val="000000"/>
                </a:solidFill>
                <a:latin typeface="Calibri"/>
                <a:cs typeface="Calibri"/>
              </a:rPr>
              <a:t>, </a:t>
            </a:r>
            <a:r>
              <a:rPr lang="en-US" sz="2800" b="0" spc="-15" dirty="0" err="1">
                <a:solidFill>
                  <a:srgbClr val="000000"/>
                </a:solidFill>
                <a:latin typeface="Calibri"/>
                <a:cs typeface="Calibri"/>
              </a:rPr>
              <a:t>Qianyi</a:t>
            </a:r>
            <a:r>
              <a:rPr lang="en-US" sz="2800" b="0" spc="-15" dirty="0">
                <a:solidFill>
                  <a:srgbClr val="000000"/>
                </a:solidFill>
                <a:latin typeface="Calibri"/>
                <a:cs typeface="Calibri"/>
              </a:rPr>
              <a:t> Huang, Qian Zhang</a:t>
            </a:r>
            <a:br>
              <a:rPr lang="en-US" sz="2800" b="0" spc="-15" dirty="0">
                <a:solidFill>
                  <a:srgbClr val="000000"/>
                </a:solidFill>
                <a:latin typeface="Calibri"/>
                <a:cs typeface="Calibri"/>
              </a:rPr>
            </a:br>
            <a:r>
              <a:rPr lang="en-US" sz="2800" b="0" spc="-15" dirty="0">
                <a:solidFill>
                  <a:srgbClr val="000000"/>
                </a:solidFill>
              </a:rPr>
              <a:t>(IMWUT 2023)</a:t>
            </a:r>
            <a:endParaRPr lang="en-US" sz="2800" dirty="0">
              <a:latin typeface="Calibri"/>
              <a:cs typeface="Calibri"/>
            </a:endParaRPr>
          </a:p>
        </p:txBody>
      </p:sp>
      <p:pic>
        <p:nvPicPr>
          <p:cNvPr id="5" name="图形 4" descr="研究">
            <a:extLst>
              <a:ext uri="{FF2B5EF4-FFF2-40B4-BE49-F238E27FC236}">
                <a16:creationId xmlns:a16="http://schemas.microsoft.com/office/drawing/2014/main" id="{7AEE827F-D11F-85BB-9F0D-111BCD5C6E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6919" y="1250401"/>
            <a:ext cx="1421117" cy="1421117"/>
          </a:xfrm>
          <a:prstGeom prst="rect">
            <a:avLst/>
          </a:prstGeom>
        </p:spPr>
      </p:pic>
      <p:pic>
        <p:nvPicPr>
          <p:cNvPr id="9" name="图形 8" descr="婴儿奶瓶">
            <a:extLst>
              <a:ext uri="{FF2B5EF4-FFF2-40B4-BE49-F238E27FC236}">
                <a16:creationId xmlns:a16="http://schemas.microsoft.com/office/drawing/2014/main" id="{2553B0F7-C09F-0A1A-92E1-8F694DA89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542" y="1986869"/>
            <a:ext cx="1473217" cy="1473217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7C21C7-A7A7-E145-D6D3-124D4A772A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CN" smtClean="0"/>
              <a:t>1</a:t>
            </a:fld>
            <a:endParaRPr lang="zh-CN" altLang="en-US"/>
          </a:p>
        </p:txBody>
      </p:sp>
      <p:pic>
        <p:nvPicPr>
          <p:cNvPr id="4" name="Picture 27">
            <a:extLst>
              <a:ext uri="{FF2B5EF4-FFF2-40B4-BE49-F238E27FC236}">
                <a16:creationId xmlns:a16="http://schemas.microsoft.com/office/drawing/2014/main" id="{85B9B459-F8DE-7F06-15A9-E43FB27A2A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562" y="5537271"/>
            <a:ext cx="2926080" cy="93521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170" name="Picture 2" descr="Sun Yat-sen University - Wikipedia">
            <a:extLst>
              <a:ext uri="{FF2B5EF4-FFF2-40B4-BE49-F238E27FC236}">
                <a16:creationId xmlns:a16="http://schemas.microsoft.com/office/drawing/2014/main" id="{539E2CAE-2E15-F93C-1970-713F3BBF1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070" y="5348915"/>
            <a:ext cx="1311925" cy="131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545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9573"/>
            <a:ext cx="5453381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Evaluation: Set up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69F36AA8-B3F9-B3D9-3E74-955B562CCB9F}"/>
              </a:ext>
            </a:extLst>
          </p:cNvPr>
          <p:cNvSpPr txBox="1"/>
          <p:nvPr/>
        </p:nvSpPr>
        <p:spPr>
          <a:xfrm>
            <a:off x="916937" y="1524000"/>
            <a:ext cx="11146611" cy="92589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spc="-5" dirty="0">
                <a:latin typeface="Calibri"/>
                <a:cs typeface="Calibri"/>
              </a:rPr>
              <a:t>We evaluate the performance of </a:t>
            </a:r>
            <a:r>
              <a:rPr lang="en-US" altLang="zh-CN" sz="2800" spc="-5" dirty="0" err="1">
                <a:latin typeface="Calibri"/>
                <a:cs typeface="Calibri"/>
              </a:rPr>
              <a:t>BabyNutri</a:t>
            </a:r>
            <a:r>
              <a:rPr lang="en-US" altLang="zh-CN" sz="2800" spc="-5" dirty="0">
                <a:latin typeface="Calibri"/>
                <a:cs typeface="Calibri"/>
              </a:rPr>
              <a:t> on 88 types of baby food with various categories.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73ED2C-C570-DB0E-C1F1-74EC978A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6EBE11F-AEA2-B6A8-BD10-8C8EB3D87F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6472"/>
          <a:stretch/>
        </p:blipFill>
        <p:spPr>
          <a:xfrm>
            <a:off x="2800562" y="2477296"/>
            <a:ext cx="6206278" cy="141344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2E2B154-71E3-8CC0-B3E2-DCDA1E629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835"/>
          <a:stretch/>
        </p:blipFill>
        <p:spPr>
          <a:xfrm>
            <a:off x="2709954" y="3890742"/>
            <a:ext cx="6772091" cy="262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24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9573"/>
            <a:ext cx="9423401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Evaluation: </a:t>
            </a:r>
            <a:r>
              <a:rPr lang="en-US" altLang="zh-CN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Spectral reconstruction</a:t>
            </a:r>
            <a:endParaRPr lang="en-US" sz="43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455AB9-BBEB-E338-33F5-6E03CCF6CFDE}"/>
              </a:ext>
            </a:extLst>
          </p:cNvPr>
          <p:cNvSpPr txBox="1"/>
          <p:nvPr/>
        </p:nvSpPr>
        <p:spPr>
          <a:xfrm>
            <a:off x="849368" y="5390126"/>
            <a:ext cx="104932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spectral reconstruction error of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BabyNutri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is only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5.91%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reducing 33%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than the state-of-the-art baseline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with the same time complexity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DA0B9F-ECDE-2B89-942C-669C36710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39" y="2211714"/>
            <a:ext cx="3957222" cy="261363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73ED2C-C570-DB0E-C1F1-74EC978A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DD16730-CA22-F814-0583-9ACC39034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182" y="1984153"/>
            <a:ext cx="5780237" cy="306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6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878"/>
            <a:ext cx="9926321" cy="6912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Evaluation: </a:t>
            </a:r>
            <a:r>
              <a:rPr lang="en-US" altLang="zh-CN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Macronutrients estimation</a:t>
            </a:r>
            <a:endParaRPr lang="en-US" sz="43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859B05-6AD1-6C07-8533-D1E9C2960CFD}"/>
              </a:ext>
            </a:extLst>
          </p:cNvPr>
          <p:cNvSpPr txBox="1"/>
          <p:nvPr/>
        </p:nvSpPr>
        <p:spPr>
          <a:xfrm>
            <a:off x="480061" y="4591620"/>
            <a:ext cx="1123187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BabyNutri’s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performance is highly correlated with the professional spectrometer, While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price of our system is only one percent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of the commercial spectrometer.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466BC8A-FA3F-359E-41AC-EF107F23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04" y="1679582"/>
            <a:ext cx="3979048" cy="256992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873ED2C-C570-DB0E-C1F1-74EC978A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C368861-3E0C-F628-92F8-D1867B2C4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058" y="1870175"/>
            <a:ext cx="6677158" cy="218873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A77740-853E-621D-A76F-772E0BDB7EBE}"/>
              </a:ext>
            </a:extLst>
          </p:cNvPr>
          <p:cNvSpPr txBox="1"/>
          <p:nvPr/>
        </p:nvSpPr>
        <p:spPr>
          <a:xfrm>
            <a:off x="414747" y="5471328"/>
            <a:ext cx="111458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Compare to existing LED-based low-cost solutions,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BabyNutri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achieves consistent good performance over all three macro-nutrients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35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1800" y="2061961"/>
            <a:ext cx="656619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825" algn="ctr">
              <a:lnSpc>
                <a:spcPct val="100000"/>
              </a:lnSpc>
              <a:spcBef>
                <a:spcPts val="100"/>
              </a:spcBef>
            </a:pPr>
            <a:r>
              <a:rPr sz="8800" b="1" spc="30" dirty="0">
                <a:solidFill>
                  <a:srgbClr val="2F559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</a:p>
        </p:txBody>
      </p:sp>
      <p:pic>
        <p:nvPicPr>
          <p:cNvPr id="4" name="Picture 27">
            <a:extLst>
              <a:ext uri="{FF2B5EF4-FFF2-40B4-BE49-F238E27FC236}">
                <a16:creationId xmlns:a16="http://schemas.microsoft.com/office/drawing/2014/main" id="{BC78BF21-9F27-718B-045B-1CD798054F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93" y="5786264"/>
            <a:ext cx="2926080" cy="93521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9C07236E-C6BA-8418-8067-387807DFFEB1}"/>
              </a:ext>
            </a:extLst>
          </p:cNvPr>
          <p:cNvSpPr/>
          <p:nvPr/>
        </p:nvSpPr>
        <p:spPr>
          <a:xfrm>
            <a:off x="3043180" y="3429000"/>
            <a:ext cx="587750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200" b="1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Haiyan HU (HKUST)</a:t>
            </a:r>
          </a:p>
          <a:p>
            <a:pPr algn="ctr"/>
            <a:r>
              <a:rPr lang="en-US" altLang="zh-CN" sz="2400" b="1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Year-3 Ph.D. </a:t>
            </a:r>
          </a:p>
          <a:p>
            <a:pPr algn="ctr"/>
            <a:r>
              <a:rPr lang="en-US" altLang="zh-CN" sz="2400" b="1" spc="3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 by Prof. Qian Zhang</a:t>
            </a:r>
          </a:p>
          <a:p>
            <a:pPr algn="ctr"/>
            <a:r>
              <a:rPr lang="en-US" altLang="zh-CN" b="1" spc="30" dirty="0"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https://hyanhu.github.io/</a:t>
            </a:r>
            <a:r>
              <a:rPr lang="en-US" altLang="zh-CN" b="1" spc="3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26">
            <a:extLst>
              <a:ext uri="{FF2B5EF4-FFF2-40B4-BE49-F238E27FC236}">
                <a16:creationId xmlns:a16="http://schemas.microsoft.com/office/drawing/2014/main" id="{F19DBE6C-8EE8-1BE1-EDCC-8E1FB713FC8C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04893" y="32132"/>
            <a:ext cx="3617400" cy="8717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>
            <a:extLst>
              <a:ext uri="{FF2B5EF4-FFF2-40B4-BE49-F238E27FC236}">
                <a16:creationId xmlns:a16="http://schemas.microsoft.com/office/drawing/2014/main" id="{94AD0F89-EB3B-BE85-533B-2ED7579D8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4704" y="5027891"/>
            <a:ext cx="1975844" cy="1067741"/>
          </a:xfrm>
          <a:prstGeom prst="rect">
            <a:avLst/>
          </a:prstGeom>
        </p:spPr>
      </p:pic>
      <p:pic>
        <p:nvPicPr>
          <p:cNvPr id="8210" name="Picture 18" descr="Calorie Mama Food AI - Food Image Recognition and Calorie Counter using  Deep Learning">
            <a:extLst>
              <a:ext uri="{FF2B5EF4-FFF2-40B4-BE49-F238E27FC236}">
                <a16:creationId xmlns:a16="http://schemas.microsoft.com/office/drawing/2014/main" id="{293CD728-65AB-8E15-88C4-39A5EE7F4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6166" y="5148997"/>
            <a:ext cx="1052707" cy="1183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Motivation</a:t>
            </a:r>
            <a:endParaRPr sz="43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447800"/>
            <a:ext cx="11172736" cy="83356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Proper nutrient intake is essential for infants and toddlers to ensure children’s growth, health, and development to their full potential</a:t>
            </a:r>
          </a:p>
        </p:txBody>
      </p:sp>
      <p:pic>
        <p:nvPicPr>
          <p:cNvPr id="8196" name="Picture 4" descr="Homemade baby food ideas: in pictures | Raising Children Network">
            <a:extLst>
              <a:ext uri="{FF2B5EF4-FFF2-40B4-BE49-F238E27FC236}">
                <a16:creationId xmlns:a16="http://schemas.microsoft.com/office/drawing/2014/main" id="{A3E77531-EA38-C4F5-8AAF-E057ADB6F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306" y="3029509"/>
            <a:ext cx="1705826" cy="142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17228149-C4E2-FC3F-07CC-320DB1039C57}"/>
              </a:ext>
            </a:extLst>
          </p:cNvPr>
          <p:cNvSpPr/>
          <p:nvPr/>
        </p:nvSpPr>
        <p:spPr>
          <a:xfrm>
            <a:off x="8491913" y="3546517"/>
            <a:ext cx="594596" cy="393121"/>
          </a:xfrm>
          <a:prstGeom prst="right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8" name="Picture 6" descr="Organic Baby Food Made Fresh | Delivery To Your Door | Little Spoon">
            <a:extLst>
              <a:ext uri="{FF2B5EF4-FFF2-40B4-BE49-F238E27FC236}">
                <a16:creationId xmlns:a16="http://schemas.microsoft.com/office/drawing/2014/main" id="{81C92B2F-5E77-B212-3131-EEF9462B3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1" t="21661" r="13877" b="24693"/>
          <a:stretch/>
        </p:blipFill>
        <p:spPr bwMode="auto">
          <a:xfrm>
            <a:off x="9292898" y="3190202"/>
            <a:ext cx="1482647" cy="110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5E69400A-98EC-8BF8-E1B4-5F42ADB11E48}"/>
              </a:ext>
            </a:extLst>
          </p:cNvPr>
          <p:cNvGrpSpPr/>
          <p:nvPr/>
        </p:nvGrpSpPr>
        <p:grpSpPr>
          <a:xfrm>
            <a:off x="267148" y="3114923"/>
            <a:ext cx="4688729" cy="3039087"/>
            <a:chOff x="312867" y="3097902"/>
            <a:chExt cx="4688729" cy="303908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0DF23F1-BFFE-71BD-5BC8-F707919E2D39}"/>
                </a:ext>
              </a:extLst>
            </p:cNvPr>
            <p:cNvGrpSpPr/>
            <p:nvPr/>
          </p:nvGrpSpPr>
          <p:grpSpPr>
            <a:xfrm>
              <a:off x="312867" y="3097902"/>
              <a:ext cx="4688729" cy="2843384"/>
              <a:chOff x="320406" y="3065245"/>
              <a:chExt cx="4688729" cy="2843384"/>
            </a:xfrm>
          </p:grpSpPr>
          <p:pic>
            <p:nvPicPr>
              <p:cNvPr id="8200" name="Picture 8" descr="Macronutrients for Kids — 925 Fit Kids">
                <a:extLst>
                  <a:ext uri="{FF2B5EF4-FFF2-40B4-BE49-F238E27FC236}">
                    <a16:creationId xmlns:a16="http://schemas.microsoft.com/office/drawing/2014/main" id="{54F2C7E9-830D-5424-47F3-1FEF16817E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6938" y="3065245"/>
                <a:ext cx="4092197" cy="27281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02" name="Picture 10" descr="Baby - Free kid and baby icons">
                <a:extLst>
                  <a:ext uri="{FF2B5EF4-FFF2-40B4-BE49-F238E27FC236}">
                    <a16:creationId xmlns:a16="http://schemas.microsoft.com/office/drawing/2014/main" id="{F536FF62-544A-2431-8270-5F2E9F19DB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0277078">
                <a:off x="320406" y="4999974"/>
                <a:ext cx="908655" cy="9086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206" name="Picture 14" descr="Baby - Free kid and baby icons">
                <a:extLst>
                  <a:ext uri="{FF2B5EF4-FFF2-40B4-BE49-F238E27FC236}">
                    <a16:creationId xmlns:a16="http://schemas.microsoft.com/office/drawing/2014/main" id="{377BC340-92A6-EA99-D93C-C61C691BC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1494" y="4458322"/>
                <a:ext cx="1287121" cy="128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F9AD47D-99D9-D582-C80A-5D3CD4F8519A}"/>
                </a:ext>
              </a:extLst>
            </p:cNvPr>
            <p:cNvSpPr txBox="1"/>
            <p:nvPr/>
          </p:nvSpPr>
          <p:spPr>
            <a:xfrm>
              <a:off x="1132412" y="5767657"/>
              <a:ext cx="36461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alibri" panose="020F0502020204030204" pitchFamily="34" charset="0"/>
                  <a:cs typeface="Calibri" panose="020F0502020204030204" pitchFamily="34" charset="0"/>
                </a:rPr>
                <a:t>Macronutrients for baby and toddler</a:t>
              </a:r>
              <a:endParaRPr lang="zh-CN" altLang="en-US" dirty="0"/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45B879B9-5B9D-C509-284D-ED0A781A1EFF}"/>
              </a:ext>
            </a:extLst>
          </p:cNvPr>
          <p:cNvSpPr txBox="1"/>
          <p:nvPr/>
        </p:nvSpPr>
        <p:spPr>
          <a:xfrm>
            <a:off x="6414909" y="4457866"/>
            <a:ext cx="47486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Ingredients are mixed together and mill to pastes</a:t>
            </a:r>
            <a:endParaRPr lang="zh-CN" altLang="en-US" dirty="0"/>
          </a:p>
        </p:txBody>
      </p:sp>
      <p:sp>
        <p:nvSpPr>
          <p:cNvPr id="26" name="TextBox 15">
            <a:extLst>
              <a:ext uri="{FF2B5EF4-FFF2-40B4-BE49-F238E27FC236}">
                <a16:creationId xmlns:a16="http://schemas.microsoft.com/office/drawing/2014/main" id="{A288AD10-4741-04E6-B0C9-958ADC4ACFEF}"/>
              </a:ext>
            </a:extLst>
          </p:cNvPr>
          <p:cNvSpPr txBox="1"/>
          <p:nvPr/>
        </p:nvSpPr>
        <p:spPr>
          <a:xfrm>
            <a:off x="5527744" y="6410489"/>
            <a:ext cx="1868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cumbersome</a:t>
            </a:r>
          </a:p>
        </p:txBody>
      </p:sp>
      <p:pic>
        <p:nvPicPr>
          <p:cNvPr id="8208" name="Picture 16" descr="Tracking food could be the key to losing weight">
            <a:extLst>
              <a:ext uri="{FF2B5EF4-FFF2-40B4-BE49-F238E27FC236}">
                <a16:creationId xmlns:a16="http://schemas.microsoft.com/office/drawing/2014/main" id="{7B1DE53B-196B-E10F-1179-99565AFCC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6" r="4609" b="30967"/>
          <a:stretch/>
        </p:blipFill>
        <p:spPr bwMode="auto">
          <a:xfrm>
            <a:off x="5527746" y="5142693"/>
            <a:ext cx="2056774" cy="1067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B717A5D-4912-0A21-3751-73D001729F63}"/>
              </a:ext>
            </a:extLst>
          </p:cNvPr>
          <p:cNvSpPr txBox="1"/>
          <p:nvPr/>
        </p:nvSpPr>
        <p:spPr>
          <a:xfrm>
            <a:off x="5527745" y="6010379"/>
            <a:ext cx="205677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Hand-record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0C39A3C-79FF-1A44-1821-F03E06E2923A}"/>
              </a:ext>
            </a:extLst>
          </p:cNvPr>
          <p:cNvSpPr txBox="1"/>
          <p:nvPr/>
        </p:nvSpPr>
        <p:spPr>
          <a:xfrm>
            <a:off x="7734130" y="6010379"/>
            <a:ext cx="205677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Camera-based</a:t>
            </a:r>
          </a:p>
        </p:txBody>
      </p:sp>
      <p:sp>
        <p:nvSpPr>
          <p:cNvPr id="33" name="TextBox 15">
            <a:extLst>
              <a:ext uri="{FF2B5EF4-FFF2-40B4-BE49-F238E27FC236}">
                <a16:creationId xmlns:a16="http://schemas.microsoft.com/office/drawing/2014/main" id="{FE0D2DCC-D4B1-94FD-9BC4-2A46C068B1F1}"/>
              </a:ext>
            </a:extLst>
          </p:cNvPr>
          <p:cNvSpPr txBox="1"/>
          <p:nvPr/>
        </p:nvSpPr>
        <p:spPr>
          <a:xfrm>
            <a:off x="7607357" y="6410489"/>
            <a:ext cx="22063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No visual features</a:t>
            </a:r>
          </a:p>
        </p:txBody>
      </p:sp>
      <p:sp>
        <p:nvSpPr>
          <p:cNvPr id="34" name="TextBox 15">
            <a:extLst>
              <a:ext uri="{FF2B5EF4-FFF2-40B4-BE49-F238E27FC236}">
                <a16:creationId xmlns:a16="http://schemas.microsoft.com/office/drawing/2014/main" id="{524FA7EA-9C19-4FF4-DD59-380B47EF41E2}"/>
              </a:ext>
            </a:extLst>
          </p:cNvPr>
          <p:cNvSpPr txBox="1"/>
          <p:nvPr/>
        </p:nvSpPr>
        <p:spPr>
          <a:xfrm>
            <a:off x="9903075" y="6410489"/>
            <a:ext cx="2159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L"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venir Book" panose="02000503020000020003" pitchFamily="2" charset="0"/>
              </a:rPr>
              <a:t>Limited resolution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CB34816-7CEC-755F-F16C-C14810600056}"/>
              </a:ext>
            </a:extLst>
          </p:cNvPr>
          <p:cNvSpPr txBox="1"/>
          <p:nvPr/>
        </p:nvSpPr>
        <p:spPr>
          <a:xfrm>
            <a:off x="9954239" y="6010379"/>
            <a:ext cx="2056775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Optical-based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0DED09-7244-F475-7B1B-64FF117B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3B92B6-4237-8557-4765-B40DBAF7C7B3}"/>
              </a:ext>
            </a:extLst>
          </p:cNvPr>
          <p:cNvSpPr txBox="1"/>
          <p:nvPr/>
        </p:nvSpPr>
        <p:spPr>
          <a:xfrm>
            <a:off x="856915" y="2355055"/>
            <a:ext cx="11398433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There is no automated solution for baby food macronutrient estimation in daily usage. </a:t>
            </a:r>
          </a:p>
        </p:txBody>
      </p:sp>
    </p:spTree>
    <p:extLst>
      <p:ext uri="{BB962C8B-B14F-4D97-AF65-F5344CB8AC3E}">
        <p14:creationId xmlns:p14="http://schemas.microsoft.com/office/powerpoint/2010/main" val="412410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23" grpId="0"/>
      <p:bldP spid="26" grpId="0"/>
      <p:bldP spid="28" grpId="0" animBg="1"/>
      <p:bldP spid="32" grpId="0" animBg="1"/>
      <p:bldP spid="33" grpId="0"/>
      <p:bldP spid="34" grpId="0"/>
      <p:bldP spid="36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Observation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524000"/>
            <a:ext cx="10795274" cy="92589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Each photodiode (PD) can detect the light that are integrated over its spectral sensitive 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bandwidth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(that typically range as wide as &gt;100nm). 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AD18F70-E9B9-3D3D-EBC3-74D2DBE7D1DF}"/>
              </a:ext>
            </a:extLst>
          </p:cNvPr>
          <p:cNvGrpSpPr/>
          <p:nvPr/>
        </p:nvGrpSpPr>
        <p:grpSpPr>
          <a:xfrm>
            <a:off x="8958110" y="4881629"/>
            <a:ext cx="1133383" cy="772387"/>
            <a:chOff x="9300449" y="3768830"/>
            <a:chExt cx="2122714" cy="146982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1F60FEE3-3848-FC90-01CD-A18573EFD6E0}"/>
                </a:ext>
              </a:extLst>
            </p:cNvPr>
            <p:cNvGrpSpPr/>
            <p:nvPr/>
          </p:nvGrpSpPr>
          <p:grpSpPr>
            <a:xfrm>
              <a:off x="9300449" y="3768830"/>
              <a:ext cx="2122714" cy="1469821"/>
              <a:chOff x="5512526" y="3246120"/>
              <a:chExt cx="2122714" cy="1469821"/>
            </a:xfrm>
          </p:grpSpPr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E20C409C-3306-A0A5-E935-1F2179E77D4F}"/>
                  </a:ext>
                </a:extLst>
              </p:cNvPr>
              <p:cNvCxnSpPr/>
              <p:nvPr/>
            </p:nvCxnSpPr>
            <p:spPr>
              <a:xfrm>
                <a:off x="5512526" y="4643846"/>
                <a:ext cx="212271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F59B0C71-612A-0D1D-096F-EB98125E02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8246" y="3246120"/>
                <a:ext cx="0" cy="14698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57EC5212-3624-F571-39AD-A2A116470701}"/>
                </a:ext>
              </a:extLst>
            </p:cNvPr>
            <p:cNvSpPr/>
            <p:nvPr/>
          </p:nvSpPr>
          <p:spPr>
            <a:xfrm>
              <a:off x="9344902" y="3896734"/>
              <a:ext cx="1250705" cy="1267579"/>
            </a:xfrm>
            <a:custGeom>
              <a:avLst/>
              <a:gdLst>
                <a:gd name="connsiteX0" fmla="*/ 0 w 378460"/>
                <a:gd name="connsiteY0" fmla="*/ 612140 h 614680"/>
                <a:gd name="connsiteX1" fmla="*/ 147320 w 378460"/>
                <a:gd name="connsiteY1" fmla="*/ 0 h 614680"/>
                <a:gd name="connsiteX2" fmla="*/ 378460 w 378460"/>
                <a:gd name="connsiteY2" fmla="*/ 614680 h 61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460" h="614680">
                  <a:moveTo>
                    <a:pt x="0" y="612140"/>
                  </a:moveTo>
                  <a:cubicBezTo>
                    <a:pt x="42121" y="305858"/>
                    <a:pt x="84243" y="-423"/>
                    <a:pt x="147320" y="0"/>
                  </a:cubicBezTo>
                  <a:cubicBezTo>
                    <a:pt x="210397" y="423"/>
                    <a:pt x="342900" y="526203"/>
                    <a:pt x="378460" y="614680"/>
                  </a:cubicBezTo>
                </a:path>
              </a:pathLst>
            </a:cu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D41B079E-CDB4-E1A5-F519-FA4716E5D9F1}"/>
                </a:ext>
              </a:extLst>
            </p:cNvPr>
            <p:cNvSpPr/>
            <p:nvPr/>
          </p:nvSpPr>
          <p:spPr>
            <a:xfrm>
              <a:off x="10174406" y="3857055"/>
              <a:ext cx="1115668" cy="1319958"/>
            </a:xfrm>
            <a:custGeom>
              <a:avLst/>
              <a:gdLst>
                <a:gd name="connsiteX0" fmla="*/ 0 w 378460"/>
                <a:gd name="connsiteY0" fmla="*/ 612140 h 614680"/>
                <a:gd name="connsiteX1" fmla="*/ 147320 w 378460"/>
                <a:gd name="connsiteY1" fmla="*/ 0 h 614680"/>
                <a:gd name="connsiteX2" fmla="*/ 378460 w 378460"/>
                <a:gd name="connsiteY2" fmla="*/ 614680 h 614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8460" h="614680">
                  <a:moveTo>
                    <a:pt x="0" y="612140"/>
                  </a:moveTo>
                  <a:cubicBezTo>
                    <a:pt x="42121" y="305858"/>
                    <a:pt x="84243" y="-423"/>
                    <a:pt x="147320" y="0"/>
                  </a:cubicBezTo>
                  <a:cubicBezTo>
                    <a:pt x="210397" y="423"/>
                    <a:pt x="342900" y="526203"/>
                    <a:pt x="378460" y="614680"/>
                  </a:cubicBezTo>
                </a:path>
              </a:pathLst>
            </a:cu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3FB90953-EB0E-916E-7915-2E16DF5C0308}"/>
                </a:ext>
              </a:extLst>
            </p:cNvPr>
            <p:cNvSpPr/>
            <p:nvPr/>
          </p:nvSpPr>
          <p:spPr>
            <a:xfrm>
              <a:off x="9720797" y="3790378"/>
              <a:ext cx="1194650" cy="1373935"/>
            </a:xfrm>
            <a:custGeom>
              <a:avLst/>
              <a:gdLst>
                <a:gd name="connsiteX0" fmla="*/ 0 w 670560"/>
                <a:gd name="connsiteY0" fmla="*/ 648475 h 666255"/>
                <a:gd name="connsiteX1" fmla="*/ 129540 w 670560"/>
                <a:gd name="connsiteY1" fmla="*/ 41415 h 666255"/>
                <a:gd name="connsiteX2" fmla="*/ 375920 w 670560"/>
                <a:gd name="connsiteY2" fmla="*/ 66815 h 666255"/>
                <a:gd name="connsiteX3" fmla="*/ 487680 w 670560"/>
                <a:gd name="connsiteY3" fmla="*/ 170955 h 666255"/>
                <a:gd name="connsiteX4" fmla="*/ 670560 w 670560"/>
                <a:gd name="connsiteY4" fmla="*/ 666255 h 66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0560" h="666255">
                  <a:moveTo>
                    <a:pt x="0" y="648475"/>
                  </a:moveTo>
                  <a:cubicBezTo>
                    <a:pt x="33443" y="393416"/>
                    <a:pt x="66887" y="138358"/>
                    <a:pt x="129540" y="41415"/>
                  </a:cubicBezTo>
                  <a:cubicBezTo>
                    <a:pt x="192193" y="-55528"/>
                    <a:pt x="316230" y="45225"/>
                    <a:pt x="375920" y="66815"/>
                  </a:cubicBezTo>
                  <a:cubicBezTo>
                    <a:pt x="435610" y="88405"/>
                    <a:pt x="438573" y="71048"/>
                    <a:pt x="487680" y="170955"/>
                  </a:cubicBezTo>
                  <a:cubicBezTo>
                    <a:pt x="536787" y="270862"/>
                    <a:pt x="603673" y="468558"/>
                    <a:pt x="670560" y="666255"/>
                  </a:cubicBezTo>
                </a:path>
              </a:pathLst>
            </a:custGeom>
            <a:noFill/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E4CA099C-817A-FF52-F0D0-70F1AA350DB4}"/>
                </a:ext>
              </a:extLst>
            </p:cNvPr>
            <p:cNvSpPr/>
            <p:nvPr/>
          </p:nvSpPr>
          <p:spPr>
            <a:xfrm>
              <a:off x="9774446" y="4190517"/>
              <a:ext cx="1515628" cy="974917"/>
            </a:xfrm>
            <a:custGeom>
              <a:avLst/>
              <a:gdLst>
                <a:gd name="connsiteX0" fmla="*/ 0 w 1962150"/>
                <a:gd name="connsiteY0" fmla="*/ 1391491 h 1414351"/>
                <a:gd name="connsiteX1" fmla="*/ 438150 w 1962150"/>
                <a:gd name="connsiteY1" fmla="*/ 27511 h 1414351"/>
                <a:gd name="connsiteX2" fmla="*/ 1093470 w 1962150"/>
                <a:gd name="connsiteY2" fmla="*/ 496141 h 1414351"/>
                <a:gd name="connsiteX3" fmla="*/ 1767840 w 1962150"/>
                <a:gd name="connsiteY3" fmla="*/ 728551 h 1414351"/>
                <a:gd name="connsiteX4" fmla="*/ 1962150 w 1962150"/>
                <a:gd name="connsiteY4" fmla="*/ 1414351 h 1414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2150" h="1414351">
                  <a:moveTo>
                    <a:pt x="0" y="1391491"/>
                  </a:moveTo>
                  <a:cubicBezTo>
                    <a:pt x="127952" y="784113"/>
                    <a:pt x="255905" y="176736"/>
                    <a:pt x="438150" y="27511"/>
                  </a:cubicBezTo>
                  <a:cubicBezTo>
                    <a:pt x="620395" y="-121714"/>
                    <a:pt x="871855" y="379301"/>
                    <a:pt x="1093470" y="496141"/>
                  </a:cubicBezTo>
                  <a:cubicBezTo>
                    <a:pt x="1315085" y="612981"/>
                    <a:pt x="1623060" y="575516"/>
                    <a:pt x="1767840" y="728551"/>
                  </a:cubicBezTo>
                  <a:cubicBezTo>
                    <a:pt x="1912620" y="881586"/>
                    <a:pt x="1937385" y="1147968"/>
                    <a:pt x="1962150" y="1414351"/>
                  </a:cubicBez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984780F-F6DC-5622-60A3-57484AE93043}"/>
              </a:ext>
            </a:extLst>
          </p:cNvPr>
          <p:cNvGrpSpPr/>
          <p:nvPr/>
        </p:nvGrpSpPr>
        <p:grpSpPr>
          <a:xfrm>
            <a:off x="7343087" y="4119706"/>
            <a:ext cx="2844651" cy="1643150"/>
            <a:chOff x="7343087" y="4119706"/>
            <a:chExt cx="2844651" cy="1643150"/>
          </a:xfrm>
        </p:grpSpPr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2B3CDBB-F803-5033-DEAE-EE449A4635D6}"/>
                </a:ext>
              </a:extLst>
            </p:cNvPr>
            <p:cNvCxnSpPr>
              <a:cxnSpLocks/>
              <a:stCxn id="2060" idx="6"/>
              <a:endCxn id="2061" idx="2"/>
            </p:cNvCxnSpPr>
            <p:nvPr/>
          </p:nvCxnSpPr>
          <p:spPr>
            <a:xfrm>
              <a:off x="8781875" y="4164290"/>
              <a:ext cx="844457" cy="1507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06FA12A8-DFA9-4210-2F6E-D8C73C32536A}"/>
                </a:ext>
              </a:extLst>
            </p:cNvPr>
            <p:cNvCxnSpPr>
              <a:cxnSpLocks/>
              <a:stCxn id="2059" idx="7"/>
              <a:endCxn id="2060" idx="3"/>
            </p:cNvCxnSpPr>
            <p:nvPr/>
          </p:nvCxnSpPr>
          <p:spPr>
            <a:xfrm flipV="1">
              <a:off x="8280991" y="4195816"/>
              <a:ext cx="424774" cy="54901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6009EEE4-5109-5E1D-CB4F-6695A49B10D1}"/>
                </a:ext>
              </a:extLst>
            </p:cNvPr>
            <p:cNvCxnSpPr>
              <a:cxnSpLocks/>
              <a:stCxn id="2058" idx="7"/>
              <a:endCxn id="2059" idx="3"/>
            </p:cNvCxnSpPr>
            <p:nvPr/>
          </p:nvCxnSpPr>
          <p:spPr>
            <a:xfrm flipV="1">
              <a:off x="7772784" y="4807878"/>
              <a:ext cx="445155" cy="34888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5" name="组合 2054">
              <a:extLst>
                <a:ext uri="{FF2B5EF4-FFF2-40B4-BE49-F238E27FC236}">
                  <a16:creationId xmlns:a16="http://schemas.microsoft.com/office/drawing/2014/main" id="{3989F7EC-93E7-5B9B-44AD-C3A3D4962CB1}"/>
                </a:ext>
              </a:extLst>
            </p:cNvPr>
            <p:cNvGrpSpPr/>
            <p:nvPr/>
          </p:nvGrpSpPr>
          <p:grpSpPr>
            <a:xfrm>
              <a:off x="7343087" y="4171423"/>
              <a:ext cx="2844651" cy="1591433"/>
              <a:chOff x="5512526" y="3246120"/>
              <a:chExt cx="2122714" cy="1469821"/>
            </a:xfrm>
          </p:grpSpPr>
          <p:cxnSp>
            <p:nvCxnSpPr>
              <p:cNvPr id="2056" name="直接箭头连接符 2055">
                <a:extLst>
                  <a:ext uri="{FF2B5EF4-FFF2-40B4-BE49-F238E27FC236}">
                    <a16:creationId xmlns:a16="http://schemas.microsoft.com/office/drawing/2014/main" id="{04A4E17A-CCE6-5E48-9633-F94955E1480E}"/>
                  </a:ext>
                </a:extLst>
              </p:cNvPr>
              <p:cNvCxnSpPr/>
              <p:nvPr/>
            </p:nvCxnSpPr>
            <p:spPr>
              <a:xfrm>
                <a:off x="5512526" y="4643846"/>
                <a:ext cx="212271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7" name="直接箭头连接符 2056">
                <a:extLst>
                  <a:ext uri="{FF2B5EF4-FFF2-40B4-BE49-F238E27FC236}">
                    <a16:creationId xmlns:a16="http://schemas.microsoft.com/office/drawing/2014/main" id="{2FC2CF09-CFD8-C3B3-4975-EB3C559A9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8246" y="3246120"/>
                <a:ext cx="0" cy="14698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58" name="椭圆 2057">
              <a:extLst>
                <a:ext uri="{FF2B5EF4-FFF2-40B4-BE49-F238E27FC236}">
                  <a16:creationId xmlns:a16="http://schemas.microsoft.com/office/drawing/2014/main" id="{6352422C-EEC6-DE21-15DA-A92A0C78801D}"/>
                </a:ext>
              </a:extLst>
            </p:cNvPr>
            <p:cNvSpPr/>
            <p:nvPr/>
          </p:nvSpPr>
          <p:spPr>
            <a:xfrm>
              <a:off x="7696674" y="5143705"/>
              <a:ext cx="89168" cy="89168"/>
            </a:xfrm>
            <a:prstGeom prst="ellipse">
              <a:avLst/>
            </a:prstGeom>
            <a:solidFill>
              <a:srgbClr val="5B9BD5"/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9" name="椭圆 2058">
              <a:extLst>
                <a:ext uri="{FF2B5EF4-FFF2-40B4-BE49-F238E27FC236}">
                  <a16:creationId xmlns:a16="http://schemas.microsoft.com/office/drawing/2014/main" id="{C01F9CCD-F554-7747-40AD-A83AC0FD58AB}"/>
                </a:ext>
              </a:extLst>
            </p:cNvPr>
            <p:cNvSpPr/>
            <p:nvPr/>
          </p:nvSpPr>
          <p:spPr>
            <a:xfrm>
              <a:off x="8204881" y="4731768"/>
              <a:ext cx="89168" cy="89168"/>
            </a:xfrm>
            <a:prstGeom prst="ellipse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0" name="椭圆 2059">
              <a:extLst>
                <a:ext uri="{FF2B5EF4-FFF2-40B4-BE49-F238E27FC236}">
                  <a16:creationId xmlns:a16="http://schemas.microsoft.com/office/drawing/2014/main" id="{F8B33736-746A-CE1A-522A-601AD4384810}"/>
                </a:ext>
              </a:extLst>
            </p:cNvPr>
            <p:cNvSpPr/>
            <p:nvPr/>
          </p:nvSpPr>
          <p:spPr>
            <a:xfrm>
              <a:off x="8692707" y="4119706"/>
              <a:ext cx="89168" cy="89168"/>
            </a:xfrm>
            <a:prstGeom prst="ellipse">
              <a:avLst/>
            </a:prstGeom>
            <a:solidFill>
              <a:srgbClr val="70AD47"/>
            </a:solidFill>
            <a:ln>
              <a:solidFill>
                <a:srgbClr val="70AD4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1" name="椭圆 2060">
              <a:extLst>
                <a:ext uri="{FF2B5EF4-FFF2-40B4-BE49-F238E27FC236}">
                  <a16:creationId xmlns:a16="http://schemas.microsoft.com/office/drawing/2014/main" id="{D87016F8-BC85-3A74-E586-7CE2A836122A}"/>
                </a:ext>
              </a:extLst>
            </p:cNvPr>
            <p:cNvSpPr/>
            <p:nvPr/>
          </p:nvSpPr>
          <p:spPr>
            <a:xfrm>
              <a:off x="9626332" y="4270441"/>
              <a:ext cx="89168" cy="8916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70" name="椭圆 2069">
            <a:extLst>
              <a:ext uri="{FF2B5EF4-FFF2-40B4-BE49-F238E27FC236}">
                <a16:creationId xmlns:a16="http://schemas.microsoft.com/office/drawing/2014/main" id="{FC50154B-5395-C1C0-7E31-42A1FF612413}"/>
              </a:ext>
            </a:extLst>
          </p:cNvPr>
          <p:cNvSpPr/>
          <p:nvPr/>
        </p:nvSpPr>
        <p:spPr>
          <a:xfrm>
            <a:off x="8094438" y="4653288"/>
            <a:ext cx="272795" cy="27171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6BB5EC8-7811-D8B8-06CA-D75A9D81A141}"/>
              </a:ext>
            </a:extLst>
          </p:cNvPr>
          <p:cNvGrpSpPr/>
          <p:nvPr/>
        </p:nvGrpSpPr>
        <p:grpSpPr>
          <a:xfrm>
            <a:off x="3546781" y="4891681"/>
            <a:ext cx="1104189" cy="745785"/>
            <a:chOff x="6093518" y="3768830"/>
            <a:chExt cx="2122714" cy="1469821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C61637B-1E57-0FB5-B90E-4CCD1D04483E}"/>
                </a:ext>
              </a:extLst>
            </p:cNvPr>
            <p:cNvGrpSpPr/>
            <p:nvPr/>
          </p:nvGrpSpPr>
          <p:grpSpPr>
            <a:xfrm>
              <a:off x="6093518" y="3768830"/>
              <a:ext cx="2122714" cy="1469821"/>
              <a:chOff x="5512526" y="3246120"/>
              <a:chExt cx="2122714" cy="1469821"/>
            </a:xfrm>
          </p:grpSpPr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079015C7-5A9A-D306-0050-58CEBC0A7D67}"/>
                  </a:ext>
                </a:extLst>
              </p:cNvPr>
              <p:cNvCxnSpPr/>
              <p:nvPr/>
            </p:nvCxnSpPr>
            <p:spPr>
              <a:xfrm>
                <a:off x="5512526" y="4643846"/>
                <a:ext cx="212271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CA0BAE4C-9003-AE17-4ED2-0F97856F7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58246" y="3246120"/>
                <a:ext cx="0" cy="146982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8DE03A6-21CA-1DAC-FFD7-13B5922714C1}"/>
                </a:ext>
              </a:extLst>
            </p:cNvPr>
            <p:cNvSpPr/>
            <p:nvPr/>
          </p:nvSpPr>
          <p:spPr>
            <a:xfrm>
              <a:off x="6140262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BAED724D-A39F-15F5-F72C-1EDC4C0BC073}"/>
                </a:ext>
              </a:extLst>
            </p:cNvPr>
            <p:cNvSpPr/>
            <p:nvPr/>
          </p:nvSpPr>
          <p:spPr>
            <a:xfrm>
              <a:off x="6270459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2D24CD71-0DA2-0EBC-5C5C-98B566809669}"/>
                </a:ext>
              </a:extLst>
            </p:cNvPr>
            <p:cNvSpPr/>
            <p:nvPr/>
          </p:nvSpPr>
          <p:spPr>
            <a:xfrm>
              <a:off x="6400656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6EE04111-F2BE-573B-A91A-239B1AA02CD1}"/>
                </a:ext>
              </a:extLst>
            </p:cNvPr>
            <p:cNvSpPr/>
            <p:nvPr/>
          </p:nvSpPr>
          <p:spPr>
            <a:xfrm>
              <a:off x="6530853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529DDA7-79B4-B7B3-4F31-181E80874F25}"/>
                </a:ext>
              </a:extLst>
            </p:cNvPr>
            <p:cNvSpPr/>
            <p:nvPr/>
          </p:nvSpPr>
          <p:spPr>
            <a:xfrm>
              <a:off x="6661050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8A68201-D63D-69BF-EF08-E9111762E706}"/>
                </a:ext>
              </a:extLst>
            </p:cNvPr>
            <p:cNvSpPr/>
            <p:nvPr/>
          </p:nvSpPr>
          <p:spPr>
            <a:xfrm>
              <a:off x="6791247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58C519A1-1637-C235-C936-AAF9D89179E3}"/>
                </a:ext>
              </a:extLst>
            </p:cNvPr>
            <p:cNvSpPr/>
            <p:nvPr/>
          </p:nvSpPr>
          <p:spPr>
            <a:xfrm>
              <a:off x="6921444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5390ADED-0D54-A69C-6B4B-DD87E64418DF}"/>
                </a:ext>
              </a:extLst>
            </p:cNvPr>
            <p:cNvSpPr/>
            <p:nvPr/>
          </p:nvSpPr>
          <p:spPr>
            <a:xfrm>
              <a:off x="7051641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E020F607-82CA-B696-7A9E-3D475DAEFA59}"/>
                </a:ext>
              </a:extLst>
            </p:cNvPr>
            <p:cNvSpPr/>
            <p:nvPr/>
          </p:nvSpPr>
          <p:spPr>
            <a:xfrm>
              <a:off x="7181838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FAD2F208-4CD4-A444-0A9D-C7F248F46625}"/>
                </a:ext>
              </a:extLst>
            </p:cNvPr>
            <p:cNvSpPr/>
            <p:nvPr/>
          </p:nvSpPr>
          <p:spPr>
            <a:xfrm>
              <a:off x="7312035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59546040-17D6-65AE-4B84-A1CA5DCAA826}"/>
                </a:ext>
              </a:extLst>
            </p:cNvPr>
            <p:cNvSpPr/>
            <p:nvPr/>
          </p:nvSpPr>
          <p:spPr>
            <a:xfrm>
              <a:off x="7442232" y="3857742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D83D9C23-7EAE-0E86-24BF-6C75B632551A}"/>
                </a:ext>
              </a:extLst>
            </p:cNvPr>
            <p:cNvSpPr/>
            <p:nvPr/>
          </p:nvSpPr>
          <p:spPr>
            <a:xfrm>
              <a:off x="7832824" y="3857055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6214F1F5-A692-54EC-0269-BAC240ECD2CE}"/>
                </a:ext>
              </a:extLst>
            </p:cNvPr>
            <p:cNvSpPr/>
            <p:nvPr/>
          </p:nvSpPr>
          <p:spPr>
            <a:xfrm>
              <a:off x="7702626" y="3857055"/>
              <a:ext cx="128545" cy="1308126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8F4829FF-9820-D41F-BE0D-DB8A74581B04}"/>
                </a:ext>
              </a:extLst>
            </p:cNvPr>
            <p:cNvSpPr/>
            <p:nvPr/>
          </p:nvSpPr>
          <p:spPr>
            <a:xfrm>
              <a:off x="7572429" y="3857055"/>
              <a:ext cx="128545" cy="1310190"/>
            </a:xfrm>
            <a:custGeom>
              <a:avLst/>
              <a:gdLst>
                <a:gd name="connsiteX0" fmla="*/ 0 w 416257"/>
                <a:gd name="connsiteY0" fmla="*/ 1296542 h 1310190"/>
                <a:gd name="connsiteX1" fmla="*/ 211541 w 416257"/>
                <a:gd name="connsiteY1" fmla="*/ 5 h 1310190"/>
                <a:gd name="connsiteX2" fmla="*/ 416257 w 416257"/>
                <a:gd name="connsiteY2" fmla="*/ 1310190 h 1310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257" h="1310190">
                  <a:moveTo>
                    <a:pt x="0" y="1296542"/>
                  </a:moveTo>
                  <a:cubicBezTo>
                    <a:pt x="71082" y="647136"/>
                    <a:pt x="142165" y="-2270"/>
                    <a:pt x="211541" y="5"/>
                  </a:cubicBezTo>
                  <a:cubicBezTo>
                    <a:pt x="280917" y="2280"/>
                    <a:pt x="348587" y="656235"/>
                    <a:pt x="416257" y="1310190"/>
                  </a:cubicBezTo>
                </a:path>
              </a:pathLst>
            </a:custGeom>
            <a:noFill/>
            <a:ln>
              <a:solidFill>
                <a:srgbClr val="F55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38C0BB4-7F59-FCA6-6B9B-2B74F1C67C17}"/>
              </a:ext>
            </a:extLst>
          </p:cNvPr>
          <p:cNvGrpSpPr/>
          <p:nvPr/>
        </p:nvGrpSpPr>
        <p:grpSpPr>
          <a:xfrm>
            <a:off x="1820390" y="4163242"/>
            <a:ext cx="2844651" cy="1591433"/>
            <a:chOff x="5512526" y="3246120"/>
            <a:chExt cx="2122714" cy="1469821"/>
          </a:xfrm>
        </p:grpSpPr>
        <p:cxnSp>
          <p:nvCxnSpPr>
            <p:cNvPr id="2049" name="直接箭头连接符 2048">
              <a:extLst>
                <a:ext uri="{FF2B5EF4-FFF2-40B4-BE49-F238E27FC236}">
                  <a16:creationId xmlns:a16="http://schemas.microsoft.com/office/drawing/2014/main" id="{32222D1C-1669-4ECB-ED30-0DEEE56636C4}"/>
                </a:ext>
              </a:extLst>
            </p:cNvPr>
            <p:cNvCxnSpPr/>
            <p:nvPr/>
          </p:nvCxnSpPr>
          <p:spPr>
            <a:xfrm>
              <a:off x="5512526" y="4643846"/>
              <a:ext cx="212271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1" name="直接箭头连接符 2050">
              <a:extLst>
                <a:ext uri="{FF2B5EF4-FFF2-40B4-BE49-F238E27FC236}">
                  <a16:creationId xmlns:a16="http://schemas.microsoft.com/office/drawing/2014/main" id="{18B4E007-D13C-E9B7-80B6-EB966A71F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246" y="3246120"/>
              <a:ext cx="0" cy="146982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4" name="任意多边形: 形状 2053">
            <a:extLst>
              <a:ext uri="{FF2B5EF4-FFF2-40B4-BE49-F238E27FC236}">
                <a16:creationId xmlns:a16="http://schemas.microsoft.com/office/drawing/2014/main" id="{DD0C7BB5-79BB-0378-4138-0B69C30AAE6E}"/>
              </a:ext>
            </a:extLst>
          </p:cNvPr>
          <p:cNvSpPr/>
          <p:nvPr/>
        </p:nvSpPr>
        <p:spPr>
          <a:xfrm>
            <a:off x="1881659" y="4117147"/>
            <a:ext cx="2659106" cy="1422333"/>
          </a:xfrm>
          <a:custGeom>
            <a:avLst/>
            <a:gdLst>
              <a:gd name="connsiteX0" fmla="*/ 0 w 2531659"/>
              <a:gd name="connsiteY0" fmla="*/ 1310991 h 1422333"/>
              <a:gd name="connsiteX1" fmla="*/ 156949 w 2531659"/>
              <a:gd name="connsiteY1" fmla="*/ 846967 h 1422333"/>
              <a:gd name="connsiteX2" fmla="*/ 491319 w 2531659"/>
              <a:gd name="connsiteY2" fmla="*/ 956149 h 1422333"/>
              <a:gd name="connsiteX3" fmla="*/ 689212 w 2531659"/>
              <a:gd name="connsiteY3" fmla="*/ 1392877 h 1422333"/>
              <a:gd name="connsiteX4" fmla="*/ 1146412 w 2531659"/>
              <a:gd name="connsiteY4" fmla="*/ 28101 h 1422333"/>
              <a:gd name="connsiteX5" fmla="*/ 1876567 w 2531659"/>
              <a:gd name="connsiteY5" fmla="*/ 478477 h 1422333"/>
              <a:gd name="connsiteX6" fmla="*/ 2531659 w 2531659"/>
              <a:gd name="connsiteY6" fmla="*/ 567188 h 142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31659" h="1422333">
                <a:moveTo>
                  <a:pt x="0" y="1310991"/>
                </a:moveTo>
                <a:cubicBezTo>
                  <a:pt x="37531" y="1108549"/>
                  <a:pt x="75063" y="906107"/>
                  <a:pt x="156949" y="846967"/>
                </a:cubicBezTo>
                <a:cubicBezTo>
                  <a:pt x="238836" y="787827"/>
                  <a:pt x="402609" y="865164"/>
                  <a:pt x="491319" y="956149"/>
                </a:cubicBezTo>
                <a:cubicBezTo>
                  <a:pt x="580030" y="1047134"/>
                  <a:pt x="580030" y="1547552"/>
                  <a:pt x="689212" y="1392877"/>
                </a:cubicBezTo>
                <a:cubicBezTo>
                  <a:pt x="798394" y="1238202"/>
                  <a:pt x="948520" y="180501"/>
                  <a:pt x="1146412" y="28101"/>
                </a:cubicBezTo>
                <a:cubicBezTo>
                  <a:pt x="1344305" y="-124299"/>
                  <a:pt x="1645692" y="388629"/>
                  <a:pt x="1876567" y="478477"/>
                </a:cubicBezTo>
                <a:cubicBezTo>
                  <a:pt x="2107442" y="568325"/>
                  <a:pt x="2319550" y="567756"/>
                  <a:pt x="2531659" y="567188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8" name="矩形 2067">
            <a:extLst>
              <a:ext uri="{FF2B5EF4-FFF2-40B4-BE49-F238E27FC236}">
                <a16:creationId xmlns:a16="http://schemas.microsoft.com/office/drawing/2014/main" id="{FDBCD3CE-546A-E8C7-C02E-338DAEFB23B8}"/>
              </a:ext>
            </a:extLst>
          </p:cNvPr>
          <p:cNvSpPr/>
          <p:nvPr/>
        </p:nvSpPr>
        <p:spPr>
          <a:xfrm>
            <a:off x="2459263" y="3967440"/>
            <a:ext cx="1008240" cy="17091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65" name="直接箭头连接符 2064">
            <a:extLst>
              <a:ext uri="{FF2B5EF4-FFF2-40B4-BE49-F238E27FC236}">
                <a16:creationId xmlns:a16="http://schemas.microsoft.com/office/drawing/2014/main" id="{E92D48CE-78B1-89FD-F142-56A03E0F4E41}"/>
              </a:ext>
            </a:extLst>
          </p:cNvPr>
          <p:cNvCxnSpPr>
            <a:cxnSpLocks/>
            <a:stCxn id="2070" idx="2"/>
          </p:cNvCxnSpPr>
          <p:nvPr/>
        </p:nvCxnSpPr>
        <p:spPr>
          <a:xfrm flipH="1">
            <a:off x="3450356" y="4789145"/>
            <a:ext cx="4644082" cy="910732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直接箭头连接符 2075">
            <a:extLst>
              <a:ext uri="{FF2B5EF4-FFF2-40B4-BE49-F238E27FC236}">
                <a16:creationId xmlns:a16="http://schemas.microsoft.com/office/drawing/2014/main" id="{77A4E9B3-8457-B101-5959-DF93016057C3}"/>
              </a:ext>
            </a:extLst>
          </p:cNvPr>
          <p:cNvCxnSpPr>
            <a:cxnSpLocks/>
            <a:stCxn id="2070" idx="2"/>
          </p:cNvCxnSpPr>
          <p:nvPr/>
        </p:nvCxnSpPr>
        <p:spPr>
          <a:xfrm flipH="1" flipV="1">
            <a:off x="3416653" y="3967440"/>
            <a:ext cx="4677785" cy="82170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3" name="文本框 2082">
            <a:extLst>
              <a:ext uri="{FF2B5EF4-FFF2-40B4-BE49-F238E27FC236}">
                <a16:creationId xmlns:a16="http://schemas.microsoft.com/office/drawing/2014/main" id="{307D856E-2926-3A3B-DA47-4D00536C0C16}"/>
              </a:ext>
            </a:extLst>
          </p:cNvPr>
          <p:cNvSpPr txBox="1"/>
          <p:nvPr/>
        </p:nvSpPr>
        <p:spPr>
          <a:xfrm>
            <a:off x="1383744" y="5965925"/>
            <a:ext cx="365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High-dimensional Spectrum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spectrometer’s Response Curve</a:t>
            </a:r>
            <a:endParaRPr lang="zh-CN" altLang="en-US" dirty="0"/>
          </a:p>
        </p:txBody>
      </p:sp>
      <p:sp>
        <p:nvSpPr>
          <p:cNvPr id="2084" name="文本框 2083">
            <a:extLst>
              <a:ext uri="{FF2B5EF4-FFF2-40B4-BE49-F238E27FC236}">
                <a16:creationId xmlns:a16="http://schemas.microsoft.com/office/drawing/2014/main" id="{EBA24B39-50BD-2BC9-1A4D-B94DDFE97192}"/>
              </a:ext>
            </a:extLst>
          </p:cNvPr>
          <p:cNvSpPr txBox="1"/>
          <p:nvPr/>
        </p:nvSpPr>
        <p:spPr>
          <a:xfrm>
            <a:off x="7455983" y="5965925"/>
            <a:ext cx="27717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Low-dimensional Spectrum</a:t>
            </a:r>
          </a:p>
          <a:p>
            <a:pPr algn="ctr"/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And PD’s Response Curve</a:t>
            </a:r>
            <a:endParaRPr lang="zh-CN" altLang="en-US" dirty="0"/>
          </a:p>
        </p:txBody>
      </p:sp>
      <p:sp>
        <p:nvSpPr>
          <p:cNvPr id="2085" name="箭头: 右 2084">
            <a:extLst>
              <a:ext uri="{FF2B5EF4-FFF2-40B4-BE49-F238E27FC236}">
                <a16:creationId xmlns:a16="http://schemas.microsoft.com/office/drawing/2014/main" id="{1399EC50-442B-7719-8AB9-CAD0A0A6F54E}"/>
              </a:ext>
            </a:extLst>
          </p:cNvPr>
          <p:cNvSpPr/>
          <p:nvPr/>
        </p:nvSpPr>
        <p:spPr>
          <a:xfrm flipH="1">
            <a:off x="5182635" y="6158148"/>
            <a:ext cx="1970687" cy="318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87" name="文本框 2086">
            <a:extLst>
              <a:ext uri="{FF2B5EF4-FFF2-40B4-BE49-F238E27FC236}">
                <a16:creationId xmlns:a16="http://schemas.microsoft.com/office/drawing/2014/main" id="{8F5AA768-BD56-8DD2-E104-BCB960BEAB1B}"/>
              </a:ext>
            </a:extLst>
          </p:cNvPr>
          <p:cNvSpPr txBox="1"/>
          <p:nvPr/>
        </p:nvSpPr>
        <p:spPr>
          <a:xfrm>
            <a:off x="5245958" y="5762856"/>
            <a:ext cx="1844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spc="3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Reconstruct</a:t>
            </a:r>
            <a:endParaRPr lang="zh-CN" altLang="en-US" sz="2400" b="1" spc="30" dirty="0">
              <a:solidFill>
                <a:srgbClr val="FF0000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D8F026-F854-C8EB-6DB7-FA44F53C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56BEE2-02EE-DEB4-F926-CA4A5FCAEA2A}"/>
              </a:ext>
            </a:extLst>
          </p:cNvPr>
          <p:cNvSpPr txBox="1"/>
          <p:nvPr/>
        </p:nvSpPr>
        <p:spPr>
          <a:xfrm>
            <a:off x="916938" y="2501947"/>
            <a:ext cx="107061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We can </a:t>
            </a:r>
            <a:r>
              <a:rPr lang="en-US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restore a high-dimensional spectrum 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which contains the fine-grained light absorption characteristics from PD’s single output.</a:t>
            </a:r>
            <a:endParaRPr lang="en-US" altLang="zh-CN" sz="2800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966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0" grpId="0" animBg="1"/>
      <p:bldP spid="2068" grpId="0" animBg="1"/>
      <p:bldP spid="2085" grpId="0" animBg="1"/>
      <p:bldP spid="208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7693661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Rationale</a:t>
            </a:r>
            <a:endParaRPr sz="43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7" y="1524000"/>
            <a:ext cx="11146611" cy="818622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400" spc="-5" dirty="0">
                <a:latin typeface="Calibri"/>
                <a:cs typeface="Calibri"/>
              </a:rPr>
              <a:t>Spectral reconstruction means to learn </a:t>
            </a:r>
            <a:r>
              <a:rPr lang="en-US" altLang="zh-CN" sz="2400" b="1" spc="-5" dirty="0">
                <a:latin typeface="Calibri"/>
                <a:cs typeface="Calibri"/>
              </a:rPr>
              <a:t>a mapping </a:t>
            </a:r>
            <a:r>
              <a:rPr lang="en-US" altLang="zh-CN" sz="2400" spc="-5" dirty="0">
                <a:latin typeface="Calibri"/>
                <a:cs typeface="Calibri"/>
              </a:rPr>
              <a:t>from Low-dimensional output to high dimensional one: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49E96-5257-162E-8F05-6E13C34B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D10450-179B-8C5A-4049-BD9DFD088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37" y="2468510"/>
            <a:ext cx="4260273" cy="175086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CAA92E2-12DA-04EB-F29F-7923AB05289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304"/>
          <a:stretch/>
        </p:blipFill>
        <p:spPr>
          <a:xfrm>
            <a:off x="7369772" y="4219636"/>
            <a:ext cx="3033369" cy="77509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1B6C3B0-9524-9FAF-23E3-A96DD4F30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1650" y="2262642"/>
            <a:ext cx="3429614" cy="1937980"/>
          </a:xfrm>
          <a:prstGeom prst="rect">
            <a:avLst/>
          </a:prstGeom>
        </p:spPr>
      </p:pic>
      <p:sp>
        <p:nvSpPr>
          <p:cNvPr id="15" name="箭头: 右 14">
            <a:extLst>
              <a:ext uri="{FF2B5EF4-FFF2-40B4-BE49-F238E27FC236}">
                <a16:creationId xmlns:a16="http://schemas.microsoft.com/office/drawing/2014/main" id="{A4672EA8-CD44-5C2C-4911-914E1B3CEE53}"/>
              </a:ext>
            </a:extLst>
          </p:cNvPr>
          <p:cNvSpPr/>
          <p:nvPr/>
        </p:nvSpPr>
        <p:spPr>
          <a:xfrm flipH="1">
            <a:off x="5076336" y="4447733"/>
            <a:ext cx="1970687" cy="3189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880709A-BBFB-4352-E270-B2FA5346D303}"/>
              </a:ext>
            </a:extLst>
          </p:cNvPr>
          <p:cNvSpPr txBox="1"/>
          <p:nvPr/>
        </p:nvSpPr>
        <p:spPr>
          <a:xfrm>
            <a:off x="5139659" y="4052441"/>
            <a:ext cx="18440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spc="3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Reconstruct</a:t>
            </a:r>
            <a:endParaRPr lang="zh-CN" altLang="en-US" sz="2400" b="1" spc="30" dirty="0">
              <a:solidFill>
                <a:srgbClr val="FF0000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58A0468-51E5-0E91-9A12-B00296D56D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0235"/>
          <a:stretch/>
        </p:blipFill>
        <p:spPr>
          <a:xfrm>
            <a:off x="5551775" y="4766635"/>
            <a:ext cx="1188461" cy="58102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1364ACC-D12B-FB06-EEEB-E3E4382D82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432" y="5275480"/>
            <a:ext cx="5153025" cy="7905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3C9700-CD83-2C01-938B-F1CE75DB0E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5276" y="4220823"/>
            <a:ext cx="3503594" cy="77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42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 err="1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BabyNutri</a:t>
            </a:r>
            <a:endParaRPr sz="43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7" y="1524000"/>
            <a:ext cx="11146611" cy="166712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800" spc="-5" dirty="0">
                <a:latin typeface="Calibri"/>
                <a:cs typeface="Calibri"/>
              </a:rPr>
              <a:t>We propose </a:t>
            </a:r>
            <a:r>
              <a:rPr lang="en-US" sz="2800" b="1" spc="-5" dirty="0" err="1">
                <a:solidFill>
                  <a:srgbClr val="2F5597"/>
                </a:solidFill>
                <a:latin typeface="Calibri"/>
                <a:cs typeface="Calibri"/>
              </a:rPr>
              <a:t>BabyNutri</a:t>
            </a:r>
            <a:r>
              <a:rPr lang="en-US" sz="2800" spc="-5" dirty="0">
                <a:latin typeface="Calibri"/>
                <a:cs typeface="Calibri"/>
              </a:rPr>
              <a:t>, a </a:t>
            </a:r>
            <a:r>
              <a:rPr lang="en-US" sz="2800" u="sng" spc="-5" dirty="0">
                <a:latin typeface="Calibri"/>
                <a:cs typeface="Calibri"/>
              </a:rPr>
              <a:t>low-cost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u="sng" spc="-5" dirty="0">
                <a:latin typeface="Calibri"/>
                <a:cs typeface="Calibri"/>
              </a:rPr>
              <a:t>Baby Food</a:t>
            </a:r>
            <a:r>
              <a:rPr lang="en-US" sz="2800" spc="-5" dirty="0">
                <a:latin typeface="Calibri"/>
                <a:cs typeface="Calibri"/>
              </a:rPr>
              <a:t> </a:t>
            </a:r>
            <a:r>
              <a:rPr lang="en-US" sz="2800" u="sng" spc="-5" dirty="0">
                <a:latin typeface="Calibri"/>
                <a:cs typeface="Calibri"/>
              </a:rPr>
              <a:t>Macronutrients</a:t>
            </a:r>
            <a:r>
              <a:rPr lang="en-US" sz="2800" spc="-5" dirty="0">
                <a:latin typeface="Calibri"/>
                <a:cs typeface="Calibri"/>
              </a:rPr>
              <a:t> Analyzer Based on </a:t>
            </a:r>
            <a:r>
              <a:rPr lang="en-US" sz="2800" b="1" spc="-5" dirty="0">
                <a:latin typeface="Calibri"/>
                <a:cs typeface="Calibri"/>
              </a:rPr>
              <a:t>Spectral Reconstruction</a:t>
            </a:r>
            <a:r>
              <a:rPr lang="en-US" altLang="zh-CN" sz="2800" spc="-5" dirty="0">
                <a:latin typeface="Calibri"/>
                <a:cs typeface="Calibri"/>
              </a:rPr>
              <a:t>.</a:t>
            </a:r>
          </a:p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spc="-5" dirty="0" err="1">
                <a:latin typeface="Calibri"/>
                <a:cs typeface="Calibri"/>
              </a:rPr>
              <a:t>BabyNutri</a:t>
            </a:r>
            <a:r>
              <a:rPr lang="en-US" altLang="zh-CN" sz="2800" spc="-5" dirty="0">
                <a:latin typeface="Calibri"/>
                <a:cs typeface="Calibri"/>
              </a:rPr>
              <a:t> takes unique </a:t>
            </a:r>
            <a:r>
              <a:rPr lang="en-US" altLang="zh-CN" sz="2800" b="1" spc="-5" dirty="0">
                <a:latin typeface="Calibri"/>
                <a:cs typeface="Calibri"/>
              </a:rPr>
              <a:t>photodiode array-based architecture </a:t>
            </a:r>
            <a:r>
              <a:rPr lang="en-US" altLang="zh-CN" sz="2800" spc="-5" dirty="0">
                <a:latin typeface="Calibri"/>
                <a:cs typeface="Calibri"/>
              </a:rPr>
              <a:t>to obtain low-dimensional spectra that can be reconstructed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4B2BEC-9C0B-722E-2F69-C3AE8147F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20" y="3477290"/>
            <a:ext cx="3816232" cy="215644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2CAF22-E32F-10AD-ACB1-7FC4FA57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FD31A70-6EBB-976C-89E1-BAD6DD65E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0329" y="3429000"/>
            <a:ext cx="3583471" cy="2435562"/>
          </a:xfrm>
          <a:prstGeom prst="rect">
            <a:avLst/>
          </a:prstGeom>
        </p:spPr>
      </p:pic>
      <p:pic>
        <p:nvPicPr>
          <p:cNvPr id="12" name="图形 11" descr="复选标记">
            <a:extLst>
              <a:ext uri="{FF2B5EF4-FFF2-40B4-BE49-F238E27FC236}">
                <a16:creationId xmlns:a16="http://schemas.microsoft.com/office/drawing/2014/main" id="{82656B0B-44D0-C16C-F715-45BCE6B69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19070" y="5199438"/>
            <a:ext cx="914400" cy="914400"/>
          </a:xfrm>
          <a:prstGeom prst="rect">
            <a:avLst/>
          </a:prstGeom>
        </p:spPr>
      </p:pic>
      <p:pic>
        <p:nvPicPr>
          <p:cNvPr id="14" name="图形 13" descr="关闭">
            <a:extLst>
              <a:ext uri="{FF2B5EF4-FFF2-40B4-BE49-F238E27FC236}">
                <a16:creationId xmlns:a16="http://schemas.microsoft.com/office/drawing/2014/main" id="{728079E4-96E4-EA4F-80CA-4CA1F961CC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58030" y="5169766"/>
            <a:ext cx="914400" cy="914400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81A6A9AC-391B-CF9A-755E-D721069C6593}"/>
              </a:ext>
            </a:extLst>
          </p:cNvPr>
          <p:cNvGrpSpPr/>
          <p:nvPr/>
        </p:nvGrpSpPr>
        <p:grpSpPr>
          <a:xfrm>
            <a:off x="4192768" y="4587386"/>
            <a:ext cx="1439500" cy="1388946"/>
            <a:chOff x="3811226" y="4569113"/>
            <a:chExt cx="1439500" cy="138894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F20F086C-7F67-D14B-D900-04F28DF795CF}"/>
                </a:ext>
              </a:extLst>
            </p:cNvPr>
            <p:cNvGrpSpPr/>
            <p:nvPr/>
          </p:nvGrpSpPr>
          <p:grpSpPr>
            <a:xfrm>
              <a:off x="3840253" y="4569113"/>
              <a:ext cx="1410473" cy="989508"/>
              <a:chOff x="9300449" y="3768830"/>
              <a:chExt cx="2122714" cy="1469821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37A984F0-3659-11B5-4137-127BECE4FBEB}"/>
                  </a:ext>
                </a:extLst>
              </p:cNvPr>
              <p:cNvGrpSpPr/>
              <p:nvPr/>
            </p:nvGrpSpPr>
            <p:grpSpPr>
              <a:xfrm>
                <a:off x="9300449" y="3768830"/>
                <a:ext cx="2122714" cy="1469821"/>
                <a:chOff x="5512526" y="3246120"/>
                <a:chExt cx="2122714" cy="1469821"/>
              </a:xfrm>
            </p:grpSpPr>
            <p:cxnSp>
              <p:nvCxnSpPr>
                <p:cNvPr id="21" name="直接箭头连接符 20">
                  <a:extLst>
                    <a:ext uri="{FF2B5EF4-FFF2-40B4-BE49-F238E27FC236}">
                      <a16:creationId xmlns:a16="http://schemas.microsoft.com/office/drawing/2014/main" id="{95D8D17A-A3C7-5981-E555-FA3BF352D446}"/>
                    </a:ext>
                  </a:extLst>
                </p:cNvPr>
                <p:cNvCxnSpPr/>
                <p:nvPr/>
              </p:nvCxnSpPr>
              <p:spPr>
                <a:xfrm>
                  <a:off x="5512526" y="4643846"/>
                  <a:ext cx="212271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箭头连接符 21">
                  <a:extLst>
                    <a:ext uri="{FF2B5EF4-FFF2-40B4-BE49-F238E27FC236}">
                      <a16:creationId xmlns:a16="http://schemas.microsoft.com/office/drawing/2014/main" id="{48DDB51C-44A3-F7EF-918F-CDE3D31E05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58246" y="3246120"/>
                  <a:ext cx="0" cy="14698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ED98362C-3E22-D6FB-4A63-141C8F74112A}"/>
                  </a:ext>
                </a:extLst>
              </p:cNvPr>
              <p:cNvSpPr/>
              <p:nvPr/>
            </p:nvSpPr>
            <p:spPr>
              <a:xfrm>
                <a:off x="9344902" y="3896734"/>
                <a:ext cx="1250705" cy="1267579"/>
              </a:xfrm>
              <a:custGeom>
                <a:avLst/>
                <a:gdLst>
                  <a:gd name="connsiteX0" fmla="*/ 0 w 378460"/>
                  <a:gd name="connsiteY0" fmla="*/ 612140 h 614680"/>
                  <a:gd name="connsiteX1" fmla="*/ 147320 w 378460"/>
                  <a:gd name="connsiteY1" fmla="*/ 0 h 614680"/>
                  <a:gd name="connsiteX2" fmla="*/ 378460 w 378460"/>
                  <a:gd name="connsiteY2" fmla="*/ 614680 h 61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8460" h="614680">
                    <a:moveTo>
                      <a:pt x="0" y="612140"/>
                    </a:moveTo>
                    <a:cubicBezTo>
                      <a:pt x="42121" y="305858"/>
                      <a:pt x="84243" y="-423"/>
                      <a:pt x="147320" y="0"/>
                    </a:cubicBezTo>
                    <a:cubicBezTo>
                      <a:pt x="210397" y="423"/>
                      <a:pt x="342900" y="526203"/>
                      <a:pt x="378460" y="614680"/>
                    </a:cubicBezTo>
                  </a:path>
                </a:pathLst>
              </a:custGeom>
              <a:noFill/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CB5603A9-05CC-D898-A5F9-910613B8F9E6}"/>
                  </a:ext>
                </a:extLst>
              </p:cNvPr>
              <p:cNvSpPr/>
              <p:nvPr/>
            </p:nvSpPr>
            <p:spPr>
              <a:xfrm>
                <a:off x="10174406" y="3857055"/>
                <a:ext cx="1115668" cy="1319958"/>
              </a:xfrm>
              <a:custGeom>
                <a:avLst/>
                <a:gdLst>
                  <a:gd name="connsiteX0" fmla="*/ 0 w 378460"/>
                  <a:gd name="connsiteY0" fmla="*/ 612140 h 614680"/>
                  <a:gd name="connsiteX1" fmla="*/ 147320 w 378460"/>
                  <a:gd name="connsiteY1" fmla="*/ 0 h 614680"/>
                  <a:gd name="connsiteX2" fmla="*/ 378460 w 378460"/>
                  <a:gd name="connsiteY2" fmla="*/ 614680 h 614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8460" h="614680">
                    <a:moveTo>
                      <a:pt x="0" y="612140"/>
                    </a:moveTo>
                    <a:cubicBezTo>
                      <a:pt x="42121" y="305858"/>
                      <a:pt x="84243" y="-423"/>
                      <a:pt x="147320" y="0"/>
                    </a:cubicBezTo>
                    <a:cubicBezTo>
                      <a:pt x="210397" y="423"/>
                      <a:pt x="342900" y="526203"/>
                      <a:pt x="378460" y="61468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任意多边形: 形状 18">
                <a:extLst>
                  <a:ext uri="{FF2B5EF4-FFF2-40B4-BE49-F238E27FC236}">
                    <a16:creationId xmlns:a16="http://schemas.microsoft.com/office/drawing/2014/main" id="{191BA1E6-F185-EE64-D23E-5E2DD67586B5}"/>
                  </a:ext>
                </a:extLst>
              </p:cNvPr>
              <p:cNvSpPr/>
              <p:nvPr/>
            </p:nvSpPr>
            <p:spPr>
              <a:xfrm>
                <a:off x="9720797" y="3790378"/>
                <a:ext cx="1194650" cy="1373935"/>
              </a:xfrm>
              <a:custGeom>
                <a:avLst/>
                <a:gdLst>
                  <a:gd name="connsiteX0" fmla="*/ 0 w 670560"/>
                  <a:gd name="connsiteY0" fmla="*/ 648475 h 666255"/>
                  <a:gd name="connsiteX1" fmla="*/ 129540 w 670560"/>
                  <a:gd name="connsiteY1" fmla="*/ 41415 h 666255"/>
                  <a:gd name="connsiteX2" fmla="*/ 375920 w 670560"/>
                  <a:gd name="connsiteY2" fmla="*/ 66815 h 666255"/>
                  <a:gd name="connsiteX3" fmla="*/ 487680 w 670560"/>
                  <a:gd name="connsiteY3" fmla="*/ 170955 h 666255"/>
                  <a:gd name="connsiteX4" fmla="*/ 670560 w 670560"/>
                  <a:gd name="connsiteY4" fmla="*/ 666255 h 666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0560" h="666255">
                    <a:moveTo>
                      <a:pt x="0" y="648475"/>
                    </a:moveTo>
                    <a:cubicBezTo>
                      <a:pt x="33443" y="393416"/>
                      <a:pt x="66887" y="138358"/>
                      <a:pt x="129540" y="41415"/>
                    </a:cubicBezTo>
                    <a:cubicBezTo>
                      <a:pt x="192193" y="-55528"/>
                      <a:pt x="316230" y="45225"/>
                      <a:pt x="375920" y="66815"/>
                    </a:cubicBezTo>
                    <a:cubicBezTo>
                      <a:pt x="435610" y="88405"/>
                      <a:pt x="438573" y="71048"/>
                      <a:pt x="487680" y="170955"/>
                    </a:cubicBezTo>
                    <a:cubicBezTo>
                      <a:pt x="536787" y="270862"/>
                      <a:pt x="603673" y="468558"/>
                      <a:pt x="670560" y="666255"/>
                    </a:cubicBezTo>
                  </a:path>
                </a:pathLst>
              </a:cu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任意多边形: 形状 19">
                <a:extLst>
                  <a:ext uri="{FF2B5EF4-FFF2-40B4-BE49-F238E27FC236}">
                    <a16:creationId xmlns:a16="http://schemas.microsoft.com/office/drawing/2014/main" id="{905A43C0-C154-E994-2586-AAF0F047F9BF}"/>
                  </a:ext>
                </a:extLst>
              </p:cNvPr>
              <p:cNvSpPr/>
              <p:nvPr/>
            </p:nvSpPr>
            <p:spPr>
              <a:xfrm>
                <a:off x="9774446" y="4190517"/>
                <a:ext cx="1515628" cy="974917"/>
              </a:xfrm>
              <a:custGeom>
                <a:avLst/>
                <a:gdLst>
                  <a:gd name="connsiteX0" fmla="*/ 0 w 1962150"/>
                  <a:gd name="connsiteY0" fmla="*/ 1391491 h 1414351"/>
                  <a:gd name="connsiteX1" fmla="*/ 438150 w 1962150"/>
                  <a:gd name="connsiteY1" fmla="*/ 27511 h 1414351"/>
                  <a:gd name="connsiteX2" fmla="*/ 1093470 w 1962150"/>
                  <a:gd name="connsiteY2" fmla="*/ 496141 h 1414351"/>
                  <a:gd name="connsiteX3" fmla="*/ 1767840 w 1962150"/>
                  <a:gd name="connsiteY3" fmla="*/ 728551 h 1414351"/>
                  <a:gd name="connsiteX4" fmla="*/ 1962150 w 1962150"/>
                  <a:gd name="connsiteY4" fmla="*/ 1414351 h 141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62150" h="1414351">
                    <a:moveTo>
                      <a:pt x="0" y="1391491"/>
                    </a:moveTo>
                    <a:cubicBezTo>
                      <a:pt x="127952" y="784113"/>
                      <a:pt x="255905" y="176736"/>
                      <a:pt x="438150" y="27511"/>
                    </a:cubicBezTo>
                    <a:cubicBezTo>
                      <a:pt x="620395" y="-121714"/>
                      <a:pt x="871855" y="379301"/>
                      <a:pt x="1093470" y="496141"/>
                    </a:cubicBezTo>
                    <a:cubicBezTo>
                      <a:pt x="1315085" y="612981"/>
                      <a:pt x="1623060" y="575516"/>
                      <a:pt x="1767840" y="728551"/>
                    </a:cubicBezTo>
                    <a:cubicBezTo>
                      <a:pt x="1912620" y="881586"/>
                      <a:pt x="1937385" y="1147968"/>
                      <a:pt x="1962150" y="1414351"/>
                    </a:cubicBezTo>
                  </a:path>
                </a:pathLst>
              </a:cu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09508C8-BD73-B529-4A88-28F6141D8E10}"/>
                </a:ext>
              </a:extLst>
            </p:cNvPr>
            <p:cNvSpPr txBox="1"/>
            <p:nvPr/>
          </p:nvSpPr>
          <p:spPr>
            <a:xfrm>
              <a:off x="3811226" y="5588727"/>
              <a:ext cx="1410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Broad Band</a:t>
              </a:r>
              <a:endParaRPr lang="zh-CN" altLang="en-US" dirty="0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1703B46-75E6-C40E-1161-91F687C3AF54}"/>
              </a:ext>
            </a:extLst>
          </p:cNvPr>
          <p:cNvGrpSpPr/>
          <p:nvPr/>
        </p:nvGrpSpPr>
        <p:grpSpPr>
          <a:xfrm>
            <a:off x="6688313" y="4599917"/>
            <a:ext cx="1507996" cy="1370091"/>
            <a:chOff x="6306771" y="4581644"/>
            <a:chExt cx="1507996" cy="1370091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8D963A85-8CFB-4B7D-F8A4-71E9CEE2FA94}"/>
                </a:ext>
              </a:extLst>
            </p:cNvPr>
            <p:cNvGrpSpPr/>
            <p:nvPr/>
          </p:nvGrpSpPr>
          <p:grpSpPr>
            <a:xfrm>
              <a:off x="6431425" y="4581644"/>
              <a:ext cx="1225060" cy="928906"/>
              <a:chOff x="6093518" y="3768830"/>
              <a:chExt cx="2122714" cy="1469821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03D471BF-ED16-D29E-B3B5-64EC22D9A760}"/>
                  </a:ext>
                </a:extLst>
              </p:cNvPr>
              <p:cNvGrpSpPr/>
              <p:nvPr/>
            </p:nvGrpSpPr>
            <p:grpSpPr>
              <a:xfrm>
                <a:off x="6093518" y="3768830"/>
                <a:ext cx="2122714" cy="1469821"/>
                <a:chOff x="5512526" y="3246120"/>
                <a:chExt cx="2122714" cy="1469821"/>
              </a:xfrm>
            </p:grpSpPr>
            <p:cxnSp>
              <p:nvCxnSpPr>
                <p:cNvPr id="42" name="直接箭头连接符 41">
                  <a:extLst>
                    <a:ext uri="{FF2B5EF4-FFF2-40B4-BE49-F238E27FC236}">
                      <a16:creationId xmlns:a16="http://schemas.microsoft.com/office/drawing/2014/main" id="{0A7F8016-0E84-11E8-AAC7-C82B8C3D044C}"/>
                    </a:ext>
                  </a:extLst>
                </p:cNvPr>
                <p:cNvCxnSpPr/>
                <p:nvPr/>
              </p:nvCxnSpPr>
              <p:spPr>
                <a:xfrm>
                  <a:off x="5512526" y="4643846"/>
                  <a:ext cx="212271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A5252E3B-6EC3-D697-0520-952B53F581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58246" y="3246120"/>
                  <a:ext cx="0" cy="146982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8" name="任意多边形: 形状 27">
                <a:extLst>
                  <a:ext uri="{FF2B5EF4-FFF2-40B4-BE49-F238E27FC236}">
                    <a16:creationId xmlns:a16="http://schemas.microsoft.com/office/drawing/2014/main" id="{2DCDC1B4-ED95-6899-1010-889A5BDB9AD6}"/>
                  </a:ext>
                </a:extLst>
              </p:cNvPr>
              <p:cNvSpPr/>
              <p:nvPr/>
            </p:nvSpPr>
            <p:spPr>
              <a:xfrm>
                <a:off x="6140262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任意多边形: 形状 28">
                <a:extLst>
                  <a:ext uri="{FF2B5EF4-FFF2-40B4-BE49-F238E27FC236}">
                    <a16:creationId xmlns:a16="http://schemas.microsoft.com/office/drawing/2014/main" id="{1D9E4363-4BC5-57E9-0F8E-47611E1E3E41}"/>
                  </a:ext>
                </a:extLst>
              </p:cNvPr>
              <p:cNvSpPr/>
              <p:nvPr/>
            </p:nvSpPr>
            <p:spPr>
              <a:xfrm>
                <a:off x="6270459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2A15175C-3450-D1C0-C879-06E94D117987}"/>
                  </a:ext>
                </a:extLst>
              </p:cNvPr>
              <p:cNvSpPr/>
              <p:nvPr/>
            </p:nvSpPr>
            <p:spPr>
              <a:xfrm>
                <a:off x="6400656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AA89A7AA-B1DF-DDAB-8022-EE36943CE75B}"/>
                  </a:ext>
                </a:extLst>
              </p:cNvPr>
              <p:cNvSpPr/>
              <p:nvPr/>
            </p:nvSpPr>
            <p:spPr>
              <a:xfrm>
                <a:off x="6530853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6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7A84A87A-1850-3352-D002-BBC6CFE19A6F}"/>
                  </a:ext>
                </a:extLst>
              </p:cNvPr>
              <p:cNvSpPr/>
              <p:nvPr/>
            </p:nvSpPr>
            <p:spPr>
              <a:xfrm>
                <a:off x="6661050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任意多边形: 形状 32">
                <a:extLst>
                  <a:ext uri="{FF2B5EF4-FFF2-40B4-BE49-F238E27FC236}">
                    <a16:creationId xmlns:a16="http://schemas.microsoft.com/office/drawing/2014/main" id="{B7CB3B4F-0FB4-1A5B-B4E9-5D5159836D4B}"/>
                  </a:ext>
                </a:extLst>
              </p:cNvPr>
              <p:cNvSpPr/>
              <p:nvPr/>
            </p:nvSpPr>
            <p:spPr>
              <a:xfrm>
                <a:off x="6791247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A47F33A-4296-86C1-2CFE-B54386690DE5}"/>
                  </a:ext>
                </a:extLst>
              </p:cNvPr>
              <p:cNvSpPr/>
              <p:nvPr/>
            </p:nvSpPr>
            <p:spPr>
              <a:xfrm>
                <a:off x="6921444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任意多边形: 形状 34">
                <a:extLst>
                  <a:ext uri="{FF2B5EF4-FFF2-40B4-BE49-F238E27FC236}">
                    <a16:creationId xmlns:a16="http://schemas.microsoft.com/office/drawing/2014/main" id="{F76F2FFD-EBB8-EF2F-7536-57A264C55C8F}"/>
                  </a:ext>
                </a:extLst>
              </p:cNvPr>
              <p:cNvSpPr/>
              <p:nvPr/>
            </p:nvSpPr>
            <p:spPr>
              <a:xfrm>
                <a:off x="7051641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6B2655F3-4D5E-8BEE-C659-BBDF36501770}"/>
                  </a:ext>
                </a:extLst>
              </p:cNvPr>
              <p:cNvSpPr/>
              <p:nvPr/>
            </p:nvSpPr>
            <p:spPr>
              <a:xfrm>
                <a:off x="7181838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64DDB763-E54F-BA49-DAF2-7E4D98648746}"/>
                  </a:ext>
                </a:extLst>
              </p:cNvPr>
              <p:cNvSpPr/>
              <p:nvPr/>
            </p:nvSpPr>
            <p:spPr>
              <a:xfrm>
                <a:off x="7312035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F7A35DAE-B063-850A-EDA0-8F618B08F20C}"/>
                  </a:ext>
                </a:extLst>
              </p:cNvPr>
              <p:cNvSpPr/>
              <p:nvPr/>
            </p:nvSpPr>
            <p:spPr>
              <a:xfrm>
                <a:off x="7442232" y="3857742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5E8F35F1-B3E1-8DA9-69DE-60EDB57FFD6B}"/>
                  </a:ext>
                </a:extLst>
              </p:cNvPr>
              <p:cNvSpPr/>
              <p:nvPr/>
            </p:nvSpPr>
            <p:spPr>
              <a:xfrm>
                <a:off x="7832824" y="3857055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42D67F97-A39A-01F8-9368-CFC6E0061930}"/>
                  </a:ext>
                </a:extLst>
              </p:cNvPr>
              <p:cNvSpPr/>
              <p:nvPr/>
            </p:nvSpPr>
            <p:spPr>
              <a:xfrm>
                <a:off x="7702626" y="3857055"/>
                <a:ext cx="128545" cy="1308126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A714C2C7-EB6A-AD0E-9473-FA55D35EC3C5}"/>
                  </a:ext>
                </a:extLst>
              </p:cNvPr>
              <p:cNvSpPr/>
              <p:nvPr/>
            </p:nvSpPr>
            <p:spPr>
              <a:xfrm>
                <a:off x="7572429" y="3857055"/>
                <a:ext cx="128545" cy="1310190"/>
              </a:xfrm>
              <a:custGeom>
                <a:avLst/>
                <a:gdLst>
                  <a:gd name="connsiteX0" fmla="*/ 0 w 416257"/>
                  <a:gd name="connsiteY0" fmla="*/ 1296542 h 1310190"/>
                  <a:gd name="connsiteX1" fmla="*/ 211541 w 416257"/>
                  <a:gd name="connsiteY1" fmla="*/ 5 h 1310190"/>
                  <a:gd name="connsiteX2" fmla="*/ 416257 w 416257"/>
                  <a:gd name="connsiteY2" fmla="*/ 1310190 h 1310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6257" h="1310190">
                    <a:moveTo>
                      <a:pt x="0" y="1296542"/>
                    </a:moveTo>
                    <a:cubicBezTo>
                      <a:pt x="71082" y="647136"/>
                      <a:pt x="142165" y="-2270"/>
                      <a:pt x="211541" y="5"/>
                    </a:cubicBezTo>
                    <a:cubicBezTo>
                      <a:pt x="280917" y="2280"/>
                      <a:pt x="348587" y="656235"/>
                      <a:pt x="416257" y="1310190"/>
                    </a:cubicBezTo>
                  </a:path>
                </a:pathLst>
              </a:custGeom>
              <a:noFill/>
              <a:ln>
                <a:solidFill>
                  <a:srgbClr val="F55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A56A756F-E7DB-F57E-C3B5-C40A2B2BFE3C}"/>
                </a:ext>
              </a:extLst>
            </p:cNvPr>
            <p:cNvSpPr txBox="1"/>
            <p:nvPr/>
          </p:nvSpPr>
          <p:spPr>
            <a:xfrm>
              <a:off x="6306771" y="5582403"/>
              <a:ext cx="15079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Barrow Band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076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C</a:t>
            </a:r>
            <a:r>
              <a:rPr lang="en-US" altLang="zh-CN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hallenge</a:t>
            </a:r>
            <a:endParaRPr sz="43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7" y="1524000"/>
            <a:ext cx="11146611" cy="131574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400" spc="-5" dirty="0">
                <a:latin typeface="Calibri"/>
                <a:cs typeface="Calibri"/>
              </a:rPr>
              <a:t>The spectral reconstruction process in real world is non-trivial:</a:t>
            </a:r>
          </a:p>
          <a:p>
            <a:pPr marL="698500" marR="654685" lvl="1" indent="-228600"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400" spc="-5" dirty="0">
                <a:latin typeface="Calibri"/>
                <a:cs typeface="Calibri"/>
              </a:rPr>
              <a:t>Ambient light -&gt; Background subtraction</a:t>
            </a:r>
          </a:p>
          <a:p>
            <a:pPr marL="698500" marR="654685" lvl="1" indent="-228600"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400" spc="-5" dirty="0">
                <a:latin typeface="Calibri"/>
                <a:cs typeface="Calibri"/>
              </a:rPr>
              <a:t>Surrounding objects scattering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3AFCE29-6F84-65D3-2351-22E648C94D6C}"/>
              </a:ext>
            </a:extLst>
          </p:cNvPr>
          <p:cNvSpPr txBox="1"/>
          <p:nvPr/>
        </p:nvSpPr>
        <p:spPr>
          <a:xfrm>
            <a:off x="5195040" y="2969247"/>
            <a:ext cx="6442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emitted light will travel through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light paths </a:t>
            </a:r>
            <a:r>
              <a:rPr lang="en-US" altLang="zh-CN" sz="2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reach the detector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49E96-5257-162E-8F05-6E13C34B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CCFAB3-01DE-5067-B619-A24EA840C1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11"/>
          <a:stretch/>
        </p:blipFill>
        <p:spPr>
          <a:xfrm>
            <a:off x="2519730" y="5285210"/>
            <a:ext cx="283520" cy="48363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32527BA-1B24-256A-5CB5-61644E3D2770}"/>
              </a:ext>
            </a:extLst>
          </p:cNvPr>
          <p:cNvSpPr/>
          <p:nvPr/>
        </p:nvSpPr>
        <p:spPr>
          <a:xfrm rot="16200000">
            <a:off x="3516668" y="5121750"/>
            <a:ext cx="1263282" cy="81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538A64B-431A-EA67-08EC-9228E47AAD16}"/>
              </a:ext>
            </a:extLst>
          </p:cNvPr>
          <p:cNvSpPr/>
          <p:nvPr/>
        </p:nvSpPr>
        <p:spPr>
          <a:xfrm rot="16200000">
            <a:off x="550837" y="5121748"/>
            <a:ext cx="1263280" cy="814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3074FF-8C42-0154-BD24-F2BF22F0A197}"/>
              </a:ext>
            </a:extLst>
          </p:cNvPr>
          <p:cNvSpPr/>
          <p:nvPr/>
        </p:nvSpPr>
        <p:spPr>
          <a:xfrm>
            <a:off x="3223261" y="5473889"/>
            <a:ext cx="160216" cy="20027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2E4C431-5C9E-D7D3-221F-58630E9A57E9}"/>
              </a:ext>
            </a:extLst>
          </p:cNvPr>
          <p:cNvSpPr/>
          <p:nvPr/>
        </p:nvSpPr>
        <p:spPr>
          <a:xfrm>
            <a:off x="3514578" y="5473889"/>
            <a:ext cx="160216" cy="20027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D9CA69E-95FD-7EA3-E7AF-ED805AB03249}"/>
              </a:ext>
            </a:extLst>
          </p:cNvPr>
          <p:cNvSpPr/>
          <p:nvPr/>
        </p:nvSpPr>
        <p:spPr>
          <a:xfrm>
            <a:off x="3805895" y="5473889"/>
            <a:ext cx="160216" cy="20027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E5F05D8-7EA0-D498-C217-4EB85ADC07A2}"/>
              </a:ext>
            </a:extLst>
          </p:cNvPr>
          <p:cNvSpPr/>
          <p:nvPr/>
        </p:nvSpPr>
        <p:spPr>
          <a:xfrm>
            <a:off x="1952019" y="5473889"/>
            <a:ext cx="160216" cy="20027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3A8C6DE-9019-2785-B5CF-6E1A61720E9D}"/>
              </a:ext>
            </a:extLst>
          </p:cNvPr>
          <p:cNvSpPr/>
          <p:nvPr/>
        </p:nvSpPr>
        <p:spPr>
          <a:xfrm>
            <a:off x="1318788" y="5473889"/>
            <a:ext cx="160216" cy="20027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17BA969-E8AB-3C91-300F-E89051ADAF76}"/>
              </a:ext>
            </a:extLst>
          </p:cNvPr>
          <p:cNvSpPr/>
          <p:nvPr/>
        </p:nvSpPr>
        <p:spPr>
          <a:xfrm>
            <a:off x="1635403" y="5473889"/>
            <a:ext cx="160216" cy="20027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583265E-1563-3B23-6134-E1C37B988886}"/>
              </a:ext>
            </a:extLst>
          </p:cNvPr>
          <p:cNvSpPr/>
          <p:nvPr/>
        </p:nvSpPr>
        <p:spPr>
          <a:xfrm>
            <a:off x="1141756" y="4262551"/>
            <a:ext cx="3047271" cy="4836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0" name="梯形 19">
            <a:extLst>
              <a:ext uri="{FF2B5EF4-FFF2-40B4-BE49-F238E27FC236}">
                <a16:creationId xmlns:a16="http://schemas.microsoft.com/office/drawing/2014/main" id="{8C2E2C8D-4F90-2816-D005-23BF682565A9}"/>
              </a:ext>
            </a:extLst>
          </p:cNvPr>
          <p:cNvSpPr/>
          <p:nvPr/>
        </p:nvSpPr>
        <p:spPr>
          <a:xfrm rot="10800000">
            <a:off x="554669" y="3429000"/>
            <a:ext cx="4220097" cy="1101836"/>
          </a:xfrm>
          <a:prstGeom prst="trapezoid">
            <a:avLst>
              <a:gd name="adj" fmla="val 52718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E621A1-F916-AC6A-51B0-B310304C5CC8}"/>
              </a:ext>
            </a:extLst>
          </p:cNvPr>
          <p:cNvSpPr/>
          <p:nvPr/>
        </p:nvSpPr>
        <p:spPr>
          <a:xfrm>
            <a:off x="1180527" y="5593847"/>
            <a:ext cx="2963971" cy="20026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C0E00807-06A6-640D-5978-B7C7A987BDFE}"/>
              </a:ext>
            </a:extLst>
          </p:cNvPr>
          <p:cNvSpPr/>
          <p:nvPr/>
        </p:nvSpPr>
        <p:spPr>
          <a:xfrm>
            <a:off x="554667" y="3199533"/>
            <a:ext cx="4220099" cy="483633"/>
          </a:xfrm>
          <a:prstGeom prst="ellipse">
            <a:avLst/>
          </a:prstGeom>
          <a:solidFill>
            <a:srgbClr val="CFD5EA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D392900-0518-F235-CCB5-EF95E66E0ECC}"/>
              </a:ext>
            </a:extLst>
          </p:cNvPr>
          <p:cNvSpPr txBox="1"/>
          <p:nvPr/>
        </p:nvSpPr>
        <p:spPr>
          <a:xfrm>
            <a:off x="1092613" y="6090719"/>
            <a:ext cx="120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PD-Array</a:t>
            </a:r>
            <a:endParaRPr lang="zh-CN" alt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3022DD4-9D49-5D37-D0B7-9F5D2A14282B}"/>
              </a:ext>
            </a:extLst>
          </p:cNvPr>
          <p:cNvCxnSpPr>
            <a:cxnSpLocks/>
            <a:stCxn id="8" idx="0"/>
            <a:endCxn id="19" idx="4"/>
          </p:cNvCxnSpPr>
          <p:nvPr/>
        </p:nvCxnSpPr>
        <p:spPr>
          <a:xfrm flipV="1">
            <a:off x="2661490" y="4746184"/>
            <a:ext cx="3902" cy="539026"/>
          </a:xfrm>
          <a:prstGeom prst="straightConnector1">
            <a:avLst/>
          </a:prstGeom>
          <a:ln w="762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CA6B86A-1300-374A-82DD-31D1A714811C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 flipH="1">
            <a:off x="1715511" y="4746184"/>
            <a:ext cx="949881" cy="727705"/>
          </a:xfrm>
          <a:prstGeom prst="straightConnector1">
            <a:avLst/>
          </a:prstGeom>
          <a:ln w="76200">
            <a:solidFill>
              <a:srgbClr val="00B0F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817E90-6BB3-71ED-06C7-8B98CC298E0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180527" y="4746184"/>
            <a:ext cx="1480963" cy="53902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599A5F1-7E2A-DD59-954E-EE6FE2CA002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223198" y="4784234"/>
            <a:ext cx="492313" cy="68965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5C3A8AC-D8F3-3BC4-13AF-31D2C846F461}"/>
              </a:ext>
            </a:extLst>
          </p:cNvPr>
          <p:cNvCxnSpPr>
            <a:cxnSpLocks/>
            <a:stCxn id="8" idx="0"/>
            <a:endCxn id="18" idx="0"/>
          </p:cNvCxnSpPr>
          <p:nvPr/>
        </p:nvCxnSpPr>
        <p:spPr>
          <a:xfrm flipH="1">
            <a:off x="1715511" y="5285210"/>
            <a:ext cx="945979" cy="188679"/>
          </a:xfrm>
          <a:prstGeom prst="straightConnector1">
            <a:avLst/>
          </a:prstGeom>
          <a:ln w="38100">
            <a:solidFill>
              <a:srgbClr val="92D05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7D5C88A-D833-5761-E214-6C66FDCB3CC6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681495" y="5593847"/>
            <a:ext cx="365120" cy="505874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70E6F7E-C48A-0F6C-C552-AEE2C5A6FB4A}"/>
              </a:ext>
            </a:extLst>
          </p:cNvPr>
          <p:cNvSpPr txBox="1"/>
          <p:nvPr/>
        </p:nvSpPr>
        <p:spPr>
          <a:xfrm>
            <a:off x="2452842" y="5952220"/>
            <a:ext cx="15132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Incandescent Lamp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EE913B0-2297-EAFB-A66D-55EA7790F64B}"/>
              </a:ext>
            </a:extLst>
          </p:cNvPr>
          <p:cNvCxnSpPr>
            <a:cxnSpLocks/>
            <a:stCxn id="31" idx="0"/>
            <a:endCxn id="21" idx="0"/>
          </p:cNvCxnSpPr>
          <p:nvPr/>
        </p:nvCxnSpPr>
        <p:spPr>
          <a:xfrm flipH="1" flipV="1">
            <a:off x="2662513" y="5593847"/>
            <a:ext cx="546964" cy="358373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CD809252-3074-EFFD-A970-5698059BF0EE}"/>
              </a:ext>
            </a:extLst>
          </p:cNvPr>
          <p:cNvSpPr txBox="1"/>
          <p:nvPr/>
        </p:nvSpPr>
        <p:spPr>
          <a:xfrm>
            <a:off x="2060337" y="3760804"/>
            <a:ext cx="1681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Food Sample</a:t>
            </a:r>
            <a:endParaRPr lang="zh-CN" altLang="en-US" b="1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BDFC515-300E-E327-4960-E3E7BA6C3802}"/>
              </a:ext>
            </a:extLst>
          </p:cNvPr>
          <p:cNvCxnSpPr>
            <a:cxnSpLocks/>
            <a:stCxn id="33" idx="2"/>
            <a:endCxn id="20" idx="0"/>
          </p:cNvCxnSpPr>
          <p:nvPr/>
        </p:nvCxnSpPr>
        <p:spPr>
          <a:xfrm flipH="1">
            <a:off x="2664717" y="4139138"/>
            <a:ext cx="236387" cy="391698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332F05B-8A4D-DAA6-2395-525AE33A0B22}"/>
                  </a:ext>
                </a:extLst>
              </p:cNvPr>
              <p:cNvSpPr txBox="1"/>
              <p:nvPr/>
            </p:nvSpPr>
            <p:spPr>
              <a:xfrm>
                <a:off x="2696949" y="4900168"/>
                <a:ext cx="2196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332F05B-8A4D-DAA6-2395-525AE33A0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949" y="4900168"/>
                <a:ext cx="219612" cy="276999"/>
              </a:xfrm>
              <a:prstGeom prst="rect">
                <a:avLst/>
              </a:prstGeom>
              <a:blipFill>
                <a:blip r:embed="rId4"/>
                <a:stretch>
                  <a:fillRect l="-13889" r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50C403C-6F2E-F816-38CC-D3B1014AC63D}"/>
                  </a:ext>
                </a:extLst>
              </p:cNvPr>
              <p:cNvSpPr txBox="1"/>
              <p:nvPr/>
            </p:nvSpPr>
            <p:spPr>
              <a:xfrm>
                <a:off x="2246685" y="5256869"/>
                <a:ext cx="2212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50C403C-6F2E-F816-38CC-D3B1014AC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685" y="5256869"/>
                <a:ext cx="221214" cy="276999"/>
              </a:xfrm>
              <a:prstGeom prst="rect">
                <a:avLst/>
              </a:prstGeom>
              <a:blipFill>
                <a:blip r:embed="rId5"/>
                <a:stretch>
                  <a:fillRect l="-36111" t="-2174" r="-36111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365F72A-72DA-723F-62BD-CBF97991ACFD}"/>
                  </a:ext>
                </a:extLst>
              </p:cNvPr>
              <p:cNvSpPr txBox="1"/>
              <p:nvPr/>
            </p:nvSpPr>
            <p:spPr>
              <a:xfrm>
                <a:off x="1841198" y="4782577"/>
                <a:ext cx="20358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B365F72A-72DA-723F-62BD-CBF97991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198" y="4782577"/>
                <a:ext cx="203582" cy="276999"/>
              </a:xfrm>
              <a:prstGeom prst="rect">
                <a:avLst/>
              </a:prstGeom>
              <a:blipFill>
                <a:blip r:embed="rId6"/>
                <a:stretch>
                  <a:fillRect l="-24242" r="-27273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3C85B9B-2294-71D9-9540-884F40459C6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681495" y="5593847"/>
            <a:ext cx="37008" cy="505874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FF203DD-2AC8-7F19-B268-589BB246F5D0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1398896" y="5593847"/>
            <a:ext cx="282599" cy="505874"/>
          </a:xfrm>
          <a:prstGeom prst="straightConnector1">
            <a:avLst/>
          </a:prstGeom>
          <a:ln w="28575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>
            <a:extLst>
              <a:ext uri="{FF2B5EF4-FFF2-40B4-BE49-F238E27FC236}">
                <a16:creationId xmlns:a16="http://schemas.microsoft.com/office/drawing/2014/main" id="{3362F48E-5581-9B1B-3D28-9D6135A1A9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9907" y="3849253"/>
            <a:ext cx="4714875" cy="857250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4C1C89F2-B136-0D5B-F297-2EFEC5A250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2876" y="5148673"/>
            <a:ext cx="5657850" cy="447675"/>
          </a:xfrm>
          <a:prstGeom prst="rect">
            <a:avLst/>
          </a:prstGeom>
        </p:spPr>
      </p:pic>
      <p:sp>
        <p:nvSpPr>
          <p:cNvPr id="44" name="箭头: 下 43">
            <a:extLst>
              <a:ext uri="{FF2B5EF4-FFF2-40B4-BE49-F238E27FC236}">
                <a16:creationId xmlns:a16="http://schemas.microsoft.com/office/drawing/2014/main" id="{C8FBB7E6-EF44-A018-FAE4-9433990D29EB}"/>
              </a:ext>
            </a:extLst>
          </p:cNvPr>
          <p:cNvSpPr/>
          <p:nvPr/>
        </p:nvSpPr>
        <p:spPr>
          <a:xfrm>
            <a:off x="7838284" y="4787723"/>
            <a:ext cx="198120" cy="3448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EA7E2F0-A12C-C5BA-4D86-99B9FA7EC249}"/>
              </a:ext>
            </a:extLst>
          </p:cNvPr>
          <p:cNvSpPr/>
          <p:nvPr/>
        </p:nvSpPr>
        <p:spPr>
          <a:xfrm>
            <a:off x="5579908" y="4223245"/>
            <a:ext cx="1275116" cy="137310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7C62C891-8F7E-7D27-6C97-25E42EC6708F}"/>
              </a:ext>
            </a:extLst>
          </p:cNvPr>
          <p:cNvSpPr/>
          <p:nvPr/>
        </p:nvSpPr>
        <p:spPr>
          <a:xfrm>
            <a:off x="7804748" y="5213772"/>
            <a:ext cx="432794" cy="36095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8896AB3-E50A-C2A3-93A7-1BCAEC070C1F}"/>
              </a:ext>
            </a:extLst>
          </p:cNvPr>
          <p:cNvSpPr txBox="1"/>
          <p:nvPr/>
        </p:nvSpPr>
        <p:spPr>
          <a:xfrm>
            <a:off x="7348980" y="5612470"/>
            <a:ext cx="13120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PD System Parameters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43686A17-B68E-74E8-9AC8-2D621D56A6C8}"/>
              </a:ext>
            </a:extLst>
          </p:cNvPr>
          <p:cNvSpPr/>
          <p:nvPr/>
        </p:nvSpPr>
        <p:spPr>
          <a:xfrm>
            <a:off x="8995630" y="5199570"/>
            <a:ext cx="289560" cy="38107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2B88D6F-B7CE-EE92-9797-F08CE1E54942}"/>
              </a:ext>
            </a:extLst>
          </p:cNvPr>
          <p:cNvSpPr/>
          <p:nvPr/>
        </p:nvSpPr>
        <p:spPr>
          <a:xfrm>
            <a:off x="10804754" y="5184292"/>
            <a:ext cx="289560" cy="381073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B514DA5-CB4E-56F2-4B51-5B6218931287}"/>
              </a:ext>
            </a:extLst>
          </p:cNvPr>
          <p:cNvSpPr txBox="1"/>
          <p:nvPr/>
        </p:nvSpPr>
        <p:spPr>
          <a:xfrm>
            <a:off x="8857109" y="5584829"/>
            <a:ext cx="1136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Reflection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3901953-EF9F-2BD6-0352-0FA97D114E39}"/>
              </a:ext>
            </a:extLst>
          </p:cNvPr>
          <p:cNvSpPr txBox="1"/>
          <p:nvPr/>
        </p:nvSpPr>
        <p:spPr>
          <a:xfrm>
            <a:off x="10938457" y="5508455"/>
            <a:ext cx="1136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Material Reflection</a:t>
            </a:r>
            <a:endParaRPr lang="zh-CN" alt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3701F19-B75F-077E-585D-18525F50472C}"/>
              </a:ext>
            </a:extLst>
          </p:cNvPr>
          <p:cNvSpPr txBox="1"/>
          <p:nvPr/>
        </p:nvSpPr>
        <p:spPr>
          <a:xfrm>
            <a:off x="5642876" y="5657987"/>
            <a:ext cx="1275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HS System Parameters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B76100E1-E4F3-CDF5-5E72-492B91418CD2}"/>
              </a:ext>
            </a:extLst>
          </p:cNvPr>
          <p:cNvSpPr/>
          <p:nvPr/>
        </p:nvSpPr>
        <p:spPr>
          <a:xfrm>
            <a:off x="8412480" y="5213772"/>
            <a:ext cx="198120" cy="320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395B527-4DEA-E8E6-C0BD-EE0516DF5975}"/>
              </a:ext>
            </a:extLst>
          </p:cNvPr>
          <p:cNvSpPr/>
          <p:nvPr/>
        </p:nvSpPr>
        <p:spPr>
          <a:xfrm>
            <a:off x="9490573" y="5245269"/>
            <a:ext cx="198120" cy="320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60867B37-DEFD-D285-580B-1F8F9A10CD6E}"/>
              </a:ext>
            </a:extLst>
          </p:cNvPr>
          <p:cNvSpPr/>
          <p:nvPr/>
        </p:nvSpPr>
        <p:spPr>
          <a:xfrm>
            <a:off x="10161569" y="5265422"/>
            <a:ext cx="198120" cy="32009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6AA28B17-4AB8-F7BA-2F46-C4418FD11897}"/>
              </a:ext>
            </a:extLst>
          </p:cNvPr>
          <p:cNvSpPr txBox="1"/>
          <p:nvPr/>
        </p:nvSpPr>
        <p:spPr>
          <a:xfrm>
            <a:off x="10260629" y="4717702"/>
            <a:ext cx="1136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Unknown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0CC2126E-EA0E-184C-8F17-478B826FCCE3}"/>
              </a:ext>
            </a:extLst>
          </p:cNvPr>
          <p:cNvCxnSpPr>
            <a:cxnSpLocks/>
            <a:stCxn id="55" idx="0"/>
            <a:endCxn id="58" idx="1"/>
          </p:cNvCxnSpPr>
          <p:nvPr/>
        </p:nvCxnSpPr>
        <p:spPr>
          <a:xfrm flipV="1">
            <a:off x="8511540" y="4902368"/>
            <a:ext cx="1749089" cy="31140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9627AD8-59B9-CA46-3901-8B8D99440826}"/>
              </a:ext>
            </a:extLst>
          </p:cNvPr>
          <p:cNvCxnSpPr>
            <a:cxnSpLocks/>
            <a:stCxn id="56" idx="0"/>
            <a:endCxn id="58" idx="1"/>
          </p:cNvCxnSpPr>
          <p:nvPr/>
        </p:nvCxnSpPr>
        <p:spPr>
          <a:xfrm flipV="1">
            <a:off x="9589633" y="4902368"/>
            <a:ext cx="670996" cy="342901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CC2126E-EA0E-184C-8F17-478B826FCCE3}"/>
              </a:ext>
            </a:extLst>
          </p:cNvPr>
          <p:cNvCxnSpPr>
            <a:cxnSpLocks/>
            <a:stCxn id="57" idx="0"/>
            <a:endCxn id="58" idx="1"/>
          </p:cNvCxnSpPr>
          <p:nvPr/>
        </p:nvCxnSpPr>
        <p:spPr>
          <a:xfrm flipV="1">
            <a:off x="10260629" y="4902368"/>
            <a:ext cx="0" cy="363054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5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/>
      <p:bldP spid="31" grpId="0"/>
      <p:bldP spid="33" grpId="0"/>
      <p:bldP spid="35" grpId="0"/>
      <p:bldP spid="36" grpId="0"/>
      <p:bldP spid="37" grpId="0"/>
      <p:bldP spid="44" grpId="0" animBg="1"/>
      <p:bldP spid="45" grpId="0" animBg="1"/>
      <p:bldP spid="46" grpId="0" animBg="1"/>
      <p:bldP spid="48" grpId="0"/>
      <p:bldP spid="50" grpId="0" animBg="1"/>
      <p:bldP spid="51" grpId="0" animBg="1"/>
      <p:bldP spid="52" grpId="0"/>
      <p:bldP spid="53" grpId="0"/>
      <p:bldP spid="54" grpId="0"/>
      <p:bldP spid="55" grpId="0" animBg="1"/>
      <p:bldP spid="56" grpId="0" animBg="1"/>
      <p:bldP spid="57" grpId="0" animBg="1"/>
      <p:bldP spid="5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 err="1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BabyNutri</a:t>
            </a:r>
            <a:endParaRPr sz="43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7" y="1524000"/>
            <a:ext cx="11146611" cy="126746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54685" lvl="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  <a:defRPr/>
            </a:pPr>
            <a:r>
              <a:rPr lang="en-US" altLang="zh-CN" sz="2400" spc="-5" dirty="0">
                <a:latin typeface="Calibri"/>
                <a:cs typeface="Calibri"/>
              </a:rPr>
              <a:t>We rephrase the problem of learning a stable reconstruction algorithm to the </a:t>
            </a:r>
            <a:r>
              <a:rPr lang="en-US" altLang="zh-CN" sz="2400" b="1" spc="-5" dirty="0">
                <a:latin typeface="Calibri"/>
                <a:cs typeface="Calibri"/>
              </a:rPr>
              <a:t>denoising problem of an unstable reconstruction algorithm</a:t>
            </a:r>
            <a:endParaRPr lang="en-US" altLang="zh-CN" sz="2400" spc="-5" dirty="0">
              <a:latin typeface="Calibri"/>
              <a:cs typeface="Calibri"/>
            </a:endParaRPr>
          </a:p>
          <a:p>
            <a:pPr marL="241300" marR="654685" lvl="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  <a:defRPr/>
            </a:pPr>
            <a:r>
              <a:rPr lang="en-US" altLang="zh-CN" sz="2400" spc="-5" dirty="0">
                <a:latin typeface="Calibri"/>
                <a:cs typeface="Calibri"/>
              </a:rPr>
              <a:t>We propose a novel autoencoder-based spectra reconstruction algorithm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8D8BEBA-E359-97A4-69C5-8F8DB6CF2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641" y="2814958"/>
            <a:ext cx="6683829" cy="33278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E44EC9A-15E1-A6E2-1CF1-D74594746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595" y="6163233"/>
            <a:ext cx="4693920" cy="52543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849E96-5257-162E-8F05-6E13C34B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C4466-F79C-4FFD-8000-C79117576AB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AAEB8D-8F28-7D89-BB70-75F178E09B87}"/>
              </a:ext>
            </a:extLst>
          </p:cNvPr>
          <p:cNvSpPr/>
          <p:nvPr/>
        </p:nvSpPr>
        <p:spPr>
          <a:xfrm>
            <a:off x="6282446" y="2979146"/>
            <a:ext cx="1135380" cy="11506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0C9535-DCE9-B18B-D499-0FF90B2B0562}"/>
              </a:ext>
            </a:extLst>
          </p:cNvPr>
          <p:cNvSpPr txBox="1"/>
          <p:nvPr/>
        </p:nvSpPr>
        <p:spPr>
          <a:xfrm>
            <a:off x="251461" y="3105834"/>
            <a:ext cx="34817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First: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to obtain a roughly reconstruction output</a:t>
            </a:r>
          </a:p>
          <a:p>
            <a:endParaRPr lang="en-US" altLang="zh-CN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72F715-B231-0EE2-3D3D-7EC8137D5149}"/>
              </a:ext>
            </a:extLst>
          </p:cNvPr>
          <p:cNvSpPr txBox="1"/>
          <p:nvPr/>
        </p:nvSpPr>
        <p:spPr>
          <a:xfrm>
            <a:off x="251461" y="4066538"/>
            <a:ext cx="3481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Second: </a:t>
            </a:r>
            <a:r>
              <a:rPr lang="en-US" altLang="zh-CN" sz="1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first step output is taken as a noised high-dimensional spectrum feed into a DAE (Denoise Auto-Encoder)</a:t>
            </a:r>
            <a:endParaRPr lang="zh-CN" altLang="en-US" sz="1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E76C0F3-6779-81B1-C262-040A59DA5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5" y="5304241"/>
            <a:ext cx="3803414" cy="569015"/>
          </a:xfrm>
          <a:prstGeom prst="rect">
            <a:avLst/>
          </a:prstGeom>
        </p:spPr>
      </p:pic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345EE151-92B5-E09C-232D-791B21E0BFA8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 flipH="1">
            <a:off x="4389611" y="1669241"/>
            <a:ext cx="63228" cy="4857823"/>
          </a:xfrm>
          <a:prstGeom prst="bentConnector5">
            <a:avLst>
              <a:gd name="adj1" fmla="val -204878"/>
              <a:gd name="adj2" fmla="val 37925"/>
              <a:gd name="adj3" fmla="val 58206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226AC2EC-C5C2-21EE-0C08-DF74738F156A}"/>
              </a:ext>
            </a:extLst>
          </p:cNvPr>
          <p:cNvSpPr/>
          <p:nvPr/>
        </p:nvSpPr>
        <p:spPr>
          <a:xfrm>
            <a:off x="3994664" y="2972387"/>
            <a:ext cx="3423162" cy="115062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B33B4A23-CF21-9281-92D5-C196D859E344}"/>
              </a:ext>
            </a:extLst>
          </p:cNvPr>
          <p:cNvCxnSpPr>
            <a:cxnSpLocks/>
            <a:stCxn id="23" idx="0"/>
            <a:endCxn id="8" idx="0"/>
          </p:cNvCxnSpPr>
          <p:nvPr/>
        </p:nvCxnSpPr>
        <p:spPr>
          <a:xfrm rot="16200000" flipH="1" flipV="1">
            <a:off x="3782555" y="1182144"/>
            <a:ext cx="133447" cy="3713932"/>
          </a:xfrm>
          <a:prstGeom prst="bentConnector3">
            <a:avLst>
              <a:gd name="adj1" fmla="val -119913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CD88146-B292-F494-434D-796D027DAC0D}"/>
              </a:ext>
            </a:extLst>
          </p:cNvPr>
          <p:cNvSpPr/>
          <p:nvPr/>
        </p:nvSpPr>
        <p:spPr>
          <a:xfrm>
            <a:off x="1992312" y="5379720"/>
            <a:ext cx="1901707" cy="493536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F63C9018-F1EF-409E-318F-B3FDE9F73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4862" y="6030306"/>
            <a:ext cx="2761246" cy="265853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77369B2E-5069-AF81-8862-D3434E3F3E2A}"/>
              </a:ext>
            </a:extLst>
          </p:cNvPr>
          <p:cNvSpPr txBox="1"/>
          <p:nvPr/>
        </p:nvSpPr>
        <p:spPr>
          <a:xfrm>
            <a:off x="1650275" y="6227571"/>
            <a:ext cx="20828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Shape consistency loss</a:t>
            </a:r>
            <a:endParaRPr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356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3" grpId="0"/>
      <p:bldP spid="23" grpId="0" animBg="1"/>
      <p:bldP spid="23" grpId="1" animBg="1"/>
      <p:bldP spid="28" grpId="0" animBg="1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5856"/>
            <a:ext cx="2816225" cy="6832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 err="1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BabyNutri</a:t>
            </a:r>
            <a:endParaRPr sz="43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7" y="1524000"/>
            <a:ext cx="11146611" cy="2051844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For nutrients estimation, the challenge is that the baby food samples have various ingredients, such as fruits, vegetables, meats, and creamy, leading to different levels of nutrients.</a:t>
            </a:r>
          </a:p>
          <a:p>
            <a:pPr marL="241300" marR="654685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altLang="zh-CN" sz="2800" spc="-5" dirty="0">
                <a:latin typeface="Calibri"/>
                <a:cs typeface="Calibri"/>
              </a:rPr>
              <a:t>We design a CNN-based model with several </a:t>
            </a:r>
            <a:r>
              <a:rPr lang="en-US" altLang="zh-CN" sz="2800" b="1" spc="-5" dirty="0">
                <a:solidFill>
                  <a:srgbClr val="FF0000"/>
                </a:solidFill>
                <a:latin typeface="Calibri"/>
                <a:cs typeface="Calibri"/>
              </a:rPr>
              <a:t>data augmentation </a:t>
            </a:r>
            <a:r>
              <a:rPr lang="en-US" altLang="zh-CN" sz="2800" spc="-5" dirty="0">
                <a:latin typeface="Calibri"/>
                <a:cs typeface="Calibri"/>
              </a:rPr>
              <a:t>methods to realize accurate estimations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9677BE6-9DDC-417F-51A0-F361B2ECA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853" y="3963912"/>
            <a:ext cx="5782438" cy="17188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D66BC54-C9EB-F290-93A8-3BB0FFDFCAD1}"/>
              </a:ext>
            </a:extLst>
          </p:cNvPr>
          <p:cNvSpPr txBox="1"/>
          <p:nvPr/>
        </p:nvSpPr>
        <p:spPr>
          <a:xfrm>
            <a:off x="2442891" y="5682770"/>
            <a:ext cx="2580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baseline="0" dirty="0">
                <a:latin typeface="等线" panose="02010600030101010101" pitchFamily="2" charset="-122"/>
                <a:ea typeface="等线" panose="02010600030101010101" pitchFamily="2" charset="-122"/>
              </a:rPr>
              <a:t>§ </a:t>
            </a:r>
            <a:r>
              <a:rPr lang="en-US" altLang="zh-CN" sz="1800" b="0" i="0" u="none" strike="noStrike" baseline="0" dirty="0">
                <a:latin typeface="LinBiolinumT"/>
              </a:rPr>
              <a:t>4.2 Nutrient Estimation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F88B09-A223-749A-2DAD-8395EBA4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740" y="6348730"/>
            <a:ext cx="2743200" cy="365125"/>
          </a:xfrm>
        </p:spPr>
        <p:txBody>
          <a:bodyPr/>
          <a:lstStyle/>
          <a:p>
            <a:fld id="{C95C4466-F79C-4FFD-8000-C79117576AB0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9BEF661-2FBC-BC76-C5F1-0041DAC5F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0" y="3759979"/>
            <a:ext cx="3084085" cy="22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9573"/>
            <a:ext cx="3723641" cy="67582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4300" b="1" spc="30" dirty="0">
                <a:solidFill>
                  <a:schemeClr val="accent1">
                    <a:lumMod val="75000"/>
                  </a:schemeClr>
                </a:solidFill>
                <a:latin typeface="Calibri Light"/>
                <a:cs typeface="Calibri Light"/>
              </a:rPr>
              <a:t>Implementation</a:t>
            </a:r>
            <a:endParaRPr sz="4300" b="1" spc="30" dirty="0">
              <a:solidFill>
                <a:schemeClr val="accent1">
                  <a:lumMod val="75000"/>
                </a:schemeClr>
              </a:solidFill>
              <a:latin typeface="Calibri Light"/>
              <a:cs typeface="Calibri Light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F88B09-A223-749A-2DAD-8395EBA4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7740" y="6348730"/>
            <a:ext cx="2743200" cy="365125"/>
          </a:xfrm>
        </p:spPr>
        <p:txBody>
          <a:bodyPr/>
          <a:lstStyle/>
          <a:p>
            <a:fld id="{C95C4466-F79C-4FFD-8000-C79117576AB0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A8FEFC-FC9A-FC0E-4ECD-916A48F28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270" y="3057456"/>
            <a:ext cx="9395460" cy="298246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9912918-A4DE-6EC1-AE22-41758C37DC9E}"/>
              </a:ext>
            </a:extLst>
          </p:cNvPr>
          <p:cNvSpPr txBox="1"/>
          <p:nvPr/>
        </p:nvSpPr>
        <p:spPr>
          <a:xfrm>
            <a:off x="778509" y="1429076"/>
            <a:ext cx="106349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spc="-5" dirty="0">
                <a:latin typeface="Calibri"/>
                <a:cs typeface="Calibri"/>
              </a:rPr>
              <a:t>We design and implement a compact and low-cost (less than 10 dollars except for the control unit) prototype using off-the-shelf hardware components</a:t>
            </a:r>
            <a:endParaRPr lang="zh-CN" altLang="en-US" sz="2800" spc="-5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2292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648</Words>
  <Application>Microsoft Office PowerPoint</Application>
  <PresentationFormat>宽屏</PresentationFormat>
  <Paragraphs>95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 MT</vt:lpstr>
      <vt:lpstr>Avenir Book</vt:lpstr>
      <vt:lpstr>LinBiolinumT</vt:lpstr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BabyNutri: A Cost-Effective Baby Food Macronutrients Analyzer Based on Spectral Reconstruction Haiyan Hu, Qianyi Huang, Qian Zhang (IMWUT 2023)</vt:lpstr>
      <vt:lpstr>Motivation</vt:lpstr>
      <vt:lpstr>Observation</vt:lpstr>
      <vt:lpstr>Rationale</vt:lpstr>
      <vt:lpstr>BabyNutri</vt:lpstr>
      <vt:lpstr>Challenge</vt:lpstr>
      <vt:lpstr>BabyNutri</vt:lpstr>
      <vt:lpstr>BabyNutri</vt:lpstr>
      <vt:lpstr>Implementation</vt:lpstr>
      <vt:lpstr>Evaluation: Set up</vt:lpstr>
      <vt:lpstr>Evaluation: Spectral reconstruction</vt:lpstr>
      <vt:lpstr>Evaluation: Macronutrients estimation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Summary</dc:title>
  <dc:creator>胡 海燕</dc:creator>
  <cp:lastModifiedBy>海燕 胡</cp:lastModifiedBy>
  <cp:revision>64</cp:revision>
  <dcterms:created xsi:type="dcterms:W3CDTF">2023-02-07T08:40:36Z</dcterms:created>
  <dcterms:modified xsi:type="dcterms:W3CDTF">2023-07-24T03:22:29Z</dcterms:modified>
</cp:coreProperties>
</file>