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574" r:id="rId2"/>
    <p:sldId id="257" r:id="rId3"/>
    <p:sldId id="1792" r:id="rId4"/>
    <p:sldId id="1779" r:id="rId5"/>
    <p:sldId id="1778" r:id="rId6"/>
    <p:sldId id="281" r:id="rId7"/>
    <p:sldId id="571" r:id="rId8"/>
    <p:sldId id="1782" r:id="rId9"/>
    <p:sldId id="1783" r:id="rId10"/>
    <p:sldId id="572" r:id="rId11"/>
    <p:sldId id="1784" r:id="rId12"/>
    <p:sldId id="278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597"/>
    <a:srgbClr val="5B9BD5"/>
    <a:srgbClr val="FFC000"/>
    <a:srgbClr val="70AD47"/>
    <a:srgbClr val="F55900"/>
    <a:srgbClr val="FD7201"/>
    <a:srgbClr val="FFDDCF"/>
    <a:srgbClr val="E0F7FF"/>
    <a:srgbClr val="FFFFFF"/>
    <a:srgbClr val="BA27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17" autoAdjust="0"/>
  </p:normalViewPr>
  <p:slideViewPr>
    <p:cSldViewPr snapToGrid="0">
      <p:cViewPr varScale="1">
        <p:scale>
          <a:sx n="117" d="100"/>
          <a:sy n="117" d="100"/>
        </p:scale>
        <p:origin x="643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D6BF77-ADF9-454E-BA18-6DA250E1DA57}" type="datetimeFigureOut">
              <a:rPr lang="zh-CN" altLang="en-US" smtClean="0"/>
              <a:t>2023/7/24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0B7159-1E89-4FC7-8D49-65E33E0027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855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首先，第一份工作叫做</a:t>
            </a:r>
            <a:r>
              <a:rPr lang="en-US" altLang="zh-CN" dirty="0"/>
              <a:t>NIRSCAM</a:t>
            </a:r>
            <a:r>
              <a:rPr lang="zh-CN" altLang="en-US" dirty="0"/>
              <a:t>， 它是一个用于估算食物卡路里的移动近红外感知系统。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4AB575-A414-45BF-8417-9824DD55D09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96260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1300" marR="654685" indent="-228600">
              <a:lnSpc>
                <a:spcPts val="3000"/>
              </a:lnSpc>
              <a:spcBef>
                <a:spcPts val="500"/>
              </a:spcBef>
              <a:buFont typeface="Arial MT"/>
              <a:buChar char="•"/>
              <a:tabLst>
                <a:tab pos="241300" algn="l"/>
              </a:tabLst>
            </a:pPr>
            <a:endParaRPr lang="en-US" altLang="zh-CN" sz="2400" spc="-5" dirty="0">
              <a:latin typeface="Calibri"/>
              <a:cs typeface="Calibri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09A0A-0FDC-4C1E-83C9-14269F56D97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65037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1300" marR="654685" indent="-228600">
              <a:lnSpc>
                <a:spcPts val="3000"/>
              </a:lnSpc>
              <a:spcBef>
                <a:spcPts val="500"/>
              </a:spcBef>
              <a:buFont typeface="Arial MT"/>
              <a:buChar char="•"/>
              <a:tabLst>
                <a:tab pos="241300" algn="l"/>
              </a:tabLst>
            </a:pPr>
            <a:endParaRPr lang="en-US" altLang="zh-CN" sz="2400" spc="-5" dirty="0">
              <a:latin typeface="Calibri"/>
              <a:cs typeface="Calibri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09A0A-0FDC-4C1E-83C9-14269F56D97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82836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这份工作的</a:t>
            </a:r>
            <a:r>
              <a:rPr lang="en-US" altLang="zh-CN" dirty="0"/>
              <a:t>motivation</a:t>
            </a:r>
            <a:r>
              <a:rPr lang="zh-CN" altLang="en-US" dirty="0"/>
              <a:t>在于，我们发现日常饮食中的卡路里检测存在很大的需求，但是现有的方案还不够完善。</a:t>
            </a:r>
            <a:endParaRPr lang="en-US" altLang="zh-CN" dirty="0"/>
          </a:p>
          <a:p>
            <a:r>
              <a:rPr lang="zh-CN" altLang="en-US" dirty="0"/>
              <a:t>首先，有一些专业的设备能够提供准确的卡路里估计，但是贵</a:t>
            </a:r>
            <a:endParaRPr lang="en-US" altLang="zh-CN" dirty="0"/>
          </a:p>
          <a:p>
            <a:r>
              <a:rPr lang="zh-CN" altLang="en-US" dirty="0"/>
              <a:t>另外，基于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09A0A-0FDC-4C1E-83C9-14269F56D97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98720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 marR="654685" indent="0">
              <a:lnSpc>
                <a:spcPts val="3000"/>
              </a:lnSpc>
              <a:spcBef>
                <a:spcPts val="500"/>
              </a:spcBef>
              <a:buFont typeface="Arial MT"/>
              <a:buNone/>
              <a:tabLst>
                <a:tab pos="241300" algn="l"/>
              </a:tabLst>
            </a:pPr>
            <a:endParaRPr lang="en-US" altLang="zh-CN" sz="1200" dirty="0">
              <a:latin typeface="Calibri"/>
              <a:cs typeface="Calibri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09A0A-0FDC-4C1E-83C9-14269F56D97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9491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 marR="654685" indent="0">
              <a:lnSpc>
                <a:spcPts val="3000"/>
              </a:lnSpc>
              <a:spcBef>
                <a:spcPts val="500"/>
              </a:spcBef>
              <a:buFont typeface="Arial MT"/>
              <a:buNone/>
              <a:tabLst>
                <a:tab pos="241300" algn="l"/>
              </a:tabLst>
            </a:pPr>
            <a:r>
              <a:rPr lang="zh-CN" altLang="en-US" b="0" i="0" dirty="0">
                <a:solidFill>
                  <a:srgbClr val="2A2B2E"/>
                </a:solidFill>
                <a:effectLst/>
                <a:latin typeface="PingFang SC"/>
              </a:rPr>
              <a:t>近红外光谱可以检测食品的潜在化学特性，从而提供可靠的食品营养和卡路里估计。</a:t>
            </a:r>
            <a:endParaRPr lang="en-US" altLang="zh-CN" sz="1200" dirty="0">
              <a:latin typeface="Calibri"/>
              <a:cs typeface="Calibri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09A0A-0FDC-4C1E-83C9-14269F56D97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54612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1300" marR="654685" indent="-228600">
              <a:lnSpc>
                <a:spcPts val="3000"/>
              </a:lnSpc>
              <a:spcBef>
                <a:spcPts val="500"/>
              </a:spcBef>
              <a:buFont typeface="Arial MT"/>
              <a:buChar char="•"/>
              <a:tabLst>
                <a:tab pos="241300" algn="l"/>
              </a:tabLst>
            </a:pPr>
            <a:endParaRPr lang="en-US" altLang="zh-CN" sz="2400" spc="-5" dirty="0">
              <a:latin typeface="Calibri"/>
              <a:cs typeface="Calibri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09A0A-0FDC-4C1E-83C9-14269F56D97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3101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 marR="654685" indent="0">
              <a:lnSpc>
                <a:spcPts val="3000"/>
              </a:lnSpc>
              <a:spcBef>
                <a:spcPts val="500"/>
              </a:spcBef>
              <a:buFont typeface="Arial MT"/>
              <a:buNone/>
              <a:tabLst>
                <a:tab pos="241300" algn="l"/>
              </a:tabLst>
            </a:pPr>
            <a:r>
              <a:rPr lang="zh-CN" altLang="en-US" sz="2400" spc="-5" dirty="0">
                <a:latin typeface="Calibri"/>
                <a:cs typeface="Calibri"/>
              </a:rPr>
              <a:t>与</a:t>
            </a:r>
            <a:r>
              <a:rPr lang="en-US" altLang="zh-CN" sz="2400" spc="-5" dirty="0">
                <a:latin typeface="Calibri"/>
                <a:cs typeface="Calibri"/>
              </a:rPr>
              <a:t>Smart-U</a:t>
            </a:r>
            <a:r>
              <a:rPr lang="zh-CN" altLang="en-US" sz="2400" spc="-5" dirty="0">
                <a:latin typeface="Calibri"/>
                <a:cs typeface="Calibri"/>
              </a:rPr>
              <a:t>相似的观点，就是利用多个</a:t>
            </a:r>
            <a:r>
              <a:rPr lang="en-US" altLang="zh-CN" sz="2400" spc="-5" dirty="0">
                <a:latin typeface="Calibri"/>
                <a:cs typeface="Calibri"/>
              </a:rPr>
              <a:t>LED</a:t>
            </a:r>
            <a:r>
              <a:rPr lang="zh-CN" altLang="en-US" sz="2400" spc="-5" dirty="0">
                <a:latin typeface="Calibri"/>
                <a:cs typeface="Calibri"/>
              </a:rPr>
              <a:t>，和</a:t>
            </a:r>
            <a:r>
              <a:rPr lang="en-US" altLang="zh-CN" sz="2400" spc="-5" dirty="0">
                <a:latin typeface="Calibri"/>
                <a:cs typeface="Calibri"/>
              </a:rPr>
              <a:t>PD</a:t>
            </a:r>
            <a:r>
              <a:rPr lang="zh-CN" altLang="en-US" sz="2400" spc="-5" dirty="0">
                <a:latin typeface="Calibri"/>
                <a:cs typeface="Calibri"/>
              </a:rPr>
              <a:t>通过时分复用不同波长的</a:t>
            </a:r>
            <a:r>
              <a:rPr lang="en-US" altLang="zh-CN" sz="2400" spc="-5" dirty="0">
                <a:latin typeface="Calibri"/>
                <a:cs typeface="Calibri"/>
              </a:rPr>
              <a:t>LED</a:t>
            </a:r>
            <a:r>
              <a:rPr lang="zh-CN" altLang="en-US" sz="2400" spc="-5" dirty="0">
                <a:latin typeface="Calibri"/>
                <a:cs typeface="Calibri"/>
              </a:rPr>
              <a:t>，来实现</a:t>
            </a:r>
            <a:endParaRPr lang="en-US" altLang="zh-CN" sz="2400" spc="-5" dirty="0">
              <a:latin typeface="Calibri"/>
              <a:cs typeface="Calibri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09A0A-0FDC-4C1E-83C9-14269F56D97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76562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1300" marR="654685" indent="-228600">
              <a:lnSpc>
                <a:spcPts val="3000"/>
              </a:lnSpc>
              <a:spcBef>
                <a:spcPts val="500"/>
              </a:spcBef>
              <a:buFont typeface="Arial MT"/>
              <a:buChar char="•"/>
              <a:tabLst>
                <a:tab pos="241300" algn="l"/>
              </a:tabLst>
            </a:pPr>
            <a:r>
              <a:rPr lang="zh-CN" altLang="en-US" sz="2400" spc="-5" dirty="0">
                <a:latin typeface="Calibri"/>
                <a:cs typeface="Calibri"/>
              </a:rPr>
              <a:t>需要扩展，讲细一点</a:t>
            </a:r>
            <a:endParaRPr lang="en-US" altLang="zh-CN" sz="2400" spc="-5" dirty="0">
              <a:latin typeface="Calibri"/>
              <a:cs typeface="Calibri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09A0A-0FDC-4C1E-83C9-14269F56D97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222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1300" marR="654685" indent="-228600">
              <a:lnSpc>
                <a:spcPts val="3000"/>
              </a:lnSpc>
              <a:spcBef>
                <a:spcPts val="500"/>
              </a:spcBef>
              <a:buFont typeface="Arial MT"/>
              <a:buChar char="•"/>
              <a:tabLst>
                <a:tab pos="241300" algn="l"/>
              </a:tabLst>
            </a:pPr>
            <a:r>
              <a:rPr lang="zh-CN" altLang="en-US" sz="2400" spc="-5" dirty="0">
                <a:latin typeface="Calibri"/>
                <a:cs typeface="Calibri"/>
              </a:rPr>
              <a:t>需要扩展，讲细一点</a:t>
            </a:r>
            <a:endParaRPr lang="en-US" altLang="zh-CN" sz="2400" spc="-5" dirty="0">
              <a:latin typeface="Calibri"/>
              <a:cs typeface="Calibri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09A0A-0FDC-4C1E-83C9-14269F56D97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15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1300" marR="654685" indent="-228600">
              <a:lnSpc>
                <a:spcPts val="3000"/>
              </a:lnSpc>
              <a:spcBef>
                <a:spcPts val="500"/>
              </a:spcBef>
              <a:buFont typeface="Arial MT"/>
              <a:buChar char="•"/>
              <a:tabLst>
                <a:tab pos="241300" algn="l"/>
              </a:tabLst>
            </a:pPr>
            <a:r>
              <a:rPr lang="zh-CN" altLang="en-US" sz="2400" spc="-5" dirty="0">
                <a:latin typeface="Calibri"/>
                <a:cs typeface="Calibri"/>
              </a:rPr>
              <a:t>需要扩展，讲细一点</a:t>
            </a:r>
            <a:endParaRPr lang="en-US" altLang="zh-CN" sz="2400" spc="-5" dirty="0">
              <a:latin typeface="Calibri"/>
              <a:cs typeface="Calibri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09A0A-0FDC-4C1E-83C9-14269F56D97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4013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413A19-E90C-182B-D16D-99E4B67384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3E3A7E9-62F6-A7C8-9A70-B4B076064E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2053F5-C3C3-8458-0469-21F50B57A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DD9DE-273D-4A7B-B393-692C846D99E8}" type="datetimeFigureOut">
              <a:rPr lang="zh-CN" altLang="en-US" smtClean="0"/>
              <a:t>2023/7/24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DF7F57-3909-B22C-1B66-A240F112B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D90AA9-ABBC-5099-DC90-8C07B7924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1C3F8-1AAA-429C-A81C-215B524B60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8509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4C46E2-C89C-8999-EF0C-1E0E2A464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7AE15A-97FB-5BC4-B5BE-C99F79B5F7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EE0FD7-FD1B-E455-B5C4-B3E490263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DD9DE-273D-4A7B-B393-692C846D99E8}" type="datetimeFigureOut">
              <a:rPr lang="zh-CN" altLang="en-US" smtClean="0"/>
              <a:t>2023/7/24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527D53-0B11-EB55-DBD6-8A80693FD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C04BB6-3942-672E-26F8-5E92DEBCE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1C3F8-1AAA-429C-A81C-215B524B60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3603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E2C6D1A-F796-8680-3A69-B25CC50D45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7C641B6-5702-F7AD-C03F-EE4F40F34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4CFB5E-8C3F-CAF9-0E54-A5F87EDF7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DD9DE-273D-4A7B-B393-692C846D99E8}" type="datetimeFigureOut">
              <a:rPr lang="zh-CN" altLang="en-US" smtClean="0"/>
              <a:t>2023/7/24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7D4068-77A0-C96F-BC30-E8B3DCCD3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D62972-9BF6-0987-2A52-1FB93DE95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1C3F8-1AAA-429C-A81C-215B524B60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69312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2"/>
                </a:solidFill>
                <a:latin typeface="Calibri"/>
                <a:cs typeface="Calibri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55220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3B56AF-01CD-39C2-C915-4161FB301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CB1AFF-78E8-F32D-EACD-3305F4D5F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B4086B-4730-F0E6-E890-DB6226441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DD9DE-273D-4A7B-B393-692C846D99E8}" type="datetimeFigureOut">
              <a:rPr lang="zh-CN" altLang="en-US" smtClean="0"/>
              <a:t>2023/7/24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2BB25D-77E1-072B-C3C2-069B8EED7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C628AF-2C95-3E06-200F-B0BA6FBCC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1C3F8-1AAA-429C-A81C-215B524B60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211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E5B0F5-7281-0BD4-A5F4-DDCBC8E1A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6C91D7-0A98-8FE3-F41A-0111974A1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28EE28-4B3B-3477-2578-B89E9D159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DD9DE-273D-4A7B-B393-692C846D99E8}" type="datetimeFigureOut">
              <a:rPr lang="zh-CN" altLang="en-US" smtClean="0"/>
              <a:t>2023/7/24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A35302-D939-11FB-056C-7DF9E7931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B3C1DE-6BE4-099A-706F-545B7E2E2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1C3F8-1AAA-429C-A81C-215B524B60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502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F28683-5425-D50B-B032-0BA543922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DAB2E2-F199-587C-C839-DBDC51468F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41913F7-D9C5-35A5-548E-385F8A1CD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543ADD-A0E1-25CC-6FE2-0D554B7D3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DD9DE-273D-4A7B-B393-692C846D99E8}" type="datetimeFigureOut">
              <a:rPr lang="zh-CN" altLang="en-US" smtClean="0"/>
              <a:t>2023/7/24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C9F8E0-28C2-B96A-3357-EB2F0FB50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7E5FE8-A3E1-23D0-32A3-71740E3E3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1C3F8-1AAA-429C-A81C-215B524B60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2982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2CDD75-9AF4-9FFE-83FA-1D2B725FC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1F4C94-664E-6C6B-4D61-E7D175FE4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FB9F49B-EF49-E2B0-DAC7-FF99BC29EB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69D194A-8627-1A44-7336-06836C7BDD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A877BE4-0A55-D71E-BE8B-833946EC85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FB7F95F-475C-2C62-0FFC-9A1AA016C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DD9DE-273D-4A7B-B393-692C846D99E8}" type="datetimeFigureOut">
              <a:rPr lang="zh-CN" altLang="en-US" smtClean="0"/>
              <a:t>2023/7/24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0C9526F-74C6-04D0-C951-AB7A5C62E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09CCB7E-3EC9-8343-E918-2C3362EB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1C3F8-1AAA-429C-A81C-215B524B60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283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9689F2-8D3B-54B9-922B-96B099C2B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C365AE6-D373-3CAD-441C-DAE691883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DD9DE-273D-4A7B-B393-692C846D99E8}" type="datetimeFigureOut">
              <a:rPr lang="zh-CN" altLang="en-US" smtClean="0"/>
              <a:t>2023/7/24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9EEE795-76E3-F082-60CA-0EA199BE1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E2E2D2F-4712-468A-9689-37BA7B121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1C3F8-1AAA-429C-A81C-215B524B60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3631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63D0206-61E4-EF13-8913-4F01E18C1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DD9DE-273D-4A7B-B393-692C846D99E8}" type="datetimeFigureOut">
              <a:rPr lang="zh-CN" altLang="en-US" smtClean="0"/>
              <a:t>2023/7/24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29F0AF4-362A-7AEE-EC66-03A39E11E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E28C9B0-3256-9DB5-F32E-4E1B94829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1C3F8-1AAA-429C-A81C-215B524B60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188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21BBF9-98EE-FD12-1B5C-0A9178161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2149B7-DFA7-4D16-6FD8-7B6BE85C2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4DA9203-404E-FBD7-D97B-623D740CD5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65A1EB-43F9-FFA7-2AC6-CD77C2D42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DD9DE-273D-4A7B-B393-692C846D99E8}" type="datetimeFigureOut">
              <a:rPr lang="zh-CN" altLang="en-US" smtClean="0"/>
              <a:t>2023/7/24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5DBD55-0B27-A171-D18F-3F29E97E6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EE00A6-BB8F-915B-78C9-2051211DF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1C3F8-1AAA-429C-A81C-215B524B60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930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69D0DF-F67A-2F24-706E-9337D00D3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719D791-18C8-3A2E-F4FA-A6A7AE3478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DE4E063-81E3-3C84-E859-069F2D021E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6D5688-A7CA-45DB-43F0-F65DEC09A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DD9DE-273D-4A7B-B393-692C846D99E8}" type="datetimeFigureOut">
              <a:rPr lang="zh-CN" altLang="en-US" smtClean="0"/>
              <a:t>2023/7/24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D5153F-A741-AB7F-C690-A527173F6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069F52-976B-956F-CB7C-1042754AE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1C3F8-1AAA-429C-A81C-215B524B60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3692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0519EB1-52A1-D68B-FBC7-20D68A481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44677C-71B0-FB5D-5160-BF84396A6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A6C17B-7AA0-5199-D8B9-1E5E82C980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DD9DE-273D-4A7B-B393-692C846D99E8}" type="datetimeFigureOut">
              <a:rPr lang="zh-CN" altLang="en-US" smtClean="0"/>
              <a:t>2023/7/24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62C7F2-46B6-2744-744E-A24B673366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BB5FB7-916F-3092-DDCF-243A56DC94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1C3F8-1AAA-429C-A81C-215B524B60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401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hyanhu.github.io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png"/><Relationship Id="rId4" Type="http://schemas.openxmlformats.org/officeDocument/2006/relationships/hyperlink" Target="https://letsavelectricity.com/led-light-power-consumption-calculator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4880" y="1179027"/>
            <a:ext cx="9486520" cy="3558988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255395" marR="5080">
              <a:lnSpc>
                <a:spcPct val="92100"/>
              </a:lnSpc>
              <a:spcBef>
                <a:spcPts val="595"/>
              </a:spcBef>
            </a:pPr>
            <a:r>
              <a:rPr lang="en-US" sz="5400" spc="30" dirty="0">
                <a:solidFill>
                  <a:schemeClr val="accent1">
                    <a:lumMod val="75000"/>
                  </a:schemeClr>
                </a:solidFill>
                <a:latin typeface="Calibri Light"/>
                <a:cs typeface="Calibri Light"/>
              </a:rPr>
              <a:t>NIRSCAM: A Mobile Near-Infrared Sensing System for Food Calorie Estimation</a:t>
            </a:r>
            <a:br>
              <a:rPr lang="en-US" sz="2800" b="0" spc="-5" dirty="0">
                <a:solidFill>
                  <a:srgbClr val="000000"/>
                </a:solidFill>
                <a:latin typeface="Calibri"/>
                <a:cs typeface="Calibri"/>
              </a:rPr>
            </a:br>
            <a:br>
              <a:rPr lang="en-US" sz="2800" b="0" spc="-5" dirty="0">
                <a:solidFill>
                  <a:srgbClr val="000000"/>
                </a:solidFill>
                <a:latin typeface="Calibri"/>
                <a:cs typeface="Calibri"/>
              </a:rPr>
            </a:br>
            <a:r>
              <a:rPr lang="en-US" sz="2800" spc="-15" dirty="0">
                <a:solidFill>
                  <a:srgbClr val="000000"/>
                </a:solidFill>
                <a:latin typeface="Calibri"/>
                <a:cs typeface="Calibri"/>
              </a:rPr>
              <a:t>Haiyan Hu</a:t>
            </a:r>
            <a:r>
              <a:rPr lang="en-US" sz="2800" b="0" spc="-15" dirty="0">
                <a:solidFill>
                  <a:srgbClr val="000000"/>
                </a:solidFill>
                <a:latin typeface="Calibri"/>
                <a:cs typeface="Calibri"/>
              </a:rPr>
              <a:t>, Qian Zhang, </a:t>
            </a:r>
            <a:r>
              <a:rPr lang="en-US" sz="2800" b="0" spc="-15" dirty="0" err="1">
                <a:solidFill>
                  <a:srgbClr val="000000"/>
                </a:solidFill>
                <a:latin typeface="Calibri"/>
                <a:cs typeface="Calibri"/>
              </a:rPr>
              <a:t>Yanjiao</a:t>
            </a:r>
            <a:r>
              <a:rPr lang="en-US" sz="2800" b="0" spc="-15" dirty="0">
                <a:solidFill>
                  <a:srgbClr val="000000"/>
                </a:solidFill>
                <a:latin typeface="Calibri"/>
                <a:cs typeface="Calibri"/>
              </a:rPr>
              <a:t> Chen</a:t>
            </a:r>
            <a:br>
              <a:rPr lang="en-US" sz="2800" b="0" spc="-15" dirty="0">
                <a:solidFill>
                  <a:srgbClr val="000000"/>
                </a:solidFill>
                <a:latin typeface="Calibri"/>
                <a:cs typeface="Calibri"/>
              </a:rPr>
            </a:br>
            <a:r>
              <a:rPr lang="en-US" sz="2800" b="0" spc="-15" dirty="0">
                <a:solidFill>
                  <a:srgbClr val="000000"/>
                </a:solidFill>
              </a:rPr>
              <a:t>(IOTJ 2022)</a:t>
            </a:r>
            <a:endParaRPr lang="en-US" sz="2800" dirty="0">
              <a:latin typeface="Calibri"/>
              <a:cs typeface="Calibri"/>
            </a:endParaRPr>
          </a:p>
        </p:txBody>
      </p:sp>
      <p:pic>
        <p:nvPicPr>
          <p:cNvPr id="7" name="图形 6" descr="餐桌布置">
            <a:extLst>
              <a:ext uri="{FF2B5EF4-FFF2-40B4-BE49-F238E27FC236}">
                <a16:creationId xmlns:a16="http://schemas.microsoft.com/office/drawing/2014/main" id="{6CA39A04-2229-699F-9C1B-287D80A65F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5714" y="1309932"/>
            <a:ext cx="2380326" cy="2380326"/>
          </a:xfrm>
          <a:prstGeom prst="rect">
            <a:avLst/>
          </a:prstGeom>
        </p:spPr>
      </p:pic>
      <p:pic>
        <p:nvPicPr>
          <p:cNvPr id="3" name="Picture 27">
            <a:extLst>
              <a:ext uri="{FF2B5EF4-FFF2-40B4-BE49-F238E27FC236}">
                <a16:creationId xmlns:a16="http://schemas.microsoft.com/office/drawing/2014/main" id="{B18FAE1F-A3B8-53D0-E191-4700365404D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1573" y="5548068"/>
            <a:ext cx="2926080" cy="93521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5124" name="Picture 4" descr="Zhejiang University | Science | AAAS">
            <a:extLst>
              <a:ext uri="{FF2B5EF4-FFF2-40B4-BE49-F238E27FC236}">
                <a16:creationId xmlns:a16="http://schemas.microsoft.com/office/drawing/2014/main" id="{FC5538A3-3BB4-AFAD-78A7-AB8C6F354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3779" y="5502593"/>
            <a:ext cx="3077279" cy="1026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0717A7-A0D4-C57E-02A2-1D4950ADD57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1</a:t>
            </a:fld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5856"/>
            <a:ext cx="2816225" cy="683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sz="4300" b="1" spc="30" dirty="0">
                <a:solidFill>
                  <a:schemeClr val="accent1">
                    <a:lumMod val="75000"/>
                  </a:schemeClr>
                </a:solidFill>
                <a:latin typeface="Calibri Light"/>
                <a:cs typeface="Calibri Light"/>
              </a:rPr>
              <a:t>Evaluation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8" y="1524000"/>
            <a:ext cx="10513062" cy="1787669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NIRSCAM is 15.32% more accurate in calorie estimation than the image-based baseline over 25 types of food.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NIRSCAM can differentiate foods with strong resemblance and gives accurate calorie estimation, like cola and diet cola.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DD7412F-8775-C6B4-E216-A9DC2A8450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2748" y="3429000"/>
            <a:ext cx="4069936" cy="2895736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87481E7F-F114-3DA2-5F90-57EAC8F9E6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430" y="4366735"/>
            <a:ext cx="5544323" cy="1934530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F0CE986-0F17-C126-07F7-CDAC2D42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4466-F79C-4FFD-8000-C79117576AB0}" type="slidenum">
              <a:rPr lang="zh-CN" altLang="en-US" smtClean="0"/>
              <a:t>10</a:t>
            </a:fld>
            <a:endParaRPr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7D02427B-59F8-1D11-C0EC-6926B5394F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095" y="3420102"/>
            <a:ext cx="6508138" cy="8382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F6BC67B9-3F7C-7BA5-D521-3CDEF74402D7}"/>
              </a:ext>
            </a:extLst>
          </p:cNvPr>
          <p:cNvSpPr/>
          <p:nvPr/>
        </p:nvSpPr>
        <p:spPr>
          <a:xfrm>
            <a:off x="4207480" y="3456641"/>
            <a:ext cx="2726411" cy="748321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5550C4B-0096-E9B8-E14C-30ECA7B37B95}"/>
              </a:ext>
            </a:extLst>
          </p:cNvPr>
          <p:cNvSpPr/>
          <p:nvPr/>
        </p:nvSpPr>
        <p:spPr>
          <a:xfrm>
            <a:off x="2516567" y="4748412"/>
            <a:ext cx="720120" cy="1369359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5214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5856"/>
            <a:ext cx="2816225" cy="683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sz="4300" b="1" spc="30" dirty="0">
                <a:solidFill>
                  <a:schemeClr val="accent1">
                    <a:lumMod val="75000"/>
                  </a:schemeClr>
                </a:solidFill>
                <a:latin typeface="Calibri Light"/>
                <a:cs typeface="Calibri Light"/>
              </a:rPr>
              <a:t>Evaluation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8" y="1524000"/>
            <a:ext cx="10513062" cy="925894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NIRSCAM is robust to various environmental factors, such as temperature, illumination, and distance.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F0CE986-0F17-C126-07F7-CDAC2D42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4466-F79C-4FFD-8000-C79117576AB0}" type="slidenum">
              <a:rPr lang="zh-CN" altLang="en-US" smtClean="0"/>
              <a:t>11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D080E10-BFF6-AE68-1CB4-94C8CC9204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028" y="2899749"/>
            <a:ext cx="10349944" cy="2434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266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1800" y="2061961"/>
            <a:ext cx="6566190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3825" algn="ctr">
              <a:lnSpc>
                <a:spcPct val="100000"/>
              </a:lnSpc>
              <a:spcBef>
                <a:spcPts val="100"/>
              </a:spcBef>
            </a:pPr>
            <a:r>
              <a:rPr sz="8800" b="1" spc="30" dirty="0">
                <a:solidFill>
                  <a:srgbClr val="2F5597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THANK YOU!</a:t>
            </a:r>
          </a:p>
        </p:txBody>
      </p:sp>
      <p:pic>
        <p:nvPicPr>
          <p:cNvPr id="4" name="Picture 27">
            <a:extLst>
              <a:ext uri="{FF2B5EF4-FFF2-40B4-BE49-F238E27FC236}">
                <a16:creationId xmlns:a16="http://schemas.microsoft.com/office/drawing/2014/main" id="{BC78BF21-9F27-718B-045B-1CD798054F8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93" y="5786264"/>
            <a:ext cx="2926080" cy="93521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5" name="Rectangle 7">
            <a:extLst>
              <a:ext uri="{FF2B5EF4-FFF2-40B4-BE49-F238E27FC236}">
                <a16:creationId xmlns:a16="http://schemas.microsoft.com/office/drawing/2014/main" id="{9C07236E-C6BA-8418-8067-387807DFFEB1}"/>
              </a:ext>
            </a:extLst>
          </p:cNvPr>
          <p:cNvSpPr/>
          <p:nvPr/>
        </p:nvSpPr>
        <p:spPr>
          <a:xfrm>
            <a:off x="3043180" y="3429000"/>
            <a:ext cx="5877503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b="1" spc="3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Haiyan HU (HKUST)</a:t>
            </a:r>
          </a:p>
          <a:p>
            <a:pPr algn="ctr"/>
            <a:r>
              <a:rPr lang="en-US" altLang="zh-CN" sz="2400" b="1" spc="3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Year-3 Ph.D. </a:t>
            </a:r>
          </a:p>
          <a:p>
            <a:pPr algn="ctr"/>
            <a:r>
              <a:rPr lang="en-US" altLang="zh-CN" sz="2400" b="1" spc="3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Supervised by Prof. Qian Zhang</a:t>
            </a:r>
          </a:p>
          <a:p>
            <a:pPr algn="ctr"/>
            <a:r>
              <a:rPr lang="en-US" altLang="zh-CN" b="1" spc="30" dirty="0"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https://hyanhu.github.io/</a:t>
            </a:r>
            <a:r>
              <a:rPr lang="en-US" altLang="zh-CN" b="1" spc="3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6" name="Picture 26">
            <a:extLst>
              <a:ext uri="{FF2B5EF4-FFF2-40B4-BE49-F238E27FC236}">
                <a16:creationId xmlns:a16="http://schemas.microsoft.com/office/drawing/2014/main" id="{F19DBE6C-8EE8-1BE1-EDCC-8E1FB713FC8C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4893" y="32132"/>
            <a:ext cx="3617400" cy="87179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5856"/>
            <a:ext cx="2816225" cy="683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sz="4300" b="1" spc="30" dirty="0">
                <a:solidFill>
                  <a:schemeClr val="accent1">
                    <a:lumMod val="75000"/>
                  </a:schemeClr>
                </a:solidFill>
                <a:latin typeface="Calibri Light"/>
                <a:cs typeface="Calibri Light"/>
              </a:rPr>
              <a:t>Motivation</a:t>
            </a:r>
            <a:endParaRPr sz="4300" b="1" spc="30" dirty="0">
              <a:solidFill>
                <a:schemeClr val="accent1">
                  <a:lumMod val="75000"/>
                </a:schemeClr>
              </a:solidFill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8" y="1447800"/>
            <a:ext cx="10977085" cy="1667123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654685" indent="-228600">
              <a:lnSpc>
                <a:spcPts val="3000"/>
              </a:lnSpc>
              <a:spcBef>
                <a:spcPts val="500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sz="2800" dirty="0">
                <a:latin typeface="Calibri"/>
                <a:cs typeface="Calibri"/>
              </a:rPr>
              <a:t>Existing diet management solutions are expensive, complicated or unreliable, especially for </a:t>
            </a:r>
            <a:r>
              <a:rPr lang="en-US" sz="2800" b="1" dirty="0">
                <a:solidFill>
                  <a:srgbClr val="FF0000"/>
                </a:solidFill>
                <a:latin typeface="Calibri"/>
                <a:cs typeface="Calibri"/>
              </a:rPr>
              <a:t>similar-look food</a:t>
            </a:r>
            <a:r>
              <a:rPr lang="en-US" sz="2800" dirty="0">
                <a:latin typeface="Calibri"/>
                <a:cs typeface="Calibri"/>
              </a:rPr>
              <a:t>.</a:t>
            </a:r>
          </a:p>
          <a:p>
            <a:pPr marL="241300" marR="654685" indent="-228600">
              <a:lnSpc>
                <a:spcPts val="3000"/>
              </a:lnSpc>
              <a:spcBef>
                <a:spcPts val="500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altLang="zh-CN" sz="2800" spc="-5" dirty="0">
                <a:latin typeface="Calibri"/>
                <a:cs typeface="Calibri"/>
              </a:rPr>
              <a:t>There is a pressing demand for </a:t>
            </a:r>
            <a:r>
              <a:rPr lang="en-US" altLang="zh-CN" sz="2800" b="1" spc="-5" dirty="0">
                <a:latin typeface="Calibri"/>
                <a:cs typeface="Calibri"/>
              </a:rPr>
              <a:t>affordable</a:t>
            </a:r>
            <a:r>
              <a:rPr lang="en-US" altLang="zh-CN" sz="2800" spc="-5" dirty="0">
                <a:latin typeface="Calibri"/>
                <a:cs typeface="Calibri"/>
              </a:rPr>
              <a:t> and </a:t>
            </a:r>
            <a:r>
              <a:rPr lang="en-US" altLang="zh-CN" sz="2800" b="1" spc="-5" dirty="0">
                <a:latin typeface="Calibri"/>
                <a:cs typeface="Calibri"/>
              </a:rPr>
              <a:t>reliable</a:t>
            </a:r>
            <a:r>
              <a:rPr lang="en-US" altLang="zh-CN" sz="2800" spc="-5" dirty="0">
                <a:latin typeface="Calibri"/>
                <a:cs typeface="Calibri"/>
              </a:rPr>
              <a:t> food calorie estimation systems in daily diet.</a:t>
            </a:r>
          </a:p>
        </p:txBody>
      </p:sp>
      <p:sp>
        <p:nvSpPr>
          <p:cNvPr id="5" name="TextBox 15">
            <a:extLst>
              <a:ext uri="{FF2B5EF4-FFF2-40B4-BE49-F238E27FC236}">
                <a16:creationId xmlns:a16="http://schemas.microsoft.com/office/drawing/2014/main" id="{E5717C0B-38AC-E243-5F9E-940D45BF746D}"/>
              </a:ext>
            </a:extLst>
          </p:cNvPr>
          <p:cNvSpPr txBox="1"/>
          <p:nvPr/>
        </p:nvSpPr>
        <p:spPr>
          <a:xfrm>
            <a:off x="4652859" y="5667762"/>
            <a:ext cx="3789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L"/>
            </a:pP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rPr>
              <a:t>Limited to superficial features</a:t>
            </a:r>
          </a:p>
          <a:p>
            <a:pPr marL="457200" indent="-457200">
              <a:buFont typeface="Wingdings" pitchFamily="2" charset="2"/>
              <a:buChar char="L"/>
            </a:pP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rPr>
              <a:t>Unreliable</a:t>
            </a:r>
          </a:p>
        </p:txBody>
      </p:sp>
      <p:pic>
        <p:nvPicPr>
          <p:cNvPr id="1026" name="Picture 2" descr="Lose It! now lets users log foods with their phone's camera and a machine  learning algorithm | MobiHealthNews">
            <a:extLst>
              <a:ext uri="{FF2B5EF4-FFF2-40B4-BE49-F238E27FC236}">
                <a16:creationId xmlns:a16="http://schemas.microsoft.com/office/drawing/2014/main" id="{B0E88006-BFE4-E3F2-D0A6-72ACA0E882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7835" y="3158222"/>
            <a:ext cx="1833471" cy="2004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B6FAE13-E610-4C2E-6016-B4F89A824C27}"/>
              </a:ext>
            </a:extLst>
          </p:cNvPr>
          <p:cNvSpPr txBox="1"/>
          <p:nvPr/>
        </p:nvSpPr>
        <p:spPr>
          <a:xfrm>
            <a:off x="4729952" y="5162817"/>
            <a:ext cx="2969235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Image-based Solutions</a:t>
            </a:r>
          </a:p>
        </p:txBody>
      </p:sp>
      <p:pic>
        <p:nvPicPr>
          <p:cNvPr id="1028" name="Picture 4" descr="Bomb Calorimeter system - Bionergy &amp; Biofuels LAB">
            <a:extLst>
              <a:ext uri="{FF2B5EF4-FFF2-40B4-BE49-F238E27FC236}">
                <a16:creationId xmlns:a16="http://schemas.microsoft.com/office/drawing/2014/main" id="{AB6A0B72-C386-8948-B0DC-3589628BA4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053" y="3672637"/>
            <a:ext cx="1302968" cy="117229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</p:pic>
      <p:sp>
        <p:nvSpPr>
          <p:cNvPr id="7" name="TextBox 15">
            <a:extLst>
              <a:ext uri="{FF2B5EF4-FFF2-40B4-BE49-F238E27FC236}">
                <a16:creationId xmlns:a16="http://schemas.microsoft.com/office/drawing/2014/main" id="{9534A39A-00DD-4089-6CFF-F2DEB834BBC3}"/>
              </a:ext>
            </a:extLst>
          </p:cNvPr>
          <p:cNvSpPr txBox="1"/>
          <p:nvPr/>
        </p:nvSpPr>
        <p:spPr>
          <a:xfrm>
            <a:off x="670253" y="5667762"/>
            <a:ext cx="3291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L"/>
            </a:pP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rPr>
              <a:t>Complicated and Bulky</a:t>
            </a:r>
          </a:p>
          <a:p>
            <a:pPr marL="457200" indent="-457200">
              <a:buFont typeface="Wingdings" pitchFamily="2" charset="2"/>
              <a:buChar char="L"/>
            </a:pP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rPr>
              <a:t>Expensive</a:t>
            </a:r>
          </a:p>
        </p:txBody>
      </p:sp>
      <p:pic>
        <p:nvPicPr>
          <p:cNvPr id="1030" name="Picture 6" descr="This connected tabletop gadget can measure the calories on your plate in 10  seconds flat | Mashable">
            <a:extLst>
              <a:ext uri="{FF2B5EF4-FFF2-40B4-BE49-F238E27FC236}">
                <a16:creationId xmlns:a16="http://schemas.microsoft.com/office/drawing/2014/main" id="{538F2CC3-4E96-0221-6914-2BFF692BBE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5927" y="3672638"/>
            <a:ext cx="1563057" cy="1172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A5E4EC5-DCCD-A900-3498-A459BE510EAF}"/>
              </a:ext>
            </a:extLst>
          </p:cNvPr>
          <p:cNvSpPr txBox="1"/>
          <p:nvPr/>
        </p:nvSpPr>
        <p:spPr>
          <a:xfrm>
            <a:off x="670253" y="5162817"/>
            <a:ext cx="3291347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Professional Solutions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EF3D9CA-033D-7567-BB16-DE614887840B}"/>
              </a:ext>
            </a:extLst>
          </p:cNvPr>
          <p:cNvSpPr txBox="1"/>
          <p:nvPr/>
        </p:nvSpPr>
        <p:spPr>
          <a:xfrm>
            <a:off x="440821" y="4824262"/>
            <a:ext cx="16972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b="0" i="0" u="none" strike="noStrike" baseline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Bomb Calorimeter</a:t>
            </a:r>
            <a:endParaRPr lang="zh-CN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895AD5B-8787-ADF1-4BBD-C2154C91CDAE}"/>
              </a:ext>
            </a:extLst>
          </p:cNvPr>
          <p:cNvSpPr txBox="1"/>
          <p:nvPr/>
        </p:nvSpPr>
        <p:spPr>
          <a:xfrm>
            <a:off x="2315927" y="4824263"/>
            <a:ext cx="156305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b="0" i="0" u="none" strike="noStrike" baseline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Spectrometer</a:t>
            </a:r>
            <a:endParaRPr lang="zh-CN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95DACF0-CAD6-2968-888D-339542DB1832}"/>
              </a:ext>
            </a:extLst>
          </p:cNvPr>
          <p:cNvSpPr txBox="1"/>
          <p:nvPr/>
        </p:nvSpPr>
        <p:spPr>
          <a:xfrm>
            <a:off x="9665868" y="5298612"/>
            <a:ext cx="240034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 not distinguish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Give wrong calorie estimations</a:t>
            </a:r>
          </a:p>
        </p:txBody>
      </p:sp>
      <p:pic>
        <p:nvPicPr>
          <p:cNvPr id="4" name="Picture 2" descr="Consumer Reports: Non-dairy milk -- soy, almond, oat and coconut | KATU">
            <a:extLst>
              <a:ext uri="{FF2B5EF4-FFF2-40B4-BE49-F238E27FC236}">
                <a16:creationId xmlns:a16="http://schemas.microsoft.com/office/drawing/2014/main" id="{8C8A4E10-C292-B645-2964-2D14AE8E8D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5522" y="3158222"/>
            <a:ext cx="2925663" cy="1646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0E3B62E8-EF5D-C883-E0F0-4FACE4A9ECB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5522" y="5237056"/>
            <a:ext cx="1062965" cy="1062965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63FD6401-4439-9DC6-8328-4B5DE3A456E5}"/>
              </a:ext>
            </a:extLst>
          </p:cNvPr>
          <p:cNvSpPr txBox="1"/>
          <p:nvPr/>
        </p:nvSpPr>
        <p:spPr>
          <a:xfrm>
            <a:off x="8624625" y="4431945"/>
            <a:ext cx="30474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Food with similar appearances </a:t>
            </a:r>
            <a:endParaRPr lang="zh-CN" altLang="en-US" dirty="0"/>
          </a:p>
        </p:txBody>
      </p:sp>
      <p:sp>
        <p:nvSpPr>
          <p:cNvPr id="22" name="箭头: 下 21">
            <a:extLst>
              <a:ext uri="{FF2B5EF4-FFF2-40B4-BE49-F238E27FC236}">
                <a16:creationId xmlns:a16="http://schemas.microsoft.com/office/drawing/2014/main" id="{E7C30670-F0A5-9BBE-1A04-D7ABDF0254A4}"/>
              </a:ext>
            </a:extLst>
          </p:cNvPr>
          <p:cNvSpPr/>
          <p:nvPr/>
        </p:nvSpPr>
        <p:spPr>
          <a:xfrm>
            <a:off x="9788773" y="4923905"/>
            <a:ext cx="774855" cy="296628"/>
          </a:xfrm>
          <a:prstGeom prst="down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ECBCA052-68E5-924C-97BE-069BB4044A06}"/>
              </a:ext>
            </a:extLst>
          </p:cNvPr>
          <p:cNvCxnSpPr>
            <a:cxnSpLocks/>
          </p:cNvCxnSpPr>
          <p:nvPr/>
        </p:nvCxnSpPr>
        <p:spPr>
          <a:xfrm>
            <a:off x="7550173" y="4167051"/>
            <a:ext cx="892311" cy="0"/>
          </a:xfrm>
          <a:prstGeom prst="line">
            <a:avLst/>
          </a:prstGeom>
          <a:ln w="28575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A619359-8688-BB81-AAC7-F544F0774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4466-F79C-4FFD-8000-C79117576AB0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  <p:bldP spid="8" grpId="0" animBg="1"/>
      <p:bldP spid="13" grpId="0"/>
      <p:bldP spid="14" grpId="0"/>
      <p:bldP spid="17" grpId="0"/>
      <p:bldP spid="19" grpId="0"/>
      <p:bldP spid="2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5856"/>
            <a:ext cx="2816225" cy="683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sz="4300" b="1" spc="30" dirty="0">
                <a:solidFill>
                  <a:schemeClr val="accent1">
                    <a:lumMod val="75000"/>
                  </a:schemeClr>
                </a:solidFill>
                <a:latin typeface="Calibri Light"/>
                <a:cs typeface="Calibri Light"/>
              </a:rPr>
              <a:t>Observation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8" y="1524000"/>
            <a:ext cx="10795274" cy="495007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spc="-5" dirty="0">
                <a:latin typeface="Calibri"/>
                <a:cs typeface="Calibri"/>
              </a:rPr>
              <a:t>We find that </a:t>
            </a:r>
            <a:r>
              <a:rPr lang="en-US" altLang="zh-CN" sz="2800" u="sng" spc="-5" dirty="0">
                <a:latin typeface="Calibri"/>
                <a:cs typeface="Calibri"/>
              </a:rPr>
              <a:t>Near-infrared spectroscopy (NIRS) technology</a:t>
            </a:r>
            <a:r>
              <a:rPr lang="en-US" altLang="zh-CN" sz="2800" spc="-5" dirty="0">
                <a:latin typeface="Calibri"/>
                <a:cs typeface="Calibri"/>
              </a:rPr>
              <a:t> may help.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A9DE0D-3E4E-E2C9-13F1-293FF693A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4466-F79C-4FFD-8000-C79117576AB0}" type="slidenum">
              <a:rPr lang="zh-CN" altLang="en-US" smtClean="0"/>
              <a:t>3</a:t>
            </a:fld>
            <a:endParaRPr lang="zh-CN" altLang="en-US" dirty="0"/>
          </a:p>
        </p:txBody>
      </p:sp>
      <p:pic>
        <p:nvPicPr>
          <p:cNvPr id="8" name="Picture 2" descr="Near-Infrared Spectroscopy Analysis: FAQs (Part 1)">
            <a:extLst>
              <a:ext uri="{FF2B5EF4-FFF2-40B4-BE49-F238E27FC236}">
                <a16:creationId xmlns:a16="http://schemas.microsoft.com/office/drawing/2014/main" id="{D1087FFC-08B4-EC99-6B45-560E04F1FF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446" y="2104757"/>
            <a:ext cx="4464627" cy="1661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85BCF113-2253-62F9-8D1F-ACBB05972232}"/>
              </a:ext>
            </a:extLst>
          </p:cNvPr>
          <p:cNvSpPr txBox="1"/>
          <p:nvPr/>
        </p:nvSpPr>
        <p:spPr>
          <a:xfrm>
            <a:off x="6606384" y="2427842"/>
            <a:ext cx="412396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2F559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NIR (Near Infrared) </a:t>
            </a:r>
            <a:r>
              <a:rPr lang="en-US" altLang="zh-CN" sz="2000" dirty="0">
                <a:solidFill>
                  <a:srgbClr val="2F559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means low frequency radiation adjacent to red hues in the visible</a:t>
            </a:r>
          </a:p>
        </p:txBody>
      </p:sp>
      <p:pic>
        <p:nvPicPr>
          <p:cNvPr id="12" name="Picture 4" descr="UV-Vis-NIR Spectroscopy – CET Scientific Services Pte Ltd">
            <a:extLst>
              <a:ext uri="{FF2B5EF4-FFF2-40B4-BE49-F238E27FC236}">
                <a16:creationId xmlns:a16="http://schemas.microsoft.com/office/drawing/2014/main" id="{2865AAB3-84D4-344B-491E-8C0BD39C00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" t="2763" r="1514" b="21393"/>
          <a:stretch/>
        </p:blipFill>
        <p:spPr bwMode="auto">
          <a:xfrm>
            <a:off x="1830368" y="4189132"/>
            <a:ext cx="2784762" cy="21672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4EE5329C-FA78-E402-3B07-29D907B344EB}"/>
              </a:ext>
            </a:extLst>
          </p:cNvPr>
          <p:cNvSpPr txBox="1"/>
          <p:nvPr/>
        </p:nvSpPr>
        <p:spPr>
          <a:xfrm>
            <a:off x="5123542" y="4918798"/>
            <a:ext cx="607422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2F559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Some chemical bands like, O-H, N-H, and C-H </a:t>
            </a:r>
            <a:r>
              <a:rPr lang="en-US" altLang="zh-CN" sz="2000" b="1" dirty="0">
                <a:solidFill>
                  <a:srgbClr val="2F559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bonds will absorb NIR light </a:t>
            </a:r>
            <a:r>
              <a:rPr lang="en-US" altLang="zh-CN" sz="2000" dirty="0">
                <a:solidFill>
                  <a:srgbClr val="2F559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 different wavelength</a:t>
            </a:r>
          </a:p>
        </p:txBody>
      </p:sp>
    </p:spTree>
    <p:extLst>
      <p:ext uri="{BB962C8B-B14F-4D97-AF65-F5344CB8AC3E}">
        <p14:creationId xmlns:p14="http://schemas.microsoft.com/office/powerpoint/2010/main" val="2745405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5856"/>
            <a:ext cx="2816225" cy="683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sz="4300" b="1" spc="30" dirty="0">
                <a:solidFill>
                  <a:schemeClr val="accent1">
                    <a:lumMod val="75000"/>
                  </a:schemeClr>
                </a:solidFill>
                <a:latin typeface="Calibri Light"/>
                <a:cs typeface="Calibri Light"/>
              </a:rPr>
              <a:t>Observation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8" y="1524000"/>
            <a:ext cx="10795274" cy="495007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spc="-5" dirty="0">
                <a:latin typeface="Calibri"/>
                <a:cs typeface="Calibri"/>
              </a:rPr>
              <a:t>We find that </a:t>
            </a:r>
            <a:r>
              <a:rPr lang="en-US" altLang="zh-CN" sz="2800" u="sng" spc="-5" dirty="0">
                <a:latin typeface="Calibri"/>
                <a:cs typeface="Calibri"/>
              </a:rPr>
              <a:t>Near-infrared spectroscopy (NIRS) technology</a:t>
            </a:r>
            <a:r>
              <a:rPr lang="en-US" altLang="zh-CN" sz="2800" spc="-5" dirty="0">
                <a:latin typeface="Calibri"/>
                <a:cs typeface="Calibri"/>
              </a:rPr>
              <a:t> may help.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A9DE0D-3E4E-E2C9-13F1-293FF693A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4466-F79C-4FFD-8000-C79117576AB0}" type="slidenum">
              <a:rPr lang="zh-CN" altLang="en-US" smtClean="0"/>
              <a:t>4</a:t>
            </a:fld>
            <a:endParaRPr lang="zh-CN" altLang="en-US" dirty="0"/>
          </a:p>
        </p:txBody>
      </p:sp>
      <p:pic>
        <p:nvPicPr>
          <p:cNvPr id="8" name="Picture 2" descr="Near-Infrared Spectroscopy Analysis: FAQs (Part 1)">
            <a:extLst>
              <a:ext uri="{FF2B5EF4-FFF2-40B4-BE49-F238E27FC236}">
                <a16:creationId xmlns:a16="http://schemas.microsoft.com/office/drawing/2014/main" id="{D1087FFC-08B4-EC99-6B45-560E04F1FF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446" y="2104757"/>
            <a:ext cx="4464627" cy="1661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85BCF113-2253-62F9-8D1F-ACBB05972232}"/>
              </a:ext>
            </a:extLst>
          </p:cNvPr>
          <p:cNvSpPr txBox="1"/>
          <p:nvPr/>
        </p:nvSpPr>
        <p:spPr>
          <a:xfrm>
            <a:off x="6606384" y="2427842"/>
            <a:ext cx="412396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2F559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NIR (Near Infrared) </a:t>
            </a:r>
            <a:r>
              <a:rPr lang="en-US" altLang="zh-CN" sz="2000" dirty="0">
                <a:solidFill>
                  <a:srgbClr val="2F559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means low frequency radiation adjacent to red hues in the visible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E7B3E93F-F2FA-A7E9-E75C-810077C1365A}"/>
              </a:ext>
            </a:extLst>
          </p:cNvPr>
          <p:cNvGrpSpPr/>
          <p:nvPr/>
        </p:nvGrpSpPr>
        <p:grpSpPr>
          <a:xfrm>
            <a:off x="437899" y="3964977"/>
            <a:ext cx="8354462" cy="2615528"/>
            <a:chOff x="176062" y="2975182"/>
            <a:chExt cx="8354462" cy="2615528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49330DB1-332D-6FBE-8600-181AFD9DF571}"/>
                </a:ext>
              </a:extLst>
            </p:cNvPr>
            <p:cNvSpPr txBox="1"/>
            <p:nvPr/>
          </p:nvSpPr>
          <p:spPr>
            <a:xfrm>
              <a:off x="402593" y="5190600"/>
              <a:ext cx="8127931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000" b="1" spc="-5" dirty="0">
                  <a:solidFill>
                    <a:srgbClr val="2F5597"/>
                  </a:solidFill>
                  <a:latin typeface="Calibri"/>
                  <a:cs typeface="Calibri"/>
                </a:rPr>
                <a:t>Each food or nutrient has a distinctive near-infrared absorption spectrum</a:t>
              </a:r>
              <a:endParaRPr lang="zh-CN" altLang="en-US" sz="2000" b="1" spc="-5" dirty="0">
                <a:solidFill>
                  <a:srgbClr val="2F5597"/>
                </a:solidFill>
                <a:latin typeface="Calibri"/>
                <a:cs typeface="Calibri"/>
              </a:endParaRPr>
            </a:p>
          </p:txBody>
        </p: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729AEAC5-7079-7DF2-2AC5-183D4EE38B73}"/>
                </a:ext>
              </a:extLst>
            </p:cNvPr>
            <p:cNvGrpSpPr/>
            <p:nvPr/>
          </p:nvGrpSpPr>
          <p:grpSpPr>
            <a:xfrm>
              <a:off x="4733653" y="3181543"/>
              <a:ext cx="2724694" cy="1886647"/>
              <a:chOff x="5512526" y="3246120"/>
              <a:chExt cx="2122714" cy="1469821"/>
            </a:xfrm>
          </p:grpSpPr>
          <p:sp>
            <p:nvSpPr>
              <p:cNvPr id="22" name="任意多边形: 形状 21">
                <a:extLst>
                  <a:ext uri="{FF2B5EF4-FFF2-40B4-BE49-F238E27FC236}">
                    <a16:creationId xmlns:a16="http://schemas.microsoft.com/office/drawing/2014/main" id="{7EE5210C-CBE7-292A-8DD6-82EFC020B816}"/>
                  </a:ext>
                </a:extLst>
              </p:cNvPr>
              <p:cNvSpPr/>
              <p:nvPr/>
            </p:nvSpPr>
            <p:spPr>
              <a:xfrm>
                <a:off x="5558246" y="3618412"/>
                <a:ext cx="1900645" cy="1024444"/>
              </a:xfrm>
              <a:custGeom>
                <a:avLst/>
                <a:gdLst>
                  <a:gd name="connsiteX0" fmla="*/ 0 w 1887583"/>
                  <a:gd name="connsiteY0" fmla="*/ 253355 h 992286"/>
                  <a:gd name="connsiteX1" fmla="*/ 529045 w 1887583"/>
                  <a:gd name="connsiteY1" fmla="*/ 18224 h 992286"/>
                  <a:gd name="connsiteX2" fmla="*/ 1103811 w 1887583"/>
                  <a:gd name="connsiteY2" fmla="*/ 684430 h 992286"/>
                  <a:gd name="connsiteX3" fmla="*/ 1887583 w 1887583"/>
                  <a:gd name="connsiteY3" fmla="*/ 991407 h 9922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87583" h="992286">
                    <a:moveTo>
                      <a:pt x="0" y="253355"/>
                    </a:moveTo>
                    <a:cubicBezTo>
                      <a:pt x="172538" y="99866"/>
                      <a:pt x="345077" y="-53622"/>
                      <a:pt x="529045" y="18224"/>
                    </a:cubicBezTo>
                    <a:cubicBezTo>
                      <a:pt x="713014" y="90070"/>
                      <a:pt x="877388" y="522233"/>
                      <a:pt x="1103811" y="684430"/>
                    </a:cubicBezTo>
                    <a:cubicBezTo>
                      <a:pt x="1330234" y="846627"/>
                      <a:pt x="1697083" y="1005559"/>
                      <a:pt x="1887583" y="991407"/>
                    </a:cubicBezTo>
                  </a:path>
                </a:pathLst>
              </a:cu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3" name="直接箭头连接符 22">
                <a:extLst>
                  <a:ext uri="{FF2B5EF4-FFF2-40B4-BE49-F238E27FC236}">
                    <a16:creationId xmlns:a16="http://schemas.microsoft.com/office/drawing/2014/main" id="{66405BFA-6F78-8017-E128-A0539B6EDE2F}"/>
                  </a:ext>
                </a:extLst>
              </p:cNvPr>
              <p:cNvCxnSpPr/>
              <p:nvPr/>
            </p:nvCxnSpPr>
            <p:spPr>
              <a:xfrm>
                <a:off x="5512526" y="4643846"/>
                <a:ext cx="2122714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箭头连接符 23">
                <a:extLst>
                  <a:ext uri="{FF2B5EF4-FFF2-40B4-BE49-F238E27FC236}">
                    <a16:creationId xmlns:a16="http://schemas.microsoft.com/office/drawing/2014/main" id="{54FB22DA-F815-4B89-D9CC-548D7B5F176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58246" y="3246120"/>
                <a:ext cx="0" cy="146982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任意多边形: 形状 24">
                <a:extLst>
                  <a:ext uri="{FF2B5EF4-FFF2-40B4-BE49-F238E27FC236}">
                    <a16:creationId xmlns:a16="http://schemas.microsoft.com/office/drawing/2014/main" id="{6EB29999-0AD8-EB14-9CC8-6ACD0BEB58AA}"/>
                  </a:ext>
                </a:extLst>
              </p:cNvPr>
              <p:cNvSpPr/>
              <p:nvPr/>
            </p:nvSpPr>
            <p:spPr>
              <a:xfrm>
                <a:off x="5564777" y="3609185"/>
                <a:ext cx="1959429" cy="1015066"/>
              </a:xfrm>
              <a:custGeom>
                <a:avLst/>
                <a:gdLst>
                  <a:gd name="connsiteX0" fmla="*/ 0 w 1959429"/>
                  <a:gd name="connsiteY0" fmla="*/ 668901 h 1015066"/>
                  <a:gd name="connsiteX1" fmla="*/ 287383 w 1959429"/>
                  <a:gd name="connsiteY1" fmla="*/ 381518 h 1015066"/>
                  <a:gd name="connsiteX2" fmla="*/ 692332 w 1959429"/>
                  <a:gd name="connsiteY2" fmla="*/ 708089 h 1015066"/>
                  <a:gd name="connsiteX3" fmla="*/ 1443446 w 1959429"/>
                  <a:gd name="connsiteY3" fmla="*/ 2695 h 1015066"/>
                  <a:gd name="connsiteX4" fmla="*/ 1959429 w 1959429"/>
                  <a:gd name="connsiteY4" fmla="*/ 1015066 h 1015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59429" h="1015066">
                    <a:moveTo>
                      <a:pt x="0" y="668901"/>
                    </a:moveTo>
                    <a:cubicBezTo>
                      <a:pt x="85997" y="521944"/>
                      <a:pt x="171994" y="374987"/>
                      <a:pt x="287383" y="381518"/>
                    </a:cubicBezTo>
                    <a:cubicBezTo>
                      <a:pt x="402772" y="388049"/>
                      <a:pt x="499655" y="771226"/>
                      <a:pt x="692332" y="708089"/>
                    </a:cubicBezTo>
                    <a:cubicBezTo>
                      <a:pt x="885009" y="644952"/>
                      <a:pt x="1232263" y="-48468"/>
                      <a:pt x="1443446" y="2695"/>
                    </a:cubicBezTo>
                    <a:cubicBezTo>
                      <a:pt x="1654629" y="53858"/>
                      <a:pt x="1878875" y="847426"/>
                      <a:pt x="1959429" y="1015066"/>
                    </a:cubicBezTo>
                  </a:path>
                </a:pathLst>
              </a:custGeom>
              <a:noFill/>
              <a:ln w="381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61AD3C9C-D318-8822-F945-1E013BE079EE}"/>
                </a:ext>
              </a:extLst>
            </p:cNvPr>
            <p:cNvSpPr txBox="1"/>
            <p:nvPr/>
          </p:nvSpPr>
          <p:spPr>
            <a:xfrm>
              <a:off x="4851026" y="3143888"/>
              <a:ext cx="130628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800" b="1" spc="-5" dirty="0">
                  <a:solidFill>
                    <a:srgbClr val="2F5597"/>
                  </a:solidFill>
                  <a:latin typeface="Calibri"/>
                  <a:cs typeface="Calibri"/>
                </a:rPr>
                <a:t>Nutrient #1</a:t>
              </a:r>
              <a:endParaRPr lang="zh-CN" altLang="en-US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2948DC10-6920-4ADE-58F3-B181DDEBC42D}"/>
                </a:ext>
              </a:extLst>
            </p:cNvPr>
            <p:cNvSpPr txBox="1"/>
            <p:nvPr/>
          </p:nvSpPr>
          <p:spPr>
            <a:xfrm>
              <a:off x="7151469" y="3788426"/>
              <a:ext cx="129639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b="1" spc="-5" dirty="0">
                  <a:solidFill>
                    <a:srgbClr val="2F5597"/>
                  </a:solidFill>
                  <a:latin typeface="Calibri"/>
                  <a:cs typeface="Calibri"/>
                </a:rPr>
                <a:t>Nutrient #2</a:t>
              </a:r>
              <a:endParaRPr lang="zh-CN" altLang="en-US" dirty="0"/>
            </a:p>
          </p:txBody>
        </p:sp>
        <p:sp>
          <p:nvSpPr>
            <p:cNvPr id="14" name="箭头: 下 13">
              <a:extLst>
                <a:ext uri="{FF2B5EF4-FFF2-40B4-BE49-F238E27FC236}">
                  <a16:creationId xmlns:a16="http://schemas.microsoft.com/office/drawing/2014/main" id="{9760AF12-FD01-D889-E35E-A580729B2F8B}"/>
                </a:ext>
              </a:extLst>
            </p:cNvPr>
            <p:cNvSpPr/>
            <p:nvPr/>
          </p:nvSpPr>
          <p:spPr>
            <a:xfrm>
              <a:off x="5370466" y="3449034"/>
              <a:ext cx="78106" cy="173382"/>
            </a:xfrm>
            <a:prstGeom prst="downArrow">
              <a:avLst>
                <a:gd name="adj1" fmla="val 50000"/>
                <a:gd name="adj2" fmla="val 79268"/>
              </a:avLst>
            </a:prstGeom>
            <a:solidFill>
              <a:srgbClr val="2F559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箭头: 下 14">
              <a:extLst>
                <a:ext uri="{FF2B5EF4-FFF2-40B4-BE49-F238E27FC236}">
                  <a16:creationId xmlns:a16="http://schemas.microsoft.com/office/drawing/2014/main" id="{554C5A4E-6301-91DE-E1BA-E389D4918074}"/>
                </a:ext>
              </a:extLst>
            </p:cNvPr>
            <p:cNvSpPr/>
            <p:nvPr/>
          </p:nvSpPr>
          <p:spPr>
            <a:xfrm rot="5400000">
              <a:off x="7055333" y="3887431"/>
              <a:ext cx="78106" cy="173382"/>
            </a:xfrm>
            <a:prstGeom prst="downArrow">
              <a:avLst>
                <a:gd name="adj1" fmla="val 50000"/>
                <a:gd name="adj2" fmla="val 79268"/>
              </a:avLst>
            </a:prstGeom>
            <a:solidFill>
              <a:srgbClr val="2F559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1872B230-47D4-E97D-3634-0D4EDD0D8793}"/>
                </a:ext>
              </a:extLst>
            </p:cNvPr>
            <p:cNvGrpSpPr/>
            <p:nvPr/>
          </p:nvGrpSpPr>
          <p:grpSpPr>
            <a:xfrm>
              <a:off x="176062" y="2975182"/>
              <a:ext cx="3918368" cy="2093008"/>
              <a:chOff x="702122" y="3105666"/>
              <a:chExt cx="5332935" cy="2848603"/>
            </a:xfrm>
          </p:grpSpPr>
          <p:grpSp>
            <p:nvGrpSpPr>
              <p:cNvPr id="17" name="组合 16">
                <a:extLst>
                  <a:ext uri="{FF2B5EF4-FFF2-40B4-BE49-F238E27FC236}">
                    <a16:creationId xmlns:a16="http://schemas.microsoft.com/office/drawing/2014/main" id="{3971C0C8-9507-0C95-4DC1-51C1462C5E1F}"/>
                  </a:ext>
                </a:extLst>
              </p:cNvPr>
              <p:cNvGrpSpPr/>
              <p:nvPr/>
            </p:nvGrpSpPr>
            <p:grpSpPr>
              <a:xfrm>
                <a:off x="702122" y="3105666"/>
                <a:ext cx="5332935" cy="2848603"/>
                <a:chOff x="3079431" y="3105666"/>
                <a:chExt cx="5112069" cy="2730627"/>
              </a:xfrm>
            </p:grpSpPr>
            <p:pic>
              <p:nvPicPr>
                <p:cNvPr id="19" name="图片 18">
                  <a:extLst>
                    <a:ext uri="{FF2B5EF4-FFF2-40B4-BE49-F238E27FC236}">
                      <a16:creationId xmlns:a16="http://schemas.microsoft.com/office/drawing/2014/main" id="{23465CDD-29B8-AAB8-7EC6-E995E306CA9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079431" y="3105666"/>
                  <a:ext cx="5112069" cy="2730627"/>
                </a:xfrm>
                <a:prstGeom prst="rect">
                  <a:avLst/>
                </a:prstGeom>
              </p:spPr>
            </p:pic>
            <p:pic>
              <p:nvPicPr>
                <p:cNvPr id="20" name="Picture 2" descr="Led light lamp icon energy symbol Royalty Free Vector Image">
                  <a:extLst>
                    <a:ext uri="{FF2B5EF4-FFF2-40B4-BE49-F238E27FC236}">
                      <a16:creationId xmlns:a16="http://schemas.microsoft.com/office/drawing/2014/main" id="{89325400-AB7B-305F-07CE-F5CEF3137B8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5">
                  <a:biLevel thresh="75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4598" t="11099" r="15097" b="10285"/>
                <a:stretch/>
              </p:blipFill>
              <p:spPr bwMode="auto">
                <a:xfrm>
                  <a:off x="3299152" y="3327460"/>
                  <a:ext cx="1208314" cy="140456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529A3D6A-9E79-98AB-424D-62909259935E}"/>
                    </a:ext>
                  </a:extLst>
                </p:cNvPr>
                <p:cNvSpPr txBox="1"/>
                <p:nvPr/>
              </p:nvSpPr>
              <p:spPr>
                <a:xfrm>
                  <a:off x="4956688" y="4519184"/>
                  <a:ext cx="1296593" cy="274963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>
                  <a:noAutofit/>
                </a:bodyPr>
                <a:lstStyle/>
                <a:p>
                  <a:pPr algn="ctr"/>
                  <a:r>
                    <a:rPr lang="en-US" altLang="zh-CN" sz="1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Food Sample</a:t>
                  </a:r>
                  <a:endPara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C62B1F26-9A96-6E28-EF02-3A146194D6D2}"/>
                  </a:ext>
                </a:extLst>
              </p:cNvPr>
              <p:cNvSpPr/>
              <p:nvPr/>
            </p:nvSpPr>
            <p:spPr>
              <a:xfrm>
                <a:off x="1400175" y="3905552"/>
                <a:ext cx="320040" cy="14664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26" name="图片 25">
            <a:extLst>
              <a:ext uri="{FF2B5EF4-FFF2-40B4-BE49-F238E27FC236}">
                <a16:creationId xmlns:a16="http://schemas.microsoft.com/office/drawing/2014/main" id="{37A5CD0F-02A0-732B-B653-B984A76ED1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73217" y="4100360"/>
            <a:ext cx="2638995" cy="237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750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5856"/>
            <a:ext cx="2816225" cy="683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sz="4300" b="1" spc="30" dirty="0">
                <a:solidFill>
                  <a:schemeClr val="accent1">
                    <a:lumMod val="75000"/>
                  </a:schemeClr>
                </a:solidFill>
                <a:latin typeface="Calibri Light"/>
                <a:cs typeface="Calibri Light"/>
              </a:rPr>
              <a:t>NIRSCAM</a:t>
            </a:r>
            <a:endParaRPr sz="4300" b="1" spc="30" dirty="0">
              <a:solidFill>
                <a:schemeClr val="accent1">
                  <a:lumMod val="75000"/>
                </a:schemeClr>
              </a:solidFill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7" y="1524000"/>
            <a:ext cx="11146611" cy="2530629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r>
              <a:rPr lang="en-US" altLang="zh-CN" sz="2800" spc="-5" dirty="0">
                <a:latin typeface="Calibri"/>
                <a:cs typeface="Calibri"/>
              </a:rPr>
              <a:t>To</a:t>
            </a:r>
            <a:r>
              <a:rPr lang="en-US" altLang="zh-CN" dirty="0"/>
              <a:t> </a:t>
            </a:r>
            <a:r>
              <a:rPr lang="en-US" altLang="zh-CN" sz="2800" spc="-5" dirty="0">
                <a:latin typeface="Calibri"/>
                <a:cs typeface="Calibri"/>
              </a:rPr>
              <a:t>transform this idea into a practical system, we have to address the following challenges: 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400" i="1" spc="-5" dirty="0">
                <a:latin typeface="Calibri"/>
                <a:cs typeface="Calibri"/>
              </a:rPr>
              <a:t>How to build an affordable NIRS system?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400" i="1" spc="-5" dirty="0">
                <a:latin typeface="Calibri"/>
                <a:cs typeface="Calibri"/>
              </a:rPr>
              <a:t>How to improve the signal quality of the NIRS system?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400" i="1" spc="-5" dirty="0">
                <a:latin typeface="Calibri"/>
                <a:cs typeface="Calibri"/>
              </a:rPr>
              <a:t>How to accurately estimate calories for a variety of different foods?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612B211-A038-0E17-2FE0-11B174671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4466-F79C-4FFD-8000-C79117576AB0}" type="slidenum">
              <a:rPr lang="zh-CN" altLang="en-US" smtClean="0"/>
              <a:t>5</a:t>
            </a:fld>
            <a:endParaRPr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3876A6F2-4391-E3EE-5DAD-68CB83D1F07F}"/>
              </a:ext>
            </a:extLst>
          </p:cNvPr>
          <p:cNvGrpSpPr/>
          <p:nvPr/>
        </p:nvGrpSpPr>
        <p:grpSpPr>
          <a:xfrm>
            <a:off x="4825221" y="4651818"/>
            <a:ext cx="2646224" cy="1536853"/>
            <a:chOff x="3384625" y="4901400"/>
            <a:chExt cx="2646224" cy="1536853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68B052E8-CBC7-0C2F-D6E1-8A7882580365}"/>
                </a:ext>
              </a:extLst>
            </p:cNvPr>
            <p:cNvGrpSpPr/>
            <p:nvPr/>
          </p:nvGrpSpPr>
          <p:grpSpPr>
            <a:xfrm>
              <a:off x="3384625" y="4901400"/>
              <a:ext cx="2646224" cy="1201247"/>
              <a:chOff x="6374271" y="4147723"/>
              <a:chExt cx="2646224" cy="1201247"/>
            </a:xfrm>
          </p:grpSpPr>
          <p:pic>
            <p:nvPicPr>
              <p:cNvPr id="3074" name="Picture 2" descr="Led light lamp icon energy symbol Royalty Free Vector Image">
                <a:extLst>
                  <a:ext uri="{FF2B5EF4-FFF2-40B4-BE49-F238E27FC236}">
                    <a16:creationId xmlns:a16="http://schemas.microsoft.com/office/drawing/2014/main" id="{041D7F14-83B7-4E41-89A7-9723C793167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598" t="11099" r="15097" b="10285"/>
              <a:stretch/>
            </p:blipFill>
            <p:spPr bwMode="auto">
              <a:xfrm>
                <a:off x="7812181" y="4147723"/>
                <a:ext cx="1208314" cy="12012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676288E6-DB34-F724-2696-8BFDFC15B4AD}"/>
                  </a:ext>
                </a:extLst>
              </p:cNvPr>
              <p:cNvSpPr txBox="1"/>
              <p:nvPr/>
            </p:nvSpPr>
            <p:spPr>
              <a:xfrm>
                <a:off x="6374271" y="4483329"/>
                <a:ext cx="164237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altLang="zh-CN" sz="1200" b="1" i="0" u="none" strike="noStrike" dirty="0">
                    <a:solidFill>
                      <a:srgbClr val="FF0000"/>
                    </a:solidFill>
                    <a:effectLst/>
                    <a:latin typeface="Comic Sans MS" panose="030F0702030302020204" pitchFamily="66" charset="0"/>
                  </a:rPr>
                  <a:t>Low emission power</a:t>
                </a:r>
              </a:p>
              <a:p>
                <a:pPr algn="l"/>
                <a:r>
                  <a:rPr lang="en-US" altLang="zh-CN" sz="1200" b="1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Ambient light noise</a:t>
                </a:r>
                <a:endParaRPr lang="en-US" altLang="zh-CN" sz="1200" b="1" i="0" u="none" strike="noStrike" dirty="0">
                  <a:solidFill>
                    <a:srgbClr val="FF0000"/>
                  </a:solidFill>
                  <a:effectLst/>
                  <a:latin typeface="Comic Sans MS" panose="030F0702030302020204" pitchFamily="66" charset="0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endParaRPr>
              </a:p>
            </p:txBody>
          </p:sp>
        </p:grp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0C4129C1-E1EB-17A7-2E18-99A4B3493162}"/>
                </a:ext>
              </a:extLst>
            </p:cNvPr>
            <p:cNvSpPr txBox="1"/>
            <p:nvPr/>
          </p:nvSpPr>
          <p:spPr>
            <a:xfrm>
              <a:off x="3384625" y="6068921"/>
              <a:ext cx="264622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accent1">
                      <a:lumMod val="75000"/>
                    </a:schemeClr>
                  </a:solidFill>
                  <a:latin typeface="Avenir Book" panose="02000503020000020003" pitchFamily="2" charset="0"/>
                </a:rPr>
                <a:t>Low signal-to-noise ratio </a:t>
              </a:r>
              <a:endParaRPr lang="zh-CN" altLang="en-US" b="1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33440696-9A5B-A62E-DFBE-1E6415DB320C}"/>
              </a:ext>
            </a:extLst>
          </p:cNvPr>
          <p:cNvGrpSpPr/>
          <p:nvPr/>
        </p:nvGrpSpPr>
        <p:grpSpPr>
          <a:xfrm>
            <a:off x="8841635" y="4449933"/>
            <a:ext cx="2595616" cy="1940622"/>
            <a:chOff x="6529454" y="4689226"/>
            <a:chExt cx="2595616" cy="1940622"/>
          </a:xfrm>
        </p:grpSpPr>
        <p:pic>
          <p:nvPicPr>
            <p:cNvPr id="16" name="Picture 2" descr="Figure 1 from Diffuse Reflection Infrared Spectroscopy (Drifts):  Application to the in Situ Analysis of Catalysts | Semantic Scholar">
              <a:extLst>
                <a:ext uri="{FF2B5EF4-FFF2-40B4-BE49-F238E27FC236}">
                  <a16:creationId xmlns:a16="http://schemas.microsoft.com/office/drawing/2014/main" id="{770D38A0-9060-3E0C-BCB0-264A731FA9E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962"/>
            <a:stretch/>
          </p:blipFill>
          <p:spPr bwMode="auto">
            <a:xfrm>
              <a:off x="6978499" y="4689226"/>
              <a:ext cx="1697527" cy="16671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C500AD36-5838-0C72-7BDC-09598217549F}"/>
                </a:ext>
              </a:extLst>
            </p:cNvPr>
            <p:cNvSpPr txBox="1"/>
            <p:nvPr/>
          </p:nvSpPr>
          <p:spPr>
            <a:xfrm>
              <a:off x="6529454" y="6260516"/>
              <a:ext cx="259561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accent1">
                      <a:lumMod val="75000"/>
                    </a:schemeClr>
                  </a:solidFill>
                  <a:latin typeface="Avenir Book" panose="02000503020000020003" pitchFamily="2" charset="0"/>
                </a:rPr>
                <a:t>Heterogeneous of Foods</a:t>
              </a:r>
              <a:endParaRPr lang="zh-CN" altLang="en-US" b="1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475794B4-9C1B-E527-FD4E-390911B6CF8B}"/>
              </a:ext>
            </a:extLst>
          </p:cNvPr>
          <p:cNvGrpSpPr/>
          <p:nvPr/>
        </p:nvGrpSpPr>
        <p:grpSpPr>
          <a:xfrm>
            <a:off x="1203792" y="4352677"/>
            <a:ext cx="2251239" cy="2165593"/>
            <a:chOff x="657683" y="4569424"/>
            <a:chExt cx="2067193" cy="2078052"/>
          </a:xfrm>
        </p:grpSpPr>
        <p:pic>
          <p:nvPicPr>
            <p:cNvPr id="6146" name="Picture 2" descr="SPECTROMETERS: Miniature spectrometer designs open new applications  potential | Laser Focus World">
              <a:extLst>
                <a:ext uri="{FF2B5EF4-FFF2-40B4-BE49-F238E27FC236}">
                  <a16:creationId xmlns:a16="http://schemas.microsoft.com/office/drawing/2014/main" id="{09838270-7B40-A941-F11D-EE4BB141BFD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682" r="17243"/>
            <a:stretch/>
          </p:blipFill>
          <p:spPr bwMode="auto">
            <a:xfrm>
              <a:off x="706216" y="4569424"/>
              <a:ext cx="1970127" cy="15894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90A31B99-5C04-E6D1-4E8C-6A9B8FFBB02A}"/>
                </a:ext>
              </a:extLst>
            </p:cNvPr>
            <p:cNvSpPr txBox="1"/>
            <p:nvPr/>
          </p:nvSpPr>
          <p:spPr>
            <a:xfrm>
              <a:off x="657683" y="6027272"/>
              <a:ext cx="2067193" cy="62020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accent1">
                      <a:lumMod val="75000"/>
                    </a:schemeClr>
                  </a:solidFill>
                  <a:latin typeface="Avenir Book" panose="02000503020000020003" pitchFamily="2" charset="0"/>
                </a:rPr>
                <a:t>Sophisticated and expensive grating</a:t>
              </a:r>
              <a:endParaRPr lang="zh-CN" altLang="en-US" b="1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4136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2085" y="533041"/>
            <a:ext cx="10242897" cy="842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457200">
              <a:lnSpc>
                <a:spcPct val="150000"/>
              </a:lnSpc>
            </a:pPr>
            <a:r>
              <a:rPr lang="en-US" altLang="zh-CN" sz="4000" b="1" spc="30" dirty="0">
                <a:solidFill>
                  <a:schemeClr val="accent1">
                    <a:lumMod val="75000"/>
                  </a:schemeClr>
                </a:solidFill>
                <a:latin typeface="Calibri Light"/>
                <a:cs typeface="Calibri Light"/>
              </a:rPr>
              <a:t>How to build an affordable NIRS system?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7" y="1524000"/>
            <a:ext cx="11146611" cy="833562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654685" indent="-228600">
              <a:lnSpc>
                <a:spcPts val="3000"/>
              </a:lnSpc>
              <a:spcBef>
                <a:spcPts val="500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altLang="zh-CN" sz="2800" spc="-5" dirty="0">
                <a:latin typeface="Calibri"/>
                <a:cs typeface="Calibri"/>
              </a:rPr>
              <a:t>To reduce the cost, NIRCAM uses off-the-shelf cheap LEDs and photodiodes components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612B211-A038-0E17-2FE0-11B174671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4466-F79C-4FFD-8000-C79117576AB0}" type="slidenum">
              <a:rPr lang="zh-CN" altLang="en-US" smtClean="0"/>
              <a:t>6</a:t>
            </a:fld>
            <a:endParaRPr lang="zh-CN" altLang="en-US" dirty="0"/>
          </a:p>
        </p:txBody>
      </p:sp>
      <p:pic>
        <p:nvPicPr>
          <p:cNvPr id="6" name="Picture 2" descr="SPECTROMETERS: Miniature spectrometer designs open new applications  potential | Laser Focus World">
            <a:extLst>
              <a:ext uri="{FF2B5EF4-FFF2-40B4-BE49-F238E27FC236}">
                <a16:creationId xmlns:a16="http://schemas.microsoft.com/office/drawing/2014/main" id="{750B9539-E678-30A3-2A32-AEA7A9A4F7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82" r="17243"/>
          <a:stretch/>
        </p:blipFill>
        <p:spPr bwMode="auto">
          <a:xfrm>
            <a:off x="80434" y="3702242"/>
            <a:ext cx="2145531" cy="165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箭头: 右 6">
            <a:extLst>
              <a:ext uri="{FF2B5EF4-FFF2-40B4-BE49-F238E27FC236}">
                <a16:creationId xmlns:a16="http://schemas.microsoft.com/office/drawing/2014/main" id="{27EA0474-B65F-D92C-3237-ABDE523C05EA}"/>
              </a:ext>
            </a:extLst>
          </p:cNvPr>
          <p:cNvSpPr/>
          <p:nvPr/>
        </p:nvSpPr>
        <p:spPr>
          <a:xfrm>
            <a:off x="2300072" y="4530436"/>
            <a:ext cx="2732938" cy="12469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2550594-9BEA-E6D1-E848-66FBB00407C8}"/>
              </a:ext>
            </a:extLst>
          </p:cNvPr>
          <p:cNvSpPr txBox="1"/>
          <p:nvPr/>
        </p:nvSpPr>
        <p:spPr>
          <a:xfrm>
            <a:off x="2363988" y="3497677"/>
            <a:ext cx="266902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Remove Expensive </a:t>
            </a:r>
            <a:r>
              <a:rPr lang="en-US" altLang="zh-CN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Monochromatic light extraction component</a:t>
            </a:r>
            <a:r>
              <a:rPr lang="en-US" altLang="zh-CN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</a:t>
            </a:r>
            <a:endParaRPr lang="zh-CN" altLang="en-US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66983BBF-9449-C526-7A7E-32BFE2CAEFBA}"/>
              </a:ext>
            </a:extLst>
          </p:cNvPr>
          <p:cNvSpPr/>
          <p:nvPr/>
        </p:nvSpPr>
        <p:spPr>
          <a:xfrm>
            <a:off x="1074420" y="4655127"/>
            <a:ext cx="548639" cy="38169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0D1C00D-C54F-B4E4-7F7D-B3BDEA40203F}"/>
              </a:ext>
            </a:extLst>
          </p:cNvPr>
          <p:cNvSpPr txBox="1"/>
          <p:nvPr/>
        </p:nvSpPr>
        <p:spPr>
          <a:xfrm>
            <a:off x="223119" y="5343374"/>
            <a:ext cx="22512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rPr>
              <a:t>Sophisticated and expensive grating</a:t>
            </a:r>
            <a:endParaRPr lang="zh-CN" altLang="en-US" b="1" dirty="0">
              <a:solidFill>
                <a:schemeClr val="accent1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EB8114B3-34F0-3BDD-32D1-895A2AA77A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5645" y="3044619"/>
            <a:ext cx="2946293" cy="3221015"/>
          </a:xfrm>
          <a:prstGeom prst="rect">
            <a:avLst/>
          </a:prstGeom>
        </p:spPr>
      </p:pic>
      <p:grpSp>
        <p:nvGrpSpPr>
          <p:cNvPr id="20" name="组合 19">
            <a:extLst>
              <a:ext uri="{FF2B5EF4-FFF2-40B4-BE49-F238E27FC236}">
                <a16:creationId xmlns:a16="http://schemas.microsoft.com/office/drawing/2014/main" id="{B059628A-8486-188D-0C79-BBC1C5CC4EF6}"/>
              </a:ext>
            </a:extLst>
          </p:cNvPr>
          <p:cNvGrpSpPr/>
          <p:nvPr/>
        </p:nvGrpSpPr>
        <p:grpSpPr>
          <a:xfrm>
            <a:off x="7976555" y="3085259"/>
            <a:ext cx="4109628" cy="3009498"/>
            <a:chOff x="8001938" y="3088032"/>
            <a:chExt cx="4109628" cy="3009498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834B4594-32C6-6928-0E7F-A247E303F1AE}"/>
                </a:ext>
              </a:extLst>
            </p:cNvPr>
            <p:cNvGrpSpPr/>
            <p:nvPr/>
          </p:nvGrpSpPr>
          <p:grpSpPr>
            <a:xfrm>
              <a:off x="8006961" y="3088032"/>
              <a:ext cx="4051564" cy="3009498"/>
              <a:chOff x="8060002" y="3058168"/>
              <a:chExt cx="4051564" cy="3009498"/>
            </a:xfrm>
          </p:grpSpPr>
          <p:pic>
            <p:nvPicPr>
              <p:cNvPr id="39" name="图片 38">
                <a:extLst>
                  <a:ext uri="{FF2B5EF4-FFF2-40B4-BE49-F238E27FC236}">
                    <a16:creationId xmlns:a16="http://schemas.microsoft.com/office/drawing/2014/main" id="{A3A4C041-127B-5BA3-F520-F9DCB6C73FA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r="54828"/>
              <a:stretch/>
            </p:blipFill>
            <p:spPr>
              <a:xfrm>
                <a:off x="8060002" y="3058169"/>
                <a:ext cx="2088548" cy="1527373"/>
              </a:xfrm>
              <a:prstGeom prst="rect">
                <a:avLst/>
              </a:prstGeom>
            </p:spPr>
          </p:pic>
          <p:pic>
            <p:nvPicPr>
              <p:cNvPr id="16" name="图片 15">
                <a:extLst>
                  <a:ext uri="{FF2B5EF4-FFF2-40B4-BE49-F238E27FC236}">
                    <a16:creationId xmlns:a16="http://schemas.microsoft.com/office/drawing/2014/main" id="{CBC51A19-E93F-70A4-083D-4109A11AC40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57881" r="1953" b="34978"/>
              <a:stretch/>
            </p:blipFill>
            <p:spPr>
              <a:xfrm>
                <a:off x="10150582" y="3058168"/>
                <a:ext cx="1960984" cy="1527373"/>
              </a:xfrm>
              <a:prstGeom prst="rect">
                <a:avLst/>
              </a:prstGeom>
            </p:spPr>
          </p:pic>
          <p:pic>
            <p:nvPicPr>
              <p:cNvPr id="9" name="图片 8">
                <a:extLst>
                  <a:ext uri="{FF2B5EF4-FFF2-40B4-BE49-F238E27FC236}">
                    <a16:creationId xmlns:a16="http://schemas.microsoft.com/office/drawing/2014/main" id="{B64BF16C-22F0-83DF-D5C7-09CAF03F7E1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-65" r="37437" b="34978"/>
              <a:stretch/>
            </p:blipFill>
            <p:spPr>
              <a:xfrm>
                <a:off x="8468377" y="4540293"/>
                <a:ext cx="3362378" cy="1527373"/>
              </a:xfrm>
              <a:prstGeom prst="rect">
                <a:avLst/>
              </a:prstGeom>
            </p:spPr>
          </p:pic>
        </p:grp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3A2AF0D3-7240-BDAD-8CDF-4B98ED6EDF2B}"/>
                </a:ext>
              </a:extLst>
            </p:cNvPr>
            <p:cNvSpPr/>
            <p:nvPr/>
          </p:nvSpPr>
          <p:spPr>
            <a:xfrm>
              <a:off x="8001938" y="3191123"/>
              <a:ext cx="4109628" cy="2906407"/>
            </a:xfrm>
            <a:prstGeom prst="roundRect">
              <a:avLst>
                <a:gd name="adj" fmla="val 8015"/>
              </a:avLst>
            </a:prstGeom>
            <a:noFill/>
            <a:ln w="19050">
              <a:solidFill>
                <a:srgbClr val="2F5597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D158A33D-E168-A025-C8BB-9F63D6B7A31E}"/>
              </a:ext>
            </a:extLst>
          </p:cNvPr>
          <p:cNvGrpSpPr/>
          <p:nvPr/>
        </p:nvGrpSpPr>
        <p:grpSpPr>
          <a:xfrm>
            <a:off x="2474358" y="4832255"/>
            <a:ext cx="1104189" cy="745785"/>
            <a:chOff x="6093518" y="3768830"/>
            <a:chExt cx="2122714" cy="1469821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0AA483A3-49D5-8D11-25BE-63C424A55943}"/>
                </a:ext>
              </a:extLst>
            </p:cNvPr>
            <p:cNvGrpSpPr/>
            <p:nvPr/>
          </p:nvGrpSpPr>
          <p:grpSpPr>
            <a:xfrm>
              <a:off x="6093518" y="3768830"/>
              <a:ext cx="2122714" cy="1469821"/>
              <a:chOff x="5512526" y="3246120"/>
              <a:chExt cx="2122714" cy="1469821"/>
            </a:xfrm>
          </p:grpSpPr>
          <p:cxnSp>
            <p:nvCxnSpPr>
              <p:cNvPr id="32" name="直接箭头连接符 31">
                <a:extLst>
                  <a:ext uri="{FF2B5EF4-FFF2-40B4-BE49-F238E27FC236}">
                    <a16:creationId xmlns:a16="http://schemas.microsoft.com/office/drawing/2014/main" id="{0F04141B-6A2F-9EAC-C3C7-D8E16FDB8872}"/>
                  </a:ext>
                </a:extLst>
              </p:cNvPr>
              <p:cNvCxnSpPr/>
              <p:nvPr/>
            </p:nvCxnSpPr>
            <p:spPr>
              <a:xfrm>
                <a:off x="5512526" y="4643846"/>
                <a:ext cx="2122714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箭头连接符 32">
                <a:extLst>
                  <a:ext uri="{FF2B5EF4-FFF2-40B4-BE49-F238E27FC236}">
                    <a16:creationId xmlns:a16="http://schemas.microsoft.com/office/drawing/2014/main" id="{58D81F2B-BBEF-A79C-55C8-5EE73ECEBF8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58246" y="3246120"/>
                <a:ext cx="0" cy="146982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5055C8AA-EBB7-B92F-FFCB-186F93A0420F}"/>
                </a:ext>
              </a:extLst>
            </p:cNvPr>
            <p:cNvSpPr/>
            <p:nvPr/>
          </p:nvSpPr>
          <p:spPr>
            <a:xfrm>
              <a:off x="6140262" y="3857742"/>
              <a:ext cx="128545" cy="1310190"/>
            </a:xfrm>
            <a:custGeom>
              <a:avLst/>
              <a:gdLst>
                <a:gd name="connsiteX0" fmla="*/ 0 w 416257"/>
                <a:gd name="connsiteY0" fmla="*/ 1296542 h 1310190"/>
                <a:gd name="connsiteX1" fmla="*/ 211541 w 416257"/>
                <a:gd name="connsiteY1" fmla="*/ 5 h 1310190"/>
                <a:gd name="connsiteX2" fmla="*/ 416257 w 416257"/>
                <a:gd name="connsiteY2" fmla="*/ 1310190 h 1310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6257" h="1310190">
                  <a:moveTo>
                    <a:pt x="0" y="1296542"/>
                  </a:moveTo>
                  <a:cubicBezTo>
                    <a:pt x="71082" y="647136"/>
                    <a:pt x="142165" y="-2270"/>
                    <a:pt x="211541" y="5"/>
                  </a:cubicBezTo>
                  <a:cubicBezTo>
                    <a:pt x="280917" y="2280"/>
                    <a:pt x="348587" y="656235"/>
                    <a:pt x="416257" y="131019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B36A31B9-074E-5118-D928-C55F97EAB7E6}"/>
                </a:ext>
              </a:extLst>
            </p:cNvPr>
            <p:cNvSpPr/>
            <p:nvPr/>
          </p:nvSpPr>
          <p:spPr>
            <a:xfrm>
              <a:off x="6270459" y="3857742"/>
              <a:ext cx="128545" cy="1310190"/>
            </a:xfrm>
            <a:custGeom>
              <a:avLst/>
              <a:gdLst>
                <a:gd name="connsiteX0" fmla="*/ 0 w 416257"/>
                <a:gd name="connsiteY0" fmla="*/ 1296542 h 1310190"/>
                <a:gd name="connsiteX1" fmla="*/ 211541 w 416257"/>
                <a:gd name="connsiteY1" fmla="*/ 5 h 1310190"/>
                <a:gd name="connsiteX2" fmla="*/ 416257 w 416257"/>
                <a:gd name="connsiteY2" fmla="*/ 1310190 h 1310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6257" h="1310190">
                  <a:moveTo>
                    <a:pt x="0" y="1296542"/>
                  </a:moveTo>
                  <a:cubicBezTo>
                    <a:pt x="71082" y="647136"/>
                    <a:pt x="142165" y="-2270"/>
                    <a:pt x="211541" y="5"/>
                  </a:cubicBezTo>
                  <a:cubicBezTo>
                    <a:pt x="280917" y="2280"/>
                    <a:pt x="348587" y="656235"/>
                    <a:pt x="416257" y="1310190"/>
                  </a:cubicBezTo>
                </a:path>
              </a:pathLst>
            </a:custGeom>
            <a:no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FF477B75-8363-2C32-3CA6-B22C9DD9A5D5}"/>
                </a:ext>
              </a:extLst>
            </p:cNvPr>
            <p:cNvSpPr/>
            <p:nvPr/>
          </p:nvSpPr>
          <p:spPr>
            <a:xfrm>
              <a:off x="6400656" y="3857742"/>
              <a:ext cx="128545" cy="1310190"/>
            </a:xfrm>
            <a:custGeom>
              <a:avLst/>
              <a:gdLst>
                <a:gd name="connsiteX0" fmla="*/ 0 w 416257"/>
                <a:gd name="connsiteY0" fmla="*/ 1296542 h 1310190"/>
                <a:gd name="connsiteX1" fmla="*/ 211541 w 416257"/>
                <a:gd name="connsiteY1" fmla="*/ 5 h 1310190"/>
                <a:gd name="connsiteX2" fmla="*/ 416257 w 416257"/>
                <a:gd name="connsiteY2" fmla="*/ 1310190 h 1310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6257" h="1310190">
                  <a:moveTo>
                    <a:pt x="0" y="1296542"/>
                  </a:moveTo>
                  <a:cubicBezTo>
                    <a:pt x="71082" y="647136"/>
                    <a:pt x="142165" y="-2270"/>
                    <a:pt x="211541" y="5"/>
                  </a:cubicBezTo>
                  <a:cubicBezTo>
                    <a:pt x="280917" y="2280"/>
                    <a:pt x="348587" y="656235"/>
                    <a:pt x="416257" y="1310190"/>
                  </a:cubicBezTo>
                </a:path>
              </a:pathLst>
            </a:cu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任意多边形: 形状 20">
              <a:extLst>
                <a:ext uri="{FF2B5EF4-FFF2-40B4-BE49-F238E27FC236}">
                  <a16:creationId xmlns:a16="http://schemas.microsoft.com/office/drawing/2014/main" id="{CD7467A4-B354-5739-B58F-3617825CA94B}"/>
                </a:ext>
              </a:extLst>
            </p:cNvPr>
            <p:cNvSpPr/>
            <p:nvPr/>
          </p:nvSpPr>
          <p:spPr>
            <a:xfrm>
              <a:off x="6530853" y="3857742"/>
              <a:ext cx="128545" cy="1310190"/>
            </a:xfrm>
            <a:custGeom>
              <a:avLst/>
              <a:gdLst>
                <a:gd name="connsiteX0" fmla="*/ 0 w 416257"/>
                <a:gd name="connsiteY0" fmla="*/ 1296542 h 1310190"/>
                <a:gd name="connsiteX1" fmla="*/ 211541 w 416257"/>
                <a:gd name="connsiteY1" fmla="*/ 5 h 1310190"/>
                <a:gd name="connsiteX2" fmla="*/ 416257 w 416257"/>
                <a:gd name="connsiteY2" fmla="*/ 1310190 h 1310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6257" h="1310190">
                  <a:moveTo>
                    <a:pt x="0" y="1296542"/>
                  </a:moveTo>
                  <a:cubicBezTo>
                    <a:pt x="71082" y="647136"/>
                    <a:pt x="142165" y="-2270"/>
                    <a:pt x="211541" y="5"/>
                  </a:cubicBezTo>
                  <a:cubicBezTo>
                    <a:pt x="280917" y="2280"/>
                    <a:pt x="348587" y="656235"/>
                    <a:pt x="416257" y="1310190"/>
                  </a:cubicBezTo>
                </a:path>
              </a:pathLst>
            </a:custGeom>
            <a:noFill/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id="{F6F1DF33-5CD2-C838-A33D-EC7AE921EDFE}"/>
                </a:ext>
              </a:extLst>
            </p:cNvPr>
            <p:cNvSpPr/>
            <p:nvPr/>
          </p:nvSpPr>
          <p:spPr>
            <a:xfrm>
              <a:off x="6661050" y="3857742"/>
              <a:ext cx="128545" cy="1310190"/>
            </a:xfrm>
            <a:custGeom>
              <a:avLst/>
              <a:gdLst>
                <a:gd name="connsiteX0" fmla="*/ 0 w 416257"/>
                <a:gd name="connsiteY0" fmla="*/ 1296542 h 1310190"/>
                <a:gd name="connsiteX1" fmla="*/ 211541 w 416257"/>
                <a:gd name="connsiteY1" fmla="*/ 5 h 1310190"/>
                <a:gd name="connsiteX2" fmla="*/ 416257 w 416257"/>
                <a:gd name="connsiteY2" fmla="*/ 1310190 h 1310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6257" h="1310190">
                  <a:moveTo>
                    <a:pt x="0" y="1296542"/>
                  </a:moveTo>
                  <a:cubicBezTo>
                    <a:pt x="71082" y="647136"/>
                    <a:pt x="142165" y="-2270"/>
                    <a:pt x="211541" y="5"/>
                  </a:cubicBezTo>
                  <a:cubicBezTo>
                    <a:pt x="280917" y="2280"/>
                    <a:pt x="348587" y="656235"/>
                    <a:pt x="416257" y="1310190"/>
                  </a:cubicBezTo>
                </a:path>
              </a:pathLst>
            </a:cu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114E0852-B8BF-2351-E9D2-A7FEBCEFF649}"/>
                </a:ext>
              </a:extLst>
            </p:cNvPr>
            <p:cNvSpPr/>
            <p:nvPr/>
          </p:nvSpPr>
          <p:spPr>
            <a:xfrm>
              <a:off x="6791247" y="3857742"/>
              <a:ext cx="128545" cy="1310190"/>
            </a:xfrm>
            <a:custGeom>
              <a:avLst/>
              <a:gdLst>
                <a:gd name="connsiteX0" fmla="*/ 0 w 416257"/>
                <a:gd name="connsiteY0" fmla="*/ 1296542 h 1310190"/>
                <a:gd name="connsiteX1" fmla="*/ 211541 w 416257"/>
                <a:gd name="connsiteY1" fmla="*/ 5 h 1310190"/>
                <a:gd name="connsiteX2" fmla="*/ 416257 w 416257"/>
                <a:gd name="connsiteY2" fmla="*/ 1310190 h 1310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6257" h="1310190">
                  <a:moveTo>
                    <a:pt x="0" y="1296542"/>
                  </a:moveTo>
                  <a:cubicBezTo>
                    <a:pt x="71082" y="647136"/>
                    <a:pt x="142165" y="-2270"/>
                    <a:pt x="211541" y="5"/>
                  </a:cubicBezTo>
                  <a:cubicBezTo>
                    <a:pt x="280917" y="2280"/>
                    <a:pt x="348587" y="656235"/>
                    <a:pt x="416257" y="1310190"/>
                  </a:cubicBezTo>
                </a:path>
              </a:pathLst>
            </a:custGeom>
            <a:no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:a16="http://schemas.microsoft.com/office/drawing/2014/main" id="{283F239F-2286-0711-090F-E56CD2E92A6A}"/>
                </a:ext>
              </a:extLst>
            </p:cNvPr>
            <p:cNvSpPr/>
            <p:nvPr/>
          </p:nvSpPr>
          <p:spPr>
            <a:xfrm>
              <a:off x="6921444" y="3857742"/>
              <a:ext cx="128545" cy="1310190"/>
            </a:xfrm>
            <a:custGeom>
              <a:avLst/>
              <a:gdLst>
                <a:gd name="connsiteX0" fmla="*/ 0 w 416257"/>
                <a:gd name="connsiteY0" fmla="*/ 1296542 h 1310190"/>
                <a:gd name="connsiteX1" fmla="*/ 211541 w 416257"/>
                <a:gd name="connsiteY1" fmla="*/ 5 h 1310190"/>
                <a:gd name="connsiteX2" fmla="*/ 416257 w 416257"/>
                <a:gd name="connsiteY2" fmla="*/ 1310190 h 1310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6257" h="1310190">
                  <a:moveTo>
                    <a:pt x="0" y="1296542"/>
                  </a:moveTo>
                  <a:cubicBezTo>
                    <a:pt x="71082" y="647136"/>
                    <a:pt x="142165" y="-2270"/>
                    <a:pt x="211541" y="5"/>
                  </a:cubicBezTo>
                  <a:cubicBezTo>
                    <a:pt x="280917" y="2280"/>
                    <a:pt x="348587" y="656235"/>
                    <a:pt x="416257" y="1310190"/>
                  </a:cubicBezTo>
                </a:path>
              </a:pathLst>
            </a:custGeom>
            <a:noFill/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2B34F864-9D0B-E086-B5C4-D6B9E6ABDB68}"/>
                </a:ext>
              </a:extLst>
            </p:cNvPr>
            <p:cNvSpPr/>
            <p:nvPr/>
          </p:nvSpPr>
          <p:spPr>
            <a:xfrm>
              <a:off x="7051641" y="3857742"/>
              <a:ext cx="128545" cy="1310190"/>
            </a:xfrm>
            <a:custGeom>
              <a:avLst/>
              <a:gdLst>
                <a:gd name="connsiteX0" fmla="*/ 0 w 416257"/>
                <a:gd name="connsiteY0" fmla="*/ 1296542 h 1310190"/>
                <a:gd name="connsiteX1" fmla="*/ 211541 w 416257"/>
                <a:gd name="connsiteY1" fmla="*/ 5 h 1310190"/>
                <a:gd name="connsiteX2" fmla="*/ 416257 w 416257"/>
                <a:gd name="connsiteY2" fmla="*/ 1310190 h 1310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6257" h="1310190">
                  <a:moveTo>
                    <a:pt x="0" y="1296542"/>
                  </a:moveTo>
                  <a:cubicBezTo>
                    <a:pt x="71082" y="647136"/>
                    <a:pt x="142165" y="-2270"/>
                    <a:pt x="211541" y="5"/>
                  </a:cubicBezTo>
                  <a:cubicBezTo>
                    <a:pt x="280917" y="2280"/>
                    <a:pt x="348587" y="656235"/>
                    <a:pt x="416257" y="1310190"/>
                  </a:cubicBezTo>
                </a:path>
              </a:pathLst>
            </a:cu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任意多边形: 形状 25">
              <a:extLst>
                <a:ext uri="{FF2B5EF4-FFF2-40B4-BE49-F238E27FC236}">
                  <a16:creationId xmlns:a16="http://schemas.microsoft.com/office/drawing/2014/main" id="{2A273B10-EBCF-E0B3-EB4E-F5E559F6C149}"/>
                </a:ext>
              </a:extLst>
            </p:cNvPr>
            <p:cNvSpPr/>
            <p:nvPr/>
          </p:nvSpPr>
          <p:spPr>
            <a:xfrm>
              <a:off x="7181838" y="3857742"/>
              <a:ext cx="128545" cy="1310190"/>
            </a:xfrm>
            <a:custGeom>
              <a:avLst/>
              <a:gdLst>
                <a:gd name="connsiteX0" fmla="*/ 0 w 416257"/>
                <a:gd name="connsiteY0" fmla="*/ 1296542 h 1310190"/>
                <a:gd name="connsiteX1" fmla="*/ 211541 w 416257"/>
                <a:gd name="connsiteY1" fmla="*/ 5 h 1310190"/>
                <a:gd name="connsiteX2" fmla="*/ 416257 w 416257"/>
                <a:gd name="connsiteY2" fmla="*/ 1310190 h 1310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6257" h="1310190">
                  <a:moveTo>
                    <a:pt x="0" y="1296542"/>
                  </a:moveTo>
                  <a:cubicBezTo>
                    <a:pt x="71082" y="647136"/>
                    <a:pt x="142165" y="-2270"/>
                    <a:pt x="211541" y="5"/>
                  </a:cubicBezTo>
                  <a:cubicBezTo>
                    <a:pt x="280917" y="2280"/>
                    <a:pt x="348587" y="656235"/>
                    <a:pt x="416257" y="1310190"/>
                  </a:cubicBezTo>
                </a:path>
              </a:pathLst>
            </a:custGeom>
            <a:noFill/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: 形状 26">
              <a:extLst>
                <a:ext uri="{FF2B5EF4-FFF2-40B4-BE49-F238E27FC236}">
                  <a16:creationId xmlns:a16="http://schemas.microsoft.com/office/drawing/2014/main" id="{9C987323-28EA-51A2-A302-0DC022770F59}"/>
                </a:ext>
              </a:extLst>
            </p:cNvPr>
            <p:cNvSpPr/>
            <p:nvPr/>
          </p:nvSpPr>
          <p:spPr>
            <a:xfrm>
              <a:off x="7312035" y="3857742"/>
              <a:ext cx="128545" cy="1310190"/>
            </a:xfrm>
            <a:custGeom>
              <a:avLst/>
              <a:gdLst>
                <a:gd name="connsiteX0" fmla="*/ 0 w 416257"/>
                <a:gd name="connsiteY0" fmla="*/ 1296542 h 1310190"/>
                <a:gd name="connsiteX1" fmla="*/ 211541 w 416257"/>
                <a:gd name="connsiteY1" fmla="*/ 5 h 1310190"/>
                <a:gd name="connsiteX2" fmla="*/ 416257 w 416257"/>
                <a:gd name="connsiteY2" fmla="*/ 1310190 h 1310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6257" h="1310190">
                  <a:moveTo>
                    <a:pt x="0" y="1296542"/>
                  </a:moveTo>
                  <a:cubicBezTo>
                    <a:pt x="71082" y="647136"/>
                    <a:pt x="142165" y="-2270"/>
                    <a:pt x="211541" y="5"/>
                  </a:cubicBezTo>
                  <a:cubicBezTo>
                    <a:pt x="280917" y="2280"/>
                    <a:pt x="348587" y="656235"/>
                    <a:pt x="416257" y="1310190"/>
                  </a:cubicBezTo>
                </a:path>
              </a:pathLst>
            </a:cu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id="{C2F6681A-6A2B-E808-3F95-8159CEB0919E}"/>
                </a:ext>
              </a:extLst>
            </p:cNvPr>
            <p:cNvSpPr/>
            <p:nvPr/>
          </p:nvSpPr>
          <p:spPr>
            <a:xfrm>
              <a:off x="7442232" y="3857742"/>
              <a:ext cx="128545" cy="1310190"/>
            </a:xfrm>
            <a:custGeom>
              <a:avLst/>
              <a:gdLst>
                <a:gd name="connsiteX0" fmla="*/ 0 w 416257"/>
                <a:gd name="connsiteY0" fmla="*/ 1296542 h 1310190"/>
                <a:gd name="connsiteX1" fmla="*/ 211541 w 416257"/>
                <a:gd name="connsiteY1" fmla="*/ 5 h 1310190"/>
                <a:gd name="connsiteX2" fmla="*/ 416257 w 416257"/>
                <a:gd name="connsiteY2" fmla="*/ 1310190 h 1310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6257" h="1310190">
                  <a:moveTo>
                    <a:pt x="0" y="1296542"/>
                  </a:moveTo>
                  <a:cubicBezTo>
                    <a:pt x="71082" y="647136"/>
                    <a:pt x="142165" y="-2270"/>
                    <a:pt x="211541" y="5"/>
                  </a:cubicBezTo>
                  <a:cubicBezTo>
                    <a:pt x="280917" y="2280"/>
                    <a:pt x="348587" y="656235"/>
                    <a:pt x="416257" y="1310190"/>
                  </a:cubicBezTo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任意多边形: 形状 28">
              <a:extLst>
                <a:ext uri="{FF2B5EF4-FFF2-40B4-BE49-F238E27FC236}">
                  <a16:creationId xmlns:a16="http://schemas.microsoft.com/office/drawing/2014/main" id="{793D60DB-3A80-F0C3-71BB-21236C000AB8}"/>
                </a:ext>
              </a:extLst>
            </p:cNvPr>
            <p:cNvSpPr/>
            <p:nvPr/>
          </p:nvSpPr>
          <p:spPr>
            <a:xfrm>
              <a:off x="7832824" y="3857055"/>
              <a:ext cx="128545" cy="1310190"/>
            </a:xfrm>
            <a:custGeom>
              <a:avLst/>
              <a:gdLst>
                <a:gd name="connsiteX0" fmla="*/ 0 w 416257"/>
                <a:gd name="connsiteY0" fmla="*/ 1296542 h 1310190"/>
                <a:gd name="connsiteX1" fmla="*/ 211541 w 416257"/>
                <a:gd name="connsiteY1" fmla="*/ 5 h 1310190"/>
                <a:gd name="connsiteX2" fmla="*/ 416257 w 416257"/>
                <a:gd name="connsiteY2" fmla="*/ 1310190 h 1310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6257" h="1310190">
                  <a:moveTo>
                    <a:pt x="0" y="1296542"/>
                  </a:moveTo>
                  <a:cubicBezTo>
                    <a:pt x="71082" y="647136"/>
                    <a:pt x="142165" y="-2270"/>
                    <a:pt x="211541" y="5"/>
                  </a:cubicBezTo>
                  <a:cubicBezTo>
                    <a:pt x="280917" y="2280"/>
                    <a:pt x="348587" y="656235"/>
                    <a:pt x="416257" y="131019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: 形状 29">
              <a:extLst>
                <a:ext uri="{FF2B5EF4-FFF2-40B4-BE49-F238E27FC236}">
                  <a16:creationId xmlns:a16="http://schemas.microsoft.com/office/drawing/2014/main" id="{CC90A40A-C80C-32B2-8932-C9883E37CD8B}"/>
                </a:ext>
              </a:extLst>
            </p:cNvPr>
            <p:cNvSpPr/>
            <p:nvPr/>
          </p:nvSpPr>
          <p:spPr>
            <a:xfrm>
              <a:off x="7702626" y="3857055"/>
              <a:ext cx="128545" cy="1308126"/>
            </a:xfrm>
            <a:custGeom>
              <a:avLst/>
              <a:gdLst>
                <a:gd name="connsiteX0" fmla="*/ 0 w 416257"/>
                <a:gd name="connsiteY0" fmla="*/ 1296542 h 1310190"/>
                <a:gd name="connsiteX1" fmla="*/ 211541 w 416257"/>
                <a:gd name="connsiteY1" fmla="*/ 5 h 1310190"/>
                <a:gd name="connsiteX2" fmla="*/ 416257 w 416257"/>
                <a:gd name="connsiteY2" fmla="*/ 1310190 h 1310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6257" h="1310190">
                  <a:moveTo>
                    <a:pt x="0" y="1296542"/>
                  </a:moveTo>
                  <a:cubicBezTo>
                    <a:pt x="71082" y="647136"/>
                    <a:pt x="142165" y="-2270"/>
                    <a:pt x="211541" y="5"/>
                  </a:cubicBezTo>
                  <a:cubicBezTo>
                    <a:pt x="280917" y="2280"/>
                    <a:pt x="348587" y="656235"/>
                    <a:pt x="416257" y="131019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任意多边形: 形状 30">
              <a:extLst>
                <a:ext uri="{FF2B5EF4-FFF2-40B4-BE49-F238E27FC236}">
                  <a16:creationId xmlns:a16="http://schemas.microsoft.com/office/drawing/2014/main" id="{D3D1D961-98F0-1026-258F-00EE931134C9}"/>
                </a:ext>
              </a:extLst>
            </p:cNvPr>
            <p:cNvSpPr/>
            <p:nvPr/>
          </p:nvSpPr>
          <p:spPr>
            <a:xfrm>
              <a:off x="7572429" y="3857055"/>
              <a:ext cx="128545" cy="1310190"/>
            </a:xfrm>
            <a:custGeom>
              <a:avLst/>
              <a:gdLst>
                <a:gd name="connsiteX0" fmla="*/ 0 w 416257"/>
                <a:gd name="connsiteY0" fmla="*/ 1296542 h 1310190"/>
                <a:gd name="connsiteX1" fmla="*/ 211541 w 416257"/>
                <a:gd name="connsiteY1" fmla="*/ 5 h 1310190"/>
                <a:gd name="connsiteX2" fmla="*/ 416257 w 416257"/>
                <a:gd name="connsiteY2" fmla="*/ 1310190 h 1310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6257" h="1310190">
                  <a:moveTo>
                    <a:pt x="0" y="1296542"/>
                  </a:moveTo>
                  <a:cubicBezTo>
                    <a:pt x="71082" y="647136"/>
                    <a:pt x="142165" y="-2270"/>
                    <a:pt x="211541" y="5"/>
                  </a:cubicBezTo>
                  <a:cubicBezTo>
                    <a:pt x="280917" y="2280"/>
                    <a:pt x="348587" y="656235"/>
                    <a:pt x="416257" y="1310190"/>
                  </a:cubicBezTo>
                </a:path>
              </a:pathLst>
            </a:custGeom>
            <a:noFill/>
            <a:ln>
              <a:solidFill>
                <a:srgbClr val="F55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文本框 34">
            <a:extLst>
              <a:ext uri="{FF2B5EF4-FFF2-40B4-BE49-F238E27FC236}">
                <a16:creationId xmlns:a16="http://schemas.microsoft.com/office/drawing/2014/main" id="{5A81425B-83E9-1D9B-9387-13513357EDF0}"/>
              </a:ext>
            </a:extLst>
          </p:cNvPr>
          <p:cNvSpPr txBox="1"/>
          <p:nvPr/>
        </p:nvSpPr>
        <p:spPr>
          <a:xfrm>
            <a:off x="916937" y="2435715"/>
            <a:ext cx="10835394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41300" marR="654685" indent="-228600">
              <a:lnSpc>
                <a:spcPts val="3000"/>
              </a:lnSpc>
              <a:spcBef>
                <a:spcPts val="500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altLang="zh-CN" sz="2800" spc="-5" dirty="0">
                <a:latin typeface="Calibri"/>
                <a:cs typeface="Calibri"/>
              </a:rPr>
              <a:t>Time division multiplexing LED to simulate monochromatic light extraction</a:t>
            </a:r>
          </a:p>
        </p:txBody>
      </p:sp>
    </p:spTree>
    <p:extLst>
      <p:ext uri="{BB962C8B-B14F-4D97-AF65-F5344CB8AC3E}">
        <p14:creationId xmlns:p14="http://schemas.microsoft.com/office/powerpoint/2010/main" val="2155261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  <p:bldP spid="12" grpId="0" animBg="1"/>
      <p:bldP spid="3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42655"/>
            <a:ext cx="9924243" cy="6296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altLang="zh-CN" sz="4000" b="1" spc="30" dirty="0">
                <a:solidFill>
                  <a:schemeClr val="accent1">
                    <a:lumMod val="75000"/>
                  </a:schemeClr>
                </a:solidFill>
                <a:latin typeface="Calibri Light"/>
                <a:cs typeface="Calibri Light"/>
              </a:rPr>
              <a:t>How to improve the signal quality?</a:t>
            </a:r>
            <a:endParaRPr sz="4000" b="1" spc="30" dirty="0">
              <a:solidFill>
                <a:schemeClr val="accent1">
                  <a:lumMod val="75000"/>
                </a:schemeClr>
              </a:solidFill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8" y="1524000"/>
            <a:ext cx="10985502" cy="448841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654685" indent="-228600">
              <a:lnSpc>
                <a:spcPts val="3000"/>
              </a:lnSpc>
              <a:spcBef>
                <a:spcPts val="500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altLang="zh-CN" sz="2800" spc="-5" dirty="0">
                <a:latin typeface="Calibri"/>
                <a:cs typeface="Calibri"/>
              </a:rPr>
              <a:t>To improve the signal quality of the system: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64AE2F5-3689-3742-F023-AEF3C25631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4545"/>
          <a:stretch/>
        </p:blipFill>
        <p:spPr>
          <a:xfrm>
            <a:off x="164449" y="3446077"/>
            <a:ext cx="3392069" cy="2501595"/>
          </a:xfrm>
          <a:prstGeom prst="rect">
            <a:avLst/>
          </a:prstGeom>
        </p:spPr>
      </p:pic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D04152-BF68-2D96-44B8-9C8CCF8BC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4466-F79C-4FFD-8000-C79117576AB0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B6073AC6-B31F-E9D6-ED31-40701E33AC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8047" y="3322829"/>
            <a:ext cx="3525753" cy="27480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463C1663-3D11-3878-C04F-5DE212A07456}"/>
              </a:ext>
            </a:extLst>
          </p:cNvPr>
          <p:cNvSpPr txBox="1"/>
          <p:nvPr/>
        </p:nvSpPr>
        <p:spPr>
          <a:xfrm>
            <a:off x="3733164" y="5032911"/>
            <a:ext cx="382737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Insight: 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frequency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the 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pulse width</a:t>
            </a:r>
            <a:r>
              <a:rPr lang="en-US" altLang="zh-CN" sz="20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pulse wave light sources will </a:t>
            </a:r>
            <a:r>
              <a:rPr lang="en-US" altLang="zh-CN" sz="20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affect the path of light through food particles.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05FD2BE6-CF19-17A9-34F4-2368CF8DF604}"/>
              </a:ext>
            </a:extLst>
          </p:cNvPr>
          <p:cNvSpPr/>
          <p:nvPr/>
        </p:nvSpPr>
        <p:spPr>
          <a:xfrm>
            <a:off x="352069" y="3870162"/>
            <a:ext cx="1178860" cy="618581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2050" name="Picture 2" descr="The Music Telegraph] Basic Waveforms of Synthesizer: Pulse Wave">
            <a:extLst>
              <a:ext uri="{FF2B5EF4-FFF2-40B4-BE49-F238E27FC236}">
                <a16:creationId xmlns:a16="http://schemas.microsoft.com/office/drawing/2014/main" id="{ED6E9675-B51A-38D5-3D89-5CF91135B9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3487" y="3206558"/>
            <a:ext cx="2799273" cy="16235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FC50D0C-58EE-BF33-024A-5138B825008E}"/>
              </a:ext>
            </a:extLst>
          </p:cNvPr>
          <p:cNvSpPr txBox="1"/>
          <p:nvPr/>
        </p:nvSpPr>
        <p:spPr>
          <a:xfrm>
            <a:off x="805060" y="2480213"/>
            <a:ext cx="8814891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55650" marR="654685" lvl="1" indent="-228600">
              <a:lnSpc>
                <a:spcPts val="3000"/>
              </a:lnSpc>
              <a:spcBef>
                <a:spcPts val="500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altLang="zh-CN" sz="2800" spc="-5" dirty="0">
                <a:latin typeface="Calibri"/>
                <a:cs typeface="Calibri"/>
              </a:rPr>
              <a:t>We apply background subtraction algorithm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DE7F814-4893-D0F9-ECBC-9684419FE01A}"/>
              </a:ext>
            </a:extLst>
          </p:cNvPr>
          <p:cNvSpPr txBox="1"/>
          <p:nvPr/>
        </p:nvSpPr>
        <p:spPr>
          <a:xfrm>
            <a:off x="884706" y="2018214"/>
            <a:ext cx="10709005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98500" marR="654685" lvl="1" indent="-228600">
              <a:lnSpc>
                <a:spcPts val="3000"/>
              </a:lnSpc>
              <a:spcBef>
                <a:spcPts val="500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altLang="zh-CN" sz="2800" spc="-5" dirty="0">
                <a:latin typeface="Calibri"/>
                <a:cs typeface="Calibri"/>
              </a:rPr>
              <a:t>We modulate the light source to find best inter-action pattern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25935D9-B38C-E8CE-D551-1994497C25FE}"/>
              </a:ext>
            </a:extLst>
          </p:cNvPr>
          <p:cNvSpPr/>
          <p:nvPr/>
        </p:nvSpPr>
        <p:spPr>
          <a:xfrm>
            <a:off x="2097898" y="3870162"/>
            <a:ext cx="1178860" cy="701838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1742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7" grpId="0" animBg="1"/>
      <p:bldP spid="7" grpId="0"/>
      <p:bldP spid="9" grpId="0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4234" y="666124"/>
            <a:ext cx="11191241" cy="6296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altLang="zh-CN" sz="4000" b="1" spc="30" dirty="0">
                <a:solidFill>
                  <a:schemeClr val="accent1">
                    <a:lumMod val="75000"/>
                  </a:schemeClr>
                </a:solidFill>
                <a:latin typeface="Calibri Light"/>
                <a:cs typeface="Calibri Light"/>
              </a:rPr>
              <a:t>How to estimate calories for different foods?</a:t>
            </a:r>
            <a:endParaRPr sz="4000" b="1" spc="30" dirty="0">
              <a:solidFill>
                <a:schemeClr val="accent1">
                  <a:lumMod val="75000"/>
                </a:schemeClr>
              </a:solidFill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8" y="1524000"/>
            <a:ext cx="10985502" cy="448841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654685" indent="-228600">
              <a:lnSpc>
                <a:spcPts val="3000"/>
              </a:lnSpc>
              <a:spcBef>
                <a:spcPts val="500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altLang="zh-CN" sz="2800" spc="-5" dirty="0">
                <a:latin typeface="Calibri"/>
                <a:cs typeface="Calibri"/>
              </a:rPr>
              <a:t>To fit 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uneven surfaces and heterogeneous particle compositions: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D04152-BF68-2D96-44B8-9C8CCF8BC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4466-F79C-4FFD-8000-C79117576AB0}" type="slidenum">
              <a:rPr lang="zh-CN" altLang="en-US" smtClean="0"/>
              <a:t>8</a:t>
            </a:fld>
            <a:endParaRPr lang="zh-CN" altLang="en-US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931B8985-3FC8-CD01-53CA-30CD0A87A56C}"/>
              </a:ext>
            </a:extLst>
          </p:cNvPr>
          <p:cNvGrpSpPr/>
          <p:nvPr/>
        </p:nvGrpSpPr>
        <p:grpSpPr>
          <a:xfrm>
            <a:off x="327555" y="3450063"/>
            <a:ext cx="2595616" cy="2326746"/>
            <a:chOff x="6529454" y="4303102"/>
            <a:chExt cx="2595616" cy="2326746"/>
          </a:xfrm>
        </p:grpSpPr>
        <p:pic>
          <p:nvPicPr>
            <p:cNvPr id="9" name="Picture 2" descr="Figure 1 from Diffuse Reflection Infrared Spectroscopy (Drifts):  Application to the in Situ Analysis of Catalysts | Semantic Scholar">
              <a:extLst>
                <a:ext uri="{FF2B5EF4-FFF2-40B4-BE49-F238E27FC236}">
                  <a16:creationId xmlns:a16="http://schemas.microsoft.com/office/drawing/2014/main" id="{0521BD48-EA36-97B7-F46B-EB6ADEDBF55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962"/>
            <a:stretch/>
          </p:blipFill>
          <p:spPr bwMode="auto">
            <a:xfrm>
              <a:off x="6833802" y="4303102"/>
              <a:ext cx="1986920" cy="1951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7366B28E-F09C-3F23-5920-550088AAE031}"/>
                </a:ext>
              </a:extLst>
            </p:cNvPr>
            <p:cNvSpPr txBox="1"/>
            <p:nvPr/>
          </p:nvSpPr>
          <p:spPr>
            <a:xfrm>
              <a:off x="6529454" y="6260516"/>
              <a:ext cx="259561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accent1">
                      <a:lumMod val="75000"/>
                    </a:schemeClr>
                  </a:solidFill>
                  <a:latin typeface="Avenir Book" panose="02000503020000020003" pitchFamily="2" charset="0"/>
                </a:rPr>
                <a:t>Heterogeneous of Foods</a:t>
              </a:r>
              <a:endParaRPr lang="zh-CN" altLang="en-US" b="1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endParaRPr>
            </a:p>
          </p:txBody>
        </p:sp>
      </p:grpSp>
      <p:pic>
        <p:nvPicPr>
          <p:cNvPr id="15" name="图片 14">
            <a:extLst>
              <a:ext uri="{FF2B5EF4-FFF2-40B4-BE49-F238E27FC236}">
                <a16:creationId xmlns:a16="http://schemas.microsoft.com/office/drawing/2014/main" id="{7488F9C9-669C-1820-16DF-9AB989582E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7254" y="3312902"/>
            <a:ext cx="4373311" cy="2792081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8D7B90CB-926C-40DF-C426-12C05931C6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85332" y="4805268"/>
            <a:ext cx="3168468" cy="674577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AA4CE9B7-1043-412B-07F9-09B488F70B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08126" y="3561882"/>
            <a:ext cx="1861185" cy="1020443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05DB5495-740F-CACA-6C39-14C1A6BF79F3}"/>
              </a:ext>
            </a:extLst>
          </p:cNvPr>
          <p:cNvSpPr txBox="1"/>
          <p:nvPr/>
        </p:nvSpPr>
        <p:spPr>
          <a:xfrm>
            <a:off x="5730240" y="3059668"/>
            <a:ext cx="19869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rPr>
              <a:t>Without correction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BD2D500A-2281-D46F-984F-A9C4E9CD8299}"/>
              </a:ext>
            </a:extLst>
          </p:cNvPr>
          <p:cNvSpPr txBox="1"/>
          <p:nvPr/>
        </p:nvSpPr>
        <p:spPr>
          <a:xfrm>
            <a:off x="6096000" y="4582325"/>
            <a:ext cx="16211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rPr>
              <a:t>With correction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05A6FD0-AE72-3F21-22E5-CC92CCDF119B}"/>
              </a:ext>
            </a:extLst>
          </p:cNvPr>
          <p:cNvSpPr txBox="1"/>
          <p:nvPr/>
        </p:nvSpPr>
        <p:spPr>
          <a:xfrm>
            <a:off x="738576" y="2012876"/>
            <a:ext cx="11504224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98500" marR="654685" lvl="1" indent="-228600">
              <a:lnSpc>
                <a:spcPts val="3000"/>
              </a:lnSpc>
              <a:spcBef>
                <a:spcPts val="500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We calibrate the raw spectra with multiplicative scatter correction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F8012BB-E249-614F-6B29-33DAA0B09236}"/>
              </a:ext>
            </a:extLst>
          </p:cNvPr>
          <p:cNvSpPr txBox="1"/>
          <p:nvPr/>
        </p:nvSpPr>
        <p:spPr>
          <a:xfrm>
            <a:off x="738576" y="2485850"/>
            <a:ext cx="11420205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98500" marR="654685" lvl="1" indent="-228600">
              <a:lnSpc>
                <a:spcPts val="3000"/>
              </a:lnSpc>
              <a:spcBef>
                <a:spcPts val="500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We apply non-linear machine learning model to regress nutrients</a:t>
            </a:r>
            <a:endParaRPr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5924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7" grpId="0"/>
      <p:bldP spid="28" grpId="0"/>
      <p:bldP spid="5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5856"/>
            <a:ext cx="2816225" cy="683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sz="4300" b="1" spc="30" dirty="0">
                <a:solidFill>
                  <a:schemeClr val="accent1">
                    <a:lumMod val="75000"/>
                  </a:schemeClr>
                </a:solidFill>
                <a:latin typeface="Calibri Light"/>
                <a:cs typeface="Calibri Light"/>
              </a:rPr>
              <a:t>NIRSCAM</a:t>
            </a:r>
            <a:endParaRPr sz="4300" b="1" spc="30" dirty="0">
              <a:solidFill>
                <a:schemeClr val="accent1">
                  <a:lumMod val="75000"/>
                </a:schemeClr>
              </a:solidFill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8" y="1524000"/>
            <a:ext cx="10985502" cy="1787669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We implement a full-functional NIRSCAM, which takes three steps: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Obtains food spectra signature by a NIRS gadget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Takes food photos to calculate food volume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Regression and estimate food calories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D04152-BF68-2D96-44B8-9C8CCF8BC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4466-F79C-4FFD-8000-C79117576AB0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FC68123-69CC-9E0D-78C5-2E27C89D50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1244" y="3780168"/>
            <a:ext cx="8417902" cy="204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095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649</Words>
  <Application>Microsoft Office PowerPoint</Application>
  <PresentationFormat>宽屏</PresentationFormat>
  <Paragraphs>99</Paragraphs>
  <Slides>12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Arial MT</vt:lpstr>
      <vt:lpstr>Avenir Book</vt:lpstr>
      <vt:lpstr>PingFang SC</vt:lpstr>
      <vt:lpstr>等线</vt:lpstr>
      <vt:lpstr>等线 Light</vt:lpstr>
      <vt:lpstr>Arial</vt:lpstr>
      <vt:lpstr>Calibri</vt:lpstr>
      <vt:lpstr>Calibri Light</vt:lpstr>
      <vt:lpstr>Comic Sans MS</vt:lpstr>
      <vt:lpstr>Times New Roman</vt:lpstr>
      <vt:lpstr>Wingdings</vt:lpstr>
      <vt:lpstr>Office 主题​​</vt:lpstr>
      <vt:lpstr>NIRSCAM: A Mobile Near-Infrared Sensing System for Food Calorie Estimation  Haiyan Hu, Qian Zhang, Yanjiao Chen (IOTJ 2022)</vt:lpstr>
      <vt:lpstr>Motivation</vt:lpstr>
      <vt:lpstr>Observation</vt:lpstr>
      <vt:lpstr>Observation</vt:lpstr>
      <vt:lpstr>NIRSCAM</vt:lpstr>
      <vt:lpstr>How to build an affordable NIRS system?</vt:lpstr>
      <vt:lpstr>How to improve the signal quality?</vt:lpstr>
      <vt:lpstr>How to estimate calories for different foods?</vt:lpstr>
      <vt:lpstr>NIRSCAM</vt:lpstr>
      <vt:lpstr>Evaluation</vt:lpstr>
      <vt:lpstr>Evaluation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 Summary</dc:title>
  <dc:creator>胡 海燕</dc:creator>
  <cp:lastModifiedBy>海燕 胡</cp:lastModifiedBy>
  <cp:revision>64</cp:revision>
  <dcterms:created xsi:type="dcterms:W3CDTF">2023-02-07T08:40:36Z</dcterms:created>
  <dcterms:modified xsi:type="dcterms:W3CDTF">2023-07-24T03:24:12Z</dcterms:modified>
</cp:coreProperties>
</file>