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81" r:id="rId5"/>
    <p:sldId id="256" r:id="rId6"/>
    <p:sldId id="257" r:id="rId7"/>
    <p:sldId id="261" r:id="rId8"/>
    <p:sldId id="262" r:id="rId9"/>
    <p:sldId id="273" r:id="rId10"/>
    <p:sldId id="263" r:id="rId11"/>
    <p:sldId id="264" r:id="rId12"/>
    <p:sldId id="265" r:id="rId13"/>
    <p:sldId id="275" r:id="rId14"/>
    <p:sldId id="276" r:id="rId15"/>
    <p:sldId id="267" r:id="rId16"/>
    <p:sldId id="272" r:id="rId17"/>
    <p:sldId id="266" r:id="rId18"/>
    <p:sldId id="277" r:id="rId19"/>
    <p:sldId id="268" r:id="rId20"/>
    <p:sldId id="269" r:id="rId21"/>
    <p:sldId id="270" r:id="rId22"/>
    <p:sldId id="271" r:id="rId23"/>
    <p:sldId id="274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759"/>
  </p:normalViewPr>
  <p:slideViewPr>
    <p:cSldViewPr snapToGrid="0">
      <p:cViewPr varScale="1">
        <p:scale>
          <a:sx n="141" d="100"/>
          <a:sy n="141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August X,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1231392"/>
            <a:ext cx="3706368" cy="4395214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022537-F842-DB08-FD65-5E5CF7DD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74" y="1352549"/>
            <a:ext cx="3390900" cy="41529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02338C6-FA68-7400-0C1A-480271D5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90"/>
          <a:stretch/>
        </p:blipFill>
        <p:spPr>
          <a:xfrm>
            <a:off x="6243418" y="707237"/>
            <a:ext cx="5624990" cy="5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967334"/>
            <a:ext cx="229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69426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415593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6804201" y="253452"/>
            <a:ext cx="2747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 (nodes have fixed y-axis positions); a node’s position becomes fixed after dragging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25081F-7472-3DEB-806E-96B2F2F61F14}"/>
              </a:ext>
            </a:extLst>
          </p:cNvPr>
          <p:cNvCxnSpPr>
            <a:cxnSpLocks/>
          </p:cNvCxnSpPr>
          <p:nvPr/>
        </p:nvCxnSpPr>
        <p:spPr>
          <a:xfrm rot="9000000">
            <a:off x="6223325" y="1881121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DDBA9612-5EB4-408F-B239-F2B36678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69267">
            <a:off x="5804926" y="2155337"/>
            <a:ext cx="400359" cy="4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55577" y="570454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32ADFE-4D7D-2EFE-FE06-7EB77C77CC46}"/>
              </a:ext>
            </a:extLst>
          </p:cNvPr>
          <p:cNvSpPr/>
          <p:nvPr/>
        </p:nvSpPr>
        <p:spPr>
          <a:xfrm>
            <a:off x="8573050" y="1555751"/>
            <a:ext cx="3428450" cy="3622351"/>
          </a:xfrm>
          <a:prstGeom prst="rect">
            <a:avLst/>
          </a:prstGeom>
          <a:solidFill>
            <a:srgbClr val="F5F5F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5895539" y="355422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pic>
        <p:nvPicPr>
          <p:cNvPr id="6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B5284A2D-5A8E-AA66-B623-FCFD603B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8038" y="4239933"/>
            <a:ext cx="3038474" cy="7172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DA38C4-92D6-1DEC-F0AD-1B762D1162A9}"/>
              </a:ext>
            </a:extLst>
          </p:cNvPr>
          <p:cNvSpPr txBox="1"/>
          <p:nvPr/>
        </p:nvSpPr>
        <p:spPr>
          <a:xfrm>
            <a:off x="8641630" y="1679898"/>
            <a:ext cx="3302720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Replicate a Figure</a:t>
            </a:r>
          </a:p>
          <a:p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 the copied JSON object into a “.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file and run the following (replacing “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example.json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 your file):</a:t>
            </a:r>
          </a:p>
        </p:txBody>
      </p:sp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pic>
        <p:nvPicPr>
          <p:cNvPr id="23" name="Content Placeholder 22" descr="A diagram of lines and dots&#10;&#10;Description automatically generated">
            <a:extLst>
              <a:ext uri="{FF2B5EF4-FFF2-40B4-BE49-F238E27FC236}">
                <a16:creationId xmlns:a16="http://schemas.microsoft.com/office/drawing/2014/main" id="{5DAF9310-9BAC-6B6C-1F1D-5F4BD88B4E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8577" y="1825625"/>
            <a:ext cx="4560846" cy="4351338"/>
          </a:xfrm>
        </p:spPr>
      </p:pic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still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E33-AD62-511D-38DB-FBB1E104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pathing for polytomies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collapsible graph option to better show large ARGs through a subset of nodes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ability to easily save the figures to SVG or JPG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mutations on edges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position recombination nodes above there children, if applicable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Stylize line crosses for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as they are for “ortho”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DE131-94B1-5D42-9052-78E7E006F5F7}"/>
              </a:ext>
            </a:extLst>
          </p:cNvPr>
          <p:cNvSpPr txBox="1"/>
          <p:nvPr/>
        </p:nvSpPr>
        <p:spPr>
          <a:xfrm>
            <a:off x="722517" y="492851"/>
            <a:ext cx="5698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Feature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48A4-39E3-0C27-B50C-3B3EE2B261EF}"/>
              </a:ext>
            </a:extLst>
          </p:cNvPr>
          <p:cNvSpPr txBox="1"/>
          <p:nvPr/>
        </p:nvSpPr>
        <p:spPr>
          <a:xfrm>
            <a:off x="7618312" y="6545976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/issues</a:t>
            </a:r>
          </a:p>
        </p:txBody>
      </p:sp>
    </p:spTree>
    <p:extLst>
      <p:ext uri="{BB962C8B-B14F-4D97-AF65-F5344CB8AC3E}">
        <p14:creationId xmlns:p14="http://schemas.microsoft.com/office/powerpoint/2010/main" val="250785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F2EC6B-AF3A-0E0F-5A2E-112E8C7B134A}"/>
              </a:ext>
            </a:extLst>
          </p:cNvPr>
          <p:cNvSpPr/>
          <p:nvPr/>
        </p:nvSpPr>
        <p:spPr>
          <a:xfrm>
            <a:off x="0" y="0"/>
            <a:ext cx="3635298" cy="218563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614BB7-6FE3-90DF-2F8C-A3553886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85" t="36598" r="48749" b="40887"/>
          <a:stretch/>
        </p:blipFill>
        <p:spPr>
          <a:xfrm>
            <a:off x="1455767" y="3612771"/>
            <a:ext cx="1845131" cy="1711979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28AA54-A214-68CC-4720-F7B3B8029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8" t="36842" r="63915" b="40642"/>
          <a:stretch/>
        </p:blipFill>
        <p:spPr>
          <a:xfrm>
            <a:off x="198664" y="171248"/>
            <a:ext cx="1845131" cy="1711979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3CAB2B-9814-2C60-BC8C-2845E319C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36598" r="34208" b="40887"/>
          <a:stretch/>
        </p:blipFill>
        <p:spPr>
          <a:xfrm>
            <a:off x="3485950" y="2767667"/>
            <a:ext cx="1845131" cy="1711979"/>
          </a:xfrm>
          <a:prstGeom prst="rect">
            <a:avLst/>
          </a:prstGeom>
        </p:spPr>
      </p:pic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E69581-2AF4-DED2-E2A8-CE2C6E90C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3" t="60320" r="48711" b="17165"/>
          <a:stretch/>
        </p:blipFill>
        <p:spPr>
          <a:xfrm>
            <a:off x="3485949" y="4603371"/>
            <a:ext cx="1845131" cy="1711979"/>
          </a:xfrm>
          <a:prstGeom prst="rect">
            <a:avLst/>
          </a:prstGeom>
        </p:spPr>
      </p:pic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96C411-0E36-2AA2-5129-4DC277E3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13225" r="34208" b="64260"/>
          <a:stretch/>
        </p:blipFill>
        <p:spPr>
          <a:xfrm>
            <a:off x="5510692" y="2767667"/>
            <a:ext cx="1845131" cy="1711979"/>
          </a:xfrm>
          <a:prstGeom prst="rect">
            <a:avLst/>
          </a:prstGeom>
        </p:spPr>
      </p:pic>
      <p:pic>
        <p:nvPicPr>
          <p:cNvPr id="10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562E6B-320E-C336-DC43-CF5CAC21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7" t="13225" r="48717" b="64260"/>
          <a:stretch/>
        </p:blipFill>
        <p:spPr>
          <a:xfrm>
            <a:off x="7535434" y="2767667"/>
            <a:ext cx="1845131" cy="1711979"/>
          </a:xfrm>
          <a:prstGeom prst="rect">
            <a:avLst/>
          </a:prstGeom>
        </p:spPr>
      </p:pic>
      <p:pic>
        <p:nvPicPr>
          <p:cNvPr id="1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5A8329-725E-7DD2-42DE-8109B1ED6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0" t="13225" r="63414" b="64260"/>
          <a:stretch/>
        </p:blipFill>
        <p:spPr>
          <a:xfrm>
            <a:off x="9560176" y="2756782"/>
            <a:ext cx="1845131" cy="1711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47820-AC02-A79D-97D5-658D0F376D52}"/>
              </a:ext>
            </a:extLst>
          </p:cNvPr>
          <p:cNvSpPr txBox="1"/>
          <p:nvPr/>
        </p:nvSpPr>
        <p:spPr>
          <a:xfrm>
            <a:off x="2043795" y="842571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2AA4-58F2-4EAD-FB21-8E1BB8567B93}"/>
              </a:ext>
            </a:extLst>
          </p:cNvPr>
          <p:cNvSpPr txBox="1"/>
          <p:nvPr/>
        </p:nvSpPr>
        <p:spPr>
          <a:xfrm>
            <a:off x="688323" y="3299525"/>
            <a:ext cx="153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can be highlighted for collapse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3921A-D9C1-60AA-DA4A-1E6266FE44DA}"/>
              </a:ext>
            </a:extLst>
          </p:cNvPr>
          <p:cNvSpPr txBox="1"/>
          <p:nvPr/>
        </p:nvSpPr>
        <p:spPr>
          <a:xfrm>
            <a:off x="3887050" y="1843274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neighboring nodes are marked for collapse, they automatically merge.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EB6B7-3226-5C81-3839-E95C2EE856D8}"/>
              </a:ext>
            </a:extLst>
          </p:cNvPr>
          <p:cNvSpPr txBox="1"/>
          <p:nvPr/>
        </p:nvSpPr>
        <p:spPr>
          <a:xfrm>
            <a:off x="7696783" y="1833452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Collapsed nodes will continue to merge with neighboring nodes that are later marked for collapse.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CA8AB-3134-85C3-B5F4-C5763D8DC7A3}"/>
              </a:ext>
            </a:extLst>
          </p:cNvPr>
          <p:cNvSpPr txBox="1"/>
          <p:nvPr/>
        </p:nvSpPr>
        <p:spPr>
          <a:xfrm>
            <a:off x="5510692" y="4997695"/>
            <a:ext cx="372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nodes are not neighbors and will not merge.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F5D952-16E5-4638-E767-C4B01625A248}"/>
              </a:ext>
            </a:extLst>
          </p:cNvPr>
          <p:cNvCxnSpPr>
            <a:cxnSpLocks/>
          </p:cNvCxnSpPr>
          <p:nvPr/>
        </p:nvCxnSpPr>
        <p:spPr>
          <a:xfrm rot="-2700000">
            <a:off x="3090770" y="4202234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5F46FA-799B-12A4-E186-E44CBD5373C0}"/>
              </a:ext>
            </a:extLst>
          </p:cNvPr>
          <p:cNvCxnSpPr>
            <a:cxnSpLocks/>
          </p:cNvCxnSpPr>
          <p:nvPr/>
        </p:nvCxnSpPr>
        <p:spPr>
          <a:xfrm>
            <a:off x="7281457" y="3623656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1A7713-587F-FACE-7EF4-D77C909CCCEB}"/>
              </a:ext>
            </a:extLst>
          </p:cNvPr>
          <p:cNvCxnSpPr>
            <a:cxnSpLocks/>
          </p:cNvCxnSpPr>
          <p:nvPr/>
        </p:nvCxnSpPr>
        <p:spPr>
          <a:xfrm rot="2700000">
            <a:off x="3086682" y="4721995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5169A-800C-354A-9542-BB1FE3B9B6B9}"/>
              </a:ext>
            </a:extLst>
          </p:cNvPr>
          <p:cNvCxnSpPr>
            <a:cxnSpLocks/>
          </p:cNvCxnSpPr>
          <p:nvPr/>
        </p:nvCxnSpPr>
        <p:spPr>
          <a:xfrm flipH="1">
            <a:off x="3555081" y="4558766"/>
            <a:ext cx="778827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E06C633-72F0-9E9C-8003-FD7CE1F8C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89"/>
          <a:stretch/>
        </p:blipFill>
        <p:spPr>
          <a:xfrm>
            <a:off x="323592" y="707237"/>
            <a:ext cx="5596234" cy="54435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A7C332-75DA-B78F-C541-18A1CF6733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90"/>
          <a:stretch/>
        </p:blipFill>
        <p:spPr>
          <a:xfrm>
            <a:off x="6243418" y="707237"/>
            <a:ext cx="5624990" cy="5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3819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How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3F03BE-86CE-BD8F-579D-BA0600E6ABFC}"/>
                  </a:ext>
                </a:extLst>
              </p:cNvPr>
              <p:cNvGrpSpPr/>
              <p:nvPr/>
            </p:nvGrpSpPr>
            <p:grpSpPr>
              <a:xfrm>
                <a:off x="3885249" y="3429000"/>
                <a:ext cx="3724190" cy="1672497"/>
                <a:chOff x="3901601" y="3206843"/>
                <a:chExt cx="3724190" cy="167249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3906EA-1408-FA8B-1BE9-22DBD01294AA}"/>
                    </a:ext>
                  </a:extLst>
                </p:cNvPr>
                <p:cNvSpPr/>
                <p:nvPr/>
              </p:nvSpPr>
              <p:spPr>
                <a:xfrm>
                  <a:off x="3901601" y="3206843"/>
                  <a:ext cx="3724190" cy="1672497"/>
                </a:xfrm>
                <a:prstGeom prst="rect">
                  <a:avLst/>
                </a:prstGeom>
                <a:solidFill>
                  <a:srgbClr val="F5F5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 descr="A screen shot of a computer code&#10;&#10;Description automatically generated">
                  <a:extLst>
                    <a:ext uri="{FF2B5EF4-FFF2-40B4-BE49-F238E27FC236}">
                      <a16:creationId xmlns:a16="http://schemas.microsoft.com/office/drawing/2014/main" id="{7FF7B4EC-14D9-13ED-59B8-41C530159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3991" y="3304903"/>
                  <a:ext cx="2921000" cy="14763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A76B93-1FA4-CFE1-4528-E61007829C4E}"/>
                  </a:ext>
                </a:extLst>
              </p:cNvPr>
              <p:cNvGrpSpPr/>
              <p:nvPr/>
            </p:nvGrpSpPr>
            <p:grpSpPr>
              <a:xfrm>
                <a:off x="7970864" y="3429000"/>
                <a:ext cx="3740542" cy="1048781"/>
                <a:chOff x="7970864" y="3843259"/>
                <a:chExt cx="3740542" cy="10487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795929-8CB5-7634-0436-102B077B76CA}"/>
                    </a:ext>
                  </a:extLst>
                </p:cNvPr>
                <p:cNvSpPr/>
                <p:nvPr/>
              </p:nvSpPr>
              <p:spPr>
                <a:xfrm>
                  <a:off x="7970864" y="3843259"/>
                  <a:ext cx="3740542" cy="1048781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 close-up of a computer code&#10;&#10;Description automatically generated">
                  <a:extLst>
                    <a:ext uri="{FF2B5EF4-FFF2-40B4-BE49-F238E27FC236}">
                      <a16:creationId xmlns:a16="http://schemas.microsoft.com/office/drawing/2014/main" id="{1C1FA5EF-53E4-45AB-6659-48FBD4919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3413" y="3939024"/>
                  <a:ext cx="3655443" cy="8572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12368</TotalTime>
  <Words>784</Words>
  <Application>Microsoft Macintosh PowerPoint</Application>
  <PresentationFormat>Widescreen</PresentationFormat>
  <Paragraphs>101</Paragraphs>
  <Slides>25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119</cp:revision>
  <dcterms:created xsi:type="dcterms:W3CDTF">2023-07-13T01:57:04Z</dcterms:created>
  <dcterms:modified xsi:type="dcterms:W3CDTF">2023-09-05T18:33:44Z</dcterms:modified>
</cp:coreProperties>
</file>