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56" r:id="rId5"/>
    <p:sldId id="257" r:id="rId6"/>
    <p:sldId id="261" r:id="rId7"/>
    <p:sldId id="262" r:id="rId8"/>
    <p:sldId id="273" r:id="rId9"/>
    <p:sldId id="263" r:id="rId10"/>
    <p:sldId id="264" r:id="rId11"/>
    <p:sldId id="265" r:id="rId12"/>
    <p:sldId id="275" r:id="rId13"/>
    <p:sldId id="276" r:id="rId14"/>
    <p:sldId id="267" r:id="rId15"/>
    <p:sldId id="272" r:id="rId16"/>
    <p:sldId id="266" r:id="rId17"/>
    <p:sldId id="277" r:id="rId18"/>
    <p:sldId id="268" r:id="rId19"/>
    <p:sldId id="269" r:id="rId20"/>
    <p:sldId id="270" r:id="rId21"/>
    <p:sldId id="271" r:id="rId22"/>
    <p:sldId id="274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D4D"/>
    <a:srgbClr val="F5F5F5"/>
    <a:srgbClr val="4DEBB2"/>
    <a:srgbClr val="FFFFFF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4" d="100"/>
          <a:sy n="114" d="100"/>
        </p:scale>
        <p:origin x="-19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1BF4-E52A-3947-AAF8-F81D869E3D7F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B3BE8-305E-9F48-A75D-74D5ECBEC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67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3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0B3BE8-305E-9F48-A75D-74D5ECBEC4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568A-335D-D5CF-B0DA-AB7CDD5431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87E69-2822-2A21-9128-6AF805C98A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62AF6-B499-8589-0A5D-84C3DB6F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2BBE8-5EAE-C8BB-47DC-B9673215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BB2A1-2B70-D1E9-7258-FE5F0E028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56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C0B-E9B3-0DDE-F9C2-0A77A420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B619CD-A5C3-AC24-DB14-81174033D2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58A3-6B1D-41E6-1BB2-721ADAEE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22301-7AA0-2626-BC79-A340D9A9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F8FE-CC40-8369-99AA-E66D8DC1A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1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4A2B7-2BEA-04CD-87B4-F29F6CD1A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FF07C-43A6-807D-2EF6-CF1BE25C0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04ED-E773-C10A-31BD-EBF9966C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83978-BA99-971C-2E80-D1D3A915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17A4B-3320-A367-AEE6-010073F6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3362-F351-F62F-E007-BE0DF7C1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49EB1-5F90-9D53-0A0D-7F0F6EC33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C900B-F7F5-5948-04F8-2059DAE0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06835-82D7-3B59-5317-25052030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FF165-CC0D-93E1-CA78-587A6557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89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947C9-AD14-5EEC-FF5F-3A4A416A1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CC025-84D1-7917-753A-CE5858C79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9C74B-E093-FAA6-E7BE-773DD6343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2F0E4-CE44-5197-09A7-05A3901CA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48AF3-037B-3B0E-42C0-05EC902FA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61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C5FE-DB9E-D0C5-D9B7-49EE6663E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3C8B4-0E61-BA5D-6778-835FFBCB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BA498-F51D-1FC3-138E-BB7D19E9AE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B9D9C-FBA5-9A4F-D105-E5D82B8B5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21FB-0E05-6F93-92F1-81E8ADB0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533BE1-67DF-AFD8-7308-2DA06855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3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DD3F-1629-8BDE-0020-A1A216E87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A009-CE6E-93F2-7E5E-B910DFF9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E8477-FCB0-9EF0-F96E-8FEA61451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E913E-A700-E26C-B345-ED285B4E2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5AEEE-66FC-07AD-90B1-4ABF1D54F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0FA0-C790-DFB2-60CE-A700405D5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26EA0-AD48-3FF9-D18E-ECC54012A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4A7A9-039F-5575-67C3-C76B2C6C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18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B16A-84D1-A44F-694B-B2A0219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7CF164-2CAB-2464-48D5-8E39E1857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3AEB14-E0F0-84B3-44F5-6FE8D696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27EF29-34B3-8ADF-9DCC-5CF52E9BA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950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331CB-1E35-B8F4-38F1-9A6A21D1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F45-F661-7FAC-5114-EC4F44B0E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5CE56-2FC4-2906-67F7-17DCF42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8569E-1226-460D-2D3F-C4A11F34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33C4-E4C7-1DAE-C48A-6AA570CFD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BD397-3365-4066-0D86-E536998D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B1AB8F-BE3F-A4EA-40BB-310884741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9316C-FB19-72BE-0B08-5A9D9768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4F9F-481D-B533-083E-C74A937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7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6F3A-EEFC-4141-E90C-E42E25CB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81A23D-5145-2C65-0174-4CCF1901EE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4B3ED-0DD7-F558-FE83-E50C23E1A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0C0133-E74B-509C-6A17-0A3CC4CA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1D4AE-F785-FBDE-CAEA-1CB81582F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5B2B3-50A6-3E67-E623-1CDC99D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4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9DC4B6-7486-D345-F36F-152D0DE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D4E9A-1F51-D35B-E225-A50FE67A4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9C73A-F810-9D8B-8B2B-778F7B7A6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09D2D-DDE8-084A-97EA-5E9E2E477616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528F-6A72-087B-E3F2-02ADD5967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09FF0-6F04-45B6-DE5C-A40AAB8A3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52225-C096-824C-A950-1BC03F5560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13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21FDECF-4BCE-E4B4-B7B4-0148F7535D69}"/>
              </a:ext>
            </a:extLst>
          </p:cNvPr>
          <p:cNvGrpSpPr/>
          <p:nvPr/>
        </p:nvGrpSpPr>
        <p:grpSpPr>
          <a:xfrm>
            <a:off x="1676400" y="1261442"/>
            <a:ext cx="9144000" cy="4396671"/>
            <a:chOff x="1676400" y="951387"/>
            <a:chExt cx="9144000" cy="439667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EE25C3-AB85-FB03-B7DE-591888B658C9}"/>
                </a:ext>
              </a:extLst>
            </p:cNvPr>
            <p:cNvSpPr txBox="1"/>
            <p:nvPr/>
          </p:nvSpPr>
          <p:spPr>
            <a:xfrm>
              <a:off x="1676400" y="3993841"/>
              <a:ext cx="914400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3D4D"/>
                  </a:solidFill>
                </a:rPr>
                <a:t>James Kitchens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err="1">
                  <a:solidFill>
                    <a:srgbClr val="043D4D"/>
                  </a:solidFill>
                </a:rPr>
                <a:t>tskit</a:t>
              </a:r>
              <a:r>
                <a:rPr lang="en-US" dirty="0">
                  <a:solidFill>
                    <a:srgbClr val="043D4D"/>
                  </a:solidFill>
                </a:rPr>
                <a:t> dev group meeting</a:t>
              </a:r>
            </a:p>
            <a:p>
              <a:pPr algn="ctr"/>
              <a:r>
                <a:rPr lang="en-US" dirty="0">
                  <a:solidFill>
                    <a:srgbClr val="043D4D"/>
                  </a:solidFill>
                </a:rPr>
                <a:t>August X, 2023</a:t>
              </a:r>
            </a:p>
          </p:txBody>
        </p:sp>
        <p:sp>
          <p:nvSpPr>
            <p:cNvPr id="8" name="Title 3">
              <a:extLst>
                <a:ext uri="{FF2B5EF4-FFF2-40B4-BE49-F238E27FC236}">
                  <a16:creationId xmlns:a16="http://schemas.microsoft.com/office/drawing/2014/main" id="{9EF75938-3824-24FF-AEA5-9CF969FE7E75}"/>
                </a:ext>
              </a:extLst>
            </p:cNvPr>
            <p:cNvSpPr txBox="1">
              <a:spLocks/>
            </p:cNvSpPr>
            <p:nvPr/>
          </p:nvSpPr>
          <p:spPr>
            <a:xfrm>
              <a:off x="1676400" y="951387"/>
              <a:ext cx="9144000" cy="2711177"/>
            </a:xfrm>
            <a:prstGeom prst="rect">
              <a:avLst/>
            </a:prstGeom>
            <a:solidFill>
              <a:srgbClr val="043D4D"/>
            </a:solidFill>
          </p:spPr>
          <p:txBody>
            <a:bodyPr vert="horz" lIns="91440" tIns="45720" rIns="91440" bIns="45720" rtlCol="0" anchor="ctr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ARG Visualizations</a:t>
              </a:r>
              <a:b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</a:br>
              <a:r>
                <a:rPr lang="en-US" sz="8000" dirty="0">
                  <a:solidFill>
                    <a:srgbClr val="4DEBB2"/>
                  </a:solidFill>
                  <a:latin typeface="DIN Condensed" pitchFamily="2" charset="0"/>
                  <a:cs typeface="Aharoni" panose="02010803020104030203" pitchFamily="2" charset="-79"/>
                </a:rPr>
                <a:t>with D3.js</a:t>
              </a:r>
              <a:endParaRPr lang="en-US" sz="8000" dirty="0">
                <a:solidFill>
                  <a:srgbClr val="4DEBB2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E81F88-E584-1233-0B82-82C9D6E2E155}"/>
              </a:ext>
            </a:extLst>
          </p:cNvPr>
          <p:cNvSpPr txBox="1"/>
          <p:nvPr/>
        </p:nvSpPr>
        <p:spPr>
          <a:xfrm>
            <a:off x="8176156" y="6545976"/>
            <a:ext cx="4015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74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74FA6F-596D-A929-1F5B-53968E4482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987296" y="1804416"/>
            <a:ext cx="8217408" cy="324916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2647A63-B573-7D1A-1857-AE43EA6079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40" t="2283" r="724" b="1811"/>
          <a:stretch/>
        </p:blipFill>
        <p:spPr>
          <a:xfrm>
            <a:off x="2262809" y="2080591"/>
            <a:ext cx="7666382" cy="26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8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2323CE-3900-0F71-22DC-0C1BF6DE958C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AA6295F-65C6-92A9-902C-5C0A5324AF3E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076EB-E03D-E5E2-D7C1-523E4AC4346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BF55EC-9CD8-5613-5957-41A0769E02F2}"/>
              </a:ext>
            </a:extLst>
          </p:cNvPr>
          <p:cNvSpPr txBox="1"/>
          <p:nvPr/>
        </p:nvSpPr>
        <p:spPr>
          <a:xfrm>
            <a:off x="5902565" y="216923"/>
            <a:ext cx="3235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47F1FF-3949-5492-6AFD-6E6A60B5ADC0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E326D61-D68A-69C6-8CAD-3F9087B251E0}"/>
              </a:ext>
            </a:extLst>
          </p:cNvPr>
          <p:cNvSpPr txBox="1"/>
          <p:nvPr/>
        </p:nvSpPr>
        <p:spPr>
          <a:xfrm>
            <a:off x="755577" y="570454"/>
            <a:ext cx="22983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a node’s position becomes fixed after dragging, this unfixes the x-axis positions of all nodes except the samples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4D5C1C-806C-8444-9212-9099145AAE48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5AD698-FD2F-9E42-9360-7983630F5F03}"/>
              </a:ext>
            </a:extLst>
          </p:cNvPr>
          <p:cNvSpPr txBox="1"/>
          <p:nvPr/>
        </p:nvSpPr>
        <p:spPr>
          <a:xfrm>
            <a:off x="755577" y="2701466"/>
            <a:ext cx="22983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(all nodes have fixed y-axis positions)</a:t>
            </a:r>
          </a:p>
        </p:txBody>
      </p:sp>
    </p:spTree>
    <p:extLst>
      <p:ext uri="{BB962C8B-B14F-4D97-AF65-F5344CB8AC3E}">
        <p14:creationId xmlns:p14="http://schemas.microsoft.com/office/powerpoint/2010/main" val="375542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73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736551" y="2967334"/>
            <a:ext cx="2298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Three options for the y-axis scale: rank, time, and 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log_time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090760" y="3440130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4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9077C8-F32E-0594-97E8-BF9A2E4D57E0}"/>
              </a:ext>
            </a:extLst>
          </p:cNvPr>
          <p:cNvSpPr txBox="1"/>
          <p:nvPr/>
        </p:nvSpPr>
        <p:spPr>
          <a:xfrm>
            <a:off x="812356" y="3694269"/>
            <a:ext cx="23159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Corresponding recombination nodes have been merged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EF5928-919C-4C99-9350-45EB89824C5C}"/>
              </a:ext>
            </a:extLst>
          </p:cNvPr>
          <p:cNvCxnSpPr>
            <a:cxnSpLocks/>
          </p:cNvCxnSpPr>
          <p:nvPr/>
        </p:nvCxnSpPr>
        <p:spPr>
          <a:xfrm>
            <a:off x="3303270" y="4155934"/>
            <a:ext cx="102563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527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407401" y="2078581"/>
            <a:ext cx="3052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`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=“ortho”`, the visualizer uses the flags of the source and target nodes to set the pathing rules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CC53BCE-08B4-0BFE-738F-56BAE2CAE5FE}"/>
              </a:ext>
            </a:extLst>
          </p:cNvPr>
          <p:cNvCxnSpPr>
            <a:cxnSpLocks/>
          </p:cNvCxnSpPr>
          <p:nvPr/>
        </p:nvCxnSpPr>
        <p:spPr>
          <a:xfrm rot="10800000">
            <a:off x="7748374" y="28172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8C29319-95E1-1F22-2D71-1A2DDB43AF1F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pathing.md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29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29AD86-1D32-3687-7A7C-3D5DBBA4F048}"/>
              </a:ext>
            </a:extLst>
          </p:cNvPr>
          <p:cNvCxnSpPr>
            <a:cxnSpLocks/>
          </p:cNvCxnSpPr>
          <p:nvPr/>
        </p:nvCxnSpPr>
        <p:spPr>
          <a:xfrm rot="10800000">
            <a:off x="8362588" y="5166745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8995961" y="4151082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Ordering of sample nodes is set by the first tree in the tree sequence (these are the only nodes with fixed x-axis positions at the start)</a:t>
            </a:r>
          </a:p>
        </p:txBody>
      </p:sp>
    </p:spTree>
    <p:extLst>
      <p:ext uri="{BB962C8B-B14F-4D97-AF65-F5344CB8AC3E}">
        <p14:creationId xmlns:p14="http://schemas.microsoft.com/office/powerpoint/2010/main" val="29734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0D38E0-5A9A-8159-FA28-72D3FFC1AB04}"/>
              </a:ext>
            </a:extLst>
          </p:cNvPr>
          <p:cNvSpPr txBox="1"/>
          <p:nvPr/>
        </p:nvSpPr>
        <p:spPr>
          <a:xfrm>
            <a:off x="6804201" y="253452"/>
            <a:ext cx="27473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nodes are draggable along the x-axis (nodes have fixed y-axis positions); a node’s position becomes fixed after dragging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25081F-7472-3DEB-806E-96B2F2F61F14}"/>
              </a:ext>
            </a:extLst>
          </p:cNvPr>
          <p:cNvCxnSpPr>
            <a:cxnSpLocks/>
          </p:cNvCxnSpPr>
          <p:nvPr/>
        </p:nvCxnSpPr>
        <p:spPr>
          <a:xfrm rot="9000000">
            <a:off x="6223325" y="1881121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Right pointing backhand index with solid fill">
            <a:extLst>
              <a:ext uri="{FF2B5EF4-FFF2-40B4-BE49-F238E27FC236}">
                <a16:creationId xmlns:a16="http://schemas.microsoft.com/office/drawing/2014/main" id="{DDBA9612-5EB4-408F-B239-F2B366788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5969267">
            <a:off x="5804926" y="2155337"/>
            <a:ext cx="400359" cy="4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870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52C38-F35F-6B46-FD51-3B2A74FE1E5B}"/>
              </a:ext>
            </a:extLst>
          </p:cNvPr>
          <p:cNvCxnSpPr>
            <a:cxnSpLocks/>
          </p:cNvCxnSpPr>
          <p:nvPr/>
        </p:nvCxnSpPr>
        <p:spPr>
          <a:xfrm>
            <a:off x="3469945" y="5800284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34118FB-E13B-1278-BC7D-680E352E297D}"/>
              </a:ext>
            </a:extLst>
          </p:cNvPr>
          <p:cNvSpPr txBox="1"/>
          <p:nvPr/>
        </p:nvSpPr>
        <p:spPr>
          <a:xfrm>
            <a:off x="1135640" y="5200119"/>
            <a:ext cx="22983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Hoverable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blocks corresponding to the different trees in the tree sequence</a:t>
            </a:r>
          </a:p>
        </p:txBody>
      </p:sp>
    </p:spTree>
    <p:extLst>
      <p:ext uri="{BB962C8B-B14F-4D97-AF65-F5344CB8AC3E}">
        <p14:creationId xmlns:p14="http://schemas.microsoft.com/office/powerpoint/2010/main" val="37062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7B28F6-E880-10DD-751B-6767312ABE3A}"/>
              </a:ext>
            </a:extLst>
          </p:cNvPr>
          <p:cNvCxnSpPr>
            <a:cxnSpLocks/>
          </p:cNvCxnSpPr>
          <p:nvPr/>
        </p:nvCxnSpPr>
        <p:spPr>
          <a:xfrm>
            <a:off x="3053934" y="117061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4B4708C-B0E1-CC6E-2B75-A7AC7F57D981}"/>
              </a:ext>
            </a:extLst>
          </p:cNvPr>
          <p:cNvSpPr txBox="1"/>
          <p:nvPr/>
        </p:nvSpPr>
        <p:spPr>
          <a:xfrm>
            <a:off x="755577" y="570454"/>
            <a:ext cx="22983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EXPERIMENTAL: this unfixes the x-axis positions of all nodes except the samples and allows the simulation to reposition the nodes</a:t>
            </a:r>
          </a:p>
        </p:txBody>
      </p:sp>
    </p:spTree>
    <p:extLst>
      <p:ext uri="{BB962C8B-B14F-4D97-AF65-F5344CB8AC3E}">
        <p14:creationId xmlns:p14="http://schemas.microsoft.com/office/powerpoint/2010/main" val="367473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9E6D8B-8446-D60C-3A38-FEEBBC3843D7}"/>
              </a:ext>
            </a:extLst>
          </p:cNvPr>
          <p:cNvSpPr txBox="1"/>
          <p:nvPr/>
        </p:nvSpPr>
        <p:spPr>
          <a:xfrm>
            <a:off x="722517" y="492851"/>
            <a:ext cx="71240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Current Visualizations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44149B-F571-321E-9F97-D509130F7AF7}"/>
              </a:ext>
            </a:extLst>
          </p:cNvPr>
          <p:cNvSpPr txBox="1"/>
          <p:nvPr/>
        </p:nvSpPr>
        <p:spPr>
          <a:xfrm>
            <a:off x="9492030" y="6545976"/>
            <a:ext cx="2699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tskit.dev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/tutorials/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viz.html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2D2CBE-403C-4DEF-0674-B93FF9423D28}"/>
              </a:ext>
            </a:extLst>
          </p:cNvPr>
          <p:cNvSpPr txBox="1"/>
          <p:nvPr/>
        </p:nvSpPr>
        <p:spPr>
          <a:xfrm>
            <a:off x="1412065" y="5959272"/>
            <a:ext cx="6255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Viewing the Tree Sequence versus Full ARG</a:t>
            </a:r>
          </a:p>
        </p:txBody>
      </p:sp>
      <p:pic>
        <p:nvPicPr>
          <p:cNvPr id="26" name="Picture 25" descr="A diagram of a tree&#10;&#10;Description automatically generated">
            <a:extLst>
              <a:ext uri="{FF2B5EF4-FFF2-40B4-BE49-F238E27FC236}">
                <a16:creationId xmlns:a16="http://schemas.microsoft.com/office/drawing/2014/main" id="{F42661B9-13A6-0AE5-D0BE-4FF7F528A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64" y="2621822"/>
            <a:ext cx="7772400" cy="2531918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5549C15-E460-6790-8737-C1BDAD808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1490" y="925830"/>
            <a:ext cx="2694471" cy="5255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E79B8AD-311E-0FD3-CE48-C19542C1133A}"/>
              </a:ext>
            </a:extLst>
          </p:cNvPr>
          <p:cNvSpPr txBox="1"/>
          <p:nvPr/>
        </p:nvSpPr>
        <p:spPr>
          <a:xfrm>
            <a:off x="275836" y="271542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25804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32ADFE-4D7D-2EFE-FE06-7EB77C77CC46}"/>
              </a:ext>
            </a:extLst>
          </p:cNvPr>
          <p:cNvSpPr/>
          <p:nvPr/>
        </p:nvSpPr>
        <p:spPr>
          <a:xfrm>
            <a:off x="8573050" y="1555751"/>
            <a:ext cx="3428450" cy="3622351"/>
          </a:xfrm>
          <a:prstGeom prst="rect">
            <a:avLst/>
          </a:prstGeom>
          <a:solidFill>
            <a:srgbClr val="F5F5F5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6BBA1B56-8A9B-3E66-CE84-C5A0B5632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239" y="797011"/>
            <a:ext cx="4885521" cy="526397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5EE20-8F00-DE58-F370-C90883DB53BC}"/>
              </a:ext>
            </a:extLst>
          </p:cNvPr>
          <p:cNvCxnSpPr>
            <a:cxnSpLocks/>
          </p:cNvCxnSpPr>
          <p:nvPr/>
        </p:nvCxnSpPr>
        <p:spPr>
          <a:xfrm rot="10800000">
            <a:off x="5212644" y="955588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20A9610-CBC7-3A91-94EE-69BAF36E6CF3}"/>
              </a:ext>
            </a:extLst>
          </p:cNvPr>
          <p:cNvSpPr txBox="1"/>
          <p:nvPr/>
        </p:nvSpPr>
        <p:spPr>
          <a:xfrm>
            <a:off x="5895539" y="355422"/>
            <a:ext cx="40529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object is updated as the simulation runs, which means this can be copied, giving user’s the ability to replicate figures</a:t>
            </a:r>
          </a:p>
        </p:txBody>
      </p:sp>
      <p:pic>
        <p:nvPicPr>
          <p:cNvPr id="6" name="Content Placeholder 4" descr="A close-up of text&#10;&#10;Description automatically generated">
            <a:extLst>
              <a:ext uri="{FF2B5EF4-FFF2-40B4-BE49-F238E27FC236}">
                <a16:creationId xmlns:a16="http://schemas.microsoft.com/office/drawing/2014/main" id="{B5284A2D-5A8E-AA66-B623-FCFD603B3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768038" y="4239933"/>
            <a:ext cx="3038474" cy="717236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DA38C4-92D6-1DEC-F0AD-1B762D1162A9}"/>
              </a:ext>
            </a:extLst>
          </p:cNvPr>
          <p:cNvSpPr txBox="1"/>
          <p:nvPr/>
        </p:nvSpPr>
        <p:spPr>
          <a:xfrm>
            <a:off x="8641630" y="1679898"/>
            <a:ext cx="3302720" cy="233910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to Replicate a Figure</a:t>
            </a:r>
          </a:p>
          <a:p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Paste the copied JSON object into a “.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file and run the following (replacing “</a:t>
            </a:r>
            <a:r>
              <a:rPr lang="en-US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example.json</a:t>
            </a: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with your file):</a:t>
            </a:r>
          </a:p>
        </p:txBody>
      </p:sp>
    </p:spTree>
    <p:extLst>
      <p:ext uri="{BB962C8B-B14F-4D97-AF65-F5344CB8AC3E}">
        <p14:creationId xmlns:p14="http://schemas.microsoft.com/office/powerpoint/2010/main" val="3275529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D006505-1806-2ECF-1FAC-7227B64795FA}"/>
              </a:ext>
            </a:extLst>
          </p:cNvPr>
          <p:cNvSpPr txBox="1"/>
          <p:nvPr/>
        </p:nvSpPr>
        <p:spPr>
          <a:xfrm>
            <a:off x="722517" y="492851"/>
            <a:ext cx="933672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”Simplified” Tree Sequences</a:t>
            </a:r>
          </a:p>
        </p:txBody>
      </p:sp>
      <p:pic>
        <p:nvPicPr>
          <p:cNvPr id="23" name="Content Placeholder 22" descr="A diagram of lines and dots&#10;&#10;Description automatically generated">
            <a:extLst>
              <a:ext uri="{FF2B5EF4-FFF2-40B4-BE49-F238E27FC236}">
                <a16:creationId xmlns:a16="http://schemas.microsoft.com/office/drawing/2014/main" id="{5DAF9310-9BAC-6B6C-1F1D-5F4BD88B4E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8577" y="1825625"/>
            <a:ext cx="4560846" cy="4351338"/>
          </a:xfrm>
        </p:spPr>
      </p:pic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EEDC9D2F-D905-17D7-48F0-F3BEC25E6B8E}"/>
              </a:ext>
            </a:extLst>
          </p:cNvPr>
          <p:cNvSpPr txBox="1">
            <a:spLocks/>
          </p:cNvSpPr>
          <p:nvPr/>
        </p:nvSpPr>
        <p:spPr>
          <a:xfrm>
            <a:off x="6324600" y="19780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Visualizer also works for tree sequences that don’t have marked recombination nodes as long as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(default).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does not work for that type of tree sequences. All other functionality is the same.</a:t>
            </a: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822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E0C07-F06C-4411-E1BD-5213BE6F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for smaller ARGs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will still require fine tuning/untangling, particularly around recombination nodes or if the order of the sample nodes isn’t optimal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“ortho” edge pathing can’t yet handle polytomies;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is better for this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Requires a connection to the internet to load D3.js from a CDN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Currently, uses D3.js v4, which is not the most recent version (I’m planning to update this)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23D94-AB6A-43B5-88FC-674D83D33E35}"/>
              </a:ext>
            </a:extLst>
          </p:cNvPr>
          <p:cNvSpPr txBox="1"/>
          <p:nvPr/>
        </p:nvSpPr>
        <p:spPr>
          <a:xfrm>
            <a:off x="722517" y="492851"/>
            <a:ext cx="51013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Considerations</a:t>
            </a:r>
          </a:p>
        </p:txBody>
      </p:sp>
    </p:spTree>
    <p:extLst>
      <p:ext uri="{BB962C8B-B14F-4D97-AF65-F5344CB8AC3E}">
        <p14:creationId xmlns:p14="http://schemas.microsoft.com/office/powerpoint/2010/main" val="1291751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32E33-AD62-511D-38DB-FBB1E1044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 pathing for polytomies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collapsible graph option to better show large ARGs through a subset of nodes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 ability to easily save the figures to SVG or JPG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 mutations on edges</a:t>
            </a: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position recombination nodes above there children, if applicable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Stylize line crosses for `</a:t>
            </a:r>
            <a:r>
              <a:rPr lang="en-US" sz="2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=“line”` as they are for “ortho”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DE131-94B1-5D42-9052-78E7E006F5F7}"/>
              </a:ext>
            </a:extLst>
          </p:cNvPr>
          <p:cNvSpPr txBox="1"/>
          <p:nvPr/>
        </p:nvSpPr>
        <p:spPr>
          <a:xfrm>
            <a:off x="722517" y="492851"/>
            <a:ext cx="56981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Feature Requests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48A4-39E3-0C27-B50C-3B3EE2B261EF}"/>
              </a:ext>
            </a:extLst>
          </p:cNvPr>
          <p:cNvSpPr txBox="1"/>
          <p:nvPr/>
        </p:nvSpPr>
        <p:spPr>
          <a:xfrm>
            <a:off x="7618312" y="6545976"/>
            <a:ext cx="4573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/issues</a:t>
            </a:r>
          </a:p>
        </p:txBody>
      </p:sp>
    </p:spTree>
    <p:extLst>
      <p:ext uri="{BB962C8B-B14F-4D97-AF65-F5344CB8AC3E}">
        <p14:creationId xmlns:p14="http://schemas.microsoft.com/office/powerpoint/2010/main" val="250785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C71CB2F-A70C-7D91-5294-8F42F2139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60" y="989603"/>
            <a:ext cx="5430553" cy="52311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29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hat is Python Coding?">
            <a:extLst>
              <a:ext uri="{FF2B5EF4-FFF2-40B4-BE49-F238E27FC236}">
                <a16:creationId xmlns:a16="http://schemas.microsoft.com/office/drawing/2014/main" id="{0BC942EC-3C18-A94B-7E4E-6A81C77E9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AC9C57-4A7F-F547-29AC-7D28E0A69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ML - Wikipedia">
            <a:extLst>
              <a:ext uri="{FF2B5EF4-FFF2-40B4-BE49-F238E27FC236}">
                <a16:creationId xmlns:a16="http://schemas.microsoft.com/office/drawing/2014/main" id="{832DF6FD-5747-3CBA-C551-E68C46AB4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SS - Wikipedia">
            <a:extLst>
              <a:ext uri="{FF2B5EF4-FFF2-40B4-BE49-F238E27FC236}">
                <a16:creationId xmlns:a16="http://schemas.microsoft.com/office/drawing/2014/main" id="{277BC29C-935F-9AE1-7BD2-CF9F97C9F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93F6AF3-1800-FD5B-0E01-315919A80FB5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717A5B-C61F-AFEB-95F1-1FDCFA56E9E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D168-25DA-61DE-73A4-857B8831C027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957441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4" descr="What is Python Coding?">
            <a:extLst>
              <a:ext uri="{FF2B5EF4-FFF2-40B4-BE49-F238E27FC236}">
                <a16:creationId xmlns:a16="http://schemas.microsoft.com/office/drawing/2014/main" id="{0D51A46C-C749-AD24-E0E8-D7422871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94" y="2083735"/>
            <a:ext cx="4460789" cy="4460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553C89D3-A8AB-B559-3BD1-5C4666360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791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HTML - Wikipedia">
            <a:extLst>
              <a:ext uri="{FF2B5EF4-FFF2-40B4-BE49-F238E27FC236}">
                <a16:creationId xmlns:a16="http://schemas.microsoft.com/office/drawing/2014/main" id="{54D8D205-3CD9-234A-9FA5-3A1BC9FBC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686" y="3090124"/>
            <a:ext cx="2448010" cy="2448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CSS - Wikipedia">
            <a:extLst>
              <a:ext uri="{FF2B5EF4-FFF2-40B4-BE49-F238E27FC236}">
                <a16:creationId xmlns:a16="http://schemas.microsoft.com/office/drawing/2014/main" id="{DD093EC8-E5E4-F654-79DE-361AC7DCE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111" y="1010996"/>
            <a:ext cx="826389" cy="116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D175FC6-2D99-E372-CED2-06D9C7637B9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20BD24-16BF-2B52-98E0-5B9B54A02758}"/>
              </a:ext>
            </a:extLst>
          </p:cNvPr>
          <p:cNvSpPr txBox="1"/>
          <p:nvPr/>
        </p:nvSpPr>
        <p:spPr>
          <a:xfrm>
            <a:off x="722517" y="492851"/>
            <a:ext cx="318170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Workflow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104B7-FDA6-A799-CED0-A3B9C986CFB7}"/>
              </a:ext>
            </a:extLst>
          </p:cNvPr>
          <p:cNvSpPr txBox="1"/>
          <p:nvPr/>
        </p:nvSpPr>
        <p:spPr>
          <a:xfrm>
            <a:off x="968707" y="3560075"/>
            <a:ext cx="32402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Converts tree sequence to JSON object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86DD08-7700-5420-DBEC-1690C87D1E48}"/>
              </a:ext>
            </a:extLst>
          </p:cNvPr>
          <p:cNvSpPr txBox="1"/>
          <p:nvPr/>
        </p:nvSpPr>
        <p:spPr>
          <a:xfrm>
            <a:off x="5188425" y="3344631"/>
            <a:ext cx="27896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D3.js, creates an SVG from the JSON object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F28BB0-1CB4-A0E2-945F-EDF40450AA7F}"/>
              </a:ext>
            </a:extLst>
          </p:cNvPr>
          <p:cNvSpPr txBox="1"/>
          <p:nvPr/>
        </p:nvSpPr>
        <p:spPr>
          <a:xfrm>
            <a:off x="8223401" y="1382523"/>
            <a:ext cx="14458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366F8A-789D-B8E8-BA4F-772DE4A63F7A}"/>
              </a:ext>
            </a:extLst>
          </p:cNvPr>
          <p:cNvSpPr txBox="1"/>
          <p:nvPr/>
        </p:nvSpPr>
        <p:spPr>
          <a:xfrm>
            <a:off x="9439713" y="3190744"/>
            <a:ext cx="22735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Displays the SVG either in a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Juptyer</a:t>
            </a: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 or browser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395380-FC95-8610-F989-2356B30B1880}"/>
              </a:ext>
            </a:extLst>
          </p:cNvPr>
          <p:cNvCxnSpPr/>
          <p:nvPr/>
        </p:nvCxnSpPr>
        <p:spPr>
          <a:xfrm>
            <a:off x="431258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A72761F-5692-8D01-5FD2-28229BB9523C}"/>
              </a:ext>
            </a:extLst>
          </p:cNvPr>
          <p:cNvCxnSpPr/>
          <p:nvPr/>
        </p:nvCxnSpPr>
        <p:spPr>
          <a:xfrm>
            <a:off x="8468464" y="4314129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59D8C9-EE66-98F8-538B-690A0D10A719}"/>
              </a:ext>
            </a:extLst>
          </p:cNvPr>
          <p:cNvCxnSpPr>
            <a:cxnSpLocks/>
          </p:cNvCxnSpPr>
          <p:nvPr/>
        </p:nvCxnSpPr>
        <p:spPr>
          <a:xfrm rot="3600000">
            <a:off x="9173159" y="2560312"/>
            <a:ext cx="506627" cy="0"/>
          </a:xfrm>
          <a:prstGeom prst="straightConnector1">
            <a:avLst/>
          </a:prstGeom>
          <a:ln w="63500">
            <a:solidFill>
              <a:srgbClr val="043D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684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18357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JSON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96C9-DABB-8DA8-FE70-789BF979FB56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kitchensjn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tskit_arg_visualizer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/blob/main/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plotting.md</a:t>
            </a:r>
            <a:endParaRPr lang="en-US" sz="1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AE150C6-64CA-82DA-A979-40F8922F9E58}"/>
              </a:ext>
            </a:extLst>
          </p:cNvPr>
          <p:cNvSpPr/>
          <p:nvPr/>
        </p:nvSpPr>
        <p:spPr>
          <a:xfrm>
            <a:off x="5003617" y="2194559"/>
            <a:ext cx="1597152" cy="1005839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AE7CEE9-BF8F-5843-FDC9-A3DB9F5F4388}"/>
              </a:ext>
            </a:extLst>
          </p:cNvPr>
          <p:cNvSpPr/>
          <p:nvPr/>
        </p:nvSpPr>
        <p:spPr>
          <a:xfrm>
            <a:off x="5003617" y="3657601"/>
            <a:ext cx="1597152" cy="2218944"/>
          </a:xfrm>
          <a:prstGeom prst="rightBrace">
            <a:avLst/>
          </a:prstGeom>
          <a:ln w="63500">
            <a:solidFill>
              <a:srgbClr val="043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C1C2A-23F1-4276-98DE-4591A93D55D4}"/>
              </a:ext>
            </a:extLst>
          </p:cNvPr>
          <p:cNvSpPr txBox="1"/>
          <p:nvPr/>
        </p:nvSpPr>
        <p:spPr>
          <a:xfrm>
            <a:off x="7125025" y="2220424"/>
            <a:ext cx="34904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Modified versions of the tables from </a:t>
            </a: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tskit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D2E621-270E-A35F-6E0B-66E107F67D1A}"/>
              </a:ext>
            </a:extLst>
          </p:cNvPr>
          <p:cNvSpPr txBox="1"/>
          <p:nvPr/>
        </p:nvSpPr>
        <p:spPr>
          <a:xfrm>
            <a:off x="1451806" y="1999170"/>
            <a:ext cx="3289683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links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breakpoints</a:t>
            </a:r>
          </a:p>
          <a:p>
            <a:endParaRPr lang="en-US" sz="11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tree_highlighting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y_axis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edge_type</a:t>
            </a:r>
            <a:endParaRPr lang="en-US" sz="28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subset_nodes</a:t>
            </a:r>
            <a:endParaRPr lang="en-US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2EC6A0-2BBE-2434-70D8-A008DD62B334}"/>
              </a:ext>
            </a:extLst>
          </p:cNvPr>
          <p:cNvSpPr txBox="1"/>
          <p:nvPr/>
        </p:nvSpPr>
        <p:spPr>
          <a:xfrm>
            <a:off x="7125025" y="4505463"/>
            <a:ext cx="4523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Describes the graph styling</a:t>
            </a:r>
          </a:p>
        </p:txBody>
      </p:sp>
    </p:spTree>
    <p:extLst>
      <p:ext uri="{BB962C8B-B14F-4D97-AF65-F5344CB8AC3E}">
        <p14:creationId xmlns:p14="http://schemas.microsoft.com/office/powerpoint/2010/main" val="1897785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5A8C33-3DB9-0ECF-9D9C-8C6C1F6928C6}"/>
              </a:ext>
            </a:extLst>
          </p:cNvPr>
          <p:cNvSpPr txBox="1"/>
          <p:nvPr/>
        </p:nvSpPr>
        <p:spPr>
          <a:xfrm>
            <a:off x="722517" y="492851"/>
            <a:ext cx="88408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D3.js Force Directed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DF68-9B20-F8B4-0FC9-5B25366CB492}"/>
              </a:ext>
            </a:extLst>
          </p:cNvPr>
          <p:cNvSpPr txBox="1"/>
          <p:nvPr/>
        </p:nvSpPr>
        <p:spPr>
          <a:xfrm>
            <a:off x="6425184" y="6550223"/>
            <a:ext cx="5766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400" dirty="0" err="1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github.com</a:t>
            </a:r>
            <a:r>
              <a:rPr lang="en-US" sz="1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/d3/d3-force</a:t>
            </a:r>
          </a:p>
        </p:txBody>
      </p:sp>
      <p:pic>
        <p:nvPicPr>
          <p:cNvPr id="7" name="Content Placeholder 6" descr="A network of dots and lines&#10;&#10;Description automatically generated">
            <a:extLst>
              <a:ext uri="{FF2B5EF4-FFF2-40B4-BE49-F238E27FC236}">
                <a16:creationId xmlns:a16="http://schemas.microsoft.com/office/drawing/2014/main" id="{4A758C05-301B-47BD-FE54-7EDE04985D2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04950" y="2115344"/>
            <a:ext cx="3848100" cy="3771900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C7B9FAD-1EBB-DAE9-4421-F0B0FDBD7AB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105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positions are determined by a physics-based simulation: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repel each other, whereas edges pull connected nodes closer together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 of the simulation decreases overtime and nodes come to rest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Nodes’ x and/or y coordinates can be fixed</a:t>
            </a:r>
          </a:p>
          <a:p>
            <a:r>
              <a:rPr lang="en-US" sz="2400" dirty="0">
                <a:solidFill>
                  <a:srgbClr val="043D4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are draggable</a:t>
            </a:r>
          </a:p>
          <a:p>
            <a:endParaRPr lang="en-US" sz="2400" dirty="0">
              <a:solidFill>
                <a:srgbClr val="043D4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54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88E107-9192-476E-2533-0736D5E2C8CF}"/>
              </a:ext>
            </a:extLst>
          </p:cNvPr>
          <p:cNvSpPr txBox="1"/>
          <p:nvPr/>
        </p:nvSpPr>
        <p:spPr>
          <a:xfrm>
            <a:off x="722517" y="492851"/>
            <a:ext cx="3819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43D4D"/>
                </a:solidFill>
                <a:latin typeface="DIN Condensed" pitchFamily="2" charset="0"/>
                <a:cs typeface="Aharoni" panose="02010803020104030203" pitchFamily="2" charset="-79"/>
              </a:rPr>
              <a:t>How To Run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02EC33-039F-B906-6BDB-3B1214647EF8}"/>
              </a:ext>
            </a:extLst>
          </p:cNvPr>
          <p:cNvGrpSpPr/>
          <p:nvPr/>
        </p:nvGrpSpPr>
        <p:grpSpPr>
          <a:xfrm>
            <a:off x="722517" y="2224658"/>
            <a:ext cx="10746965" cy="3478912"/>
            <a:chOff x="722518" y="1816290"/>
            <a:chExt cx="10746965" cy="347891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A4E890-D63A-93DB-58F3-3A0190B1C76D}"/>
                </a:ext>
              </a:extLst>
            </p:cNvPr>
            <p:cNvGrpSpPr/>
            <p:nvPr/>
          </p:nvGrpSpPr>
          <p:grpSpPr>
            <a:xfrm>
              <a:off x="3310123" y="1816290"/>
              <a:ext cx="3990529" cy="3478912"/>
              <a:chOff x="3760256" y="1816290"/>
              <a:chExt cx="3990529" cy="3478912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CAA1204E-A172-7B3F-65EB-2FD101A18623}"/>
                  </a:ext>
                </a:extLst>
              </p:cNvPr>
              <p:cNvGrpSpPr/>
              <p:nvPr/>
            </p:nvGrpSpPr>
            <p:grpSpPr>
              <a:xfrm>
                <a:off x="3760256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46DC50F-8810-9DEE-5007-1ADDB1ABA878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3478912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0F7160B-A2AB-8887-780C-1E452F24977F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Notebook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23F03BE-86CE-BD8F-579D-BA0600E6ABFC}"/>
                  </a:ext>
                </a:extLst>
              </p:cNvPr>
              <p:cNvGrpSpPr/>
              <p:nvPr/>
            </p:nvGrpSpPr>
            <p:grpSpPr>
              <a:xfrm>
                <a:off x="3885249" y="3429000"/>
                <a:ext cx="3724190" cy="1672497"/>
                <a:chOff x="3901601" y="3206843"/>
                <a:chExt cx="3724190" cy="1672497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E3906EA-1408-FA8B-1BE9-22DBD01294AA}"/>
                    </a:ext>
                  </a:extLst>
                </p:cNvPr>
                <p:cNvSpPr/>
                <p:nvPr/>
              </p:nvSpPr>
              <p:spPr>
                <a:xfrm>
                  <a:off x="3901601" y="3206843"/>
                  <a:ext cx="3724190" cy="1672497"/>
                </a:xfrm>
                <a:prstGeom prst="rect">
                  <a:avLst/>
                </a:prstGeom>
                <a:solidFill>
                  <a:srgbClr val="F5F5F5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5" name="Picture 14" descr="A screen shot of a computer code&#10;&#10;Description automatically generated">
                  <a:extLst>
                    <a:ext uri="{FF2B5EF4-FFF2-40B4-BE49-F238E27FC236}">
                      <a16:creationId xmlns:a16="http://schemas.microsoft.com/office/drawing/2014/main" id="{7FF7B4EC-14D9-13ED-59B8-41C5301591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73991" y="3304903"/>
                  <a:ext cx="2921000" cy="147637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724EDD6-A4B2-FFA3-B3AC-B29D6091ACC5}"/>
                </a:ext>
              </a:extLst>
            </p:cNvPr>
            <p:cNvGrpSpPr/>
            <p:nvPr/>
          </p:nvGrpSpPr>
          <p:grpSpPr>
            <a:xfrm>
              <a:off x="722518" y="1816290"/>
              <a:ext cx="2409303" cy="2252790"/>
              <a:chOff x="722517" y="1816290"/>
              <a:chExt cx="3468483" cy="2252790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26581A5-EE5F-14FC-32B8-E493D9F48F75}"/>
                  </a:ext>
                </a:extLst>
              </p:cNvPr>
              <p:cNvSpPr/>
              <p:nvPr/>
            </p:nvSpPr>
            <p:spPr>
              <a:xfrm>
                <a:off x="722517" y="1816290"/>
                <a:ext cx="3468483" cy="2252790"/>
              </a:xfrm>
              <a:prstGeom prst="rect">
                <a:avLst/>
              </a:prstGeom>
              <a:solidFill>
                <a:srgbClr val="F5F5F5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87100A-309A-647E-E426-B2DD863E8378}"/>
                  </a:ext>
                </a:extLst>
              </p:cNvPr>
              <p:cNvSpPr txBox="1"/>
              <p:nvPr/>
            </p:nvSpPr>
            <p:spPr>
              <a:xfrm>
                <a:off x="831158" y="1940437"/>
                <a:ext cx="3251200" cy="19697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Terminal</a:t>
                </a:r>
              </a:p>
              <a:p>
                <a:endParaRPr lang="en-US" dirty="0">
                  <a:solidFill>
                    <a:srgbClr val="F5F5F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>
                    <a:solidFill>
                      <a:srgbClr val="043D4D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Creates a temporary HTML file and launches in default browser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75C6073-5441-43F7-4313-FAF5BAEB5B14}"/>
                </a:ext>
              </a:extLst>
            </p:cNvPr>
            <p:cNvGrpSpPr/>
            <p:nvPr/>
          </p:nvGrpSpPr>
          <p:grpSpPr>
            <a:xfrm>
              <a:off x="7478954" y="1816290"/>
              <a:ext cx="3990529" cy="3478912"/>
              <a:chOff x="7845871" y="1816290"/>
              <a:chExt cx="3990529" cy="3478912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020408E-1321-1C06-8286-C248879381A4}"/>
                  </a:ext>
                </a:extLst>
              </p:cNvPr>
              <p:cNvGrpSpPr/>
              <p:nvPr/>
            </p:nvGrpSpPr>
            <p:grpSpPr>
              <a:xfrm>
                <a:off x="7845871" y="1816290"/>
                <a:ext cx="3990529" cy="3478912"/>
                <a:chOff x="722517" y="1816290"/>
                <a:chExt cx="3468483" cy="347891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8674E4E-5F02-3481-8077-D3E3A5F3DDEB}"/>
                    </a:ext>
                  </a:extLst>
                </p:cNvPr>
                <p:cNvSpPr/>
                <p:nvPr/>
              </p:nvSpPr>
              <p:spPr>
                <a:xfrm>
                  <a:off x="722517" y="1816290"/>
                  <a:ext cx="3468483" cy="2858580"/>
                </a:xfrm>
                <a:prstGeom prst="rect">
                  <a:avLst/>
                </a:prstGeom>
                <a:solidFill>
                  <a:srgbClr val="F5F5F5"/>
                </a:solidFill>
                <a:ln w="38100">
                  <a:solidFill>
                    <a:srgbClr val="043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0D2AA6-C28D-2600-83ED-F77EA6B7D1A3}"/>
                    </a:ext>
                  </a:extLst>
                </p:cNvPr>
                <p:cNvSpPr txBox="1"/>
                <p:nvPr/>
              </p:nvSpPr>
              <p:spPr>
                <a:xfrm>
                  <a:off x="831158" y="1940437"/>
                  <a:ext cx="3251200" cy="33547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200" dirty="0" err="1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Jupyter</a:t>
                  </a:r>
                  <a:r>
                    <a:rPr lang="en-US" sz="3200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Lab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r>
                    <a:rPr lang="en-US" dirty="0">
                      <a:solidFill>
                        <a:srgbClr val="043D4D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Add this header to the top of the notebook:</a:t>
                  </a: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endParaRPr lang="en-US" dirty="0">
                    <a:solidFill>
                      <a:srgbClr val="F5F5F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DA76B93-1FA4-CFE1-4528-E61007829C4E}"/>
                  </a:ext>
                </a:extLst>
              </p:cNvPr>
              <p:cNvGrpSpPr/>
              <p:nvPr/>
            </p:nvGrpSpPr>
            <p:grpSpPr>
              <a:xfrm>
                <a:off x="7970864" y="3429000"/>
                <a:ext cx="3740542" cy="1048781"/>
                <a:chOff x="7970864" y="3843259"/>
                <a:chExt cx="3740542" cy="1048781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D795929-8CB5-7634-0436-102B077B76CA}"/>
                    </a:ext>
                  </a:extLst>
                </p:cNvPr>
                <p:cNvSpPr/>
                <p:nvPr/>
              </p:nvSpPr>
              <p:spPr>
                <a:xfrm>
                  <a:off x="7970864" y="3843259"/>
                  <a:ext cx="3740542" cy="1048781"/>
                </a:xfrm>
                <a:prstGeom prst="rect">
                  <a:avLst/>
                </a:prstGeom>
                <a:solidFill>
                  <a:srgbClr val="F5F5F5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3" name="Picture 12" descr="A close-up of a computer code&#10;&#10;Description automatically generated">
                  <a:extLst>
                    <a:ext uri="{FF2B5EF4-FFF2-40B4-BE49-F238E27FC236}">
                      <a16:creationId xmlns:a16="http://schemas.microsoft.com/office/drawing/2014/main" id="{1C1FA5EF-53E4-45AB-6659-48FBD49191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3413" y="3939024"/>
                  <a:ext cx="3655443" cy="85725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511584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E32968A-F8A1-27AE-E119-958BB4C5CB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072" y="1050563"/>
            <a:ext cx="5615404" cy="51023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F2EDB75-395E-77EA-70F3-A5E7AC437C76}"/>
              </a:ext>
            </a:extLst>
          </p:cNvPr>
          <p:cNvSpPr/>
          <p:nvPr/>
        </p:nvSpPr>
        <p:spPr>
          <a:xfrm>
            <a:off x="1463040" y="1231392"/>
            <a:ext cx="3706368" cy="4395214"/>
          </a:xfrm>
          <a:prstGeom prst="rect">
            <a:avLst/>
          </a:prstGeom>
          <a:solidFill>
            <a:srgbClr val="F5F5F5"/>
          </a:solidFill>
          <a:ln w="38100">
            <a:solidFill>
              <a:srgbClr val="043D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022537-F842-DB08-FD65-5E5CF7DDF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0774" y="1352549"/>
            <a:ext cx="33909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3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4651</TotalTime>
  <Words>758</Words>
  <Application>Microsoft Macintosh PowerPoint</Application>
  <PresentationFormat>Widescreen</PresentationFormat>
  <Paragraphs>96</Paragraphs>
  <Slides>23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DIN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Kitchens</dc:creator>
  <cp:lastModifiedBy>James Kitchens</cp:lastModifiedBy>
  <cp:revision>109</cp:revision>
  <dcterms:created xsi:type="dcterms:W3CDTF">2023-07-13T01:57:04Z</dcterms:created>
  <dcterms:modified xsi:type="dcterms:W3CDTF">2023-07-18T16:39:19Z</dcterms:modified>
</cp:coreProperties>
</file>