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Oswald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74F5F0-0B52-491E-9601-1BD6C839660A}">
  <a:tblStyle styleId="{0A74F5F0-0B52-491E-9601-1BD6C83966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273C478-5731-4BB9-87B1-BA1B061A091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Oswald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55e88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7655e8883c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3f94e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53f94eaa6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f94ea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53f94eaa6_0_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49b1505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f49b15059c_0_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3f94ea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53f94eaa6_0_1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9d7124f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9d7124f57_0_1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49b1505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f49b15059c_0_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3f94ea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53f94eaa6_0_1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9d7124f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b9d7124f57_0_2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9d7124f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b9d7124f57_0_2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655e888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7655e8883c_0_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3f94ea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53f94eaa6_0_2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15a5582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15a55822f_0_1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15a5582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415a55822f_0_2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297673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bb297673f4_3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b297673f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bb297673f4_3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b297673f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bb297673f4_3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b297673f4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bb297673f4_3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b297673f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bb297673f4_3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b297673f4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bb297673f4_3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b297673f4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bb297673f4_3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b297673f4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bb297673f4_3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b297673f4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bb297673f4_3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b297673f4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bb297673f4_3_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3fb711a_0_76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43fb711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b297673f4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bb297673f4_3_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b297673f4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bb297673f4_3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b297673f4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bb297673f4_3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b297673f4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bb297673f4_3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b297673f4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bb297673f4_3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b297673f4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bb297673f4_3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b297673f4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bb297673f4_3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b297673f4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bb297673f4_3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b297673f4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bb297673f4_3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43fb711a_0_11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43fb711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d7124f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b9d7124f57_0_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49b1505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49b15059c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0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b="1" lang="en-US" sz="19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ATA</a:t>
            </a:r>
            <a:r>
              <a:rPr b="1" lang="en-US" sz="1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</a:t>
            </a:r>
            <a:r>
              <a:rPr b="1" lang="en-US" sz="1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EFINITION</a:t>
            </a:r>
            <a:endParaRPr b="1" i="0" sz="135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9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b="1" i="0" sz="185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Keys...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Can't use table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 order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refer to records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2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Must use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specific field 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 of a record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2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not all field values are guaranteed to be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</a:t>
            </a:r>
            <a:endParaRPr b="1" i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2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b="1" i="1" lang="en-US" sz="4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superkey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 field (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 fields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that uniquely identifies a record in a table, e.g., </a:t>
            </a:r>
            <a:r>
              <a:rPr b="1"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{SId}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5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can </a:t>
            </a:r>
            <a:r>
              <a:rPr b="1" i="1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additional </a:t>
            </a:r>
            <a:r>
              <a:rPr b="1" i="1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fields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a </a:t>
            </a:r>
            <a:r>
              <a:rPr b="1" i="1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superkey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e.g., </a:t>
            </a:r>
            <a:r>
              <a:rPr b="1"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{SId, </a:t>
            </a:r>
            <a:r>
              <a:rPr b="1" lang="en-US" sz="39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firstName, lastName, phone</a:t>
            </a:r>
            <a:r>
              <a:rPr b="1"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b="1"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additional fields do not add </a:t>
            </a:r>
            <a:r>
              <a:rPr b="1" i="1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uniqueness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</a:t>
            </a:r>
            <a:r>
              <a:rPr lang="en-US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superkey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then field is </a:t>
            </a:r>
            <a:r>
              <a:rPr b="1" i="1" lang="en-US" sz="3900" u="sng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superfluous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e.g., GradYear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b="1" i="1" lang="en-US" sz="3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 </a:t>
            </a:r>
            <a:r>
              <a:rPr b="1" i="1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superkey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with no </a:t>
            </a:r>
            <a:r>
              <a:rPr i="0" lang="en-US" sz="39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superfluous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fields, e.g., </a:t>
            </a:r>
            <a:r>
              <a:rPr b="1"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{SId}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Selecting Keys...</a:t>
            </a:r>
            <a:endParaRPr b="1" i="0" sz="4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Which fields to use as keys is determined by </a:t>
            </a:r>
            <a:r>
              <a:rPr b="1" i="1" lang="en-US" sz="4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intent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fields,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their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 b="1" i="1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Even if field might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have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duplicate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values, it does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follow 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that it is an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appropriate key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Selecting Keys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SName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field. No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current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duplicate student names,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guaranteed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that there might not be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future</a:t>
            </a:r>
            <a:endParaRPr b="1" i="1" sz="3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Combining fields into keys can add 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b="1" i="0" sz="3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E.g.: 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{StudentId, SectionId}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key of ENROLL table suggests students can't enroll in same section twice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 Examples of Key Constraints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</a:t>
            </a:r>
            <a:r>
              <a:rPr b="1"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table, the following </a:t>
            </a:r>
            <a:r>
              <a:rPr b="1" i="1" lang="en-US" sz="34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add the following </a:t>
            </a:r>
            <a:r>
              <a:rPr b="1" i="1" lang="en-US" sz="34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b="1" i="1"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{Prof, YearOffered}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 professor teaches at most one section a year</a:t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{CourseId, YearOffered}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 course can have at most one section per year</a:t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{CourseId, Prof, YearOffered}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 professor teaches at most </a:t>
            </a:r>
            <a:r>
              <a:rPr lang="en-US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i="0" lang="en-US" sz="30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 section of a course per year</a:t>
            </a:r>
            <a:endParaRPr i="0" sz="3000" u="none" cap="none" strike="noStrike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Constraints on SECTION Table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SECTION(SectId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CourseId, Prof, YearOffered)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1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{Prof, YearOffered}: 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professor teaches one section a year</a:t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14350" lvl="1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{CourseId, YearOffered}: 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 has one section per year</a:t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14350" lvl="1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{CourseId, Prof, YearOffered}: 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professor teaches one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51435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 of</a:t>
            </a:r>
            <a:b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given</a:t>
            </a:r>
            <a:b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 year</a:t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2192199" y="2647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{2273C478-5731-4BB9-87B1-BA1B061A091B}</a:tableStyleId>
              </a:tblPr>
              <a:tblGrid>
                <a:gridCol w="1145175"/>
                <a:gridCol w="1482750"/>
                <a:gridCol w="895375"/>
                <a:gridCol w="1886725"/>
                <a:gridCol w="13894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SectId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CourseId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Prof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YearOffered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Violates</a:t>
                      </a:r>
                      <a:endParaRPr sz="1800"/>
                    </a:p>
                  </a:txBody>
                  <a:tcPr marT="34300" marB="34300" marR="150300" marL="1503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123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2011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34300" marB="34300" marR="150300" marL="1503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123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2011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234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2012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34300" marB="34300" marR="150300" marL="1503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345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2012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456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2013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34300" marB="34300" marR="150300" marL="1503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456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2013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150300" marL="15030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Duplicate Records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Most RDBM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do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require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 to have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means that there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duplicate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so, can't modify one without modifying the other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can not tell them apart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two student records with same field values; we couldn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 change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 without changing the other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could not enroll one without enrolling the other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too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PRIMARY</a:t>
            </a:r>
            <a:endParaRPr b="1" sz="1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b="1" i="0" sz="171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Keys...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7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Oswald"/>
              <a:buChar char="•"/>
            </a:pPr>
            <a:r>
              <a:rPr i="0" lang="en-US" sz="4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 can contain several fields</a:t>
            </a:r>
            <a:endParaRPr i="0" sz="4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2705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Oswald"/>
              <a:buChar char="•"/>
            </a:pPr>
            <a:r>
              <a:rPr i="0" lang="en-US" sz="4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 can have several keys, but one is designated as the </a:t>
            </a:r>
            <a:r>
              <a:rPr b="1" i="1" lang="en-US" sz="47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endParaRPr b="1" i="1" sz="47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33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2705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Oswald"/>
              <a:buChar char="•"/>
            </a:pPr>
            <a:r>
              <a:rPr i="0" lang="en-US" sz="4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 keys are also unique, but might just be asserting </a:t>
            </a:r>
            <a:r>
              <a:rPr b="1" i="1" lang="en-US" sz="4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i="0" sz="4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8075" y="628650"/>
            <a:ext cx="8826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 as the building blocks of relational DBs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Values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 identify records in a table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Keys relate records in various tables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Integrity Constraints help maintain Referential Integrity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Specifying Tables in SQL, the current standard database language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 should be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intuitive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is used to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reference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record from other tables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IDs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are usually chosen as primary keys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or RDBMS can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generate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IDs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Often they are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artificial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have no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analogous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the real world</a:t>
            </a:r>
            <a:endParaRPr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Adding </a:t>
            </a: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department (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660E7A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did </a:t>
            </a:r>
            <a:r>
              <a:rPr b="1" lang="en-US" sz="42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660E7A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dname </a:t>
            </a:r>
            <a:r>
              <a:rPr b="1" lang="en-US" sz="42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>
                <a:solidFill>
                  <a:schemeClr val="hlink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42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000080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42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4200">
                <a:solidFill>
                  <a:srgbClr val="660E7A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lang="en-US" sz="42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4200">
              <a:solidFill>
                <a:schemeClr val="dk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FOREIGN</a:t>
            </a:r>
            <a:endParaRPr b="1" sz="1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b="1" i="0" sz="171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Keys...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is </a:t>
            </a:r>
            <a:r>
              <a:rPr b="1" i="1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spread</a:t>
            </a: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over </a:t>
            </a:r>
            <a:r>
              <a:rPr b="1" i="1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several</a:t>
            </a: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tables in a database</a:t>
            </a:r>
            <a:endParaRPr i="0" sz="4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895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in a record in one table may be </a:t>
            </a:r>
            <a:r>
              <a:rPr b="1" i="1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relevant</a:t>
            </a: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other records in other tables</a:t>
            </a:r>
            <a:endParaRPr i="0" sz="4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895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b="1" i="1" lang="en-US" sz="41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</a:t>
            </a: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 field of a table that </a:t>
            </a:r>
            <a:r>
              <a:rPr b="1" i="1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refers</a:t>
            </a: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the </a:t>
            </a:r>
            <a:r>
              <a:rPr b="1" i="1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another table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foreign key in one record uniquely refers to another record in another table, logical connection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STUDENT is foreign key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DEPT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COURSE is a foreign key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DEPT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SECTION is a foreign key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COURSE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ENROLL is a foreign key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STUDENT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(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did </a:t>
            </a: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dname </a:t>
            </a: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4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b="1" sz="56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tudent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References Dep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artment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student (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 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sname 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660E7A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department_id </a:t>
            </a:r>
            <a:r>
              <a:rPr b="1" lang="en-US" sz="2400">
                <a:solidFill>
                  <a:srgbClr val="000080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gradYear 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createdOn 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timestamp default </a:t>
            </a:r>
            <a:r>
              <a:rPr i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current_timestamp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updatedOn 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timestamp on update current_timestamp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2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2400">
                <a:solidFill>
                  <a:srgbClr val="660E7A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department_id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2400">
                <a:solidFill>
                  <a:srgbClr val="000080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references 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department (did)</a:t>
            </a:r>
            <a:endParaRPr sz="2400">
              <a:solidFill>
                <a:schemeClr val="dk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on delete cascade</a:t>
            </a:r>
            <a:endParaRPr b="1" sz="24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on update cascade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REFERENCIAL</a:t>
            </a:r>
            <a:endParaRPr b="1" sz="1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INTEGRITY</a:t>
            </a:r>
            <a:endParaRPr b="1" sz="1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Nomenclature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TABLE_NAME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PrimaryKey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Fields,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ForeignKey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SName, GradYear, </a:t>
            </a:r>
            <a:r>
              <a:rPr b="1" i="1"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DName)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Title,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Prof, YearOffered)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Grade)</a:t>
            </a:r>
            <a:endParaRPr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 and </a:t>
            </a: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heir </a:t>
            </a: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oreign Keys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connection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between a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key works in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both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directions</a:t>
            </a:r>
            <a:endParaRPr b="1" i="1" sz="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Given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 we can use the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foreign key to find the corresponding department record</a:t>
            </a:r>
            <a:endParaRPr sz="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relation works in the other direction as well;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given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we can find out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all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students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for that department</a:t>
            </a:r>
            <a:endParaRPr i="0" sz="3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relational databases, data is organized into </a:t>
            </a:r>
            <a:r>
              <a:rPr b="1" i="1" lang="en-US" sz="3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</a:t>
            </a:r>
            <a:endParaRPr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</a:t>
            </a:r>
            <a:r>
              <a:rPr b="1" i="1" lang="en-US" sz="3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the table represents a </a:t>
            </a:r>
            <a:r>
              <a:rPr b="1" i="1" lang="en-US" sz="3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record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column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the table represents a </a:t>
            </a:r>
            <a:r>
              <a:rPr b="1" i="1" lang="en-US" sz="3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</a:t>
            </a:r>
            <a:endParaRPr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of a specific </a:t>
            </a:r>
            <a:r>
              <a:rPr b="1" i="1" lang="en-US" sz="3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type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such as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integer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character string</a:t>
            </a:r>
            <a:endParaRPr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 types include: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various numeric types</a:t>
            </a: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‒ 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date and time</a:t>
            </a: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				</a:t>
            </a:r>
            <a:r>
              <a:rPr lang="en-US" sz="3000">
                <a:latin typeface="Oswald"/>
                <a:ea typeface="Oswald"/>
                <a:cs typeface="Oswald"/>
                <a:sym typeface="Oswald"/>
              </a:rPr>
              <a:t>‒ 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enumeration</a:t>
            </a:r>
            <a:endParaRPr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Referential Integrity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b="1" i="1" lang="en-US" sz="3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Referential integrity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Foreign keys must refer to an existing record</a:t>
            </a:r>
            <a:endParaRPr b="1" i="1" sz="34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keys can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be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inferred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content</a:t>
            </a:r>
            <a:endParaRPr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Declare foreign keys to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419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</a:pP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document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connection between tables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419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</a:pP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enforce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referential integrity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enforces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referential integrity by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disallowing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actions that would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violate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Enforcing Referential Integrity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710" y="3257550"/>
            <a:ext cx="4654867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3"/>
          <p:cNvSpPr txBox="1"/>
          <p:nvPr/>
        </p:nvSpPr>
        <p:spPr>
          <a:xfrm>
            <a:off x="1728079" y="3073025"/>
            <a:ext cx="1335900" cy="9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Oswald"/>
                <a:ea typeface="Oswald"/>
                <a:cs typeface="Oswald"/>
                <a:sym typeface="Oswald"/>
              </a:rPr>
              <a:t>STUDENT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4703154" y="3066357"/>
            <a:ext cx="1927500" cy="9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Oswald"/>
                <a:ea typeface="Oswald"/>
                <a:cs typeface="Oswald"/>
                <a:sym typeface="Oswald"/>
              </a:rPr>
              <a:t>DEPT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0" y="628650"/>
            <a:ext cx="91440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following actions would violate referential integrity and would be disallowed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Modifying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math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Modifying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MajorId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a non existing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Inserting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new STUDENT record with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b="1" i="1"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MajorId</a:t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Actions...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delete the math department we could do: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444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–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modify foreign keys to another department or NULL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444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–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the students (less appropriate)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records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referencing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records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record, it is appropriate to </a:t>
            </a:r>
            <a:r>
              <a:rPr b="1" i="1" lang="en-US" sz="38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delete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</a:t>
            </a:r>
            <a:endParaRPr i="0" sz="3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Actions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change/update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then it makes sense to </a:t>
            </a:r>
            <a:r>
              <a:rPr b="1" i="1" lang="en-US" sz="37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update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referencing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departments</a:t>
            </a:r>
            <a:endParaRPr i="0" sz="3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can be configured to do what is more appropriate</a:t>
            </a:r>
            <a:endParaRPr i="0" sz="3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Integrity Constraints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establish valid states of tables and enforced by refusing actions that violate constraints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Types of constraints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b="1" i="1" lang="en-US" sz="2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value constraints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b="1" i="1" lang="en-US" sz="2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 constraints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b="1" i="1" lang="en-US" sz="2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Referential integrity constraints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Integrity constraints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specify reality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–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detect bad data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enforce rules,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impose ranges and valid values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Specifying Tables in SQL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b="1" i="1" lang="en-US" sz="4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b="1" i="1" lang="en-US" sz="4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Structured Query Language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the standard language used in RDBMS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the </a:t>
            </a:r>
            <a:r>
              <a:rPr b="1" i="1" lang="en-US" sz="4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command to create a new table, specifying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 name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 names and types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–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various constraints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Delete / Update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b="1" i="1" lang="en-US" sz="41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delete</a:t>
            </a: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&amp; </a:t>
            </a:r>
            <a:r>
              <a:rPr b="1" i="1" lang="en-US" sz="41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update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463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463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null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463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default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463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action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488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b="1" i="1" lang="en-US" sz="41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check</a:t>
            </a: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specifies integrity constraints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463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Boolean expression that record must </a:t>
            </a:r>
            <a:endParaRPr i="0" sz="3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todos (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 </a:t>
            </a: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todo </a:t>
            </a: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4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b="1" sz="56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STUDENT Table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student (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 </a:t>
            </a: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sname </a:t>
            </a: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</a:t>
            </a: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gradYear </a:t>
            </a: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createdOn </a:t>
            </a: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timestamp default </a:t>
            </a:r>
            <a:r>
              <a:rPr i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current_timestamp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updatedOn </a:t>
            </a: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timestamp on update current_timestamp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references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(did)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on delete cascade</a:t>
            </a:r>
            <a:endParaRPr b="1" sz="21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on update cascade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check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 </a:t>
            </a:r>
            <a:r>
              <a:rPr lang="en-US" sz="2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check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21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gradYear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&gt;= </a:t>
            </a:r>
            <a:r>
              <a:rPr lang="en-US" sz="2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1863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 (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courseId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-US" sz="27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title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7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endParaRPr b="1" sz="27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COMMENT </a:t>
            </a:r>
            <a:r>
              <a:rPr b="1" lang="en-US" sz="27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'the name of the course'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-US" sz="27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description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7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NULL</a:t>
            </a:r>
            <a:endParaRPr b="1" sz="27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COMMENT </a:t>
            </a:r>
            <a:r>
              <a:rPr b="1" lang="en-US" sz="27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'describes the course'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-US" sz="27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27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courseId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27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REFERENCES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(</a:t>
            </a:r>
            <a:r>
              <a:rPr b="1" lang="en-US" sz="27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b="1" sz="41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Tables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can be described as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list of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their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STUDENT(SId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SName, GradYear, MajorId)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DEPT(DId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DName)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COURSE(CId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Title, DeptId)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SECTION(SectId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CourseId, Prof, YearOffered)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ENROLL(</a:t>
            </a:r>
            <a:r>
              <a:rPr b="1" i="1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EID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StudentId, SectionId}, Grade)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b="1" i="0" sz="125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52"/>
          <p:cNvSpPr txBox="1"/>
          <p:nvPr>
            <p:ph idx="1" type="subTitle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field's data type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CHECK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0" name="Google Shape;340;p5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Constraints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Forces field to not accept NULL values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Persons (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 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Forces a field to have unique values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Several fields can be UNIQUE, only one can be PK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UNIQUE (PId)</a:t>
            </a: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Unique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Server &amp; Oracle: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UNIQUE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 automatically has UNIQUE constraint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Multiple Unique Fields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/ SQL Server / Oracle: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CONSTRAINT uc_PersonID</a:t>
            </a:r>
            <a:endParaRPr b="1" i="0" sz="31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1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	UNIQUE (PId, LastName)</a:t>
            </a: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3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 uniquely identify records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Referenced by other tables for relations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endParaRPr i="0" sz="2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27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PRIMARY KEY (PId)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Primary Key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Server / Oracle / MS Access: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require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NOT NULL, but don’t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imply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it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 Key Primary Key (</a:t>
            </a: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Compound Key)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/ SQL Server / Oracle / MS Access: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CONSTRAINT pk_PersonID</a:t>
            </a:r>
            <a:endParaRPr b="1" i="0" sz="30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	PRIMARY KEY (PId, LastName)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 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8" name="Google Shape;388;p6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 relate two tables; refers to a primary key in another table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MySQL: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Orders (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OId int NOT NULL,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OrderNo int NOT NULL,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int,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PRIMARY KEY (OId),</a:t>
            </a:r>
            <a:b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1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FOREIGN KEY (PId) REFERENCES Persons(PId)</a:t>
            </a: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Tables</a:t>
            </a:r>
            <a:endParaRPr b="1" sz="500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949325" y="66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557950"/>
                <a:gridCol w="937625"/>
                <a:gridCol w="1255650"/>
                <a:gridCol w="917075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STUDENT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SName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GradYear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MajorId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Joe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2021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Dean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2023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7"/>
          <p:cNvGraphicFramePr/>
          <p:nvPr/>
        </p:nvGraphicFramePr>
        <p:xfrm>
          <a:off x="5863750" y="66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837700"/>
                <a:gridCol w="382850"/>
                <a:gridCol w="945300"/>
                <a:gridCol w="38285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DEPARTMENT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DName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Chemistry</a:t>
                      </a:r>
                      <a:endParaRPr sz="1300"/>
                    </a:p>
                  </a:txBody>
                  <a:tcPr marT="82275" marB="82275" marR="91425" marL="91425"/>
                </a:tc>
                <a:tc hMerge="1"/>
                <a:tc hMerge="1"/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10" name="Google Shape;110;p17"/>
          <p:cNvGraphicFramePr/>
          <p:nvPr/>
        </p:nvGraphicFramePr>
        <p:xfrm>
          <a:off x="187325" y="3653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557950"/>
                <a:gridCol w="1686625"/>
                <a:gridCol w="506650"/>
                <a:gridCol w="38285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COURSE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Title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DeptId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 hMerge="1"/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  <a:tc hMerge="1"/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11" name="Google Shape;111;p17"/>
          <p:cNvGraphicFramePr/>
          <p:nvPr/>
        </p:nvGraphicFramePr>
        <p:xfrm>
          <a:off x="4237000" y="3653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773400"/>
                <a:gridCol w="1142850"/>
                <a:gridCol w="834975"/>
                <a:gridCol w="125565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SECTION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CourseId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Prof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YearOffered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/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0321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/>
                </a:tc>
              </a:tr>
            </a:tbl>
          </a:graphicData>
        </a:graphic>
      </p:graphicFrame>
      <p:graphicFrame>
        <p:nvGraphicFramePr>
          <p:cNvPr id="112" name="Google Shape;112;p17"/>
          <p:cNvGraphicFramePr/>
          <p:nvPr/>
        </p:nvGraphicFramePr>
        <p:xfrm>
          <a:off x="2473325" y="21567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773400"/>
                <a:gridCol w="1142850"/>
                <a:gridCol w="1091475"/>
                <a:gridCol w="99915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ENROLL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StudentId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SectionId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Grade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0123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0321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/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0321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/>
                </a:tc>
              </a:tr>
            </a:tbl>
          </a:graphicData>
        </a:graphic>
      </p:graphicFrame>
      <p:cxnSp>
        <p:nvCxnSpPr>
          <p:cNvPr id="113" name="Google Shape;113;p17"/>
          <p:cNvCxnSpPr/>
          <p:nvPr/>
        </p:nvCxnSpPr>
        <p:spPr>
          <a:xfrm>
            <a:off x="4514550" y="1560600"/>
            <a:ext cx="14673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4514550" y="1903500"/>
            <a:ext cx="14673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 flipH="1" rot="10800000">
            <a:off x="3150325" y="4561710"/>
            <a:ext cx="12000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 flipH="1" rot="10800000">
            <a:off x="3150325" y="4904610"/>
            <a:ext cx="12000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1384923" y="2039864"/>
            <a:ext cx="1917600" cy="938100"/>
          </a:xfrm>
          <a:prstGeom prst="bentConnector3">
            <a:avLst>
              <a:gd fmla="val 468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056825" y="1652940"/>
            <a:ext cx="2267100" cy="1869600"/>
          </a:xfrm>
          <a:prstGeom prst="bentConnector3">
            <a:avLst>
              <a:gd fmla="val 20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5307550" y="2969505"/>
            <a:ext cx="2880300" cy="1905600"/>
          </a:xfrm>
          <a:prstGeom prst="bentConnector3">
            <a:avLst>
              <a:gd fmla="val 10013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5307550" y="3538296"/>
            <a:ext cx="2706000" cy="1050600"/>
          </a:xfrm>
          <a:prstGeom prst="bentConnector3">
            <a:avLst>
              <a:gd fmla="val 10024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 Foreign Key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6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Server &amp; Oracle: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Orders (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OId int NOT NULL PRIMARY KEY,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OrderNo int NOT NULL,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PId int FOREIGN KEY REFERENCES Persons(PId)</a:t>
            </a:r>
            <a:b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Named Foreign Key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MySQL, SQL Server, &amp; Oracle: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Orders (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OId int NOT NULL,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OrderNo int NOT NULL,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int,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PRIMARY KEY (OId),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CONSTRAINT fk_PerOrders</a:t>
            </a:r>
            <a:endParaRPr b="1" i="0" sz="30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	FOREIGN KEY (PId)</a:t>
            </a:r>
            <a:b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</a:t>
            </a:r>
            <a:r>
              <a:rPr b="1" lang="en-US" sz="30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REFERENCES Persons(PId)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 Field Foreign Key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Google Shape;406;p6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MyReferencingTable AS (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[COLUMN DEFINITIONS]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refcol1 INT NOT NULL,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rofcol2 INT NOT NULL,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CONSTRAINT fk_mrt</a:t>
            </a:r>
            <a:endParaRPr b="1" i="0" sz="32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FOREIGN KEY (refcol1, refcol2)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REFERENCES OtherTable(col1, col2)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)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2" name="Google Shape;412;p6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Allows setting a default value for a field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 SQL / SQL Server / Oracle / MS Access: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DEFAULT 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Lowell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b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Default Dates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8" name="Google Shape;418;p6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Assign default dates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Orders (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OId int NOT NULL,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OrderNo int NOT NULL,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OrderDate date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DEFAULT GETDATE()</a:t>
            </a:r>
            <a:b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 Auto Increment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 number generated when new record inserted; default starts at 1, increments by 1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AUTO_INCREMENT</a:t>
            </a: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PRIMARY KEY (PId))</a:t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Server Identity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0" name="Google Shape;430;p6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Implements auto increment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PRIMARY KEY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IDENTITY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IDENTITY [(seed, inc)]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Inserting Auto Increment Records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6" name="Google Shape;436;p6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need to include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auto increment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field when inserting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INSERT INTO Persons (FirstName,LastName)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086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 ('Lars','Monsen')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Omitting field names, use null for auto increment field; provide in order of declaration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 Persons VALUES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086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'Lars','Monsen')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 Sequences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2" name="Google Shape;442;p7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a sequence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CREATE SEQUENCE </a:t>
            </a:r>
            <a:r>
              <a:rPr b="1" i="1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seq_person</a:t>
            </a:r>
            <a:b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MINVALUE 1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START WITH 1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INCREMENT BY 1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CACHE 10</a:t>
            </a:r>
            <a:endParaRPr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b="1" i="1" lang="en-US" sz="3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nextval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retrieve next value of sequence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 Persons (PId,FirstName,LastName)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 (</a:t>
            </a:r>
            <a:r>
              <a:rPr b="1" i="1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seq_person.nextval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,'Lars','Monsen')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Normalizing Data</a:t>
            </a:r>
            <a:endParaRPr b="1" sz="500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460000" y="1457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421375"/>
                <a:gridCol w="821500"/>
                <a:gridCol w="1047250"/>
                <a:gridCol w="1067725"/>
                <a:gridCol w="1570550"/>
                <a:gridCol w="554725"/>
                <a:gridCol w="1344800"/>
                <a:gridCol w="893325"/>
              </a:tblGrid>
              <a:tr h="3565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ONE_BIG_TABLE</a:t>
                      </a:r>
                      <a:endParaRPr b="1"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SName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GradYear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DName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Prof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YearOffered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Joe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2021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Chemistry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CE5CD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Alice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Bob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2020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2018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Dean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2023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Chuck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2020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Frank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2018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127" name="Google Shape;127;p18"/>
          <p:cNvCxnSpPr/>
          <p:nvPr/>
        </p:nvCxnSpPr>
        <p:spPr>
          <a:xfrm flipH="1">
            <a:off x="6055200" y="1213628"/>
            <a:ext cx="1395300" cy="144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 flipH="1">
            <a:off x="6054950" y="1222875"/>
            <a:ext cx="1405800" cy="289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5571375" y="1145621"/>
            <a:ext cx="3552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INCONSISTENCY RISK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0" y="628650"/>
            <a:ext cx="91440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Why not just put it all in one table?      REDUNDANCY!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Student Table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student (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660E7A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sid </a:t>
            </a:r>
            <a:r>
              <a:rPr b="1" lang="en-US" sz="42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660E7A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sname </a:t>
            </a:r>
            <a:r>
              <a:rPr b="1" lang="en-US" sz="42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>
                <a:solidFill>
                  <a:schemeClr val="hlink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-US" sz="42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b="1" i="0" lang="en-US" sz="5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Values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data is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unavailable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unknown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then we use </a:t>
            </a: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value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field in record is </a:t>
            </a: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then operations on record based on Null field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will not participate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operation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 instance, if some records have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GradYear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then they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can't be counted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compared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Can't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determine whether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GradYear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equal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greater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or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less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than another record's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GradYear</a:t>
            </a:r>
            <a:endParaRPr b="1" i="1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endParaRPr b="1" i="0" sz="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Fields declared as NOT NULL, means that they are required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 INSERT will fail if the value is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missing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for a field declared as NOT NULL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 UPDATE will fail if it tries to set to NULL a field declared as NOT NULL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