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98" r:id="rId3"/>
    <p:sldId id="488" r:id="rId4"/>
    <p:sldId id="489" r:id="rId5"/>
    <p:sldId id="490" r:id="rId6"/>
    <p:sldId id="491" r:id="rId7"/>
    <p:sldId id="492" r:id="rId8"/>
    <p:sldId id="493" r:id="rId9"/>
    <p:sldId id="486" r:id="rId10"/>
    <p:sldId id="487" r:id="rId11"/>
    <p:sldId id="257" r:id="rId12"/>
    <p:sldId id="259" r:id="rId13"/>
    <p:sldId id="260" r:id="rId14"/>
    <p:sldId id="495" r:id="rId15"/>
    <p:sldId id="49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6F2E-825D-4581-BACF-A171C56FF42F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905CD-7AFF-4C91-8B29-8A93BEE0B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7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5B60-297C-4B28-9585-FB1FD1EBEE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EF9A6-44AC-4DAE-B01E-A896477F7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74CE99-C95C-4BAF-B7DE-0B6E79BD7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DC0D2-3357-4660-AC89-45350C60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2A4CD-F58E-4C84-A0F9-75C95AB5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9B305-43C2-40A7-87B8-D8FA4E01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27F0-FC52-4DAE-BB5F-F7615688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5B5AA-3042-4130-94F7-7FA4CB02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19D7E-B82C-435B-B789-FB329669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F18BD-60B1-4546-BDDC-672544EE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F8CD9-C0EC-484E-A691-B0B3FB0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2527C3-06F1-436D-A13D-24E0B3730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0C634-9C16-409C-BCCC-BD4EB9F2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9D190-D147-494D-8EFF-D64A9747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34C78-6C42-492A-81A2-DA943013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2AAD1-5D19-4009-A29C-5DEB3B6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8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406400" y="5480050"/>
            <a:ext cx="11379200" cy="338138"/>
          </a:xfr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/>
              <a:t>Click to enter Funding Agency and Acknowledgements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2667001"/>
            <a:ext cx="11379200" cy="460375"/>
          </a:xfrm>
        </p:spPr>
        <p:txBody>
          <a:bodyPr/>
          <a:lstStyle>
            <a:lvl1pPr marL="0" indent="0" algn="ctr">
              <a:buNone/>
              <a:defRPr sz="2400" b="1" baseline="0"/>
            </a:lvl1pPr>
          </a:lstStyle>
          <a:p>
            <a:pPr lvl="0"/>
            <a:r>
              <a:rPr lang="en-US" dirty="0"/>
              <a:t>Click to enter Authors’ Names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4549776"/>
            <a:ext cx="11379200" cy="784225"/>
          </a:xfrm>
        </p:spPr>
        <p:txBody>
          <a:bodyPr/>
          <a:lstStyle>
            <a:lvl1pPr marL="0" indent="0" algn="ctr">
              <a:buNone/>
              <a:defRPr sz="2200" i="1" baseline="0"/>
            </a:lvl1pPr>
          </a:lstStyle>
          <a:p>
            <a:pPr lvl="0"/>
            <a:r>
              <a:rPr lang="en-US" dirty="0"/>
              <a:t>Click to enter conference or event details</a:t>
            </a:r>
          </a:p>
          <a:p>
            <a:pPr lvl="0"/>
            <a:r>
              <a:rPr lang="en-US" dirty="0"/>
              <a:t>And date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06400" y="4050268"/>
            <a:ext cx="1137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800" i="1" dirty="0">
                <a:solidFill>
                  <a:srgbClr val="000000"/>
                </a:solidFill>
                <a:ea typeface="ＭＳ Ｐゴシック" pitchFamily="-65" charset="-128"/>
              </a:rPr>
              <a:t>UM-SJTU</a:t>
            </a:r>
            <a:r>
              <a:rPr lang="en-US" sz="1800" i="1" baseline="0" dirty="0">
                <a:solidFill>
                  <a:srgbClr val="000000"/>
                </a:solidFill>
                <a:ea typeface="ＭＳ Ｐゴシック" pitchFamily="-65" charset="-128"/>
              </a:rPr>
              <a:t> Joint Institute, Shanghai Jiao Tong </a:t>
            </a:r>
            <a:r>
              <a:rPr lang="en-US" altLang="zh-CN" sz="1800" i="1" baseline="0" dirty="0">
                <a:solidFill>
                  <a:srgbClr val="000000"/>
                </a:solidFill>
                <a:ea typeface="ＭＳ Ｐゴシック" pitchFamily="-65" charset="-128"/>
              </a:rPr>
              <a:t>University, Shanghai, China</a:t>
            </a:r>
            <a:endParaRPr lang="en-US" sz="1800" i="1" baseline="0" dirty="0">
              <a:solidFill>
                <a:srgbClr val="000000"/>
              </a:solidFill>
              <a:ea typeface="ＭＳ Ｐゴシック" pitchFamily="-65" charset="-128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859" y="83820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cap="small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2" descr="http://res.cloudinary.com/hrscywv4p/image/upload/c_limit,f_auto,h_1440,q_90,w_720/v1/165296/Block_Logo_-_Hollow_zpxqd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" y="6101082"/>
            <a:ext cx="1400656" cy="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https://upload.wikimedia.org/wikipedia/en/d/da/Sjtu-logo-standard-r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1" y="6087022"/>
            <a:ext cx="1006201" cy="7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5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14400"/>
            <a:ext cx="114808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00800"/>
            <a:ext cx="609600" cy="457200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304800" y="762000"/>
            <a:ext cx="11582400" cy="0"/>
          </a:xfrm>
          <a:prstGeom prst="line">
            <a:avLst/>
          </a:prstGeom>
          <a:noFill/>
          <a:ln w="22225">
            <a:solidFill>
              <a:srgbClr val="00285E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7" name="Picture 2" descr="http://res.cloudinary.com/hrscywv4p/image/upload/c_limit,f_auto,h_1440,q_90,w_720/v1/165296/Block_Logo_-_Hollow_zpxqd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" y="6101082"/>
            <a:ext cx="1400656" cy="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en/d/da/Sjtu-logo-standard-r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1" y="6087022"/>
            <a:ext cx="1006201" cy="7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505F2-3709-47AA-82B5-0E608F5F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AC1EB-B803-4766-B418-7F24C293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6638F-D724-46E6-B0AC-59733860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BA70A-66ED-42B1-8151-DCC1716E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A0675-CB7F-4707-969B-8049BB85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E72AA-15CD-4725-B622-461DDA1C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B546E-5C1D-4E90-9BCC-A5AA2FAF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A15ED-FDAE-4C1C-B936-5954319D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C677A-2CDA-4EBF-8557-EC0A84D7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D405B-296D-4587-B645-24FE8F99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6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59E3-07FA-48FB-90F5-7E526376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DE169-066B-4516-ABEA-B7D4E5CB4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D85BD-B7D4-4AF7-8051-C5B55A17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DF912-A3ED-431A-90E7-5A783680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2DCB6-D01F-4A11-95C4-4805B429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5E0E2-9BF5-4AC2-8141-61F50461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8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245C-2E13-4A54-A8E4-73381B6C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426E3-BA40-4D24-9FDD-43992A83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1815B7-FB48-4FE0-A18A-FFA3644D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7312CA-98D2-4ADF-9577-E8192A905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9234D3-EFE8-45C3-8285-6173C9F7E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892656-93E8-4260-B6D8-8F0F1EFF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886A30-AD97-4C5A-9740-7C086481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905294-7611-458A-8AE4-EBD91629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9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43F4-3EC7-42C0-B4BD-801EC583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BFC35-625D-4892-AA79-E817F11E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7DBF2C-DF3A-4B21-8E8B-4687BC5A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C0A59-D66D-46DB-B98C-ECB8736B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5E7B30-17A9-4C3C-BAB3-FDEED2DB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2AB7E0-4FB9-4C20-AE47-F2FF2DA8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1FA28-24CC-4B03-BB38-EBB0C0C8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5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CE25-EF30-4C80-89D4-F9AAAA11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3F444-1FF8-4F78-BEE0-95DA1C3C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842DD-ADE1-4594-9AC6-EA48D3261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664A1-F52D-4950-AA6A-A8B82C83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EBB70-F7DC-4CB9-B20C-48F2020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63CE2-3F48-40C2-A3F4-38F406D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0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17AFA-4918-431C-B64B-E7557141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CE5F36-6238-4DC5-9AE0-F3C8D7477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B391E-48C5-4281-8CCA-D324729A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27017-364B-48A4-9EBA-435F92F8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242CB-610E-40EA-BB41-6386CAA4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F9A6D-018F-4E7C-B876-30352973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F02F74-06DB-4794-A5A0-3B9F6C97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40B0E-23E7-46F1-89AE-3D5E9BBD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FF39B-5931-43D8-A3D7-B2E45BA86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84ED-3B7E-47AA-A565-35490740919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28421-8E0B-47E4-AD6D-B5113BE23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DFA59-484D-4C89-963B-E2F660552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DD4B-F4EC-49FB-AAF5-B5E103EC8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0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 flipH="1">
            <a:off x="1219200" y="6469062"/>
            <a:ext cx="9629883" cy="0"/>
          </a:xfrm>
          <a:prstGeom prst="line">
            <a:avLst/>
          </a:prstGeom>
          <a:noFill/>
          <a:ln w="19050">
            <a:solidFill>
              <a:srgbClr val="00285E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492876"/>
            <a:ext cx="508000" cy="365125"/>
          </a:xfrm>
          <a:prstGeom prst="rect">
            <a:avLst/>
          </a:prstGeom>
          <a:noFill/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85E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47567" y="685800"/>
            <a:ext cx="9144000" cy="1295400"/>
          </a:xfrm>
        </p:spPr>
        <p:txBody>
          <a:bodyPr/>
          <a:lstStyle/>
          <a:p>
            <a:r>
              <a:rPr lang="en-US" altLang="zh-CN" dirty="0"/>
              <a:t>VC211 E3 </a:t>
            </a:r>
            <a:r>
              <a:rPr lang="en-US" altLang="zh-CN" dirty="0">
                <a:latin typeface="+mj-ea"/>
                <a:ea typeface="+mj-ea"/>
              </a:rPr>
              <a:t>presentation</a:t>
            </a:r>
            <a:br>
              <a:rPr lang="en-US" altLang="zh-CN" dirty="0">
                <a:latin typeface="+mj-ea"/>
                <a:ea typeface="+mj-ea"/>
              </a:rPr>
            </a:br>
            <a:r>
              <a:rPr lang="en-US" altLang="zh-CN" dirty="0"/>
              <a:t>Fall 2020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85B2AF3-A65F-4180-81D5-2F1990BFD640}"/>
              </a:ext>
            </a:extLst>
          </p:cNvPr>
          <p:cNvSpPr/>
          <p:nvPr/>
        </p:nvSpPr>
        <p:spPr>
          <a:xfrm>
            <a:off x="1775460" y="3733799"/>
            <a:ext cx="9700260" cy="100584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83399" y="2720340"/>
            <a:ext cx="6289169" cy="413766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Section3 Group 3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Yibei Han    519370910123    hyb_2001@sjtu.edu.cn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 Xinyi Lu    519370910123	   luxinyi0305@sjtu.edu.cn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2060"/>
                </a:solidFill>
              </a:rPr>
              <a:t>Kaixin</a:t>
            </a:r>
            <a:r>
              <a:rPr lang="en-US" altLang="zh-CN" sz="1800" dirty="0">
                <a:solidFill>
                  <a:srgbClr val="002060"/>
                </a:solidFill>
              </a:rPr>
              <a:t> Shen    519370910128   812852899@sjtu.edu.cn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2060"/>
                </a:solidFill>
              </a:rPr>
              <a:t>Zongkai</a:t>
            </a:r>
            <a:r>
              <a:rPr lang="en-US" altLang="zh-CN" sz="1800" dirty="0">
                <a:solidFill>
                  <a:srgbClr val="002060"/>
                </a:solidFill>
              </a:rPr>
              <a:t> Zhang    519370910109   sceeek@sjtu.edu.cn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Instructor: Ting Sun    ting.sun@sjtu.edu.cn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A03165-3FBE-4D78-B202-EDD9896A3DB8}"/>
              </a:ext>
            </a:extLst>
          </p:cNvPr>
          <p:cNvSpPr txBox="1"/>
          <p:nvPr/>
        </p:nvSpPr>
        <p:spPr>
          <a:xfrm>
            <a:off x="2469085" y="1978967"/>
            <a:ext cx="809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Spectrophotometric Analysis: Phosphates in Water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F04BD7-1E49-4502-BADC-594BE654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39" y="2974765"/>
            <a:ext cx="3385530" cy="25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181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6B27D-5B49-42D9-BF45-BA18AE30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Conclusion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ED48E0-DC61-43CB-BEFB-58E35A727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0" y="1104900"/>
                <a:ext cx="114808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b="1" dirty="0">
                    <a:solidFill>
                      <a:srgbClr val="002060"/>
                    </a:solidFill>
                  </a:rPr>
                  <a:t>  In</a:t>
                </a:r>
                <a:r>
                  <a:rPr lang="zh-CN" alt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2060"/>
                    </a:solidFill>
                  </a:rPr>
                  <a:t>the</a:t>
                </a:r>
                <a:r>
                  <a:rPr lang="zh-CN" alt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2060"/>
                    </a:solidFill>
                  </a:rPr>
                  <a:t>experiment,</a:t>
                </a:r>
                <a:r>
                  <a:rPr lang="zh-CN" alt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2060"/>
                    </a:solidFill>
                  </a:rPr>
                  <a:t>what</a:t>
                </a:r>
                <a:r>
                  <a:rPr lang="zh-CN" alt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2060"/>
                    </a:solidFill>
                  </a:rPr>
                  <a:t>we</a:t>
                </a:r>
                <a:r>
                  <a:rPr lang="zh-CN" alt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2060"/>
                    </a:solidFill>
                  </a:rPr>
                  <a:t>learned: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the fundamental operations during the process of preparing solutions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the way and details of using the spectrophotometer to measure the absorbance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by fitting lines, we can estimate the concentration of certain solutions</a:t>
                </a:r>
              </a:p>
              <a:p>
                <a:pPr marL="0" indent="0">
                  <a:buNone/>
                </a:pPr>
                <a:endParaRPr lang="en-US" altLang="zh-CN" sz="18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b="1" dirty="0">
                    <a:solidFill>
                      <a:srgbClr val="002060"/>
                    </a:solidFill>
                  </a:rPr>
                  <a:t>  What we find: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the absorbance is nearly proportional to the concentration,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      which accords with the Beer-Lambert law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2060"/>
                    </a:solidFill>
                  </a:rPr>
                  <a:t> is around 400 nm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A=2871.4C-0.0052, and the concentration of A equals 2.27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2060"/>
                    </a:solidFill>
                  </a:rPr>
                  <a:t>M; B equals 3.39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2060"/>
                    </a:solidFill>
                  </a:rPr>
                  <a:t> M</a:t>
                </a:r>
                <a:endParaRPr lang="zh-CN" altLang="zh-CN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ED48E0-DC61-43CB-BEFB-58E35A727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104900"/>
                <a:ext cx="11480800" cy="5105400"/>
              </a:xfrm>
              <a:blipFill>
                <a:blip r:embed="rId2"/>
                <a:stretch>
                  <a:fillRect l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A71AD-DF27-4CF5-8622-722B6EADC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00800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10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C92CFE-FE6C-4D96-B221-C833D0615EF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t="9116" b="28699"/>
          <a:stretch/>
        </p:blipFill>
        <p:spPr bwMode="auto">
          <a:xfrm>
            <a:off x="7308850" y="3181350"/>
            <a:ext cx="4038600" cy="19494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5566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40261-C641-4348-B875-158EABA9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Recommendation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6C249-6DF2-4707-B446-BB1A13C7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181100"/>
            <a:ext cx="11480800" cy="5105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tabLst>
                <a:tab pos="1470660" algn="l"/>
              </a:tabLst>
            </a:pPr>
            <a:r>
              <a:rPr lang="en-US" altLang="zh-CN" sz="1800" dirty="0">
                <a:solidFill>
                  <a:srgbClr val="002060"/>
                </a:solidFill>
              </a:rPr>
              <a:t>Read the manual and listen to the lecture carefully to ensure that you know how to operate the spectrophotometer. This will save much time and improve the efficiency</a:t>
            </a:r>
            <a:endParaRPr lang="zh-CN" altLang="zh-CN" sz="1800" dirty="0">
              <a:solidFill>
                <a:srgbClr val="002060"/>
              </a:solidFill>
            </a:endParaRPr>
          </a:p>
          <a:p>
            <a:pPr algn="just">
              <a:lnSpc>
                <a:spcPct val="200000"/>
              </a:lnSpc>
              <a:tabLst>
                <a:tab pos="1470660" algn="l"/>
              </a:tabLst>
            </a:pPr>
            <a:r>
              <a:rPr lang="en-US" altLang="zh-CN" sz="1800" dirty="0">
                <a:solidFill>
                  <a:srgbClr val="002060"/>
                </a:solidFill>
              </a:rPr>
              <a:t>Abandon data with a large deviation. These data may be inaccurate and will cause larger error to the process of fitting the line</a:t>
            </a:r>
            <a:endParaRPr lang="zh-CN" altLang="zh-CN" sz="1800" dirty="0">
              <a:solidFill>
                <a:srgbClr val="002060"/>
              </a:solidFill>
            </a:endParaRPr>
          </a:p>
          <a:p>
            <a:pPr algn="just">
              <a:lnSpc>
                <a:spcPct val="200000"/>
              </a:lnSpc>
              <a:tabLst>
                <a:tab pos="1470660" algn="l"/>
              </a:tabLst>
            </a:pPr>
            <a:r>
              <a:rPr lang="en-US" altLang="zh-CN" sz="1800" dirty="0">
                <a:solidFill>
                  <a:srgbClr val="002060"/>
                </a:solidFill>
              </a:rPr>
              <a:t>Warm up before using the spectrophotometer, otherwise the measurement value will be erratic</a:t>
            </a:r>
            <a:endParaRPr lang="zh-CN" altLang="zh-CN" sz="1800" dirty="0">
              <a:solidFill>
                <a:srgbClr val="002060"/>
              </a:solidFill>
            </a:endParaRPr>
          </a:p>
          <a:p>
            <a:pPr algn="just">
              <a:lnSpc>
                <a:spcPct val="200000"/>
              </a:lnSpc>
              <a:tabLst>
                <a:tab pos="1470660" algn="l"/>
              </a:tabLst>
            </a:pPr>
            <a:r>
              <a:rPr lang="en-US" altLang="zh-CN" sz="1800" dirty="0">
                <a:solidFill>
                  <a:srgbClr val="002060"/>
                </a:solidFill>
              </a:rPr>
              <a:t>Don’t pinch the smooth surface of the cuvette, instead, pinch the ground glass one</a:t>
            </a:r>
          </a:p>
          <a:p>
            <a:pPr algn="just">
              <a:lnSpc>
                <a:spcPct val="200000"/>
              </a:lnSpc>
              <a:tabLst>
                <a:tab pos="1470660" algn="l"/>
              </a:tabLst>
            </a:pPr>
            <a:r>
              <a:rPr lang="en-US" altLang="zh-CN" sz="1800" dirty="0">
                <a:solidFill>
                  <a:srgbClr val="002060"/>
                </a:solidFill>
              </a:rPr>
              <a:t>The solution should be fully mixed without bubbles</a:t>
            </a:r>
            <a:endParaRPr lang="zh-CN" altLang="zh-CN" sz="18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4AE6-E481-49B0-A629-20A2F250B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07150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AC8260-E559-4827-B028-81741239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737" y="4235450"/>
            <a:ext cx="215726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55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00C2-A063-4555-A38F-79F7133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75A9C-1480-4F84-B6F9-A90921CB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933450"/>
            <a:ext cx="10477500" cy="5105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1470660" algn="l"/>
              </a:tabLst>
            </a:pPr>
            <a:r>
              <a:rPr lang="en-US" altLang="zh-CN" sz="1800" dirty="0">
                <a:solidFill>
                  <a:srgbClr val="002060"/>
                </a:solidFill>
              </a:rPr>
              <a:t>In E4, we studied the factors influencing the reaction rate. We can also use spectrophotometer to help do this. After mixing, immediately record the reading on the spectrophotometer. Then record readings at a regular interval. The change of absorbance indicates the change in concentration of certain material, which can be used to calculate the rate.</a:t>
            </a:r>
            <a:endParaRPr lang="zh-CN" altLang="zh-CN" sz="18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73665-AB4B-4EAC-ACC4-DB851CE8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00800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12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D32C3B-DC4A-40F3-BBBC-AF28612C4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0" t="93" b="34260"/>
          <a:stretch/>
        </p:blipFill>
        <p:spPr>
          <a:xfrm>
            <a:off x="2895600" y="2934392"/>
            <a:ext cx="2882900" cy="31397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B67C13-6637-49EB-B8FA-DC871D9D8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r="2140" b="10507"/>
          <a:stretch/>
        </p:blipFill>
        <p:spPr>
          <a:xfrm>
            <a:off x="6521450" y="2929888"/>
            <a:ext cx="2781300" cy="3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6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00C2-A063-4555-A38F-79F7133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73665-AB4B-4EAC-ACC4-DB851CE8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00800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13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0F40E8B-F4AE-4868-9080-1C8D205B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933450"/>
            <a:ext cx="10477500" cy="5105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1470660" algn="l"/>
              </a:tabLst>
            </a:pPr>
            <a:r>
              <a:rPr lang="en-US" altLang="zh-CN" sz="1800" dirty="0">
                <a:solidFill>
                  <a:srgbClr val="002060"/>
                </a:solidFill>
              </a:rPr>
              <a:t>[1] VC211 Laboratory Manual, UM-SJTU JI &amp;SJTU Chemistry Department, 2019-2020.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1470660" algn="l"/>
              </a:tabLst>
            </a:pPr>
            <a:r>
              <a:rPr lang="en-US" altLang="zh-CN" sz="1800" dirty="0">
                <a:solidFill>
                  <a:srgbClr val="002060"/>
                </a:solidFill>
              </a:rPr>
              <a:t>[2] Peter Atkins, Chemical Principles The Quest for Insight Seventh Edition, Macmillan education, 2016.</a:t>
            </a:r>
            <a:endParaRPr lang="zh-CN" altLang="zh-C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63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73665-AB4B-4EAC-ACC4-DB851CE8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400" y="6400800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14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BD7F9B-738F-48C0-8DF4-126F6BABB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91" y="1435466"/>
            <a:ext cx="4264817" cy="39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066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79F9C-CEF9-49AC-A613-6E6A66AC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FA8F70-1CED-4DC8-B3FB-BBA5492FF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E7B81-8B2D-4026-875E-F7E15876B746}"/>
              </a:ext>
            </a:extLst>
          </p:cNvPr>
          <p:cNvSpPr txBox="1"/>
          <p:nvPr/>
        </p:nvSpPr>
        <p:spPr>
          <a:xfrm>
            <a:off x="559293" y="1399258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A. Dilutions of solutions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E9970F-6DFD-4008-99CC-13B679F158ED}"/>
              </a:ext>
            </a:extLst>
          </p:cNvPr>
          <p:cNvSpPr txBox="1"/>
          <p:nvPr/>
        </p:nvSpPr>
        <p:spPr>
          <a:xfrm>
            <a:off x="559293" y="1768590"/>
            <a:ext cx="58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B. Spectrophotometry analysis experimental solutions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C18CE0-439E-4DFA-82B8-88B6D4469B40}"/>
              </a:ext>
            </a:extLst>
          </p:cNvPr>
          <p:cNvSpPr txBox="1"/>
          <p:nvPr/>
        </p:nvSpPr>
        <p:spPr>
          <a:xfrm>
            <a:off x="559293" y="2137922"/>
            <a:ext cx="54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C. Construction and utilization of calibration curve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CA6CDA-0BC2-45E0-8DB9-5CB34D75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3429000"/>
            <a:ext cx="3430347" cy="202974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89E5A88-2671-49DD-8155-B226DA7FC4A5}"/>
              </a:ext>
            </a:extLst>
          </p:cNvPr>
          <p:cNvCxnSpPr>
            <a:cxnSpLocks/>
          </p:cNvCxnSpPr>
          <p:nvPr/>
        </p:nvCxnSpPr>
        <p:spPr>
          <a:xfrm>
            <a:off x="3720410" y="4432151"/>
            <a:ext cx="754602" cy="0"/>
          </a:xfrm>
          <a:prstGeom prst="straightConnector1">
            <a:avLst/>
          </a:prstGeom>
          <a:ln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BF610724-6C78-40A4-A550-057B12B15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32080" y="2993892"/>
            <a:ext cx="2092908" cy="296312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0E9096-9B25-4935-B674-8C411F3BB0E3}"/>
              </a:ext>
            </a:extLst>
          </p:cNvPr>
          <p:cNvCxnSpPr/>
          <p:nvPr/>
        </p:nvCxnSpPr>
        <p:spPr>
          <a:xfrm>
            <a:off x="8045092" y="4432151"/>
            <a:ext cx="736847" cy="0"/>
          </a:xfrm>
          <a:prstGeom prst="straightConnector1">
            <a:avLst/>
          </a:prstGeom>
          <a:ln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DAF7CA4-D53F-409E-81B9-33D7F7D97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39" y="3271700"/>
            <a:ext cx="3212784" cy="24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2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5B00-352A-4014-BB9B-8D222892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235"/>
            <a:ext cx="12192000" cy="762000"/>
          </a:xfrm>
        </p:spPr>
        <p:txBody>
          <a:bodyPr/>
          <a:lstStyle/>
          <a:p>
            <a:r>
              <a:rPr lang="en-US" altLang="zh-CN" dirty="0"/>
              <a:t>Theory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2E0A74-6A3B-46A7-8095-B95AC36F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656053-1DA6-473A-951D-9D8F6C268C21}"/>
                  </a:ext>
                </a:extLst>
              </p:cNvPr>
              <p:cNvSpPr txBox="1"/>
              <p:nvPr/>
            </p:nvSpPr>
            <p:spPr>
              <a:xfrm>
                <a:off x="204185" y="4530185"/>
                <a:ext cx="2858609" cy="52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002060"/>
                    </a:solidFill>
                  </a:rPr>
                  <a:t>Transmittance</a:t>
                </a:r>
                <a:r>
                  <a:rPr lang="en-US" altLang="zh-CN" dirty="0">
                    <a:solidFill>
                      <a:srgbClr val="002060"/>
                    </a:solidFill>
                  </a:rPr>
                  <a:t>: T =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rgbClr val="002060"/>
                    </a:solidFill>
                  </a:rPr>
                  <a:t> 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656053-1DA6-473A-951D-9D8F6C2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5" y="4530185"/>
                <a:ext cx="2858609" cy="520014"/>
              </a:xfrm>
              <a:prstGeom prst="rect">
                <a:avLst/>
              </a:prstGeom>
              <a:blipFill>
                <a:blip r:embed="rId2"/>
                <a:stretch>
                  <a:fillRect l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F3166AB-E886-4B8C-8B3A-18AF95FF1553}"/>
              </a:ext>
            </a:extLst>
          </p:cNvPr>
          <p:cNvSpPr txBox="1"/>
          <p:nvPr/>
        </p:nvSpPr>
        <p:spPr>
          <a:xfrm>
            <a:off x="204185" y="1884150"/>
            <a:ext cx="625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2060"/>
                </a:solidFill>
              </a:rPr>
              <a:t>Lambert-Beer Law</a:t>
            </a:r>
            <a:r>
              <a:rPr lang="en-US" altLang="zh-CN" dirty="0">
                <a:solidFill>
                  <a:srgbClr val="002060"/>
                </a:solidFill>
              </a:rPr>
              <a:t>:  A (absorbance) = -lg(T) = </a:t>
            </a:r>
            <a:r>
              <a:rPr lang="el-GR" altLang="zh-CN" dirty="0">
                <a:solidFill>
                  <a:srgbClr val="002060"/>
                </a:solidFill>
              </a:rPr>
              <a:t>ε</a:t>
            </a:r>
            <a:r>
              <a:rPr lang="en-US" altLang="zh-CN" dirty="0">
                <a:solidFill>
                  <a:srgbClr val="002060"/>
                </a:solidFill>
              </a:rPr>
              <a:t> * l * 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7C9CE98-2863-47B0-A6DE-A4C42509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64" y="3756004"/>
            <a:ext cx="5310248" cy="2304594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DCAA9FB-BAB6-4C5E-89D6-154CD4872B71}"/>
              </a:ext>
            </a:extLst>
          </p:cNvPr>
          <p:cNvCxnSpPr/>
          <p:nvPr/>
        </p:nvCxnSpPr>
        <p:spPr>
          <a:xfrm flipV="1">
            <a:off x="5721656" y="2207478"/>
            <a:ext cx="0" cy="656948"/>
          </a:xfrm>
          <a:prstGeom prst="straightConnector1">
            <a:avLst/>
          </a:prstGeom>
          <a:ln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11B5AA9-D260-4450-90F9-9930C9E00966}"/>
              </a:ext>
            </a:extLst>
          </p:cNvPr>
          <p:cNvSpPr txBox="1"/>
          <p:nvPr/>
        </p:nvSpPr>
        <p:spPr>
          <a:xfrm>
            <a:off x="3487818" y="1041972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Molar absorptivity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E5CE668-29C6-49F2-BEA7-08272E5A03F0}"/>
              </a:ext>
            </a:extLst>
          </p:cNvPr>
          <p:cNvCxnSpPr>
            <a:cxnSpLocks/>
          </p:cNvCxnSpPr>
          <p:nvPr/>
        </p:nvCxnSpPr>
        <p:spPr>
          <a:xfrm>
            <a:off x="5204538" y="1432773"/>
            <a:ext cx="207882" cy="522790"/>
          </a:xfrm>
          <a:prstGeom prst="straightConnector1">
            <a:avLst/>
          </a:prstGeom>
          <a:ln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8E7E352-5A59-487E-B88F-C65DAB9D157A}"/>
              </a:ext>
            </a:extLst>
          </p:cNvPr>
          <p:cNvSpPr txBox="1"/>
          <p:nvPr/>
        </p:nvSpPr>
        <p:spPr>
          <a:xfrm>
            <a:off x="4527610" y="2900163"/>
            <a:ext cx="238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Solution path length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2B0A323-6908-4773-BEA9-6258A412CE2D}"/>
              </a:ext>
            </a:extLst>
          </p:cNvPr>
          <p:cNvCxnSpPr>
            <a:cxnSpLocks/>
          </p:cNvCxnSpPr>
          <p:nvPr/>
        </p:nvCxnSpPr>
        <p:spPr>
          <a:xfrm flipH="1">
            <a:off x="6001121" y="1432773"/>
            <a:ext cx="159982" cy="507749"/>
          </a:xfrm>
          <a:prstGeom prst="straightConnector1">
            <a:avLst/>
          </a:prstGeom>
          <a:ln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EB46679-BDFB-47D5-807E-08FD31068065}"/>
              </a:ext>
            </a:extLst>
          </p:cNvPr>
          <p:cNvSpPr txBox="1"/>
          <p:nvPr/>
        </p:nvSpPr>
        <p:spPr>
          <a:xfrm>
            <a:off x="5657104" y="1063441"/>
            <a:ext cx="165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Concentration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FAF026E-B642-46EE-BA90-C907D2E1B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09" y="863153"/>
            <a:ext cx="4665405" cy="26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3" grpId="0"/>
      <p:bldP spid="26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01B41-9757-448B-BACD-8AF13EF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590A-90B9-4203-B312-5D7B23F4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59" y="957679"/>
            <a:ext cx="8941786" cy="5105400"/>
          </a:xfrm>
        </p:spPr>
        <p:txBody>
          <a:bodyPr/>
          <a:lstStyle/>
          <a:p>
            <a:endParaRPr lang="en-US" altLang="zh-CN" sz="1800" kern="1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Absorption spectrum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: Spectrum of absorbance vs wavelength</a:t>
            </a:r>
          </a:p>
          <a:p>
            <a:r>
              <a:rPr lang="zh-CN" altLang="zh-CN" sz="1800" b="1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λ</a:t>
            </a:r>
            <a:r>
              <a:rPr lang="en-US" altLang="zh-CN" sz="1800" b="1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opt</a:t>
            </a:r>
            <a:r>
              <a:rPr lang="en-US" altLang="zh-CN" sz="1800" b="1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: Optimum wavelength at which the light is best absorbed</a:t>
            </a:r>
            <a:endParaRPr lang="zh-CN" altLang="zh-CN" sz="1800" kern="1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206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E4A9E-C481-45D0-ABE3-A254DD13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B303ED-F8C0-4D26-9754-11430D00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30" y="794921"/>
            <a:ext cx="4305670" cy="283006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F4EEDD4-93FA-4CA4-8C35-6B38B1EF8840}"/>
              </a:ext>
            </a:extLst>
          </p:cNvPr>
          <p:cNvCxnSpPr/>
          <p:nvPr/>
        </p:nvCxnSpPr>
        <p:spPr>
          <a:xfrm>
            <a:off x="4065973" y="4660777"/>
            <a:ext cx="2698811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77FEB-9C4A-4332-8831-31F6C8EDA0FA}"/>
              </a:ext>
            </a:extLst>
          </p:cNvPr>
          <p:cNvSpPr txBox="1"/>
          <p:nvPr/>
        </p:nvSpPr>
        <p:spPr>
          <a:xfrm>
            <a:off x="4958178" y="46607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yellow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27F511-7CBD-4DB7-9FB1-C295FCE3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754" y="3888266"/>
            <a:ext cx="4921188" cy="20120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69B337-FB1F-464C-8E31-6DEFC3D2ABD3}"/>
              </a:ext>
            </a:extLst>
          </p:cNvPr>
          <p:cNvSpPr txBox="1"/>
          <p:nvPr/>
        </p:nvSpPr>
        <p:spPr>
          <a:xfrm>
            <a:off x="184459" y="3820665"/>
            <a:ext cx="888625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Spectrophotometric Analysis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bsorbed light vs concentration</a:t>
            </a:r>
            <a:endParaRPr lang="zh-CN" altLang="zh-CN" sz="1800" kern="1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Dye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: NH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VO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+MoO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42-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+PO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42-</a:t>
            </a:r>
            <a:r>
              <a:rPr lang="en-US" altLang="zh-CN" sz="1800" kern="100" baseline="30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3- </a:t>
            </a:r>
            <a:r>
              <a:rPr lang="zh-CN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→ 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(NH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PO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·NH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VO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·16MoO</a:t>
            </a:r>
            <a:r>
              <a:rPr lang="en-US" altLang="zh-CN" sz="1800" kern="100" baseline="-250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endParaRPr lang="zh-CN" altLang="zh-CN" sz="1800" kern="1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b="1" kern="1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Calibration curve</a:t>
            </a:r>
            <a:r>
              <a:rPr lang="en-US" altLang="zh-CN" sz="1800" kern="100" dirty="0">
                <a:solidFill>
                  <a:srgbClr val="00206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: Fitting of known data</a:t>
            </a:r>
            <a:endParaRPr lang="zh-CN" altLang="zh-CN" sz="1800" kern="1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609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060" y="1173840"/>
            <a:ext cx="5411756" cy="5075583"/>
          </a:xfrm>
        </p:spPr>
        <p:txBody>
          <a:bodyPr/>
          <a:lstStyle/>
          <a:p>
            <a:r>
              <a:rPr lang="en-GB" altLang="zh-CN" sz="1800" kern="100" dirty="0" err="1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Prepar</a:t>
            </a:r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e</a:t>
            </a:r>
            <a:r>
              <a:rPr lang="en-GB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 standard solutions</a:t>
            </a:r>
          </a:p>
          <a:p>
            <a:pPr lvl="1"/>
            <a:r>
              <a:rPr lang="en-GB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50mL 0M, 1M, 2M, 3M, 4M, 5M and 50mL A, B</a:t>
            </a:r>
          </a:p>
          <a:p>
            <a:r>
              <a:rPr lang="en-GB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Adjust the spectrophotometer</a:t>
            </a:r>
          </a:p>
          <a:p>
            <a:pPr lvl="1"/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Set the</a:t>
            </a:r>
            <a:r>
              <a:rPr lang="en-GB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 mode to “%T” , o</a:t>
            </a:r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pen the cover and set 0% </a:t>
            </a:r>
          </a:p>
          <a:p>
            <a:pPr lvl="1"/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Put a cuvette with solution #1 to be 100% </a:t>
            </a:r>
          </a:p>
          <a:p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Make the absorbance spectrum &amp; find λ using solution #6</a:t>
            </a:r>
          </a:p>
          <a:p>
            <a:pPr lvl="1"/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Set the mode to “A” </a:t>
            </a:r>
            <a:r>
              <a:rPr lang="en-GB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 and record correspondent </a:t>
            </a:r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λ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Make the calibration curve</a:t>
            </a:r>
          </a:p>
          <a:p>
            <a:pPr lvl="1"/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Measure the absorbance of standard solutions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Determine the unknown concentration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9"/>
          <a:stretch/>
        </p:blipFill>
        <p:spPr bwMode="auto">
          <a:xfrm>
            <a:off x="6554771" y="914400"/>
            <a:ext cx="4180840" cy="2311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https://ss0.bdstatic.com/70cFuHSh_Q1YnxGkpoWK1HF6hhy/it/u=3362175178,3136124734&amp;fm=26&amp;gp=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9"/>
          <a:stretch/>
        </p:blipFill>
        <p:spPr bwMode="auto">
          <a:xfrm>
            <a:off x="8383571" y="3505201"/>
            <a:ext cx="2667000" cy="22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xin\AppData\Local\Temp\WeChat Files\250372229367114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71" y="4876800"/>
            <a:ext cx="1930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uxin\AppData\Local\Temp\WeChat Files\15022332656630385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71" y="3456616"/>
            <a:ext cx="1758950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39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707383"/>
              </p:ext>
            </p:extLst>
          </p:nvPr>
        </p:nvGraphicFramePr>
        <p:xfrm>
          <a:off x="1815550" y="1828800"/>
          <a:ext cx="4737650" cy="7512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9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altLang="zh-CN" sz="1600" kern="100" dirty="0">
                          <a:effectLst/>
                        </a:rPr>
                        <a:t>λ</a:t>
                      </a:r>
                      <a:r>
                        <a:rPr lang="en-US" sz="1600" kern="100" dirty="0">
                          <a:effectLst/>
                        </a:rPr>
                        <a:t>(nm)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400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410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420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430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450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0.311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0.257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0.209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0.175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0.120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5536" marR="55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72959"/>
              </p:ext>
            </p:extLst>
          </p:nvPr>
        </p:nvGraphicFramePr>
        <p:xfrm>
          <a:off x="1770237" y="4191000"/>
          <a:ext cx="4882355" cy="1270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5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0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Sample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1#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2#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3#</a:t>
                      </a:r>
                      <a:endParaRPr lang="zh-CN" sz="160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4#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5#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6#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 (mL)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0.0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1.0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2.0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3.0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4.0</a:t>
                      </a:r>
                      <a:endParaRPr lang="zh-CN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5.0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C (M)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2E-5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4E-5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6E-5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8E-5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1E-4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0.000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0.049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0.108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0.163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0.224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0.286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43200" y="5634336"/>
                <a:ext cx="3496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altLang="zh-CN" sz="2400" b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𝟐𝟖𝟕𝟏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𝟒𝐂</m:t>
                      </m:r>
                      <m:r>
                        <a:rPr lang="zh-CN" altLang="en-US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400" b="1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𝟎𝟎𝟓𝟐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34336"/>
                <a:ext cx="349647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16862" y="2819401"/>
                <a:ext cx="2351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𝑶𝑷𝑻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𝟒𝟎𝟎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𝒏𝒎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62" y="2819401"/>
                <a:ext cx="2351285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744980" y="3657600"/>
            <a:ext cx="5059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Table 3: Absorbance of six sample solution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57400" y="1066801"/>
            <a:ext cx="4358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Table 2: Absorbance under light with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different frequency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" r="4789" b="2966"/>
          <a:stretch/>
        </p:blipFill>
        <p:spPr bwMode="auto">
          <a:xfrm>
            <a:off x="6781800" y="3429001"/>
            <a:ext cx="3417502" cy="284259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r="2765" b="3833"/>
          <a:stretch/>
        </p:blipFill>
        <p:spPr bwMode="auto">
          <a:xfrm>
            <a:off x="6844748" y="844828"/>
            <a:ext cx="3250096" cy="266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43800" y="6172201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calibration curve</a:t>
            </a:r>
          </a:p>
        </p:txBody>
      </p:sp>
    </p:spTree>
    <p:extLst>
      <p:ext uri="{BB962C8B-B14F-4D97-AF65-F5344CB8AC3E}">
        <p14:creationId xmlns:p14="http://schemas.microsoft.com/office/powerpoint/2010/main" val="83914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" t="3589" b="3922"/>
          <a:stretch/>
        </p:blipFill>
        <p:spPr bwMode="auto">
          <a:xfrm>
            <a:off x="6717228" y="2438401"/>
            <a:ext cx="4018629" cy="302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274449" y="1820402"/>
                <a:ext cx="3239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/>
                        </a:rPr>
                        <m:t>2871.4</m:t>
                      </m:r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  <m:r>
                        <a:rPr lang="en-US" altLang="zh-CN" sz="2400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/>
                        </a:rPr>
                        <m:t>0052</m:t>
                      </m:r>
                    </m:oMath>
                  </m:oMathPara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49" y="1820402"/>
                <a:ext cx="323999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02190" y="2821354"/>
                <a:ext cx="2344424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altLang="zh-CN" sz="240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</m:t>
                          </m:r>
                          <m:r>
                            <a:rPr lang="en-US" altLang="zh-CN" sz="24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0052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2871.4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90" y="2821354"/>
                <a:ext cx="2344424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96153"/>
              </p:ext>
            </p:extLst>
          </p:nvPr>
        </p:nvGraphicFramePr>
        <p:xfrm>
          <a:off x="2117167" y="1575146"/>
          <a:ext cx="4155549" cy="10222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2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Sample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7# A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7# B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Absorbance. (A)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0.060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0.092</a:t>
                      </a:r>
                      <a:endParaRPr lang="zh-CN" sz="160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58448" y="1066800"/>
            <a:ext cx="5171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Table 3: Absorbance of six sample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BB9D4D7-E3B0-43B8-B1F4-C9D33971815D}"/>
                  </a:ext>
                </a:extLst>
              </p:cNvPr>
              <p:cNvSpPr/>
              <p:nvPr/>
            </p:nvSpPr>
            <p:spPr>
              <a:xfrm>
                <a:off x="497895" y="3838962"/>
                <a:ext cx="6477000" cy="1163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0.060</m:t>
                          </m:r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0.0052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2871.4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∗10</m:t>
                      </m:r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/>
                        </a:rPr>
                        <m:t>=0.0002264</m:t>
                      </m:r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zh-CN" altLang="zh-CN" sz="2400" dirty="0">
                  <a:solidFill>
                    <a:srgbClr val="002060"/>
                  </a:solidFill>
                </a:endParaRPr>
              </a:p>
              <a:p>
                <a:endParaRPr lang="zh-CN" altLang="zh-CN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BB9D4D7-E3B0-43B8-B1F4-C9D339718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5" y="3838962"/>
                <a:ext cx="6477000" cy="1163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9706DA1B-3871-4582-A4D7-E987FFD06196}"/>
                  </a:ext>
                </a:extLst>
              </p:cNvPr>
              <p:cNvSpPr txBox="1"/>
              <p:nvPr/>
            </p:nvSpPr>
            <p:spPr>
              <a:xfrm>
                <a:off x="902190" y="4997521"/>
                <a:ext cx="5744137" cy="793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0.092−0.0052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2871.4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∗10</m:t>
                      </m:r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/>
                        </a:rPr>
                        <m:t>=0.0003379</m:t>
                      </m:r>
                      <m:r>
                        <a:rPr lang="en-US" altLang="zh-CN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zh-CN" altLang="zh-CN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9706DA1B-3871-4582-A4D7-E987FFD0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90" y="4997521"/>
                <a:ext cx="5744137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28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8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06400" y="926674"/>
            <a:ext cx="9375839" cy="5105400"/>
          </a:xfrm>
        </p:spPr>
        <p:txBody>
          <a:bodyPr/>
          <a:lstStyle/>
          <a:p>
            <a:pPr>
              <a:lnSpc>
                <a:spcPct val="150000"/>
              </a:lnSpc>
              <a:buAutoNum type="alphaUcPeriod"/>
            </a:pPr>
            <a:r>
              <a:rPr lang="en-US" altLang="zh-CN" sz="1800" b="1" dirty="0">
                <a:solidFill>
                  <a:srgbClr val="002060"/>
                </a:solidFill>
              </a:rPr>
              <a:t>Preparation of Standard Solutions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Liquid may drop outside the volumetric flask → lower concentration and absorbance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Solution remain in the pipet → lower concentration and absorbance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C7A118-6E2D-42D7-B23C-FAA1CA2A9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22" y="5125936"/>
            <a:ext cx="3222992" cy="840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EA1C44-89A4-4E7E-AE95-626BD2062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81" y="3581400"/>
            <a:ext cx="2909119" cy="13861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F9A56C-C5E0-4CE7-B54A-0B0BB7438BE5}"/>
              </a:ext>
            </a:extLst>
          </p:cNvPr>
          <p:cNvSpPr txBox="1"/>
          <p:nvPr/>
        </p:nvSpPr>
        <p:spPr>
          <a:xfrm>
            <a:off x="397876" y="4165872"/>
            <a:ext cx="7273265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Colder than t</a:t>
            </a:r>
            <a:r>
              <a:rPr lang="en-US" altLang="zh-CN" sz="1800" dirty="0">
                <a:solidFill>
                  <a:srgbClr val="002060"/>
                </a:solidFill>
              </a:rPr>
              <a:t>he working temperature (20°C)</a:t>
            </a:r>
            <a:r>
              <a:rPr lang="en-US" altLang="zh-CN" dirty="0">
                <a:solidFill>
                  <a:srgbClr val="002060"/>
                </a:solidFill>
              </a:rPr>
              <a:t> → </a:t>
            </a:r>
            <a:r>
              <a:rPr lang="en-US" altLang="zh-CN" sz="1800" dirty="0">
                <a:solidFill>
                  <a:srgbClr val="002060"/>
                </a:solidFill>
              </a:rPr>
              <a:t>smaller volume</a:t>
            </a:r>
            <a:r>
              <a:rPr lang="en-US" altLang="zh-CN" dirty="0">
                <a:solidFill>
                  <a:srgbClr val="002060"/>
                </a:solidFill>
              </a:rPr>
              <a:t> → </a:t>
            </a:r>
            <a:r>
              <a:rPr lang="en-US" altLang="zh-CN" sz="1800" dirty="0">
                <a:solidFill>
                  <a:srgbClr val="002060"/>
                </a:solidFill>
              </a:rPr>
              <a:t>higher concentration and absorbance.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4B89C7-F052-4E18-9367-0C81085F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20" y="2516413"/>
            <a:ext cx="19907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6B4857-1245-4095-B75A-3449A939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964" y="869948"/>
            <a:ext cx="1629584" cy="25713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36EA36-9C47-49F5-8F41-AD000101D3BD}"/>
              </a:ext>
            </a:extLst>
          </p:cNvPr>
          <p:cNvSpPr txBox="1"/>
          <p:nvPr/>
        </p:nvSpPr>
        <p:spPr>
          <a:xfrm>
            <a:off x="405161" y="2855102"/>
            <a:ext cx="6076567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2060"/>
                </a:solidFill>
              </a:rPr>
              <a:t>Read the scale from the </a:t>
            </a:r>
            <a:r>
              <a:rPr lang="en-US" altLang="zh-CN" dirty="0">
                <a:solidFill>
                  <a:srgbClr val="002060"/>
                </a:solidFill>
              </a:rPr>
              <a:t>upward  view → smaller volume → greater concentration and absorbance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34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582400" y="6407150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pPr/>
              <a:t>9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06400" y="914400"/>
            <a:ext cx="8289605" cy="240567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>
                <a:solidFill>
                  <a:srgbClr val="002060"/>
                </a:solidFill>
              </a:rPr>
              <a:t>B.  Making the Absorbance Spectrum &amp; Finding using a Standard Solution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Different knob position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002060"/>
                </a:solidFill>
              </a:rPr>
              <a:t>Limit λ range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524FD-1494-4DE8-BB20-B299ED7B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66" y="1551634"/>
            <a:ext cx="3390303" cy="17266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EBA63A-2F31-4386-9E13-A656613C8B0E}"/>
              </a:ext>
            </a:extLst>
          </p:cNvPr>
          <p:cNvSpPr txBox="1"/>
          <p:nvPr/>
        </p:nvSpPr>
        <p:spPr>
          <a:xfrm>
            <a:off x="406400" y="3472470"/>
            <a:ext cx="8068677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1800" b="1" dirty="0">
                <a:solidFill>
                  <a:srgbClr val="002060"/>
                </a:solidFill>
              </a:rPr>
              <a:t>C.  Making the Calibration Curve Using the standard Solutions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ea typeface="ＭＳ Ｐゴシック" pitchFamily="-65" charset="-128"/>
              </a:rPr>
              <a:t>A positive intercept on x-axis</a:t>
            </a:r>
            <a:r>
              <a:rPr lang="en-US" altLang="zh-CN" dirty="0">
                <a:solidFill>
                  <a:srgbClr val="002060"/>
                </a:solidFill>
              </a:rPr>
              <a:t> → lower </a:t>
            </a:r>
            <a:r>
              <a:rPr lang="en-US" altLang="zh-CN" dirty="0">
                <a:solidFill>
                  <a:srgbClr val="002060"/>
                </a:solidFill>
                <a:ea typeface="ＭＳ Ｐゴシック" pitchFamily="-65" charset="-128"/>
              </a:rPr>
              <a:t>concentration</a:t>
            </a:r>
            <a:endParaRPr lang="zh-CN" altLang="en-US" dirty="0">
              <a:solidFill>
                <a:srgbClr val="002060"/>
              </a:solidFill>
              <a:ea typeface="ＭＳ Ｐゴシック" pitchFamily="-65" charset="-12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8B8291-8793-4007-A9B1-0AC48D09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75" y="4739278"/>
            <a:ext cx="1035852" cy="963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CCBE18-F5E3-4E4E-BC6A-926AB66BA4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54" y="3702263"/>
            <a:ext cx="2835254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5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RLwhiteBackground">
  <a:themeElements>
    <a:clrScheme name="ASRLwhite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RLwhiteBackgrou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00009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SRLwhite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RLwhite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RLwhite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792</Words>
  <Application>Microsoft Office PowerPoint</Application>
  <PresentationFormat>宽屏</PresentationFormat>
  <Paragraphs>146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ASRLwhiteBackground</vt:lpstr>
      <vt:lpstr>VC211 E3 presentation Fall 2020</vt:lpstr>
      <vt:lpstr>Objectives</vt:lpstr>
      <vt:lpstr>Theory</vt:lpstr>
      <vt:lpstr>Background</vt:lpstr>
      <vt:lpstr>Brief Procedure</vt:lpstr>
      <vt:lpstr>Data Analysis</vt:lpstr>
      <vt:lpstr>Data Analysis</vt:lpstr>
      <vt:lpstr>Error Analysis</vt:lpstr>
      <vt:lpstr>Error Analysis</vt:lpstr>
      <vt:lpstr>Conclusion</vt:lpstr>
      <vt:lpstr>Recommendation</vt:lpstr>
      <vt:lpstr>Application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Analysis</dc:title>
  <dc:creator>Han Yibei</dc:creator>
  <cp:lastModifiedBy>Han Yibei</cp:lastModifiedBy>
  <cp:revision>34</cp:revision>
  <dcterms:created xsi:type="dcterms:W3CDTF">2020-11-27T11:35:19Z</dcterms:created>
  <dcterms:modified xsi:type="dcterms:W3CDTF">2020-11-30T16:12:03Z</dcterms:modified>
</cp:coreProperties>
</file>