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6" r:id="rId3"/>
    <p:sldId id="48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F9A6-44AC-4DAE-B01E-A896477F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4CE99-C95C-4BAF-B7DE-0B6E79BD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DC0D2-3357-4660-AC89-45350C6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2A4CD-F58E-4C84-A0F9-75C95AB5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9B305-43C2-40A7-87B8-D8FA4E01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27F0-FC52-4DAE-BB5F-F7615688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5B5AA-3042-4130-94F7-7FA4CB02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19D7E-B82C-435B-B789-FB329669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F18BD-60B1-4546-BDDC-672544EE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F8CD9-C0EC-484E-A691-B0B3FB0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527C3-06F1-436D-A13D-24E0B373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0C634-9C16-409C-BCCC-BD4EB9F2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9D190-D147-494D-8EFF-D64A9747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34C78-6C42-492A-81A2-DA943013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AAD1-5D19-4009-A29C-5DEB3B6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8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5480050"/>
            <a:ext cx="11379200" cy="338138"/>
          </a:xfr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/>
              <a:t>Click to enter Funding Agency and Acknowledgements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2667001"/>
            <a:ext cx="11379200" cy="460375"/>
          </a:xfrm>
        </p:spPr>
        <p:txBody>
          <a:bodyPr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dirty="0"/>
              <a:t>Click to enter Authors’ Names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4549776"/>
            <a:ext cx="11379200" cy="784225"/>
          </a:xfrm>
        </p:spPr>
        <p:txBody>
          <a:bodyPr/>
          <a:lstStyle>
            <a:lvl1pPr marL="0" indent="0" algn="ctr">
              <a:buNone/>
              <a:defRPr sz="2200" i="1" baseline="0"/>
            </a:lvl1pPr>
          </a:lstStyle>
          <a:p>
            <a:pPr lvl="0"/>
            <a:r>
              <a:rPr lang="en-US" dirty="0"/>
              <a:t>Click to enter conference or event details</a:t>
            </a:r>
          </a:p>
          <a:p>
            <a:pPr lvl="0"/>
            <a:r>
              <a:rPr lang="en-US" dirty="0"/>
              <a:t>And date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06400" y="4050268"/>
            <a:ext cx="1137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000000"/>
                </a:solidFill>
                <a:ea typeface="ＭＳ Ｐゴシック" pitchFamily="-65" charset="-128"/>
              </a:rPr>
              <a:t>UM-SJTU</a:t>
            </a:r>
            <a:r>
              <a:rPr lang="en-US" sz="1800" i="1" baseline="0" dirty="0">
                <a:solidFill>
                  <a:srgbClr val="000000"/>
                </a:solidFill>
                <a:ea typeface="ＭＳ Ｐゴシック" pitchFamily="-65" charset="-128"/>
              </a:rPr>
              <a:t> Joint Institute, Shanghai Jiao Tong </a:t>
            </a:r>
            <a:r>
              <a:rPr lang="en-US" altLang="zh-CN" sz="1800" i="1" baseline="0" dirty="0">
                <a:solidFill>
                  <a:srgbClr val="000000"/>
                </a:solidFill>
                <a:ea typeface="ＭＳ Ｐゴシック" pitchFamily="-65" charset="-128"/>
              </a:rPr>
              <a:t>University, Shanghai, China</a:t>
            </a:r>
            <a:endParaRPr lang="en-US" sz="1800" i="1" baseline="0" dirty="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859" y="83820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cap="small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" y="6101082"/>
            <a:ext cx="1400656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1" y="6087022"/>
            <a:ext cx="100620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5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14400"/>
            <a:ext cx="114808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304800" y="762000"/>
            <a:ext cx="11582400" cy="0"/>
          </a:xfrm>
          <a:prstGeom prst="line">
            <a:avLst/>
          </a:prstGeom>
          <a:noFill/>
          <a:ln w="22225">
            <a:solidFill>
              <a:srgbClr val="00285E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" y="6101082"/>
            <a:ext cx="1400656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1" y="6087022"/>
            <a:ext cx="100620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505F2-3709-47AA-82B5-0E608F5F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AC1EB-B803-4766-B418-7F24C2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6638F-D724-46E6-B0AC-59733860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A70A-66ED-42B1-8151-DCC1716E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A0675-CB7F-4707-969B-8049BB8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72AA-15CD-4725-B622-461DDA1C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B546E-5C1D-4E90-9BCC-A5AA2FAF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A15ED-FDAE-4C1C-B936-5954319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C677A-2CDA-4EBF-8557-EC0A84D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D405B-296D-4587-B645-24FE8F99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59E3-07FA-48FB-90F5-7E526376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DE169-066B-4516-ABEA-B7D4E5CB4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D85BD-B7D4-4AF7-8051-C5B55A17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DF912-A3ED-431A-90E7-5A783680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2DCB6-D01F-4A11-95C4-4805B429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5E0E2-9BF5-4AC2-8141-61F5046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245C-2E13-4A54-A8E4-73381B6C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426E3-BA40-4D24-9FDD-43992A83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815B7-FB48-4FE0-A18A-FFA3644D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312CA-98D2-4ADF-9577-E8192A905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9234D3-EFE8-45C3-8285-6173C9F7E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92656-93E8-4260-B6D8-8F0F1EFF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86A30-AD97-4C5A-9740-7C086481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905294-7611-458A-8AE4-EBD91629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43F4-3EC7-42C0-B4BD-801EC583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BFC35-625D-4892-AA79-E817F11E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DBF2C-DF3A-4B21-8E8B-4687BC5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C0A59-D66D-46DB-B98C-ECB8736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E7B30-17A9-4C3C-BAB3-FDEED2DB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AB7E0-4FB9-4C20-AE47-F2FF2DA8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1FA28-24CC-4B03-BB38-EBB0C0C8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CE25-EF30-4C80-89D4-F9AAAA11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3F444-1FF8-4F78-BEE0-95DA1C3C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842DD-ADE1-4594-9AC6-EA48D326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64A1-F52D-4950-AA6A-A8B82C83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EBB70-F7DC-4CB9-B20C-48F2020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63CE2-3F48-40C2-A3F4-38F406D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0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17AFA-4918-431C-B64B-E755714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E5F36-6238-4DC5-9AE0-F3C8D747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B391E-48C5-4281-8CCA-D324729A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7017-364B-48A4-9EBA-435F92F8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242CB-610E-40EA-BB41-6386CAA4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F9A6D-018F-4E7C-B876-30352973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F02F74-06DB-4794-A5A0-3B9F6C97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40B0E-23E7-46F1-89AE-3D5E9BBD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FF39B-5931-43D8-A3D7-B2E45BA86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84ED-3B7E-47AA-A565-35490740919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8421-8E0B-47E4-AD6D-B5113BE2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DFA59-484D-4C89-963B-E2F66055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 flipH="1">
            <a:off x="1219200" y="6469062"/>
            <a:ext cx="9629883" cy="0"/>
          </a:xfrm>
          <a:prstGeom prst="line">
            <a:avLst/>
          </a:prstGeom>
          <a:noFill/>
          <a:ln w="19050">
            <a:solidFill>
              <a:srgbClr val="00285E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492876"/>
            <a:ext cx="508000" cy="365125"/>
          </a:xfrm>
          <a:prstGeom prst="rect">
            <a:avLst/>
          </a:prstGeom>
          <a:noFill/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85E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06400" y="926674"/>
            <a:ext cx="9375839" cy="5105400"/>
          </a:xfrm>
        </p:spPr>
        <p:txBody>
          <a:bodyPr/>
          <a:lstStyle/>
          <a:p>
            <a:pPr>
              <a:lnSpc>
                <a:spcPct val="150000"/>
              </a:lnSpc>
              <a:buAutoNum type="alphaUcPeriod"/>
            </a:pPr>
            <a:r>
              <a:rPr lang="en-US" altLang="zh-CN" sz="1800" b="1" dirty="0">
                <a:solidFill>
                  <a:srgbClr val="002060"/>
                </a:solidFill>
              </a:rPr>
              <a:t>Preparation of Standard Solutions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Liquid may drop outside the volumetric flask → lower concentration and absorbance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Solution remain in the pipet → lower concentration and absorbance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C7A118-6E2D-42D7-B23C-FAA1CA2A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2" y="5125936"/>
            <a:ext cx="3222992" cy="840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EA1C44-89A4-4E7E-AE95-626BD206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81" y="3581400"/>
            <a:ext cx="2909119" cy="13861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F9A56C-C5E0-4CE7-B54A-0B0BB7438BE5}"/>
              </a:ext>
            </a:extLst>
          </p:cNvPr>
          <p:cNvSpPr txBox="1"/>
          <p:nvPr/>
        </p:nvSpPr>
        <p:spPr>
          <a:xfrm>
            <a:off x="397876" y="4165872"/>
            <a:ext cx="7273265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Colder than t</a:t>
            </a:r>
            <a:r>
              <a:rPr lang="en-US" altLang="zh-CN" sz="1800" dirty="0">
                <a:solidFill>
                  <a:srgbClr val="002060"/>
                </a:solidFill>
              </a:rPr>
              <a:t>he working temperature (20°C)</a:t>
            </a:r>
            <a:r>
              <a:rPr lang="en-US" altLang="zh-CN" dirty="0">
                <a:solidFill>
                  <a:srgbClr val="002060"/>
                </a:solidFill>
              </a:rPr>
              <a:t> → </a:t>
            </a:r>
            <a:r>
              <a:rPr lang="en-US" altLang="zh-CN" sz="1800" dirty="0">
                <a:solidFill>
                  <a:srgbClr val="002060"/>
                </a:solidFill>
              </a:rPr>
              <a:t>smaller volume</a:t>
            </a:r>
            <a:r>
              <a:rPr lang="en-US" altLang="zh-CN" dirty="0">
                <a:solidFill>
                  <a:srgbClr val="002060"/>
                </a:solidFill>
              </a:rPr>
              <a:t> → </a:t>
            </a:r>
            <a:r>
              <a:rPr lang="en-US" altLang="zh-CN" sz="1800" dirty="0">
                <a:solidFill>
                  <a:srgbClr val="002060"/>
                </a:solidFill>
              </a:rPr>
              <a:t>higher concentration and absorbance.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4B89C7-F052-4E18-9367-0C81085F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20" y="2440213"/>
            <a:ext cx="19907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6B4857-1245-4095-B75A-3449A939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964" y="869948"/>
            <a:ext cx="1629584" cy="2571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36EA36-9C47-49F5-8F41-AD000101D3BD}"/>
              </a:ext>
            </a:extLst>
          </p:cNvPr>
          <p:cNvSpPr txBox="1"/>
          <p:nvPr/>
        </p:nvSpPr>
        <p:spPr>
          <a:xfrm>
            <a:off x="405161" y="2855102"/>
            <a:ext cx="6076567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2060"/>
                </a:solidFill>
              </a:rPr>
              <a:t>Read the scale from the </a:t>
            </a:r>
            <a:r>
              <a:rPr lang="en-US" altLang="zh-CN" dirty="0">
                <a:solidFill>
                  <a:srgbClr val="002060"/>
                </a:solidFill>
              </a:rPr>
              <a:t>upward  view → smaller volume → greater concentration and absorbance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3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06400" y="914400"/>
            <a:ext cx="8289605" cy="240567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</a:rPr>
              <a:t>B.  Making the Absorbance Spectrum &amp; Finding using a Standard Solution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Different knob position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Limit λ range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524FD-1494-4DE8-BB20-B299ED7B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66" y="1551634"/>
            <a:ext cx="3390303" cy="1726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EBA63A-2F31-4386-9E13-A656613C8B0E}"/>
              </a:ext>
            </a:extLst>
          </p:cNvPr>
          <p:cNvSpPr txBox="1"/>
          <p:nvPr/>
        </p:nvSpPr>
        <p:spPr>
          <a:xfrm>
            <a:off x="406400" y="3472470"/>
            <a:ext cx="8068677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</a:rPr>
              <a:t>C.  Making the Calibration Curve Using the standard Solutions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ea typeface="ＭＳ Ｐゴシック" pitchFamily="-65" charset="-128"/>
              </a:rPr>
              <a:t>Bubbles exist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ea typeface="ＭＳ Ｐゴシック" pitchFamily="-65" charset="-128"/>
              </a:rPr>
              <a:t>A positive intercept on x-axis</a:t>
            </a:r>
            <a:r>
              <a:rPr lang="en-US" altLang="zh-CN" dirty="0">
                <a:solidFill>
                  <a:srgbClr val="002060"/>
                </a:solidFill>
              </a:rPr>
              <a:t> → lower </a:t>
            </a:r>
            <a:r>
              <a:rPr lang="en-US" altLang="zh-CN" dirty="0">
                <a:solidFill>
                  <a:srgbClr val="002060"/>
                </a:solidFill>
                <a:ea typeface="ＭＳ Ｐゴシック" pitchFamily="-65" charset="-128"/>
              </a:rPr>
              <a:t>concentration</a:t>
            </a:r>
            <a:endParaRPr lang="zh-CN" altLang="en-US" dirty="0">
              <a:solidFill>
                <a:srgbClr val="002060"/>
              </a:solidFill>
              <a:ea typeface="ＭＳ Ｐゴシック" pitchFamily="-65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8B8291-8793-4007-A9B1-0AC48D09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75" y="4979682"/>
            <a:ext cx="1035852" cy="963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CCBE18-F5E3-4E4E-BC6A-926AB66BA4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54" y="3702263"/>
            <a:ext cx="2835254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RLwhiteBackground">
  <a:themeElements>
    <a:clrScheme name="ASRLwhite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RLwhiteBackgrou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9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SRLwhite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104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ASRLwhiteBackground</vt:lpstr>
      <vt:lpstr>Error Analysis</vt:lpstr>
      <vt:lpstr>Error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Analysis</dc:title>
  <dc:creator>Han Yibei</dc:creator>
  <cp:lastModifiedBy>Han Yibei</cp:lastModifiedBy>
  <cp:revision>9</cp:revision>
  <dcterms:created xsi:type="dcterms:W3CDTF">2020-11-27T11:35:19Z</dcterms:created>
  <dcterms:modified xsi:type="dcterms:W3CDTF">2020-11-27T16:29:44Z</dcterms:modified>
</cp:coreProperties>
</file>