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0" r:id="rId10"/>
    <p:sldId id="269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53D35-C04D-4ED0-88FF-6E370BEB1DF8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289D4-A3A7-49D3-BF0F-BF0128EA2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98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5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7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0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1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3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6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2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4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46E08-6956-43E6-AFE9-342AA537FE52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102E-5DB2-4F95-BAB6-4B3237758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7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bgah/blockchain-databas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omputer code representation.">
            <a:extLst>
              <a:ext uri="{FF2B5EF4-FFF2-40B4-BE49-F238E27FC236}">
                <a16:creationId xmlns:a16="http://schemas.microsoft.com/office/drawing/2014/main" id="{C35C3583-7A83-BA24-881B-37F381FC9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F5E4F7-FAE3-E31F-BD90-131EF44B5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Big</a:t>
            </a:r>
            <a:r>
              <a:rPr lang="ko-KR" altLang="en-US" dirty="0">
                <a:solidFill>
                  <a:srgbClr val="FFFFFF"/>
                </a:solidFill>
              </a:rPr>
              <a:t> </a:t>
            </a:r>
            <a:r>
              <a:rPr lang="en-US" altLang="ko-KR" dirty="0">
                <a:solidFill>
                  <a:srgbClr val="FFFFFF"/>
                </a:solidFill>
              </a:rPr>
              <a:t>Data 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Topic: Blockchain</a:t>
            </a:r>
            <a:br>
              <a:rPr lang="en-US" altLang="ko-KR" dirty="0">
                <a:solidFill>
                  <a:srgbClr val="FFFFFF"/>
                </a:solidFill>
              </a:rPr>
            </a:b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90824E-DE10-DFA1-8104-05B1DCB5C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altLang="ko-KR" dirty="0" err="1">
                <a:solidFill>
                  <a:srgbClr val="FFFFFF"/>
                </a:solidFill>
              </a:rPr>
              <a:t>Junha</a:t>
            </a:r>
            <a:r>
              <a:rPr lang="en-US" altLang="ko-KR" dirty="0">
                <a:solidFill>
                  <a:srgbClr val="FFFFFF"/>
                </a:solidFill>
              </a:rPr>
              <a:t> Song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5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40BA6-8ABC-0817-7D5F-E12C2794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caused while using blockchain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E3C643-31E1-4F7D-5BE9-0B96B26F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01" y="1385413"/>
            <a:ext cx="9936399" cy="528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10E4F3-EB8C-E0D7-D67D-414B3A64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>
                <a:solidFill>
                  <a:schemeClr val="bg1"/>
                </a:solidFill>
              </a:rPr>
              <a:t>Storj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Decentralized Storage Works">
            <a:extLst>
              <a:ext uri="{FF2B5EF4-FFF2-40B4-BE49-F238E27FC236}">
                <a16:creationId xmlns:a16="http://schemas.microsoft.com/office/drawing/2014/main" id="{237498C0-6B79-F38E-26D9-D28D38AFEB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" r="3" b="64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2C2FBA-CF62-34F1-4948-88FCF297AE2C}"/>
              </a:ext>
            </a:extLst>
          </p:cNvPr>
          <p:cNvSpPr txBox="1"/>
          <p:nvPr/>
        </p:nvSpPr>
        <p:spPr>
          <a:xfrm>
            <a:off x="7546847" y="2386585"/>
            <a:ext cx="4102607" cy="3790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 err="1"/>
              <a:t>Storj</a:t>
            </a:r>
            <a:r>
              <a:rPr lang="en-US" altLang="ko-KR" sz="2200" dirty="0"/>
              <a:t> is a decentralized cloud storage which uses the excess capacity hard drives and bandwidth around the world. </a:t>
            </a:r>
          </a:p>
        </p:txBody>
      </p:sp>
    </p:spTree>
    <p:extLst>
      <p:ext uri="{BB962C8B-B14F-4D97-AF65-F5344CB8AC3E}">
        <p14:creationId xmlns:p14="http://schemas.microsoft.com/office/powerpoint/2010/main" val="95978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16FE4-DB08-A224-75DF-3F6E8F42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2603D-64F4-36D2-00FD-D66A5CD7C824}"/>
              </a:ext>
            </a:extLst>
          </p:cNvPr>
          <p:cNvSpPr txBox="1"/>
          <p:nvPr/>
        </p:nvSpPr>
        <p:spPr>
          <a:xfrm>
            <a:off x="3490274" y="32443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https://github.com/hybgah/blockchain-database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9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선화이(가) 표시된 사진&#10;&#10;자동 생성된 설명">
            <a:extLst>
              <a:ext uri="{FF2B5EF4-FFF2-40B4-BE49-F238E27FC236}">
                <a16:creationId xmlns:a16="http://schemas.microsoft.com/office/drawing/2014/main" id="{0E781522-C809-0614-0F92-78F7B14DF6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242" b="10488"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CB99A4-6353-E646-480A-84FF4233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b="1" dirty="0">
                <a:solidFill>
                  <a:srgbClr val="FFFFFF"/>
                </a:solidFill>
              </a:rPr>
              <a:t>Contents</a:t>
            </a:r>
            <a:endParaRPr lang="ko-KR" alt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6D779-C2CA-1632-79F1-E74733019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198420" cy="472627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ko-KR" sz="2000" b="1" dirty="0">
                <a:solidFill>
                  <a:srgbClr val="FFFFFF"/>
                </a:solidFill>
              </a:rPr>
              <a:t>What is blockchain 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en-US" altLang="ko-KR" sz="2000" b="1" dirty="0">
                <a:solidFill>
                  <a:srgbClr val="FFFFFF"/>
                </a:solidFill>
              </a:rPr>
              <a:t>How does blockchain work 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en-US" altLang="ko-KR" sz="2000" b="1" dirty="0">
                <a:solidFill>
                  <a:srgbClr val="FFFFFF"/>
                </a:solidFill>
              </a:rPr>
              <a:t>The relationship between blockchain and big data 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en-US" altLang="ko-KR" sz="2000" b="1" dirty="0">
                <a:solidFill>
                  <a:srgbClr val="FFFFFF"/>
                </a:solidFill>
              </a:rPr>
              <a:t>Advantages of using blockchain for big data</a:t>
            </a: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en-US" altLang="ko-KR" sz="2000" b="1" dirty="0">
                <a:solidFill>
                  <a:srgbClr val="FFFFFF"/>
                </a:solidFill>
              </a:rPr>
              <a:t>Problems caused while using blockchain</a:t>
            </a: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en-US" altLang="ko-KR" sz="2000" b="1" dirty="0">
                <a:solidFill>
                  <a:srgbClr val="FFFFFF"/>
                </a:solidFill>
              </a:rPr>
              <a:t>Business using blockchain with big data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en-US" altLang="ko-KR" sz="2000" b="1" dirty="0">
                <a:solidFill>
                  <a:srgbClr val="FFFFFF"/>
                </a:solidFill>
              </a:rPr>
              <a:t>Demo</a:t>
            </a:r>
            <a:endParaRPr lang="ko-KR" alt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18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D3AB0-E203-75E6-B614-474595B3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58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Definition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3F79F7-2716-896E-07CC-2504E14FEA8E}"/>
              </a:ext>
            </a:extLst>
          </p:cNvPr>
          <p:cNvSpPr/>
          <p:nvPr/>
        </p:nvSpPr>
        <p:spPr>
          <a:xfrm>
            <a:off x="566635" y="1449420"/>
            <a:ext cx="11058728" cy="47568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1972A-7AAB-9D6E-B9D4-79834C10E0B1}"/>
              </a:ext>
            </a:extLst>
          </p:cNvPr>
          <p:cNvSpPr txBox="1"/>
          <p:nvPr/>
        </p:nvSpPr>
        <p:spPr>
          <a:xfrm>
            <a:off x="1106520" y="1388772"/>
            <a:ext cx="9978957" cy="481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blockchain is a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decentralized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2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distributed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and oftentimes public, </a:t>
            </a:r>
            <a:r>
              <a:rPr lang="en-US" altLang="ko-KR" sz="2400" b="1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digital ledger,</a:t>
            </a:r>
            <a:r>
              <a:rPr lang="en-US" altLang="ko-KR" sz="24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consisting of records called blocks that are used to record transactions across many computers so that any involved block </a:t>
            </a:r>
            <a:r>
              <a:rPr lang="en-US" altLang="ko-KR" sz="2400" b="1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cannot be altered retroactively</a:t>
            </a:r>
            <a:r>
              <a:rPr lang="en-US" altLang="ko-KR" sz="2400" kern="100" dirty="0"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without the alteration of all subsequent blocks.</a:t>
            </a:r>
          </a:p>
          <a:p>
            <a:pPr algn="just" latinLnBrk="1">
              <a:lnSpc>
                <a:spcPct val="200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https://en.wikipedia.org/wiki/Blockchain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4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5C95-1311-253A-688A-E0FEDB01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4" y="244142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Structure of a blockchain</a:t>
            </a:r>
            <a:endParaRPr lang="ko-KR" altLang="en-US" dirty="0">
              <a:latin typeface="+mn-lt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A05D838-A887-4857-E1F5-DC44E3144B80}"/>
              </a:ext>
            </a:extLst>
          </p:cNvPr>
          <p:cNvSpPr/>
          <p:nvPr/>
        </p:nvSpPr>
        <p:spPr>
          <a:xfrm>
            <a:off x="180474" y="1690687"/>
            <a:ext cx="3501957" cy="48021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D97C65E-4F04-2C1F-6794-178E73B25C68}"/>
              </a:ext>
            </a:extLst>
          </p:cNvPr>
          <p:cNvSpPr/>
          <p:nvPr/>
        </p:nvSpPr>
        <p:spPr>
          <a:xfrm>
            <a:off x="532034" y="3634078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Previous hash</a:t>
            </a:r>
            <a:endParaRPr lang="ko-KR" altLang="en-US" sz="2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B964FC-3E17-2C8D-8FEC-32ECABD8BA26}"/>
              </a:ext>
            </a:extLst>
          </p:cNvPr>
          <p:cNvSpPr/>
          <p:nvPr/>
        </p:nvSpPr>
        <p:spPr>
          <a:xfrm>
            <a:off x="532034" y="4548729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Current hash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2C9BF0C-6B9C-4E59-ACC8-8942046E4A91}"/>
              </a:ext>
            </a:extLst>
          </p:cNvPr>
          <p:cNvSpPr/>
          <p:nvPr/>
        </p:nvSpPr>
        <p:spPr>
          <a:xfrm>
            <a:off x="532034" y="5445876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Timestamp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B213F-638B-F2A7-9953-32021503D1DC}"/>
              </a:ext>
            </a:extLst>
          </p:cNvPr>
          <p:cNvSpPr txBox="1"/>
          <p:nvPr/>
        </p:nvSpPr>
        <p:spPr>
          <a:xfrm>
            <a:off x="532034" y="1886619"/>
            <a:ext cx="27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Block 1</a:t>
            </a:r>
            <a:endParaRPr lang="ko-KR" altLang="en-US" sz="2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2E5A16-354F-CD28-54A7-A76F20C5F90D}"/>
              </a:ext>
            </a:extLst>
          </p:cNvPr>
          <p:cNvSpPr/>
          <p:nvPr/>
        </p:nvSpPr>
        <p:spPr>
          <a:xfrm>
            <a:off x="532034" y="2662989"/>
            <a:ext cx="2791326" cy="766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Data 1</a:t>
            </a:r>
            <a:endParaRPr lang="ko-KR" altLang="en-US" sz="20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03B0424-5CD2-BE06-F444-F06E966E9F03}"/>
              </a:ext>
            </a:extLst>
          </p:cNvPr>
          <p:cNvSpPr/>
          <p:nvPr/>
        </p:nvSpPr>
        <p:spPr>
          <a:xfrm>
            <a:off x="4340156" y="1690686"/>
            <a:ext cx="3501957" cy="48021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D8E07-B3B2-EAC7-1DD8-97BD1A14D12D}"/>
              </a:ext>
            </a:extLst>
          </p:cNvPr>
          <p:cNvSpPr txBox="1"/>
          <p:nvPr/>
        </p:nvSpPr>
        <p:spPr>
          <a:xfrm>
            <a:off x="4775339" y="1886619"/>
            <a:ext cx="27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Block 2</a:t>
            </a:r>
            <a:endParaRPr lang="ko-KR" altLang="en-US" sz="28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9562180-8B80-7873-3200-2A578393858E}"/>
              </a:ext>
            </a:extLst>
          </p:cNvPr>
          <p:cNvSpPr/>
          <p:nvPr/>
        </p:nvSpPr>
        <p:spPr>
          <a:xfrm>
            <a:off x="4700336" y="2682906"/>
            <a:ext cx="2791326" cy="766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Data 2</a:t>
            </a:r>
            <a:endParaRPr lang="ko-KR" altLang="en-US" sz="2000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78E5812-81D6-1A0F-CB4B-ABCDB294B14C}"/>
              </a:ext>
            </a:extLst>
          </p:cNvPr>
          <p:cNvSpPr/>
          <p:nvPr/>
        </p:nvSpPr>
        <p:spPr>
          <a:xfrm>
            <a:off x="4700336" y="3653994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Previous hash</a:t>
            </a:r>
            <a:endParaRPr lang="ko-KR" altLang="en-US" sz="20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DEC2702-26A9-2B4C-BE52-C63E798A688E}"/>
              </a:ext>
            </a:extLst>
          </p:cNvPr>
          <p:cNvSpPr/>
          <p:nvPr/>
        </p:nvSpPr>
        <p:spPr>
          <a:xfrm>
            <a:off x="4700336" y="4568646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Current hash</a:t>
            </a:r>
            <a:endParaRPr lang="ko-KR" altLang="en-US" sz="20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B00F597-8C57-54F3-9DFC-5D050CDD4B6D}"/>
              </a:ext>
            </a:extLst>
          </p:cNvPr>
          <p:cNvSpPr/>
          <p:nvPr/>
        </p:nvSpPr>
        <p:spPr>
          <a:xfrm>
            <a:off x="4700336" y="5453795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Timestamp</a:t>
            </a:r>
            <a:endParaRPr lang="ko-KR" altLang="en-US" sz="20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6E36D97-747D-4885-E561-E1900933065C}"/>
              </a:ext>
            </a:extLst>
          </p:cNvPr>
          <p:cNvSpPr/>
          <p:nvPr/>
        </p:nvSpPr>
        <p:spPr>
          <a:xfrm>
            <a:off x="8552744" y="1690686"/>
            <a:ext cx="3501957" cy="48021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6B9C0-417D-28EE-D243-B8D3932CC364}"/>
              </a:ext>
            </a:extLst>
          </p:cNvPr>
          <p:cNvSpPr/>
          <p:nvPr/>
        </p:nvSpPr>
        <p:spPr>
          <a:xfrm>
            <a:off x="9005166" y="2660983"/>
            <a:ext cx="2791326" cy="766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Data 3</a:t>
            </a:r>
            <a:endParaRPr lang="ko-KR" altLang="en-US" sz="2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477B876-BFCF-B748-F27E-2336F1309550}"/>
              </a:ext>
            </a:extLst>
          </p:cNvPr>
          <p:cNvSpPr/>
          <p:nvPr/>
        </p:nvSpPr>
        <p:spPr>
          <a:xfrm>
            <a:off x="9005166" y="3632071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Previous hash</a:t>
            </a:r>
            <a:endParaRPr lang="ko-KR" altLang="en-US" sz="200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206032B-12C0-B706-0DE3-31D8010ED5BF}"/>
              </a:ext>
            </a:extLst>
          </p:cNvPr>
          <p:cNvSpPr/>
          <p:nvPr/>
        </p:nvSpPr>
        <p:spPr>
          <a:xfrm>
            <a:off x="9005166" y="4546723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Current hash</a:t>
            </a:r>
            <a:endParaRPr lang="ko-KR" altLang="en-US" sz="2000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CFFD331-C616-23F1-CA12-2BCC4FBB818D}"/>
              </a:ext>
            </a:extLst>
          </p:cNvPr>
          <p:cNvSpPr/>
          <p:nvPr/>
        </p:nvSpPr>
        <p:spPr>
          <a:xfrm>
            <a:off x="9005166" y="5431872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Timestamp</a:t>
            </a:r>
            <a:endParaRPr lang="ko-KR" altLang="en-US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4FA7B-EB10-3D89-88AE-989EB3EB9AAA}"/>
              </a:ext>
            </a:extLst>
          </p:cNvPr>
          <p:cNvSpPr txBox="1"/>
          <p:nvPr/>
        </p:nvSpPr>
        <p:spPr>
          <a:xfrm>
            <a:off x="9005166" y="1842772"/>
            <a:ext cx="27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Block 3</a:t>
            </a:r>
            <a:endParaRPr lang="ko-KR" altLang="en-US" sz="28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E1A4FC-C3A3-DFC8-C657-0FE6314E81E9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3682431" y="4091780"/>
            <a:ext cx="65772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3032DDE-8FCB-170A-7D91-08B5D53F2F10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7842113" y="4091780"/>
            <a:ext cx="7106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0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2DE3D08-6B6E-E0AC-FAF6-E4CACC963A20}"/>
              </a:ext>
            </a:extLst>
          </p:cNvPr>
          <p:cNvSpPr/>
          <p:nvPr/>
        </p:nvSpPr>
        <p:spPr>
          <a:xfrm>
            <a:off x="11774992" y="1540370"/>
            <a:ext cx="3501957" cy="48021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E4AFBD2-3693-ECD1-B323-005CF4F52700}"/>
              </a:ext>
            </a:extLst>
          </p:cNvPr>
          <p:cNvSpPr/>
          <p:nvPr/>
        </p:nvSpPr>
        <p:spPr>
          <a:xfrm>
            <a:off x="7803716" y="1540370"/>
            <a:ext cx="3501957" cy="48021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C0361CA-0A55-6AD3-44B8-EFDD1751C71C}"/>
              </a:ext>
            </a:extLst>
          </p:cNvPr>
          <p:cNvSpPr/>
          <p:nvPr/>
        </p:nvSpPr>
        <p:spPr>
          <a:xfrm>
            <a:off x="8174738" y="2658204"/>
            <a:ext cx="2791326" cy="766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Data 3</a:t>
            </a:r>
            <a:endParaRPr lang="ko-KR" altLang="en-US" sz="2000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9AEDE02-8826-8CEC-5763-4AA87DC28E44}"/>
              </a:ext>
            </a:extLst>
          </p:cNvPr>
          <p:cNvSpPr/>
          <p:nvPr/>
        </p:nvSpPr>
        <p:spPr>
          <a:xfrm>
            <a:off x="8159031" y="3661195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Previous hash</a:t>
            </a:r>
            <a:endParaRPr lang="ko-KR" altLang="en-US" sz="20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8FB4EA2-01DE-EE16-1954-F642211D4CD9}"/>
              </a:ext>
            </a:extLst>
          </p:cNvPr>
          <p:cNvSpPr/>
          <p:nvPr/>
        </p:nvSpPr>
        <p:spPr>
          <a:xfrm>
            <a:off x="8174738" y="4529197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Current hash</a:t>
            </a:r>
            <a:endParaRPr lang="ko-KR" altLang="en-US" sz="2000" b="1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895B55A-5DCC-1149-5A6B-A95316B4ADBD}"/>
              </a:ext>
            </a:extLst>
          </p:cNvPr>
          <p:cNvSpPr/>
          <p:nvPr/>
        </p:nvSpPr>
        <p:spPr>
          <a:xfrm>
            <a:off x="8159031" y="5419858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Timestamp</a:t>
            </a:r>
            <a:endParaRPr lang="ko-KR" altLang="en-US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3E3CF1-E063-4987-C899-882C3D500C92}"/>
              </a:ext>
            </a:extLst>
          </p:cNvPr>
          <p:cNvSpPr txBox="1"/>
          <p:nvPr/>
        </p:nvSpPr>
        <p:spPr>
          <a:xfrm>
            <a:off x="8174738" y="1754884"/>
            <a:ext cx="27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Block 3</a:t>
            </a:r>
            <a:endParaRPr lang="ko-KR" altLang="en-US" sz="28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8518A13-C14A-3105-714E-770B9CE0F29B}"/>
              </a:ext>
            </a:extLst>
          </p:cNvPr>
          <p:cNvCxnSpPr>
            <a:cxnSpLocks/>
          </p:cNvCxnSpPr>
          <p:nvPr/>
        </p:nvCxnSpPr>
        <p:spPr>
          <a:xfrm>
            <a:off x="10956373" y="4012296"/>
            <a:ext cx="796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76F06E1-37D2-8885-662E-44D08B1BE864}"/>
              </a:ext>
            </a:extLst>
          </p:cNvPr>
          <p:cNvCxnSpPr>
            <a:cxnSpLocks/>
          </p:cNvCxnSpPr>
          <p:nvPr/>
        </p:nvCxnSpPr>
        <p:spPr>
          <a:xfrm>
            <a:off x="10950357" y="3041209"/>
            <a:ext cx="802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FA13D4D-1C61-9C07-5D86-4B8379803A7D}"/>
              </a:ext>
            </a:extLst>
          </p:cNvPr>
          <p:cNvCxnSpPr>
            <a:cxnSpLocks/>
          </p:cNvCxnSpPr>
          <p:nvPr/>
        </p:nvCxnSpPr>
        <p:spPr>
          <a:xfrm>
            <a:off x="11752677" y="3041209"/>
            <a:ext cx="0" cy="1969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5B198EE-7858-6F97-6C46-0CD1E18C502E}"/>
              </a:ext>
            </a:extLst>
          </p:cNvPr>
          <p:cNvCxnSpPr>
            <a:cxnSpLocks/>
          </p:cNvCxnSpPr>
          <p:nvPr/>
        </p:nvCxnSpPr>
        <p:spPr>
          <a:xfrm flipH="1">
            <a:off x="10950357" y="5011070"/>
            <a:ext cx="802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CE213CD-9D55-F6FA-F516-96CBD424C692}"/>
              </a:ext>
            </a:extLst>
          </p:cNvPr>
          <p:cNvSpPr/>
          <p:nvPr/>
        </p:nvSpPr>
        <p:spPr>
          <a:xfrm>
            <a:off x="3946443" y="1601968"/>
            <a:ext cx="3501957" cy="48021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C92181-1E13-8638-1825-B3F9A295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0" y="214807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How are the blocks connected</a:t>
            </a:r>
            <a:endParaRPr lang="ko-KR" altLang="en-US" dirty="0">
              <a:latin typeface="+mn-lt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7EB851-CE23-EF7F-0A06-3EA375FDFA3D}"/>
              </a:ext>
            </a:extLst>
          </p:cNvPr>
          <p:cNvSpPr/>
          <p:nvPr/>
        </p:nvSpPr>
        <p:spPr>
          <a:xfrm>
            <a:off x="89170" y="1601968"/>
            <a:ext cx="3501957" cy="480218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20E12F7-D4E8-F487-8D5D-C26FE429D48B}"/>
              </a:ext>
            </a:extLst>
          </p:cNvPr>
          <p:cNvSpPr/>
          <p:nvPr/>
        </p:nvSpPr>
        <p:spPr>
          <a:xfrm>
            <a:off x="444486" y="3620057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Previous hash</a:t>
            </a:r>
            <a:endParaRPr lang="ko-KR" altLang="en-US" sz="20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9D89B2D-CB93-697B-1FE7-3CF59028165B}"/>
              </a:ext>
            </a:extLst>
          </p:cNvPr>
          <p:cNvSpPr/>
          <p:nvPr/>
        </p:nvSpPr>
        <p:spPr>
          <a:xfrm>
            <a:off x="444486" y="4534708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Current hash</a:t>
            </a:r>
            <a:endParaRPr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398E3D1-F4D3-1457-692B-B306B0EA81C7}"/>
              </a:ext>
            </a:extLst>
          </p:cNvPr>
          <p:cNvSpPr/>
          <p:nvPr/>
        </p:nvSpPr>
        <p:spPr>
          <a:xfrm>
            <a:off x="444486" y="5431855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Timestamp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AEBA1-706D-39F0-C991-163F750E3E5B}"/>
              </a:ext>
            </a:extLst>
          </p:cNvPr>
          <p:cNvSpPr txBox="1"/>
          <p:nvPr/>
        </p:nvSpPr>
        <p:spPr>
          <a:xfrm>
            <a:off x="444486" y="1872598"/>
            <a:ext cx="27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Block 1</a:t>
            </a:r>
            <a:endParaRPr lang="ko-KR" altLang="en-US" sz="2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127BA7F-F398-C9D2-1FE0-3FBB3D2B6CB0}"/>
              </a:ext>
            </a:extLst>
          </p:cNvPr>
          <p:cNvSpPr/>
          <p:nvPr/>
        </p:nvSpPr>
        <p:spPr>
          <a:xfrm>
            <a:off x="444486" y="2648968"/>
            <a:ext cx="2791326" cy="766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Data 1</a:t>
            </a:r>
            <a:endParaRPr lang="ko-KR" altLang="en-US" sz="20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F51FA4-BF67-BC0C-EA5E-B20317FC533C}"/>
              </a:ext>
            </a:extLst>
          </p:cNvPr>
          <p:cNvSpPr/>
          <p:nvPr/>
        </p:nvSpPr>
        <p:spPr>
          <a:xfrm>
            <a:off x="4301759" y="2648969"/>
            <a:ext cx="2791326" cy="766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Data 2</a:t>
            </a:r>
            <a:endParaRPr lang="ko-KR" altLang="en-US" sz="20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961399-84A5-0D34-2451-84E59A47224E}"/>
              </a:ext>
            </a:extLst>
          </p:cNvPr>
          <p:cNvSpPr/>
          <p:nvPr/>
        </p:nvSpPr>
        <p:spPr>
          <a:xfrm>
            <a:off x="4301759" y="3620057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Previous hash</a:t>
            </a:r>
            <a:endParaRPr lang="ko-KR" altLang="en-US" sz="20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51C4021-44E4-895E-B8D7-A89E048166FE}"/>
              </a:ext>
            </a:extLst>
          </p:cNvPr>
          <p:cNvSpPr/>
          <p:nvPr/>
        </p:nvSpPr>
        <p:spPr>
          <a:xfrm>
            <a:off x="4301759" y="4534709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Current hash</a:t>
            </a:r>
            <a:endParaRPr lang="ko-KR" altLang="en-US" sz="2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D4CFDCE-7EAD-92DB-AFE3-2552D47ED49F}"/>
              </a:ext>
            </a:extLst>
          </p:cNvPr>
          <p:cNvSpPr/>
          <p:nvPr/>
        </p:nvSpPr>
        <p:spPr>
          <a:xfrm>
            <a:off x="4301759" y="5419858"/>
            <a:ext cx="2791326" cy="7660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Timestamp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09278-81ED-FDD4-09A5-DE08AADECCD8}"/>
              </a:ext>
            </a:extLst>
          </p:cNvPr>
          <p:cNvSpPr txBox="1"/>
          <p:nvPr/>
        </p:nvSpPr>
        <p:spPr>
          <a:xfrm>
            <a:off x="4301759" y="1812132"/>
            <a:ext cx="279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Block 2</a:t>
            </a:r>
            <a:endParaRPr lang="ko-KR" altLang="en-US" sz="28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07AC98-D974-E24F-F6F0-E043FB42D5F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35812" y="4003063"/>
            <a:ext cx="1065947" cy="914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41D70F-0C39-18F6-CF92-D240A0BEC86A}"/>
              </a:ext>
            </a:extLst>
          </p:cNvPr>
          <p:cNvCxnSpPr>
            <a:cxnSpLocks/>
          </p:cNvCxnSpPr>
          <p:nvPr/>
        </p:nvCxnSpPr>
        <p:spPr>
          <a:xfrm>
            <a:off x="7093085" y="4003061"/>
            <a:ext cx="796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3F93951-E321-CBF2-F87E-B85D02EAA0D7}"/>
              </a:ext>
            </a:extLst>
          </p:cNvPr>
          <p:cNvCxnSpPr>
            <a:cxnSpLocks/>
          </p:cNvCxnSpPr>
          <p:nvPr/>
        </p:nvCxnSpPr>
        <p:spPr>
          <a:xfrm>
            <a:off x="7087069" y="3031974"/>
            <a:ext cx="802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3F573F3-C596-5A81-2F8A-90EFB923B019}"/>
              </a:ext>
            </a:extLst>
          </p:cNvPr>
          <p:cNvCxnSpPr>
            <a:cxnSpLocks/>
          </p:cNvCxnSpPr>
          <p:nvPr/>
        </p:nvCxnSpPr>
        <p:spPr>
          <a:xfrm flipH="1">
            <a:off x="7087069" y="5001835"/>
            <a:ext cx="802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55A59A1-75E4-BDE1-7473-D66E26428BF9}"/>
              </a:ext>
            </a:extLst>
          </p:cNvPr>
          <p:cNvCxnSpPr>
            <a:cxnSpLocks/>
            <a:stCxn id="12" idx="3"/>
            <a:endCxn id="58" idx="1"/>
          </p:cNvCxnSpPr>
          <p:nvPr/>
        </p:nvCxnSpPr>
        <p:spPr>
          <a:xfrm flipV="1">
            <a:off x="7093085" y="4044201"/>
            <a:ext cx="1065946" cy="873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2F15275-5C04-CFF1-593B-52B4E7E852D8}"/>
              </a:ext>
            </a:extLst>
          </p:cNvPr>
          <p:cNvCxnSpPr>
            <a:cxnSpLocks/>
          </p:cNvCxnSpPr>
          <p:nvPr/>
        </p:nvCxnSpPr>
        <p:spPr>
          <a:xfrm flipV="1">
            <a:off x="10972672" y="4080537"/>
            <a:ext cx="1259310" cy="897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351CF74-52C4-970F-D401-5961E3212E83}"/>
              </a:ext>
            </a:extLst>
          </p:cNvPr>
          <p:cNvCxnSpPr>
            <a:cxnSpLocks/>
          </p:cNvCxnSpPr>
          <p:nvPr/>
        </p:nvCxnSpPr>
        <p:spPr>
          <a:xfrm>
            <a:off x="3233547" y="3996269"/>
            <a:ext cx="796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5A2576-304D-04BE-469E-E9D345799650}"/>
              </a:ext>
            </a:extLst>
          </p:cNvPr>
          <p:cNvCxnSpPr>
            <a:cxnSpLocks/>
          </p:cNvCxnSpPr>
          <p:nvPr/>
        </p:nvCxnSpPr>
        <p:spPr>
          <a:xfrm>
            <a:off x="3227531" y="3025182"/>
            <a:ext cx="802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CC8B6AA-29F2-040B-0641-1D940A63B19D}"/>
              </a:ext>
            </a:extLst>
          </p:cNvPr>
          <p:cNvCxnSpPr>
            <a:cxnSpLocks/>
          </p:cNvCxnSpPr>
          <p:nvPr/>
        </p:nvCxnSpPr>
        <p:spPr>
          <a:xfrm>
            <a:off x="4029851" y="3025182"/>
            <a:ext cx="0" cy="1969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88D7A5F-E889-7A5D-6F73-4C373FC6A10F}"/>
              </a:ext>
            </a:extLst>
          </p:cNvPr>
          <p:cNvCxnSpPr>
            <a:cxnSpLocks/>
          </p:cNvCxnSpPr>
          <p:nvPr/>
        </p:nvCxnSpPr>
        <p:spPr>
          <a:xfrm flipH="1">
            <a:off x="3227531" y="4995043"/>
            <a:ext cx="802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9D47114-EBE8-C85B-51E5-878C81ED6EB7}"/>
              </a:ext>
            </a:extLst>
          </p:cNvPr>
          <p:cNvCxnSpPr>
            <a:cxnSpLocks/>
          </p:cNvCxnSpPr>
          <p:nvPr/>
        </p:nvCxnSpPr>
        <p:spPr>
          <a:xfrm>
            <a:off x="7878083" y="3025182"/>
            <a:ext cx="0" cy="1969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EE52D6-F0E7-D307-A0A1-D15BDE9646BD}"/>
              </a:ext>
            </a:extLst>
          </p:cNvPr>
          <p:cNvSpPr/>
          <p:nvPr/>
        </p:nvSpPr>
        <p:spPr>
          <a:xfrm>
            <a:off x="3443294" y="3787555"/>
            <a:ext cx="667791" cy="3694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Hash</a:t>
            </a:r>
            <a:endParaRPr lang="ko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F9059D-346F-F58D-8035-C1D3EB5F121A}"/>
              </a:ext>
            </a:extLst>
          </p:cNvPr>
          <p:cNvSpPr/>
          <p:nvPr/>
        </p:nvSpPr>
        <p:spPr>
          <a:xfrm>
            <a:off x="7283759" y="3745317"/>
            <a:ext cx="667791" cy="3694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Hash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2F7179-AA04-D3AA-22C6-B4DA438D481A}"/>
              </a:ext>
            </a:extLst>
          </p:cNvPr>
          <p:cNvSpPr/>
          <p:nvPr/>
        </p:nvSpPr>
        <p:spPr>
          <a:xfrm>
            <a:off x="11252724" y="3825402"/>
            <a:ext cx="667791" cy="3694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Hash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549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5B1C6-3FB7-9ED0-3554-6052083B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759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+mn-lt"/>
              </a:rPr>
              <a:t>Hash Verification</a:t>
            </a:r>
            <a:endParaRPr lang="ko-KR" altLang="en-US" dirty="0">
              <a:latin typeface="+mn-lt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B6005B-5784-4011-4454-7D3BFFBA199F}"/>
              </a:ext>
            </a:extLst>
          </p:cNvPr>
          <p:cNvSpPr/>
          <p:nvPr/>
        </p:nvSpPr>
        <p:spPr>
          <a:xfrm>
            <a:off x="166991" y="1982518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a</a:t>
            </a:r>
          </a:p>
          <a:p>
            <a:pPr algn="ctr"/>
            <a:r>
              <a:rPr lang="en-US" altLang="ko-KR" dirty="0"/>
              <a:t>Hash: ‘ ’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C07FF6B-998C-DF34-9203-E80C24987CE9}"/>
              </a:ext>
            </a:extLst>
          </p:cNvPr>
          <p:cNvSpPr/>
          <p:nvPr/>
        </p:nvSpPr>
        <p:spPr>
          <a:xfrm>
            <a:off x="2780489" y="1982518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b</a:t>
            </a:r>
          </a:p>
          <a:p>
            <a:pPr algn="ctr"/>
            <a:r>
              <a:rPr lang="en-US" altLang="ko-KR" dirty="0"/>
              <a:t>Hash: ‘e2c23eq ’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1B8AFEA-C0AA-7F2B-D76B-347C72D39236}"/>
              </a:ext>
            </a:extLst>
          </p:cNvPr>
          <p:cNvSpPr/>
          <p:nvPr/>
        </p:nvSpPr>
        <p:spPr>
          <a:xfrm>
            <a:off x="5393987" y="1982518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c</a:t>
            </a:r>
          </a:p>
          <a:p>
            <a:pPr algn="ctr"/>
            <a:r>
              <a:rPr lang="en-US" altLang="ko-KR" dirty="0"/>
              <a:t>Hash: ‘’23ecwdq’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80170F-FE77-30B7-E600-85787B052541}"/>
              </a:ext>
            </a:extLst>
          </p:cNvPr>
          <p:cNvSpPr/>
          <p:nvPr/>
        </p:nvSpPr>
        <p:spPr>
          <a:xfrm>
            <a:off x="8007485" y="1982518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d</a:t>
            </a:r>
          </a:p>
          <a:p>
            <a:pPr algn="ctr"/>
            <a:r>
              <a:rPr lang="en-US" altLang="ko-KR" dirty="0"/>
              <a:t>Hash: ‘’rtbf44s’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AB3541F-9477-3006-4590-6EA02587CA26}"/>
              </a:ext>
            </a:extLst>
          </p:cNvPr>
          <p:cNvSpPr/>
          <p:nvPr/>
        </p:nvSpPr>
        <p:spPr>
          <a:xfrm>
            <a:off x="10620983" y="1982518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e</a:t>
            </a:r>
          </a:p>
          <a:p>
            <a:pPr algn="ctr"/>
            <a:r>
              <a:rPr lang="en-US" altLang="ko-KR" dirty="0"/>
              <a:t>Hash: ‘ be4f5te’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9B2929-7F14-30EB-D8BE-3E1522111ECF}"/>
              </a:ext>
            </a:extLst>
          </p:cNvPr>
          <p:cNvSpPr/>
          <p:nvPr/>
        </p:nvSpPr>
        <p:spPr>
          <a:xfrm>
            <a:off x="166991" y="4304186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a</a:t>
            </a:r>
          </a:p>
          <a:p>
            <a:pPr algn="ctr"/>
            <a:r>
              <a:rPr lang="en-US" altLang="ko-KR" dirty="0"/>
              <a:t>Hash: ‘ ’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0E87C4-08DE-F90D-C281-EE48627136BE}"/>
              </a:ext>
            </a:extLst>
          </p:cNvPr>
          <p:cNvSpPr/>
          <p:nvPr/>
        </p:nvSpPr>
        <p:spPr>
          <a:xfrm>
            <a:off x="2780489" y="4304186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b</a:t>
            </a:r>
          </a:p>
          <a:p>
            <a:pPr algn="ctr"/>
            <a:r>
              <a:rPr lang="en-US" altLang="ko-KR" dirty="0"/>
              <a:t>Hash: ‘e2c23eq ’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67CCEB8-1AC0-9F22-F9DE-C8F72AAFA83C}"/>
              </a:ext>
            </a:extLst>
          </p:cNvPr>
          <p:cNvSpPr/>
          <p:nvPr/>
        </p:nvSpPr>
        <p:spPr>
          <a:xfrm>
            <a:off x="5393987" y="4304186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x</a:t>
            </a:r>
          </a:p>
          <a:p>
            <a:pPr algn="ctr"/>
            <a:r>
              <a:rPr lang="en-US" altLang="ko-KR" dirty="0"/>
              <a:t>Hash: ‘’34rwze2’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1C340BD-F985-4F4A-AA9D-E50C2649CC9F}"/>
              </a:ext>
            </a:extLst>
          </p:cNvPr>
          <p:cNvSpPr/>
          <p:nvPr/>
        </p:nvSpPr>
        <p:spPr>
          <a:xfrm>
            <a:off x="8007485" y="4304186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d</a:t>
            </a:r>
          </a:p>
          <a:p>
            <a:pPr algn="ctr"/>
            <a:r>
              <a:rPr lang="en-US" altLang="ko-KR" dirty="0"/>
              <a:t>Hash: ‘’23rf34e’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A0E91D2-BE96-D9F8-6401-E557569E8EE9}"/>
              </a:ext>
            </a:extLst>
          </p:cNvPr>
          <p:cNvSpPr/>
          <p:nvPr/>
        </p:nvSpPr>
        <p:spPr>
          <a:xfrm>
            <a:off x="10620983" y="4304186"/>
            <a:ext cx="2138464" cy="104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Data: e</a:t>
            </a:r>
          </a:p>
          <a:p>
            <a:pPr algn="ctr"/>
            <a:r>
              <a:rPr lang="en-US" altLang="ko-KR" dirty="0"/>
              <a:t>Hash: ’32r35ec ’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DA5DD-1EF8-DE40-69B9-2973C1031052}"/>
              </a:ext>
            </a:extLst>
          </p:cNvPr>
          <p:cNvSpPr txBox="1"/>
          <p:nvPr/>
        </p:nvSpPr>
        <p:spPr>
          <a:xfrm>
            <a:off x="418289" y="3429000"/>
            <a:ext cx="16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</a:rPr>
              <a:t>Same</a:t>
            </a:r>
            <a:endParaRPr lang="ko-KR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D7BE9-6C14-2286-1C67-F66A982CEDDB}"/>
              </a:ext>
            </a:extLst>
          </p:cNvPr>
          <p:cNvSpPr txBox="1"/>
          <p:nvPr/>
        </p:nvSpPr>
        <p:spPr>
          <a:xfrm>
            <a:off x="3037461" y="3429000"/>
            <a:ext cx="16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</a:rPr>
              <a:t>Same</a:t>
            </a:r>
            <a:endParaRPr lang="ko-KR" altLang="en-US" sz="2400" b="1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382B1-80CA-E1D0-EE88-81A3D0E425DC}"/>
              </a:ext>
            </a:extLst>
          </p:cNvPr>
          <p:cNvSpPr txBox="1"/>
          <p:nvPr/>
        </p:nvSpPr>
        <p:spPr>
          <a:xfrm>
            <a:off x="5650959" y="3429000"/>
            <a:ext cx="16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</a:rPr>
              <a:t>Different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79F6A-5F09-2927-3D43-E15EA779E279}"/>
              </a:ext>
            </a:extLst>
          </p:cNvPr>
          <p:cNvSpPr txBox="1"/>
          <p:nvPr/>
        </p:nvSpPr>
        <p:spPr>
          <a:xfrm>
            <a:off x="8264457" y="3428999"/>
            <a:ext cx="16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</a:rPr>
              <a:t>Different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55277-C5CE-9EDB-1103-D4172DEDC0AC}"/>
              </a:ext>
            </a:extLst>
          </p:cNvPr>
          <p:cNvSpPr txBox="1"/>
          <p:nvPr/>
        </p:nvSpPr>
        <p:spPr>
          <a:xfrm>
            <a:off x="10877955" y="3428999"/>
            <a:ext cx="162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</a:rPr>
              <a:t>Different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02E9D-7D40-D7FB-6FBA-EAB80FCC9025}"/>
              </a:ext>
            </a:extLst>
          </p:cNvPr>
          <p:cNvSpPr txBox="1"/>
          <p:nvPr/>
        </p:nvSpPr>
        <p:spPr>
          <a:xfrm>
            <a:off x="943583" y="1511030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92334-766A-440E-916D-167295B7B560}"/>
              </a:ext>
            </a:extLst>
          </p:cNvPr>
          <p:cNvSpPr txBox="1"/>
          <p:nvPr/>
        </p:nvSpPr>
        <p:spPr>
          <a:xfrm>
            <a:off x="3567619" y="1511030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FA627-24D0-3A72-C27B-EF619AC2A0A6}"/>
              </a:ext>
            </a:extLst>
          </p:cNvPr>
          <p:cNvSpPr txBox="1"/>
          <p:nvPr/>
        </p:nvSpPr>
        <p:spPr>
          <a:xfrm>
            <a:off x="6191655" y="1464839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618BE4-045B-740A-76F5-26BC33BC53A7}"/>
              </a:ext>
            </a:extLst>
          </p:cNvPr>
          <p:cNvSpPr txBox="1"/>
          <p:nvPr/>
        </p:nvSpPr>
        <p:spPr>
          <a:xfrm>
            <a:off x="8794615" y="1464839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EFC74-D596-72E9-60D4-DC1904B9BE1F}"/>
              </a:ext>
            </a:extLst>
          </p:cNvPr>
          <p:cNvSpPr txBox="1"/>
          <p:nvPr/>
        </p:nvSpPr>
        <p:spPr>
          <a:xfrm>
            <a:off x="11397575" y="1447656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60786D-2576-1C40-A8DD-5B7603FA2280}"/>
              </a:ext>
            </a:extLst>
          </p:cNvPr>
          <p:cNvSpPr txBox="1"/>
          <p:nvPr/>
        </p:nvSpPr>
        <p:spPr>
          <a:xfrm>
            <a:off x="5508894" y="4224916"/>
            <a:ext cx="19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Manipulated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0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B3B5E-D0EE-CC8B-F917-71EC9C56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100" dirty="0"/>
              <a:t>The relationship between blockchain and big data </a:t>
            </a:r>
          </a:p>
        </p:txBody>
      </p:sp>
      <p:pic>
        <p:nvPicPr>
          <p:cNvPr id="6" name="Picture 5" descr="3D black and red cube illustration">
            <a:extLst>
              <a:ext uri="{FF2B5EF4-FFF2-40B4-BE49-F238E27FC236}">
                <a16:creationId xmlns:a16="http://schemas.microsoft.com/office/drawing/2014/main" id="{C90CF000-8231-97CF-55D1-12FC09F3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27" r="3401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7EA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F4A09-BA92-49D3-B4DC-3BBEB2D86443}"/>
              </a:ext>
            </a:extLst>
          </p:cNvPr>
          <p:cNvSpPr txBox="1"/>
          <p:nvPr/>
        </p:nvSpPr>
        <p:spPr>
          <a:xfrm>
            <a:off x="5092854" y="4475135"/>
            <a:ext cx="6297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 dirty="0"/>
              <a:t>Because…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A block can include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Blockchain is a decentralized digital ledger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5775F-3813-17A2-3374-77D8BDA469C1}"/>
              </a:ext>
            </a:extLst>
          </p:cNvPr>
          <p:cNvSpPr txBox="1"/>
          <p:nvPr/>
        </p:nvSpPr>
        <p:spPr>
          <a:xfrm>
            <a:off x="4965430" y="2711890"/>
            <a:ext cx="6094428" cy="116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3600" dirty="0"/>
              <a:t>Blockchain =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3600" dirty="0"/>
              <a:t>            Decentralized database</a:t>
            </a:r>
          </a:p>
        </p:txBody>
      </p:sp>
    </p:spTree>
    <p:extLst>
      <p:ext uri="{BB962C8B-B14F-4D97-AF65-F5344CB8AC3E}">
        <p14:creationId xmlns:p14="http://schemas.microsoft.com/office/powerpoint/2010/main" val="71342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50DCE-CCD5-6AD5-2974-EBE1647C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937812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atinLnBrk="0"/>
            <a:r>
              <a:rPr lang="en-US" altLang="ko-KR" b="1" dirty="0"/>
              <a:t>Advantages of using blockchain for big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D114C-BAF2-5CE2-BB16-1381BE4B42C9}"/>
              </a:ext>
            </a:extLst>
          </p:cNvPr>
          <p:cNvSpPr txBox="1"/>
          <p:nvPr/>
        </p:nvSpPr>
        <p:spPr>
          <a:xfrm>
            <a:off x="4303075" y="2314807"/>
            <a:ext cx="7865077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lvl="1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effectLst/>
              </a:rPr>
              <a:t>Blockchain-based</a:t>
            </a:r>
            <a:r>
              <a:rPr lang="en-US" altLang="ko-KR" sz="2800" dirty="0"/>
              <a:t> Big Data is </a:t>
            </a:r>
            <a:r>
              <a:rPr lang="en-US" altLang="ko-KR" sz="2800" b="1" dirty="0">
                <a:solidFill>
                  <a:schemeClr val="accent2"/>
                </a:solidFill>
              </a:rPr>
              <a:t>secure </a:t>
            </a:r>
            <a:r>
              <a:rPr lang="en-US" altLang="ko-KR" sz="2800" dirty="0"/>
              <a:t>and</a:t>
            </a:r>
            <a:r>
              <a:rPr lang="en-US" altLang="ko-KR" sz="2800" b="1" dirty="0">
                <a:solidFill>
                  <a:schemeClr val="accent2"/>
                </a:solidFill>
              </a:rPr>
              <a:t> </a:t>
            </a:r>
            <a:r>
              <a:rPr lang="en-US" altLang="ko-KR" sz="2800" b="1" i="0" dirty="0">
                <a:solidFill>
                  <a:schemeClr val="accent2"/>
                </a:solidFill>
                <a:effectLst/>
              </a:rPr>
              <a:t>clean</a:t>
            </a:r>
          </a:p>
          <a:p>
            <a:pPr marL="514350" lvl="1" algn="just" defTabSz="914400">
              <a:lnSpc>
                <a:spcPct val="90000"/>
              </a:lnSpc>
              <a:spcAft>
                <a:spcPts val="600"/>
              </a:spcAft>
            </a:pPr>
            <a:endParaRPr lang="en-US" altLang="ko-KR" sz="2800" b="1" i="0" dirty="0">
              <a:solidFill>
                <a:schemeClr val="accent2"/>
              </a:solidFill>
              <a:effectLst/>
            </a:endParaRPr>
          </a:p>
          <a:p>
            <a:pPr marL="742950" lvl="1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The data in the blockchain can’t be forged. Because adding a block needs always a </a:t>
            </a:r>
            <a:r>
              <a:rPr lang="en-US" altLang="ko-KR" sz="2800" b="1" dirty="0">
                <a:solidFill>
                  <a:schemeClr val="accent2"/>
                </a:solidFill>
              </a:rPr>
              <a:t>verification</a:t>
            </a:r>
            <a:r>
              <a:rPr lang="en-US" altLang="ko-KR" sz="2800" dirty="0"/>
              <a:t> of the whole blocks from multiple users</a:t>
            </a:r>
          </a:p>
          <a:p>
            <a:pPr marL="514350" lvl="1" algn="just" defTabSz="914400">
              <a:lnSpc>
                <a:spcPct val="90000"/>
              </a:lnSpc>
              <a:spcAft>
                <a:spcPts val="600"/>
              </a:spcAft>
            </a:pPr>
            <a:endParaRPr lang="en-US" altLang="ko-KR" sz="2800" dirty="0"/>
          </a:p>
          <a:p>
            <a:pPr marL="742950" lvl="1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As the same reason, blockchain can help address problems such as </a:t>
            </a:r>
            <a:r>
              <a:rPr lang="en-US" altLang="ko-KR" sz="2800" b="1" dirty="0">
                <a:solidFill>
                  <a:schemeClr val="accent2"/>
                </a:solidFill>
              </a:rPr>
              <a:t>human error</a:t>
            </a:r>
            <a:r>
              <a:rPr lang="en-US" altLang="ko-KR" sz="2800" dirty="0"/>
              <a:t>, </a:t>
            </a:r>
            <a:r>
              <a:rPr lang="en-US" altLang="ko-KR" sz="2800" b="1" dirty="0">
                <a:solidFill>
                  <a:schemeClr val="accent2"/>
                </a:solidFill>
              </a:rPr>
              <a:t>data duplication</a:t>
            </a:r>
            <a:r>
              <a:rPr lang="en-US" altLang="ko-KR" sz="2800" dirty="0"/>
              <a:t>, and </a:t>
            </a:r>
            <a:r>
              <a:rPr lang="en-US" altLang="ko-KR" sz="2800" b="1" dirty="0">
                <a:solidFill>
                  <a:schemeClr val="accent2"/>
                </a:solidFill>
              </a:rPr>
              <a:t>false information</a:t>
            </a:r>
            <a:r>
              <a:rPr lang="en-US" altLang="ko-KR" sz="2800" dirty="0"/>
              <a:t> often encountered when dealing with huge volumes of data</a:t>
            </a:r>
          </a:p>
          <a:p>
            <a:pPr marL="514350" lvl="1" algn="just" defTabSz="914400">
              <a:lnSpc>
                <a:spcPct val="90000"/>
              </a:lnSpc>
              <a:spcAft>
                <a:spcPts val="600"/>
              </a:spcAft>
            </a:pPr>
            <a:endParaRPr lang="en-US" altLang="ko-KR" sz="2800" dirty="0"/>
          </a:p>
        </p:txBody>
      </p:sp>
      <p:pic>
        <p:nvPicPr>
          <p:cNvPr id="16" name="Picture 15" descr="Blue blocks and networks technology background">
            <a:extLst>
              <a:ext uri="{FF2B5EF4-FFF2-40B4-BE49-F238E27FC236}">
                <a16:creationId xmlns:a16="http://schemas.microsoft.com/office/drawing/2014/main" id="{EA106B91-2FF7-6649-AB2B-C6A7D71E3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4" r="46445" b="-44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D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5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E09D3BE-AE60-2CBB-06E9-E946F7B1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383979"/>
            <a:ext cx="10515600" cy="1325563"/>
          </a:xfrm>
        </p:spPr>
        <p:txBody>
          <a:bodyPr/>
          <a:lstStyle/>
          <a:p>
            <a:r>
              <a:rPr lang="en-US" altLang="ko-KR"/>
              <a:t>Problems caused while using blockchain</a:t>
            </a:r>
            <a:endParaRPr lang="ko-KR" altLang="en-US" dirty="0"/>
          </a:p>
        </p:txBody>
      </p:sp>
      <p:pic>
        <p:nvPicPr>
          <p:cNvPr id="1026" name="Picture 2" descr="How to profit from greener miners - Isabey Paris Parfums">
            <a:extLst>
              <a:ext uri="{FF2B5EF4-FFF2-40B4-BE49-F238E27FC236}">
                <a16:creationId xmlns:a16="http://schemas.microsoft.com/office/drawing/2014/main" id="{34702882-6703-C92D-968E-EBC444D80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97" y="1325299"/>
            <a:ext cx="8417048" cy="529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71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4905</TotalTime>
  <Words>392</Words>
  <Application>Microsoft Office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Big Data  Topic: Blockchain </vt:lpstr>
      <vt:lpstr>Contents</vt:lpstr>
      <vt:lpstr>Definition </vt:lpstr>
      <vt:lpstr>Structure of a blockchain</vt:lpstr>
      <vt:lpstr>How are the blocks connected</vt:lpstr>
      <vt:lpstr>Hash Verification</vt:lpstr>
      <vt:lpstr>The relationship between blockchain and big data </vt:lpstr>
      <vt:lpstr>Advantages of using blockchain for big data </vt:lpstr>
      <vt:lpstr>Problems caused while using blockchain</vt:lpstr>
      <vt:lpstr>Problems caused while using blockchain</vt:lpstr>
      <vt:lpstr>Storj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 Topic: Blockchain </dc:title>
  <dc:creator>송 준하</dc:creator>
  <cp:lastModifiedBy>준하</cp:lastModifiedBy>
  <cp:revision>13</cp:revision>
  <dcterms:created xsi:type="dcterms:W3CDTF">2022-05-03T09:00:35Z</dcterms:created>
  <dcterms:modified xsi:type="dcterms:W3CDTF">2022-07-18T17:04:51Z</dcterms:modified>
</cp:coreProperties>
</file>