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" name="Shape 6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DengXian"/>
      </a:defRPr>
    </a:lvl1pPr>
    <a:lvl2pPr indent="228600" latinLnBrk="0">
      <a:defRPr sz="1200">
        <a:latin typeface="+mn-lt"/>
        <a:ea typeface="+mn-ea"/>
        <a:cs typeface="+mn-cs"/>
        <a:sym typeface="DengXian"/>
      </a:defRPr>
    </a:lvl2pPr>
    <a:lvl3pPr indent="457200" latinLnBrk="0">
      <a:defRPr sz="1200">
        <a:latin typeface="+mn-lt"/>
        <a:ea typeface="+mn-ea"/>
        <a:cs typeface="+mn-cs"/>
        <a:sym typeface="DengXian"/>
      </a:defRPr>
    </a:lvl3pPr>
    <a:lvl4pPr indent="685800" latinLnBrk="0">
      <a:defRPr sz="1200">
        <a:latin typeface="+mn-lt"/>
        <a:ea typeface="+mn-ea"/>
        <a:cs typeface="+mn-cs"/>
        <a:sym typeface="DengXian"/>
      </a:defRPr>
    </a:lvl4pPr>
    <a:lvl5pPr indent="914400" latinLnBrk="0">
      <a:defRPr sz="1200">
        <a:latin typeface="+mn-lt"/>
        <a:ea typeface="+mn-ea"/>
        <a:cs typeface="+mn-cs"/>
        <a:sym typeface="DengXian"/>
      </a:defRPr>
    </a:lvl5pPr>
    <a:lvl6pPr indent="1143000" latinLnBrk="0">
      <a:defRPr sz="1200">
        <a:latin typeface="+mn-lt"/>
        <a:ea typeface="+mn-ea"/>
        <a:cs typeface="+mn-cs"/>
        <a:sym typeface="DengXian"/>
      </a:defRPr>
    </a:lvl6pPr>
    <a:lvl7pPr indent="1371600" latinLnBrk="0">
      <a:defRPr sz="1200">
        <a:latin typeface="+mn-lt"/>
        <a:ea typeface="+mn-ea"/>
        <a:cs typeface="+mn-cs"/>
        <a:sym typeface="DengXian"/>
      </a:defRPr>
    </a:lvl7pPr>
    <a:lvl8pPr indent="1600200" latinLnBrk="0">
      <a:defRPr sz="1200">
        <a:latin typeface="+mn-lt"/>
        <a:ea typeface="+mn-ea"/>
        <a:cs typeface="+mn-cs"/>
        <a:sym typeface="DengXian"/>
      </a:defRPr>
    </a:lvl8pPr>
    <a:lvl9pPr indent="1828800" latinLnBrk="0">
      <a:defRPr sz="1200">
        <a:latin typeface="+mn-lt"/>
        <a:ea typeface="+mn-ea"/>
        <a:cs typeface="+mn-cs"/>
        <a:sym typeface="DengXi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1524000" y="2960328"/>
            <a:ext cx="9144000" cy="1174895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/>
            <a:r>
              <a:t>标题文本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1524000" y="4349853"/>
            <a:ext cx="9144000" cy="45848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5156" y="447183"/>
            <a:ext cx="1047719" cy="353526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/>
        </p:nvSpPr>
        <p:spPr>
          <a:xfrm>
            <a:off x="2153161" y="421504"/>
            <a:ext cx="3190929" cy="438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600">
                <a:solidFill>
                  <a:srgbClr val="FFFFFF"/>
                </a:solidFill>
                <a:latin typeface="+mn-lt"/>
                <a:ea typeface="+mn-ea"/>
                <a:cs typeface="+mn-cs"/>
                <a:sym typeface="DengXian"/>
              </a:defRPr>
            </a:pPr>
            <a:r>
              <a:t>产品技术委员会</a:t>
            </a:r>
            <a:br/>
            <a:r>
              <a:rPr b="1" spc="0" sz="600"/>
              <a:t>THE 11TH YICHE 2019 PRODUCT TECHNOLOGY CONFERENCE</a:t>
            </a:r>
          </a:p>
        </p:txBody>
      </p:sp>
      <p:sp>
        <p:nvSpPr>
          <p:cNvPr id="17" name="Shape 17"/>
          <p:cNvSpPr/>
          <p:nvPr/>
        </p:nvSpPr>
        <p:spPr>
          <a:xfrm>
            <a:off x="1524000" y="1983867"/>
            <a:ext cx="9144000" cy="498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algn="ctr">
              <a:lnSpc>
                <a:spcPct val="90000"/>
              </a:lnSpc>
              <a:defRPr spc="700" sz="3200">
                <a:solidFill>
                  <a:srgbClr val="FFFFFF"/>
                </a:solidFill>
                <a:latin typeface="DengXian Light"/>
                <a:ea typeface="DengXian Light"/>
                <a:cs typeface="DengXian Light"/>
                <a:sym typeface="DengXian Light"/>
              </a:defRPr>
            </a:lvl1pPr>
          </a:lstStyle>
          <a:p>
            <a:pPr/>
            <a:r>
              <a:t>第十一届产品技术大会</a:t>
            </a:r>
          </a:p>
        </p:txBody>
      </p:sp>
      <p:sp>
        <p:nvSpPr>
          <p:cNvPr id="18" name="Shape 18"/>
          <p:cNvSpPr/>
          <p:nvPr/>
        </p:nvSpPr>
        <p:spPr>
          <a:xfrm>
            <a:off x="1524000" y="2416158"/>
            <a:ext cx="91440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algn="ctr">
              <a:lnSpc>
                <a:spcPct val="90000"/>
              </a:lnSpc>
              <a:defRPr b="1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DengXian"/>
              </a:defRPr>
            </a:lvl1pPr>
          </a:lstStyle>
          <a:p>
            <a:pPr/>
            <a:r>
              <a:t>THE 11TH YICHE 2019 PRODUCT TECHNOLOGY CONFERENCE</a:t>
            </a:r>
          </a:p>
        </p:txBody>
      </p:sp>
      <p:sp>
        <p:nvSpPr>
          <p:cNvPr id="19" name="Shape 19"/>
          <p:cNvSpPr/>
          <p:nvPr/>
        </p:nvSpPr>
        <p:spPr>
          <a:xfrm>
            <a:off x="5003800" y="5481451"/>
            <a:ext cx="2184401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ct val="72000"/>
              </a:lnSpc>
              <a:spcBef>
                <a:spcPts val="1000"/>
              </a:spcBef>
              <a:defRPr sz="2100">
                <a:solidFill>
                  <a:srgbClr val="FFFFFF"/>
                </a:solidFill>
                <a:latin typeface="+mn-lt"/>
                <a:ea typeface="+mn-ea"/>
                <a:cs typeface="+mn-cs"/>
                <a:sym typeface="DengXian"/>
              </a:defRPr>
            </a:pPr>
            <a:r>
              <a:t>2019-03-11</a:t>
            </a:r>
            <a:br/>
            <a:r>
              <a:rPr sz="1200"/>
              <a:t>BEIJING</a:t>
            </a:r>
          </a:p>
        </p:txBody>
      </p:sp>
      <p:pic>
        <p:nvPicPr>
          <p:cNvPr id="20" name="image1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2862" y="469332"/>
            <a:ext cx="321493" cy="29275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645156" y="2606445"/>
            <a:ext cx="7189029" cy="665342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pPr/>
            <a:r>
              <a:t>标题文本</a:t>
            </a:r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645156" y="3451383"/>
            <a:ext cx="10964676" cy="365182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  <a:lvl2pPr algn="l">
              <a:defRPr sz="2400"/>
            </a:lvl2pPr>
            <a:lvl3pPr algn="l">
              <a:defRPr sz="2400"/>
            </a:lvl3pPr>
            <a:lvl4pPr algn="l">
              <a:defRPr sz="2400"/>
            </a:lvl4pPr>
            <a:lvl5pPr algn="l"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Shape 39"/>
          <p:cNvSpPr/>
          <p:nvPr>
            <p:ph type="body" sz="quarter" idx="13"/>
          </p:nvPr>
        </p:nvSpPr>
        <p:spPr>
          <a:xfrm>
            <a:off x="645155" y="2417404"/>
            <a:ext cx="10958583" cy="320613"/>
          </a:xfrm>
          <a:prstGeom prst="rect">
            <a:avLst/>
          </a:prstGeom>
        </p:spPr>
        <p:txBody>
          <a:bodyPr/>
          <a:lstStyle/>
          <a:p>
            <a:pPr marL="123444" indent="-123444" algn="l" defTabSz="493776">
              <a:spcBef>
                <a:spcPts val="500"/>
              </a:spcBef>
              <a:buSzPct val="100000"/>
              <a:buFont typeface="Arial"/>
              <a:buChar char="•"/>
              <a:defRPr sz="1512">
                <a:solidFill>
                  <a:srgbClr val="000000"/>
                </a:solidFill>
                <a:latin typeface="+mn-lt"/>
                <a:ea typeface="+mn-ea"/>
                <a:cs typeface="+mn-cs"/>
                <a:sym typeface="DengXian"/>
              </a:defRPr>
            </a:pPr>
          </a:p>
        </p:txBody>
      </p:sp>
      <p:sp>
        <p:nvSpPr>
          <p:cNvPr id="40" name="Shape 40"/>
          <p:cNvSpPr/>
          <p:nvPr>
            <p:ph type="body" idx="14"/>
          </p:nvPr>
        </p:nvSpPr>
        <p:spPr>
          <a:xfrm>
            <a:off x="645155" y="2824184"/>
            <a:ext cx="10958583" cy="3294422"/>
          </a:xfrm>
          <a:prstGeom prst="rect">
            <a:avLst/>
          </a:prstGeom>
        </p:spPr>
        <p:txBody>
          <a:bodyPr/>
          <a:lstStyle/>
          <a:p>
            <a:pPr marL="228600" indent="-228600" algn="l"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DengXian"/>
              </a:defRPr>
            </a:pP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_标题和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  <a:lvl2pPr>
              <a:defRPr>
                <a:solidFill>
                  <a:srgbClr val="404040"/>
                </a:solidFill>
              </a:defRPr>
            </a:lvl2pPr>
            <a:lvl3pPr>
              <a:defRPr>
                <a:solidFill>
                  <a:srgbClr val="404040"/>
                </a:solidFill>
              </a:defRPr>
            </a:lvl3pPr>
            <a:lvl4pPr>
              <a:defRPr>
                <a:solidFill>
                  <a:srgbClr val="404040"/>
                </a:solidFill>
              </a:defRPr>
            </a:lvl4pPr>
            <a:lvl5pPr>
              <a:defRPr>
                <a:solidFill>
                  <a:srgbClr val="404040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Shape 50"/>
          <p:cNvSpPr/>
          <p:nvPr>
            <p:ph type="body" sz="quarter" idx="13"/>
          </p:nvPr>
        </p:nvSpPr>
        <p:spPr>
          <a:xfrm>
            <a:off x="645155" y="2417404"/>
            <a:ext cx="10958583" cy="320613"/>
          </a:xfrm>
          <a:prstGeom prst="rect">
            <a:avLst/>
          </a:prstGeom>
        </p:spPr>
        <p:txBody>
          <a:bodyPr/>
          <a:lstStyle/>
          <a:p>
            <a:pPr marL="123444" indent="-123444" algn="l" defTabSz="493776">
              <a:spcBef>
                <a:spcPts val="500"/>
              </a:spcBef>
              <a:buSzPct val="100000"/>
              <a:buFont typeface="Arial"/>
              <a:buChar char="•"/>
              <a:defRPr sz="1512">
                <a:solidFill>
                  <a:srgbClr val="000000"/>
                </a:solidFill>
                <a:latin typeface="+mn-lt"/>
                <a:ea typeface="+mn-ea"/>
                <a:cs typeface="+mn-cs"/>
                <a:sym typeface="DengXian"/>
              </a:defRPr>
            </a:pPr>
          </a:p>
        </p:txBody>
      </p:sp>
      <p:sp>
        <p:nvSpPr>
          <p:cNvPr id="51" name="Shape 51"/>
          <p:cNvSpPr/>
          <p:nvPr>
            <p:ph type="body" idx="14"/>
          </p:nvPr>
        </p:nvSpPr>
        <p:spPr>
          <a:xfrm>
            <a:off x="645155" y="2824184"/>
            <a:ext cx="10958583" cy="3091984"/>
          </a:xfrm>
          <a:prstGeom prst="rect">
            <a:avLst/>
          </a:prstGeom>
        </p:spPr>
        <p:txBody>
          <a:bodyPr/>
          <a:lstStyle/>
          <a:p>
            <a:pPr marL="228600" indent="-228600" algn="l"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DengXian"/>
              </a:defRPr>
            </a:pP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自定义版式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5156" y="447183"/>
            <a:ext cx="1047719" cy="35352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1815411" y="421506"/>
            <a:ext cx="3242624" cy="41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60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DengXian"/>
              </a:defRPr>
            </a:pPr>
            <a:r>
              <a:t>第十一届产品技术大会</a:t>
            </a:r>
            <a:br/>
            <a:r>
              <a:rPr b="1" spc="0" sz="600"/>
              <a:t> </a:t>
            </a:r>
            <a:r>
              <a:rPr b="1" spc="0" sz="800"/>
              <a:t>THE 11TH YICHE 2019 PRODUCT TECHNOLOGY CONFERENCE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645156" y="1361635"/>
            <a:ext cx="10958581" cy="461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645156" y="1861103"/>
            <a:ext cx="10958581" cy="36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8463946" y="6221731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DengXi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0" marR="0" indent="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0" marR="0" indent="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0" marR="0" indent="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0" marR="0" indent="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0" marR="0" indent="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2463800" marR="0" indent="-1778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2921000" marR="0" indent="-1778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3378200" marR="0" indent="-1778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3835400" marR="0" indent="-1778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ctrTitle"/>
          </p:nvPr>
        </p:nvSpPr>
        <p:spPr>
          <a:xfrm>
            <a:off x="1524000" y="2960328"/>
            <a:ext cx="9144000" cy="1174896"/>
          </a:xfrm>
          <a:prstGeom prst="rect">
            <a:avLst/>
          </a:prstGeom>
        </p:spPr>
        <p:txBody>
          <a:bodyPr/>
          <a:lstStyle/>
          <a:p>
            <a:pPr algn="l" defTabSz="379729">
              <a:lnSpc>
                <a:spcPct val="100000"/>
              </a:lnSpc>
              <a:spcBef>
                <a:spcPts val="1100"/>
              </a:spcBef>
              <a:defRPr b="1" sz="5900">
                <a:latin typeface="+mj-lt"/>
                <a:ea typeface="+mj-ea"/>
                <a:cs typeface="+mj-cs"/>
                <a:sym typeface="Helvetica"/>
              </a:defRPr>
            </a:pPr>
            <a:r>
              <a:t>Openresty</a:t>
            </a:r>
            <a:r>
              <a:rPr sz="4500"/>
              <a:t>在高并发场景的实践</a:t>
            </a:r>
          </a:p>
        </p:txBody>
      </p:sp>
      <p:sp>
        <p:nvSpPr>
          <p:cNvPr id="69" name="Shape 69"/>
          <p:cNvSpPr/>
          <p:nvPr>
            <p:ph type="subTitle" sz="quarter" idx="1"/>
          </p:nvPr>
        </p:nvSpPr>
        <p:spPr>
          <a:xfrm>
            <a:off x="1524000" y="4349853"/>
            <a:ext cx="9144000" cy="458484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2200"/>
            </a:lvl1pPr>
          </a:lstStyle>
          <a:p>
            <a:pPr/>
            <a:r>
              <a:t>易车公司/平台业务中心/商业平台部/研发组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xfrm>
            <a:off x="645155" y="1361635"/>
            <a:ext cx="10958583" cy="461319"/>
          </a:xfrm>
          <a:prstGeom prst="rect">
            <a:avLst/>
          </a:prstGeom>
        </p:spPr>
        <p:txBody>
          <a:bodyPr/>
          <a:lstStyle>
            <a:lvl1pPr defTabSz="777240">
              <a:lnSpc>
                <a:spcPct val="120000"/>
              </a:lnSpc>
              <a:spcBef>
                <a:spcPts val="800"/>
              </a:spcBef>
              <a:defRPr sz="2200">
                <a:solidFill>
                  <a:srgbClr val="000000"/>
                </a:solidFill>
              </a:defRPr>
            </a:lvl1pPr>
          </a:lstStyle>
          <a:p>
            <a:pPr/>
            <a:r>
              <a:t>Openresty 主要组成部分</a:t>
            </a:r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xfrm>
            <a:off x="645155" y="1861103"/>
            <a:ext cx="10958583" cy="365182"/>
          </a:xfrm>
          <a:prstGeom prst="rect">
            <a:avLst/>
          </a:prstGeom>
        </p:spPr>
        <p:txBody>
          <a:bodyPr/>
          <a:lstStyle>
            <a:lvl1pPr defTabSz="713230">
              <a:spcBef>
                <a:spcPts val="700"/>
              </a:spcBef>
              <a:defRPr sz="1700"/>
            </a:lvl1pPr>
          </a:lstStyle>
          <a:p>
            <a:pPr/>
            <a:r>
              <a:t>第三方模块：Nginx所编译的C模块，   Lua模块：lua-resty-*模块</a:t>
            </a:r>
          </a:p>
        </p:txBody>
      </p:sp>
      <p:pic>
        <p:nvPicPr>
          <p:cNvPr id="109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2365" y="2550535"/>
            <a:ext cx="9888873" cy="3423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xfrm>
            <a:off x="645155" y="1361635"/>
            <a:ext cx="10958583" cy="461319"/>
          </a:xfrm>
          <a:prstGeom prst="rect">
            <a:avLst/>
          </a:prstGeom>
        </p:spPr>
        <p:txBody>
          <a:bodyPr/>
          <a:lstStyle>
            <a:lvl1pPr defTabSz="777240">
              <a:lnSpc>
                <a:spcPct val="120000"/>
              </a:lnSpc>
              <a:spcBef>
                <a:spcPts val="800"/>
              </a:spcBef>
              <a:defRPr sz="2200">
                <a:solidFill>
                  <a:srgbClr val="000000"/>
                </a:solidFill>
              </a:defRPr>
            </a:lvl1pPr>
          </a:lstStyle>
          <a:p>
            <a:pPr/>
            <a:r>
              <a:t>Openresty运行原理</a:t>
            </a:r>
          </a:p>
        </p:txBody>
      </p:sp>
      <p:pic>
        <p:nvPicPr>
          <p:cNvPr id="11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8544" y="1913362"/>
            <a:ext cx="8996838" cy="47077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616710" y="1276839"/>
            <a:ext cx="10958580" cy="461319"/>
          </a:xfrm>
          <a:prstGeom prst="rect">
            <a:avLst/>
          </a:prstGeom>
        </p:spPr>
        <p:txBody>
          <a:bodyPr/>
          <a:lstStyle>
            <a:lvl1pPr defTabSz="777240">
              <a:lnSpc>
                <a:spcPct val="120000"/>
              </a:lnSpc>
              <a:spcBef>
                <a:spcPts val="800"/>
              </a:spcBef>
              <a:defRPr sz="2200">
                <a:solidFill>
                  <a:srgbClr val="000000"/>
                </a:solidFill>
              </a:defRPr>
            </a:lvl1pPr>
          </a:lstStyle>
          <a:p>
            <a:pPr/>
            <a:r>
              <a:t>Openresty在Nginx的11个HTTP阶段嵌入Lua代码</a:t>
            </a:r>
          </a:p>
        </p:txBody>
      </p:sp>
      <p:pic>
        <p:nvPicPr>
          <p:cNvPr id="115" name="image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2876" y="1813225"/>
            <a:ext cx="5567015" cy="50407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image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55055" y="1796009"/>
            <a:ext cx="3029345" cy="5126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688804" y="2961419"/>
            <a:ext cx="10958581" cy="774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120000"/>
              </a:lnSpc>
              <a:spcBef>
                <a:spcPts val="1000"/>
              </a:spcBef>
              <a:defRPr sz="3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介绍Openresty核心功能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645155" y="1361635"/>
            <a:ext cx="10958583" cy="461319"/>
          </a:xfrm>
          <a:prstGeom prst="rect">
            <a:avLst/>
          </a:prstGeom>
        </p:spPr>
        <p:txBody>
          <a:bodyPr/>
          <a:lstStyle>
            <a:lvl1pPr defTabSz="777240">
              <a:lnSpc>
                <a:spcPct val="120000"/>
              </a:lnSpc>
              <a:spcBef>
                <a:spcPts val="800"/>
              </a:spcBef>
              <a:defRPr sz="2200">
                <a:solidFill>
                  <a:srgbClr val="000000"/>
                </a:solidFill>
              </a:defRPr>
            </a:lvl1pPr>
          </a:lstStyle>
          <a:p>
            <a:pPr/>
            <a:r>
              <a:t>Openresty的Nginx模块</a:t>
            </a:r>
          </a:p>
        </p:txBody>
      </p:sp>
      <p:sp>
        <p:nvSpPr>
          <p:cNvPr id="121" name="Shape 121"/>
          <p:cNvSpPr/>
          <p:nvPr/>
        </p:nvSpPr>
        <p:spPr>
          <a:xfrm>
            <a:off x="1438115" y="2008556"/>
            <a:ext cx="3997213" cy="2839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核心模块</a:t>
            </a:r>
          </a:p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ndk_http_module</a:t>
            </a:r>
          </a:p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ngx_http_lua_module</a:t>
            </a:r>
          </a:p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ngx_http_lua_upstream_module</a:t>
            </a:r>
          </a:p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ngx_stream_lua_module 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 sz="15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…</a:t>
            </a:r>
          </a:p>
        </p:txBody>
      </p:sp>
      <p:sp>
        <p:nvSpPr>
          <p:cNvPr id="122" name="Shape 122"/>
          <p:cNvSpPr/>
          <p:nvPr/>
        </p:nvSpPr>
        <p:spPr>
          <a:xfrm>
            <a:off x="5200103" y="2008556"/>
            <a:ext cx="3997212" cy="4317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Lua模块</a:t>
            </a:r>
          </a:p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lua-resty-dns</a:t>
            </a:r>
          </a:p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lua-resty-memcached</a:t>
            </a:r>
          </a:p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lua-resty-redis</a:t>
            </a:r>
          </a:p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lua-resty-mysql</a:t>
            </a:r>
          </a:p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lua-cjson</a:t>
            </a:r>
          </a:p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lua-resty-string</a:t>
            </a:r>
          </a:p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lua-resty-upload 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 sz="15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…</a:t>
            </a:r>
          </a:p>
        </p:txBody>
      </p:sp>
      <p:sp>
        <p:nvSpPr>
          <p:cNvPr id="123" name="Shape 123"/>
          <p:cNvSpPr/>
          <p:nvPr/>
        </p:nvSpPr>
        <p:spPr>
          <a:xfrm>
            <a:off x="8035241" y="2008556"/>
            <a:ext cx="3997212" cy="3332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Ngx或Lua第三方模块</a:t>
            </a:r>
          </a:p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ngx_http_cppjieba_module</a:t>
            </a:r>
          </a:p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lua-resty-influx</a:t>
            </a:r>
          </a:p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lua-resty-waf</a:t>
            </a:r>
          </a:p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lua-resty-rediscluster</a:t>
            </a:r>
          </a:p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lua-resty-pingyin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 sz="15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645155" y="1361635"/>
            <a:ext cx="10958583" cy="461319"/>
          </a:xfrm>
          <a:prstGeom prst="rect">
            <a:avLst/>
          </a:prstGeom>
        </p:spPr>
        <p:txBody>
          <a:bodyPr/>
          <a:lstStyle>
            <a:lvl1pPr defTabSz="777240">
              <a:lnSpc>
                <a:spcPct val="120000"/>
              </a:lnSpc>
              <a:spcBef>
                <a:spcPts val="800"/>
              </a:spcBef>
              <a:defRPr sz="2200">
                <a:solidFill>
                  <a:srgbClr val="000000"/>
                </a:solidFill>
              </a:defRPr>
            </a:lvl1pPr>
          </a:lstStyle>
          <a:p>
            <a:pPr/>
            <a:r>
              <a:t>Openresty中工具类型的SDK</a:t>
            </a:r>
          </a:p>
        </p:txBody>
      </p:sp>
      <p:sp>
        <p:nvSpPr>
          <p:cNvPr id="126" name="Shape 126"/>
          <p:cNvSpPr/>
          <p:nvPr/>
        </p:nvSpPr>
        <p:spPr>
          <a:xfrm>
            <a:off x="2057429" y="2115814"/>
            <a:ext cx="3997212" cy="4262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832103">
              <a:lnSpc>
                <a:spcPct val="120000"/>
              </a:lnSpc>
              <a:spcBef>
                <a:spcPts val="900"/>
              </a:spcBef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请求相关</a:t>
            </a:r>
          </a:p>
          <a:p>
            <a:pPr marL="118611" indent="-118611" defTabSz="832103">
              <a:lnSpc>
                <a:spcPct val="120000"/>
              </a:lnSpc>
              <a:spcBef>
                <a:spcPts val="900"/>
              </a:spcBef>
              <a:buSzPct val="100000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ngx.req.raw_headers</a:t>
            </a:r>
          </a:p>
          <a:p>
            <a:pPr marL="118611" indent="-118611" defTabSz="832103">
              <a:lnSpc>
                <a:spcPct val="120000"/>
              </a:lnSpc>
              <a:spcBef>
                <a:spcPts val="900"/>
              </a:spcBef>
              <a:buSzPct val="100000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ngx.req.get_uri_args</a:t>
            </a:r>
          </a:p>
          <a:p>
            <a:pPr marL="118611" indent="-118611" defTabSz="832103">
              <a:lnSpc>
                <a:spcPct val="120000"/>
              </a:lnSpc>
              <a:spcBef>
                <a:spcPts val="900"/>
              </a:spcBef>
              <a:buSzPct val="100000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ngx.req.get_post_args</a:t>
            </a:r>
          </a:p>
          <a:p>
            <a:pPr marL="118611" indent="-118611" defTabSz="832103">
              <a:lnSpc>
                <a:spcPct val="120000"/>
              </a:lnSpc>
              <a:spcBef>
                <a:spcPts val="900"/>
              </a:spcBef>
              <a:buSzPct val="100000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ngx.req.set_header</a:t>
            </a:r>
          </a:p>
          <a:p>
            <a:pPr marL="118611" indent="-118611" defTabSz="832103">
              <a:lnSpc>
                <a:spcPct val="120000"/>
              </a:lnSpc>
              <a:spcBef>
                <a:spcPts val="900"/>
              </a:spcBef>
              <a:buSzPct val="100000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ngx.status</a:t>
            </a:r>
          </a:p>
          <a:p>
            <a:pPr marL="118611" indent="-118611" defTabSz="832103">
              <a:lnSpc>
                <a:spcPct val="120000"/>
              </a:lnSpc>
              <a:spcBef>
                <a:spcPts val="900"/>
              </a:spcBef>
              <a:buSzPct val="100000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ngx.redirect</a:t>
            </a:r>
          </a:p>
          <a:p>
            <a:pPr marL="118611" indent="-118611" defTabSz="832103">
              <a:lnSpc>
                <a:spcPct val="120000"/>
              </a:lnSpc>
              <a:spcBef>
                <a:spcPts val="900"/>
              </a:spcBef>
              <a:buSzPct val="100000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ngx.print</a:t>
            </a:r>
          </a:p>
          <a:p>
            <a:pPr marL="118611" indent="-118611" defTabSz="832103">
              <a:lnSpc>
                <a:spcPct val="120000"/>
              </a:lnSpc>
              <a:spcBef>
                <a:spcPts val="900"/>
              </a:spcBef>
              <a:buSzPct val="100000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ngx.exit</a:t>
            </a:r>
          </a:p>
          <a:p>
            <a:pPr defTabSz="832103">
              <a:lnSpc>
                <a:spcPct val="120000"/>
              </a:lnSpc>
              <a:spcBef>
                <a:spcPts val="900"/>
              </a:spcBef>
              <a:defRPr sz="13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…</a:t>
            </a:r>
          </a:p>
        </p:txBody>
      </p:sp>
      <p:sp>
        <p:nvSpPr>
          <p:cNvPr id="127" name="Shape 127"/>
          <p:cNvSpPr/>
          <p:nvPr/>
        </p:nvSpPr>
        <p:spPr>
          <a:xfrm>
            <a:off x="8145435" y="2103114"/>
            <a:ext cx="2538623" cy="3982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786383">
              <a:lnSpc>
                <a:spcPct val="120000"/>
              </a:lnSpc>
              <a:spcBef>
                <a:spcPts val="800"/>
              </a:spcBef>
              <a:defRPr sz="17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其他</a:t>
            </a:r>
          </a:p>
          <a:p>
            <a:pPr marL="112094" indent="-112094" defTabSz="786383">
              <a:lnSpc>
                <a:spcPct val="120000"/>
              </a:lnSpc>
              <a:spcBef>
                <a:spcPts val="800"/>
              </a:spcBef>
              <a:buSzPct val="100000"/>
              <a:buChar char="•"/>
              <a:defRPr sz="15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ngx.on_abort</a:t>
            </a:r>
          </a:p>
          <a:p>
            <a:pPr marL="112094" indent="-112094" defTabSz="786383">
              <a:lnSpc>
                <a:spcPct val="120000"/>
              </a:lnSpc>
              <a:spcBef>
                <a:spcPts val="800"/>
              </a:spcBef>
              <a:buSzPct val="100000"/>
              <a:buChar char="•"/>
              <a:defRPr sz="15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ngx.config.nginx_version</a:t>
            </a:r>
          </a:p>
          <a:p>
            <a:pPr marL="112094" indent="-112094" defTabSz="786383">
              <a:lnSpc>
                <a:spcPct val="120000"/>
              </a:lnSpc>
              <a:spcBef>
                <a:spcPts val="800"/>
              </a:spcBef>
              <a:buSzPct val="100000"/>
              <a:buChar char="•"/>
              <a:defRPr sz="15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ngx.var.VAR_NAME</a:t>
            </a:r>
          </a:p>
          <a:p>
            <a:pPr marL="112094" indent="-112094" defTabSz="786383">
              <a:lnSpc>
                <a:spcPct val="120000"/>
              </a:lnSpc>
              <a:spcBef>
                <a:spcPts val="800"/>
              </a:spcBef>
              <a:buSzPct val="100000"/>
              <a:buChar char="•"/>
              <a:defRPr sz="15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ngx.log</a:t>
            </a:r>
          </a:p>
          <a:p>
            <a:pPr marL="112094" indent="-112094" defTabSz="786383">
              <a:lnSpc>
                <a:spcPct val="120000"/>
              </a:lnSpc>
              <a:spcBef>
                <a:spcPts val="800"/>
              </a:spcBef>
              <a:buSzPct val="100000"/>
              <a:buChar char="•"/>
              <a:defRPr sz="15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ngx.errlog</a:t>
            </a:r>
          </a:p>
          <a:p>
            <a:pPr marL="112094" indent="-112094" defTabSz="786383">
              <a:lnSpc>
                <a:spcPct val="120000"/>
              </a:lnSpc>
              <a:spcBef>
                <a:spcPts val="800"/>
              </a:spcBef>
              <a:buSzPct val="100000"/>
              <a:buChar char="•"/>
              <a:defRPr sz="15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ngx.worker.pid</a:t>
            </a:r>
          </a:p>
          <a:p>
            <a:pPr marL="112094" indent="-112094" defTabSz="786383">
              <a:lnSpc>
                <a:spcPct val="120000"/>
              </a:lnSpc>
              <a:spcBef>
                <a:spcPts val="800"/>
              </a:spcBef>
              <a:buSzPct val="100000"/>
              <a:buChar char="•"/>
              <a:defRPr sz="15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ngx.time</a:t>
            </a:r>
          </a:p>
          <a:p>
            <a:pPr marL="112094" indent="-112094" defTabSz="786383">
              <a:lnSpc>
                <a:spcPct val="120000"/>
              </a:lnSpc>
              <a:spcBef>
                <a:spcPts val="800"/>
              </a:spcBef>
              <a:buSzPct val="100000"/>
              <a:buChar char="•"/>
              <a:defRPr sz="15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ngx.timer.at</a:t>
            </a:r>
          </a:p>
          <a:p>
            <a:pPr defTabSz="786383">
              <a:lnSpc>
                <a:spcPct val="120000"/>
              </a:lnSpc>
              <a:spcBef>
                <a:spcPts val="800"/>
              </a:spcBef>
              <a:defRPr sz="12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…</a:t>
            </a:r>
          </a:p>
        </p:txBody>
      </p:sp>
      <p:sp>
        <p:nvSpPr>
          <p:cNvPr id="128" name="Shape 128"/>
          <p:cNvSpPr/>
          <p:nvPr/>
        </p:nvSpPr>
        <p:spPr>
          <a:xfrm>
            <a:off x="5277672" y="2115814"/>
            <a:ext cx="3997212" cy="4262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832103">
              <a:lnSpc>
                <a:spcPct val="120000"/>
              </a:lnSpc>
              <a:spcBef>
                <a:spcPts val="900"/>
              </a:spcBef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工程相关</a:t>
            </a:r>
          </a:p>
          <a:p>
            <a:pPr marL="118611" indent="-118611" defTabSz="832103">
              <a:lnSpc>
                <a:spcPct val="120000"/>
              </a:lnSpc>
              <a:spcBef>
                <a:spcPts val="900"/>
              </a:spcBef>
              <a:buSzPct val="100000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ngx.md5</a:t>
            </a:r>
          </a:p>
          <a:p>
            <a:pPr marL="118611" indent="-118611" defTabSz="832103">
              <a:lnSpc>
                <a:spcPct val="120000"/>
              </a:lnSpc>
              <a:spcBef>
                <a:spcPts val="900"/>
              </a:spcBef>
              <a:buSzPct val="100000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ngx.escape_uri</a:t>
            </a:r>
          </a:p>
          <a:p>
            <a:pPr marL="118611" indent="-118611" defTabSz="832103">
              <a:lnSpc>
                <a:spcPct val="120000"/>
              </a:lnSpc>
              <a:spcBef>
                <a:spcPts val="900"/>
              </a:spcBef>
              <a:buSzPct val="100000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ngx.encode_args</a:t>
            </a:r>
          </a:p>
          <a:p>
            <a:pPr marL="118611" indent="-118611" defTabSz="832103">
              <a:lnSpc>
                <a:spcPct val="120000"/>
              </a:lnSpc>
              <a:spcBef>
                <a:spcPts val="900"/>
              </a:spcBef>
              <a:buSzPct val="100000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ngx.encode_base64</a:t>
            </a:r>
          </a:p>
          <a:p>
            <a:pPr marL="118611" indent="-118611" defTabSz="832103">
              <a:lnSpc>
                <a:spcPct val="120000"/>
              </a:lnSpc>
              <a:spcBef>
                <a:spcPts val="900"/>
              </a:spcBef>
              <a:buSzPct val="100000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ngx.re.match</a:t>
            </a:r>
          </a:p>
          <a:p>
            <a:pPr marL="118611" indent="-118611" defTabSz="832103">
              <a:lnSpc>
                <a:spcPct val="120000"/>
              </a:lnSpc>
              <a:spcBef>
                <a:spcPts val="900"/>
              </a:spcBef>
              <a:buSzPct val="100000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ngx.re.find</a:t>
            </a:r>
          </a:p>
          <a:p>
            <a:pPr marL="118611" indent="-118611" defTabSz="832103">
              <a:lnSpc>
                <a:spcPct val="120000"/>
              </a:lnSpc>
              <a:spcBef>
                <a:spcPts val="900"/>
              </a:spcBef>
              <a:buSzPct val="100000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ngx.gsub</a:t>
            </a:r>
          </a:p>
          <a:p>
            <a:pPr marL="118611" indent="-118611" defTabSz="832103">
              <a:lnSpc>
                <a:spcPct val="120000"/>
              </a:lnSpc>
              <a:spcBef>
                <a:spcPts val="900"/>
              </a:spcBef>
              <a:buSzPct val="100000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lua_regex_match_limit</a:t>
            </a:r>
          </a:p>
          <a:p>
            <a:pPr defTabSz="832103">
              <a:lnSpc>
                <a:spcPct val="120000"/>
              </a:lnSpc>
              <a:spcBef>
                <a:spcPts val="900"/>
              </a:spcBef>
              <a:defRPr sz="13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77240">
              <a:lnSpc>
                <a:spcPct val="120000"/>
              </a:lnSpc>
              <a:spcBef>
                <a:spcPts val="800"/>
              </a:spcBef>
              <a:defRPr sz="2200">
                <a:solidFill>
                  <a:srgbClr val="000000"/>
                </a:solidFill>
              </a:defRPr>
            </a:lvl1pPr>
          </a:lstStyle>
          <a:p>
            <a:pPr/>
            <a:r>
              <a:t>C语言协程demo</a:t>
            </a:r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13230">
              <a:spcBef>
                <a:spcPts val="700"/>
              </a:spcBef>
              <a:defRPr sz="1700"/>
            </a:lvl1pPr>
          </a:lstStyle>
          <a:p>
            <a:pPr/>
            <a:r>
              <a:t>通过上下文切换，实现一个无限循环</a:t>
            </a:r>
          </a:p>
        </p:txBody>
      </p:sp>
      <p:pic>
        <p:nvPicPr>
          <p:cNvPr id="13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06589" y="2559033"/>
            <a:ext cx="5005532" cy="32625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645155" y="1361635"/>
            <a:ext cx="10958583" cy="461319"/>
          </a:xfrm>
          <a:prstGeom prst="rect">
            <a:avLst/>
          </a:prstGeom>
        </p:spPr>
        <p:txBody>
          <a:bodyPr/>
          <a:lstStyle>
            <a:lvl1pPr defTabSz="777240">
              <a:lnSpc>
                <a:spcPct val="120000"/>
              </a:lnSpc>
              <a:spcBef>
                <a:spcPts val="800"/>
              </a:spcBef>
              <a:defRPr sz="2200">
                <a:solidFill>
                  <a:srgbClr val="000000"/>
                </a:solidFill>
              </a:defRPr>
            </a:lvl1pPr>
          </a:lstStyle>
          <a:p>
            <a:pPr/>
            <a:r>
              <a:t>Openresty中的cosocket</a:t>
            </a:r>
          </a:p>
        </p:txBody>
      </p:sp>
      <p:pic>
        <p:nvPicPr>
          <p:cNvPr id="135" name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3906" y="2483257"/>
            <a:ext cx="6116220" cy="3541584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/>
        </p:nvSpPr>
        <p:spPr>
          <a:xfrm>
            <a:off x="8067283" y="2449134"/>
            <a:ext cx="3997212" cy="2285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SDK</a:t>
            </a:r>
          </a:p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ngx.socket.tcp</a:t>
            </a:r>
          </a:p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ngx.socket.udp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 sz="15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…</a:t>
            </a:r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645155" y="1861103"/>
            <a:ext cx="10958583" cy="365182"/>
          </a:xfrm>
          <a:prstGeom prst="rect">
            <a:avLst/>
          </a:prstGeom>
        </p:spPr>
        <p:txBody>
          <a:bodyPr/>
          <a:lstStyle>
            <a:lvl1pPr defTabSz="713230">
              <a:spcBef>
                <a:spcPts val="700"/>
              </a:spcBef>
              <a:defRPr sz="1700"/>
            </a:lvl1pPr>
          </a:lstStyle>
          <a:p>
            <a:pPr/>
            <a:r>
              <a:t>同步、非阻塞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645155" y="1361635"/>
            <a:ext cx="10958583" cy="461319"/>
          </a:xfrm>
          <a:prstGeom prst="rect">
            <a:avLst/>
          </a:prstGeom>
        </p:spPr>
        <p:txBody>
          <a:bodyPr/>
          <a:lstStyle>
            <a:lvl1pPr defTabSz="777240">
              <a:lnSpc>
                <a:spcPct val="120000"/>
              </a:lnSpc>
              <a:spcBef>
                <a:spcPts val="800"/>
              </a:spcBef>
              <a:defRPr sz="2200">
                <a:solidFill>
                  <a:srgbClr val="000000"/>
                </a:solidFill>
              </a:defRPr>
            </a:lvl1pPr>
          </a:lstStyle>
          <a:p>
            <a:pPr/>
            <a:r>
              <a:t>Openresty协程并发编程和子请求</a:t>
            </a:r>
          </a:p>
        </p:txBody>
      </p:sp>
      <p:sp>
        <p:nvSpPr>
          <p:cNvPr id="140" name="Shape 140"/>
          <p:cNvSpPr/>
          <p:nvPr/>
        </p:nvSpPr>
        <p:spPr>
          <a:xfrm>
            <a:off x="2356571" y="2175608"/>
            <a:ext cx="3997212" cy="4287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协程SDK</a:t>
            </a:r>
          </a:p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ngx.thread.spawn</a:t>
            </a:r>
          </a:p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ngx.thread.wait</a:t>
            </a:r>
          </a:p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ngx.thread.kill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 sz="15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>
              <a:lnSpc>
                <a:spcPct val="120000"/>
              </a:lnSpc>
              <a:spcBef>
                <a:spcPts val="1000"/>
              </a:spcBef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子请求SDK</a:t>
            </a:r>
          </a:p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ngx.location.capture</a:t>
            </a:r>
          </a:p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ngx.location.capture_multi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 sz="15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…</a:t>
            </a:r>
          </a:p>
        </p:txBody>
      </p:sp>
      <p:sp>
        <p:nvSpPr>
          <p:cNvPr id="141" name="Shape 141"/>
          <p:cNvSpPr/>
          <p:nvPr/>
        </p:nvSpPr>
        <p:spPr>
          <a:xfrm>
            <a:off x="6568932" y="2136725"/>
            <a:ext cx="4476811" cy="271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协程并发示例</a:t>
            </a:r>
          </a:p>
          <a:p>
            <a:pPr>
              <a:spcBef>
                <a:spcPts val="500"/>
              </a:spcBef>
              <a:defRPr sz="15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local get_redis(key)</a:t>
            </a:r>
          </a:p>
          <a:p>
            <a:pPr lvl="1" indent="228600">
              <a:spcBef>
                <a:spcPts val="500"/>
              </a:spcBef>
              <a:defRPr sz="15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….</a:t>
            </a:r>
          </a:p>
          <a:p>
            <a:pPr>
              <a:spcBef>
                <a:spcPts val="500"/>
              </a:spcBef>
              <a:defRPr sz="15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end</a:t>
            </a:r>
          </a:p>
          <a:p>
            <a:pPr>
              <a:spcBef>
                <a:spcPts val="500"/>
              </a:spcBef>
              <a:defRPr sz="15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>
              <a:spcBef>
                <a:spcPts val="500"/>
              </a:spcBef>
              <a:defRPr sz="15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local t1 = ngx.thread.spawn(get_redis, ‘k1’)</a:t>
            </a:r>
          </a:p>
          <a:p>
            <a:pPr>
              <a:spcBef>
                <a:spcPts val="500"/>
              </a:spcBef>
              <a:defRPr sz="15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local t2 = ngx.thread.spawn(get_redis, ‘k2’)</a:t>
            </a:r>
          </a:p>
          <a:p>
            <a:pPr>
              <a:spcBef>
                <a:spcPts val="500"/>
              </a:spcBef>
              <a:defRPr sz="15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local ok, v1, v2 = ngx.thread.wait(t1, t2)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xfrm>
            <a:off x="645155" y="1361635"/>
            <a:ext cx="10958583" cy="461319"/>
          </a:xfrm>
          <a:prstGeom prst="rect">
            <a:avLst/>
          </a:prstGeom>
        </p:spPr>
        <p:txBody>
          <a:bodyPr/>
          <a:lstStyle>
            <a:lvl1pPr defTabSz="777240">
              <a:lnSpc>
                <a:spcPct val="120000"/>
              </a:lnSpc>
              <a:spcBef>
                <a:spcPts val="800"/>
              </a:spcBef>
              <a:defRPr sz="2200">
                <a:solidFill>
                  <a:srgbClr val="000000"/>
                </a:solidFill>
              </a:defRPr>
            </a:lvl1pPr>
          </a:lstStyle>
          <a:p>
            <a:pPr/>
            <a:r>
              <a:t>Openresty共享内存与锁</a:t>
            </a:r>
          </a:p>
        </p:txBody>
      </p:sp>
      <p:sp>
        <p:nvSpPr>
          <p:cNvPr id="144" name="Shape 144"/>
          <p:cNvSpPr/>
          <p:nvPr/>
        </p:nvSpPr>
        <p:spPr>
          <a:xfrm>
            <a:off x="2785634" y="2182247"/>
            <a:ext cx="3997212" cy="1854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SDK</a:t>
            </a:r>
          </a:p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ngx.shared_dict</a:t>
            </a:r>
          </a:p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lua-resty-lock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 sz="15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…</a:t>
            </a:r>
          </a:p>
        </p:txBody>
      </p:sp>
      <p:sp>
        <p:nvSpPr>
          <p:cNvPr id="145" name="Shape 145"/>
          <p:cNvSpPr/>
          <p:nvPr/>
        </p:nvSpPr>
        <p:spPr>
          <a:xfrm>
            <a:off x="2785634" y="4137985"/>
            <a:ext cx="3997212" cy="1854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数据类型</a:t>
            </a:r>
          </a:p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hash</a:t>
            </a:r>
          </a:p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deque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 sz="15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…</a:t>
            </a:r>
          </a:p>
        </p:txBody>
      </p:sp>
      <p:sp>
        <p:nvSpPr>
          <p:cNvPr id="146" name="Shape 146"/>
          <p:cNvSpPr/>
          <p:nvPr/>
        </p:nvSpPr>
        <p:spPr>
          <a:xfrm>
            <a:off x="6803139" y="2181466"/>
            <a:ext cx="3743917" cy="4450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示例</a:t>
            </a:r>
          </a:p>
          <a:p>
            <a:pPr>
              <a:spcBef>
                <a:spcPts val="500"/>
              </a:spcBef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local my_cache = ngx.shared.dict.mycache</a:t>
            </a:r>
          </a:p>
          <a:p>
            <a:pPr>
              <a:spcBef>
                <a:spcPts val="500"/>
              </a:spcBef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local ngx_lock =  require ‘resty.lock’</a:t>
            </a:r>
          </a:p>
          <a:p>
            <a:pPr>
              <a:spcBef>
                <a:spcPts val="500"/>
              </a:spcBef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>
              <a:spcBef>
                <a:spcPts val="500"/>
              </a:spcBef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local res, err = my_cache:get(key)</a:t>
            </a:r>
          </a:p>
          <a:p>
            <a:pPr>
              <a:spcBef>
                <a:spcPts val="500"/>
              </a:spcBef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if not res then</a:t>
            </a:r>
          </a:p>
          <a:p>
            <a:pPr lvl="1" indent="228600">
              <a:spcBef>
                <a:spcPts val="500"/>
              </a:spcBef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local lock = ngx_lock:new(‘my_lock’)</a:t>
            </a:r>
          </a:p>
          <a:p>
            <a:pPr lvl="1" indent="228600">
              <a:spcBef>
                <a:spcPts val="500"/>
              </a:spcBef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lock.lock(key)</a:t>
            </a:r>
          </a:p>
          <a:p>
            <a:pPr lvl="1" indent="228600">
              <a:spcBef>
                <a:spcPts val="500"/>
              </a:spcBef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1" indent="228600">
              <a:spcBef>
                <a:spcPts val="500"/>
              </a:spcBef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local res, err = redis:get(key)</a:t>
            </a:r>
          </a:p>
          <a:p>
            <a:pPr lvl="1" indent="228600">
              <a:spcBef>
                <a:spcPts val="500"/>
              </a:spcBef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my_cache:set(key, res)</a:t>
            </a:r>
          </a:p>
          <a:p>
            <a:pPr lvl="1" indent="228600">
              <a:spcBef>
                <a:spcPts val="500"/>
              </a:spcBef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1" indent="228600">
              <a:spcBef>
                <a:spcPts val="500"/>
              </a:spcBef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lock.unlock()</a:t>
            </a:r>
          </a:p>
          <a:p>
            <a:pPr>
              <a:spcBef>
                <a:spcPts val="500"/>
              </a:spcBef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688804" y="2961419"/>
            <a:ext cx="10958581" cy="774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120000"/>
              </a:lnSpc>
              <a:spcBef>
                <a:spcPts val="1000"/>
              </a:spcBef>
              <a:defRPr sz="3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关于高并发服务技术选型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77240">
              <a:lnSpc>
                <a:spcPct val="120000"/>
              </a:lnSpc>
              <a:spcBef>
                <a:spcPts val="800"/>
              </a:spcBef>
              <a:defRPr sz="2200">
                <a:solidFill>
                  <a:srgbClr val="000000"/>
                </a:solidFill>
              </a:defRPr>
            </a:lvl1pPr>
          </a:lstStyle>
          <a:p>
            <a:pPr/>
            <a:r>
              <a:t>Openresty提供的Systemmap</a:t>
            </a:r>
          </a:p>
        </p:txBody>
      </p:sp>
      <p:pic>
        <p:nvPicPr>
          <p:cNvPr id="14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5879" y="2138216"/>
            <a:ext cx="10237135" cy="4481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688804" y="2961419"/>
            <a:ext cx="10958581" cy="774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120000"/>
              </a:lnSpc>
              <a:spcBef>
                <a:spcPts val="1000"/>
              </a:spcBef>
              <a:defRPr sz="3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介绍Openresty热门应用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77240">
              <a:lnSpc>
                <a:spcPct val="120000"/>
              </a:lnSpc>
              <a:spcBef>
                <a:spcPts val="800"/>
              </a:spcBef>
              <a:defRPr sz="2200">
                <a:solidFill>
                  <a:srgbClr val="000000"/>
                </a:solidFill>
              </a:defRPr>
            </a:lvl1pPr>
          </a:lstStyle>
          <a:p>
            <a:pPr/>
            <a:r>
              <a:t>Openresty热门应用lua-resty-waf</a:t>
            </a:r>
          </a:p>
        </p:txBody>
      </p:sp>
      <p:pic>
        <p:nvPicPr>
          <p:cNvPr id="15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5937" y="2101066"/>
            <a:ext cx="8689482" cy="43707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22376">
              <a:defRPr sz="2212"/>
            </a:lvl1pPr>
          </a:lstStyle>
          <a:p>
            <a:pPr/>
            <a:r>
              <a:t>Openresty热门应用Orange</a:t>
            </a:r>
          </a:p>
        </p:txBody>
      </p:sp>
      <p:pic>
        <p:nvPicPr>
          <p:cNvPr id="15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5156" y="2214897"/>
            <a:ext cx="10958581" cy="38241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688804" y="2961419"/>
            <a:ext cx="10958581" cy="774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120000"/>
              </a:lnSpc>
              <a:spcBef>
                <a:spcPts val="1000"/>
              </a:spcBef>
              <a:defRPr sz="3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Openresty在易车广告系统中的实践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xfrm>
            <a:off x="645155" y="1310835"/>
            <a:ext cx="10958583" cy="461319"/>
          </a:xfrm>
          <a:prstGeom prst="rect">
            <a:avLst/>
          </a:prstGeom>
        </p:spPr>
        <p:txBody>
          <a:bodyPr/>
          <a:lstStyle>
            <a:lvl1pPr defTabSz="777240">
              <a:lnSpc>
                <a:spcPct val="120000"/>
              </a:lnSpc>
              <a:spcBef>
                <a:spcPts val="800"/>
              </a:spcBef>
              <a:defRPr sz="2200">
                <a:solidFill>
                  <a:srgbClr val="000000"/>
                </a:solidFill>
              </a:defRPr>
            </a:lvl1pPr>
          </a:lstStyle>
          <a:p>
            <a:pPr/>
            <a:r>
              <a:t>Openresty重构广告ADX业务</a:t>
            </a:r>
          </a:p>
        </p:txBody>
      </p:sp>
      <p:pic>
        <p:nvPicPr>
          <p:cNvPr id="162" name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3828" y="1725991"/>
            <a:ext cx="9194230" cy="5166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645155" y="1361635"/>
            <a:ext cx="10958583" cy="461319"/>
          </a:xfrm>
          <a:prstGeom prst="rect">
            <a:avLst/>
          </a:prstGeom>
        </p:spPr>
        <p:txBody>
          <a:bodyPr/>
          <a:lstStyle>
            <a:lvl1pPr defTabSz="374904">
              <a:defRPr sz="2200">
                <a:solidFill>
                  <a:srgbClr val="000000"/>
                </a:solidFill>
              </a:defRPr>
            </a:lvl1pPr>
          </a:lstStyle>
          <a:p>
            <a:pPr/>
            <a:r>
              <a:t>关于业内高并发服务技术选型</a:t>
            </a:r>
          </a:p>
        </p:txBody>
      </p:sp>
      <p:sp>
        <p:nvSpPr>
          <p:cNvPr id="74" name="Shape 74"/>
          <p:cNvSpPr/>
          <p:nvPr>
            <p:ph type="body" sz="quarter" idx="1"/>
          </p:nvPr>
        </p:nvSpPr>
        <p:spPr>
          <a:xfrm>
            <a:off x="645155" y="1861103"/>
            <a:ext cx="10958583" cy="365182"/>
          </a:xfrm>
          <a:prstGeom prst="rect">
            <a:avLst/>
          </a:prstGeom>
        </p:spPr>
        <p:txBody>
          <a:bodyPr/>
          <a:lstStyle>
            <a:lvl1pPr defTabSz="713230">
              <a:lnSpc>
                <a:spcPct val="120000"/>
              </a:lnSpc>
              <a:spcBef>
                <a:spcPts val="700"/>
              </a:spcBef>
              <a:defRPr sz="1700">
                <a:solidFill>
                  <a:srgbClr val="000000"/>
                </a:solidFill>
              </a:defRPr>
            </a:lvl1pPr>
          </a:lstStyle>
          <a:p>
            <a:pPr/>
            <a:r>
              <a:t>Openresty，GoLang，NodeJs，Java Netty…</a:t>
            </a:r>
          </a:p>
        </p:txBody>
      </p:sp>
      <p:sp>
        <p:nvSpPr>
          <p:cNvPr id="75" name="Shape 75"/>
          <p:cNvSpPr/>
          <p:nvPr>
            <p:ph type="body" idx="13"/>
          </p:nvPr>
        </p:nvSpPr>
        <p:spPr>
          <a:xfrm>
            <a:off x="645155" y="2277132"/>
            <a:ext cx="10958583" cy="32061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146303">
              <a:lnSpc>
                <a:spcPct val="120000"/>
              </a:lnSpc>
              <a:spcBef>
                <a:spcPts val="100"/>
              </a:spcBef>
              <a:buFont typeface="Arial"/>
              <a:defRPr sz="1360">
                <a:solidFill>
                  <a:srgbClr val="000000"/>
                </a:solidFill>
              </a:defRPr>
            </a:pPr>
            <a:r>
              <a:t>一个进程或线程，可以同时处理多个请求，基于多协程，事件驱动＋回调，I/O非阻塞</a:t>
            </a:r>
          </a:p>
          <a:p>
            <a:pPr marL="36576" indent="-36576" defTabSz="146303">
              <a:lnSpc>
                <a:spcPct val="120000"/>
              </a:lnSpc>
              <a:spcBef>
                <a:spcPts val="100"/>
              </a:spcBef>
              <a:buSzPct val="100000"/>
              <a:buAutoNum type="arabicPeriod" startAt="1"/>
              <a:defRPr sz="1360">
                <a:solidFill>
                  <a:srgbClr val="000000"/>
                </a:solidFill>
              </a:defRPr>
            </a:pPr>
            <a:r>
              <a:t>，</a:t>
            </a:r>
          </a:p>
        </p:txBody>
      </p:sp>
      <p:pic>
        <p:nvPicPr>
          <p:cNvPr id="76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2416" y="2648594"/>
            <a:ext cx="6569528" cy="4228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69690" y="2944984"/>
            <a:ext cx="4870582" cy="3004218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/>
        </p:nvSpPr>
        <p:spPr>
          <a:xfrm>
            <a:off x="7554610" y="3468582"/>
            <a:ext cx="3812487" cy="2367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满足业务需求</a:t>
            </a:r>
          </a:p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节约资源</a:t>
            </a:r>
          </a:p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开发速度快</a:t>
            </a:r>
          </a:p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易于调试</a:t>
            </a:r>
          </a:p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稳定性</a:t>
            </a:r>
          </a:p>
        </p:txBody>
      </p:sp>
      <p:sp>
        <p:nvSpPr>
          <p:cNvPr id="79" name="Shape 79"/>
          <p:cNvSpPr/>
          <p:nvPr/>
        </p:nvSpPr>
        <p:spPr>
          <a:xfrm>
            <a:off x="612375" y="2648594"/>
            <a:ext cx="1240392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DengXian"/>
              </a:defRPr>
            </a:lvl1pPr>
          </a:lstStyle>
          <a:p>
            <a:pPr/>
            <a:r>
              <a:t>以NodeJs为例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688804" y="2961419"/>
            <a:ext cx="10958581" cy="774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120000"/>
              </a:lnSpc>
              <a:spcBef>
                <a:spcPts val="1000"/>
              </a:spcBef>
              <a:defRPr sz="3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Openresty技术栈与社区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543555" y="1361635"/>
            <a:ext cx="10958583" cy="461319"/>
          </a:xfrm>
          <a:prstGeom prst="rect">
            <a:avLst/>
          </a:prstGeom>
        </p:spPr>
        <p:txBody>
          <a:bodyPr/>
          <a:lstStyle>
            <a:lvl1pPr defTabSz="374904">
              <a:defRPr sz="2200">
                <a:solidFill>
                  <a:srgbClr val="000000"/>
                </a:solidFill>
              </a:defRPr>
            </a:lvl1pPr>
          </a:lstStyle>
          <a:p>
            <a:pPr/>
            <a:r>
              <a:t>Openresty == Ngx_lua</a:t>
            </a:r>
          </a:p>
        </p:txBody>
      </p:sp>
      <p:pic>
        <p:nvPicPr>
          <p:cNvPr id="84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8465" y="2404263"/>
            <a:ext cx="3029980" cy="975758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image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58494" y="2241570"/>
            <a:ext cx="1528704" cy="1458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image1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31294" y="2198040"/>
            <a:ext cx="2523116" cy="1545409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>
            <p:ph type="body" sz="quarter" idx="1"/>
          </p:nvPr>
        </p:nvSpPr>
        <p:spPr>
          <a:xfrm>
            <a:off x="1227636" y="4055033"/>
            <a:ext cx="3233239" cy="269609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  <a:defRPr sz="2200">
                <a:solidFill>
                  <a:srgbClr val="000000"/>
                </a:solidFill>
              </a:defRPr>
            </a:pPr>
            <a:r>
              <a:t>Nginx</a:t>
            </a:r>
          </a:p>
          <a:p>
            <a:pPr algn="l">
              <a:lnSpc>
                <a:spcPct val="120000"/>
              </a:lnSpc>
              <a:defRPr sz="1500">
                <a:solidFill>
                  <a:srgbClr val="000000"/>
                </a:solidFill>
              </a:defRPr>
            </a:pPr>
            <a:r>
              <a:t>Web Server</a:t>
            </a:r>
          </a:p>
          <a:p>
            <a:pPr algn="l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t>高性能、高并发的Web服务器，拥有丰富的第三方模块。</a:t>
            </a:r>
          </a:p>
        </p:txBody>
      </p:sp>
      <p:sp>
        <p:nvSpPr>
          <p:cNvPr id="88" name="Shape 88"/>
          <p:cNvSpPr/>
          <p:nvPr/>
        </p:nvSpPr>
        <p:spPr>
          <a:xfrm>
            <a:off x="4783113" y="4043105"/>
            <a:ext cx="2653027" cy="176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defRPr sz="22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Lua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 sz="15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Programming Language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一种轻量级、可嵌入式的脚本语言。</a:t>
            </a:r>
          </a:p>
        </p:txBody>
      </p:sp>
      <p:sp>
        <p:nvSpPr>
          <p:cNvPr id="89" name="Shape 89"/>
          <p:cNvSpPr/>
          <p:nvPr/>
        </p:nvSpPr>
        <p:spPr>
          <a:xfrm>
            <a:off x="8093335" y="4054450"/>
            <a:ext cx="3242625" cy="2255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defRPr sz="22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Openresty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 sz="15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Web Application Server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一个基于 Nginx 与 Lua 的高性能 Web 平台。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使用Lua来动态控制Nginx。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22376">
              <a:defRPr sz="2212"/>
            </a:lvl1pPr>
          </a:lstStyle>
          <a:p>
            <a:pPr/>
            <a:r>
              <a:t>Openresty社区</a:t>
            </a:r>
          </a:p>
        </p:txBody>
      </p:sp>
      <p:pic>
        <p:nvPicPr>
          <p:cNvPr id="9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211" y="1872724"/>
            <a:ext cx="10407074" cy="3384910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/>
        </p:nvSpPr>
        <p:spPr>
          <a:xfrm>
            <a:off x="642110" y="5320103"/>
            <a:ext cx="10958580" cy="461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 defTabSz="352409">
              <a:lnSpc>
                <a:spcPct val="90000"/>
              </a:lnSpc>
              <a:defRPr sz="2068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京东、新浪、奇虎、锤子、优酷、又拍、魅族、阿里云、网易、腾讯、CloudFlare、Github...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688804" y="2961419"/>
            <a:ext cx="10958581" cy="774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120000"/>
              </a:lnSpc>
              <a:spcBef>
                <a:spcPts val="1000"/>
              </a:spcBef>
              <a:defRPr sz="3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介绍Openresty技术原理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xfrm>
            <a:off x="645155" y="1361635"/>
            <a:ext cx="10958583" cy="461319"/>
          </a:xfrm>
          <a:prstGeom prst="rect">
            <a:avLst/>
          </a:prstGeom>
        </p:spPr>
        <p:txBody>
          <a:bodyPr/>
          <a:lstStyle>
            <a:lvl1pPr defTabSz="777240">
              <a:lnSpc>
                <a:spcPct val="120000"/>
              </a:lnSpc>
              <a:spcBef>
                <a:spcPts val="800"/>
              </a:spcBef>
              <a:defRPr sz="2200">
                <a:solidFill>
                  <a:srgbClr val="000000"/>
                </a:solidFill>
              </a:defRPr>
            </a:lvl1pPr>
          </a:lstStyle>
          <a:p>
            <a:pPr/>
            <a:r>
              <a:t>Openresty进程结构</a:t>
            </a:r>
          </a:p>
        </p:txBody>
      </p:sp>
      <p:sp>
        <p:nvSpPr>
          <p:cNvPr id="98" name="Shape 98"/>
          <p:cNvSpPr/>
          <p:nvPr/>
        </p:nvSpPr>
        <p:spPr>
          <a:xfrm>
            <a:off x="6925371" y="3107401"/>
            <a:ext cx="16765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DengXian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99" name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14051" y="2102103"/>
            <a:ext cx="3998269" cy="2553180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/>
        </p:nvSpPr>
        <p:spPr>
          <a:xfrm>
            <a:off x="8099311" y="2671254"/>
            <a:ext cx="3627602" cy="1747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LuaJIT解释器的运行速度比标准Lua快数十倍，接近C的运行速度</a:t>
            </a:r>
          </a:p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提供ffi与C语言交互</a:t>
            </a:r>
          </a:p>
          <a:p>
            <a:pPr marL="130341" indent="-130341">
              <a:lnSpc>
                <a:spcPct val="120000"/>
              </a:lnSpc>
              <a:spcBef>
                <a:spcPts val="1000"/>
              </a:spcBef>
              <a:buSzPct val="100000"/>
              <a:buChar char="•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Lua原生支持协程</a:t>
            </a:r>
          </a:p>
        </p:txBody>
      </p:sp>
      <p:pic>
        <p:nvPicPr>
          <p:cNvPr id="10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319" y="2139746"/>
            <a:ext cx="6971723" cy="43169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22376">
              <a:defRPr sz="2212"/>
            </a:lvl1pPr>
          </a:lstStyle>
          <a:p>
            <a:pPr/>
            <a:r>
              <a:t>C语言嵌入Lua运行环境demo</a:t>
            </a:r>
          </a:p>
        </p:txBody>
      </p:sp>
      <p:pic>
        <p:nvPicPr>
          <p:cNvPr id="10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680" y="1838037"/>
            <a:ext cx="6830795" cy="4271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48837" y="1927857"/>
            <a:ext cx="6551715" cy="3355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