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9340" y="367189"/>
            <a:ext cx="5989320" cy="44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SOLELY FOR PURPOSES OF FORAGE WORK EXPERIENCE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7315" y="2581805"/>
            <a:ext cx="15533370" cy="331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2000" spc="-478">
                <a:solidFill>
                  <a:srgbClr val="2B37A0"/>
                </a:solidFill>
                <a:latin typeface="Open Sans Bold"/>
              </a:rPr>
              <a:t>Predicting customers' buying behaviour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65760" y="7523294"/>
            <a:ext cx="2537460" cy="2537460"/>
          </a:xfrm>
          <a:custGeom>
            <a:avLst/>
            <a:gdLst/>
            <a:ahLst/>
            <a:cxnLst/>
            <a:rect r="r" b="b" t="t" l="l"/>
            <a:pathLst>
              <a:path h="2537460" w="2537460">
                <a:moveTo>
                  <a:pt x="0" y="0"/>
                </a:moveTo>
                <a:lnTo>
                  <a:pt x="2537460" y="0"/>
                </a:lnTo>
                <a:lnTo>
                  <a:pt x="2537460" y="2537460"/>
                </a:lnTo>
                <a:lnTo>
                  <a:pt x="0" y="253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187098" y="8828219"/>
            <a:ext cx="3146372" cy="41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  <a:r>
              <a:rPr lang="en-US" sz="2700" spc="-107">
                <a:solidFill>
                  <a:srgbClr val="2B37A0"/>
                </a:solidFill>
                <a:latin typeface="Open Sans Bold"/>
              </a:rPr>
              <a:t>Obinna Oliseneku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1046226"/>
            <a:ext cx="15590520" cy="92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263">
                <a:solidFill>
                  <a:srgbClr val="2B37A0"/>
                </a:solidFill>
                <a:latin typeface="Open Sans Bold"/>
              </a:rPr>
              <a:t>Insights Predictive Modelling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30058" y="247961"/>
            <a:ext cx="3809202" cy="1650683"/>
          </a:xfrm>
          <a:custGeom>
            <a:avLst/>
            <a:gdLst/>
            <a:ahLst/>
            <a:cxnLst/>
            <a:rect r="r" b="b" t="t" l="l"/>
            <a:pathLst>
              <a:path h="1650683" w="3809202">
                <a:moveTo>
                  <a:pt x="0" y="0"/>
                </a:moveTo>
                <a:lnTo>
                  <a:pt x="3809202" y="0"/>
                </a:lnTo>
                <a:lnTo>
                  <a:pt x="3809202" y="1650683"/>
                </a:lnTo>
                <a:lnTo>
                  <a:pt x="0" y="1650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06" t="0" r="-23184" b="-295413"/>
            </a:stretch>
          </a:blipFill>
        </p:spPr>
      </p:sp>
      <p:sp>
        <p:nvSpPr>
          <p:cNvPr name="AutoShape 4" id="4"/>
          <p:cNvSpPr/>
          <p:nvPr/>
        </p:nvSpPr>
        <p:spPr>
          <a:xfrm rot="2064">
            <a:off x="1252536" y="2238320"/>
            <a:ext cx="15862059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840900" y="3642514"/>
            <a:ext cx="7297760" cy="4070859"/>
          </a:xfrm>
          <a:custGeom>
            <a:avLst/>
            <a:gdLst/>
            <a:ahLst/>
            <a:cxnLst/>
            <a:rect r="r" b="b" t="t" l="l"/>
            <a:pathLst>
              <a:path h="4070859" w="7297760">
                <a:moveTo>
                  <a:pt x="0" y="0"/>
                </a:moveTo>
                <a:lnTo>
                  <a:pt x="7297760" y="0"/>
                </a:lnTo>
                <a:lnTo>
                  <a:pt x="7297760" y="4070859"/>
                </a:lnTo>
                <a:lnTo>
                  <a:pt x="0" y="4070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49340" y="29363"/>
            <a:ext cx="5989320" cy="44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SOLELY FOR PURPOSES OF FORAGE WORK EXPERIENCE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2535" y="2783148"/>
            <a:ext cx="3875475" cy="85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3067" spc="-122">
                <a:solidFill>
                  <a:srgbClr val="2B37A0"/>
                </a:solidFill>
                <a:latin typeface="Open Sans Bold"/>
              </a:rPr>
              <a:t>Random Forest Model Details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2535" y="4004464"/>
            <a:ext cx="3327210" cy="127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13"/>
              </a:lnSpc>
            </a:pPr>
            <a:r>
              <a:rPr lang="en-US" sz="3067" spc="-119">
                <a:solidFill>
                  <a:srgbClr val="2B37A0"/>
                </a:solidFill>
                <a:latin typeface="Open Sans"/>
              </a:rPr>
              <a:t>Accuracy: 85.09</a:t>
            </a:r>
          </a:p>
          <a:p>
            <a:pPr>
              <a:lnSpc>
                <a:spcPts val="3313"/>
              </a:lnSpc>
            </a:pPr>
          </a:p>
          <a:p>
            <a:pPr algn="l">
              <a:lnSpc>
                <a:spcPts val="3313"/>
              </a:lnSpc>
            </a:pPr>
            <a:r>
              <a:rPr lang="en-US" sz="3067" spc="-122">
                <a:solidFill>
                  <a:srgbClr val="2B37A0"/>
                </a:solidFill>
                <a:latin typeface="Open Sans"/>
              </a:rPr>
              <a:t>AUC score: 0.5577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33896" y="2993445"/>
            <a:ext cx="6051969" cy="438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3067" spc="-122">
                <a:solidFill>
                  <a:srgbClr val="2B37A0"/>
                </a:solidFill>
                <a:latin typeface="Open Sans Bold"/>
              </a:rPr>
              <a:t>Variable Contribution to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38660" y="3399252"/>
            <a:ext cx="4627453" cy="378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2338" indent="-331169" lvl="1">
              <a:lnSpc>
                <a:spcPts val="3313"/>
              </a:lnSpc>
              <a:buFont typeface="Arial"/>
              <a:buChar char="•"/>
            </a:pPr>
            <a:r>
              <a:rPr lang="en-US" sz="3067" spc="-119">
                <a:solidFill>
                  <a:srgbClr val="2B37A0"/>
                </a:solidFill>
                <a:latin typeface="Open Sans"/>
              </a:rPr>
              <a:t>Route',</a:t>
            </a:r>
          </a:p>
          <a:p>
            <a:pPr marL="662338" indent="-331169" lvl="1">
              <a:lnSpc>
                <a:spcPts val="3313"/>
              </a:lnSpc>
              <a:buFont typeface="Arial"/>
              <a:buChar char="•"/>
            </a:pPr>
            <a:r>
              <a:rPr lang="en-US" sz="3067" spc="-119">
                <a:solidFill>
                  <a:srgbClr val="2B37A0"/>
                </a:solidFill>
                <a:latin typeface="Open Sans"/>
              </a:rPr>
              <a:t>'booking_origin',</a:t>
            </a:r>
          </a:p>
          <a:p>
            <a:pPr marL="662338" indent="-331169" lvl="1">
              <a:lnSpc>
                <a:spcPts val="3313"/>
              </a:lnSpc>
              <a:buFont typeface="Arial"/>
              <a:buChar char="•"/>
            </a:pPr>
            <a:r>
              <a:rPr lang="en-US" sz="3067" spc="-119">
                <a:solidFill>
                  <a:srgbClr val="2B37A0"/>
                </a:solidFill>
                <a:latin typeface="Open Sans"/>
              </a:rPr>
              <a:t>'flight_duration'</a:t>
            </a:r>
          </a:p>
          <a:p>
            <a:pPr marL="662338" indent="-331169" lvl="1">
              <a:lnSpc>
                <a:spcPts val="3313"/>
              </a:lnSpc>
              <a:buFont typeface="Arial"/>
              <a:buChar char="•"/>
            </a:pPr>
            <a:r>
              <a:rPr lang="en-US" sz="3067" spc="-119">
                <a:solidFill>
                  <a:srgbClr val="2B37A0"/>
                </a:solidFill>
                <a:latin typeface="Open Sans"/>
              </a:rPr>
              <a:t>'wants_extra_baggage'</a:t>
            </a:r>
          </a:p>
          <a:p>
            <a:pPr marL="662338" indent="-331169" lvl="1">
              <a:lnSpc>
                <a:spcPts val="3313"/>
              </a:lnSpc>
              <a:buFont typeface="Arial"/>
              <a:buChar char="•"/>
            </a:pPr>
            <a:r>
              <a:rPr lang="en-US" sz="3067" spc="-119">
                <a:solidFill>
                  <a:srgbClr val="2B37A0"/>
                </a:solidFill>
                <a:latin typeface="Open Sans"/>
              </a:rPr>
              <a:t>'length_of_stay',</a:t>
            </a:r>
          </a:p>
          <a:p>
            <a:pPr marL="662338" indent="-331169" lvl="1">
              <a:lnSpc>
                <a:spcPts val="3313"/>
              </a:lnSpc>
              <a:buFont typeface="Arial"/>
              <a:buChar char="•"/>
            </a:pPr>
            <a:r>
              <a:rPr lang="en-US" sz="3067" spc="-119">
                <a:solidFill>
                  <a:srgbClr val="2B37A0"/>
                </a:solidFill>
                <a:latin typeface="Open Sans"/>
              </a:rPr>
              <a:t>'num_passengers</a:t>
            </a:r>
          </a:p>
          <a:p>
            <a:pPr>
              <a:lnSpc>
                <a:spcPts val="3313"/>
              </a:lnSpc>
            </a:pPr>
          </a:p>
          <a:p>
            <a:pPr>
              <a:lnSpc>
                <a:spcPts val="3313"/>
              </a:lnSpc>
            </a:pPr>
          </a:p>
          <a:p>
            <a:pPr algn="l">
              <a:lnSpc>
                <a:spcPts val="3313"/>
              </a:lnSpc>
            </a:pPr>
            <a:r>
              <a:rPr lang="en-US" sz="3067" spc="-122">
                <a:solidFill>
                  <a:srgbClr val="2B37A0"/>
                </a:solidFill>
                <a:latin typeface="Open Sans"/>
              </a:rPr>
              <a:t>Appear to be the 6 most important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DAFklTfWgO0</dc:identifier>
  <dcterms:modified xsi:type="dcterms:W3CDTF">2011-08-01T06:04:30Z</dcterms:modified>
  <cp:revision>1</cp:revision>
  <dc:title>Presentation_Insights From Customer Reviews.pptx</dc:title>
</cp:coreProperties>
</file>