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06" r:id="rId5"/>
    <p:sldId id="670" r:id="rId6"/>
    <p:sldId id="256" r:id="rId7"/>
    <p:sldId id="284" r:id="rId8"/>
    <p:sldId id="285" r:id="rId9"/>
    <p:sldId id="289" r:id="rId10"/>
    <p:sldId id="291" r:id="rId11"/>
    <p:sldId id="293" r:id="rId12"/>
    <p:sldId id="292" r:id="rId13"/>
    <p:sldId id="294" r:id="rId14"/>
    <p:sldId id="287" r:id="rId15"/>
    <p:sldId id="288" r:id="rId16"/>
    <p:sldId id="290" r:id="rId17"/>
    <p:sldId id="300" r:id="rId18"/>
    <p:sldId id="295" r:id="rId19"/>
    <p:sldId id="298" r:id="rId20"/>
    <p:sldId id="299" r:id="rId21"/>
    <p:sldId id="301" r:id="rId22"/>
    <p:sldId id="673" r:id="rId23"/>
    <p:sldId id="305" r:id="rId24"/>
    <p:sldId id="674" r:id="rId25"/>
    <p:sldId id="671" r:id="rId26"/>
    <p:sldId id="307" r:id="rId27"/>
    <p:sldId id="308" r:id="rId28"/>
    <p:sldId id="675" r:id="rId29"/>
    <p:sldId id="676" r:id="rId30"/>
    <p:sldId id="311" r:id="rId31"/>
    <p:sldId id="67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-Kyu%20Park\Desktop\bmt_&#48292;&#52768;&#47560;&#5343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-Kyu%20Park\Desktop\bmt_&#48292;&#52768;&#47560;&#5343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Session 카운트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Sheet1!$I$3:$I$8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cat>
          <c:val>
            <c:numRef>
              <c:f>Sheet1!$J$3:$J$8</c:f>
              <c:numCache>
                <c:formatCode>General</c:formatCode>
                <c:ptCount val="6"/>
                <c:pt idx="0">
                  <c:v>495</c:v>
                </c:pt>
                <c:pt idx="1">
                  <c:v>491</c:v>
                </c:pt>
                <c:pt idx="2">
                  <c:v>477</c:v>
                </c:pt>
                <c:pt idx="3">
                  <c:v>490</c:v>
                </c:pt>
                <c:pt idx="4">
                  <c:v>462</c:v>
                </c:pt>
                <c:pt idx="5">
                  <c:v>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38-4EB8-9ECB-66DE516745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828015"/>
        <c:axId val="2119828431"/>
      </c:lineChart>
      <c:catAx>
        <c:axId val="211982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9828431"/>
        <c:crosses val="autoZero"/>
        <c:auto val="1"/>
        <c:lblAlgn val="ctr"/>
        <c:lblOffset val="100"/>
        <c:noMultiLvlLbl val="0"/>
      </c:catAx>
      <c:valAx>
        <c:axId val="211982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9828015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Session 카운트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Sheet1!$I$3:$I$8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cat>
          <c:val>
            <c:numRef>
              <c:f>Sheet1!$J$3:$J$8</c:f>
              <c:numCache>
                <c:formatCode>General</c:formatCode>
                <c:ptCount val="6"/>
                <c:pt idx="0">
                  <c:v>495</c:v>
                </c:pt>
                <c:pt idx="1">
                  <c:v>491</c:v>
                </c:pt>
                <c:pt idx="2">
                  <c:v>477</c:v>
                </c:pt>
                <c:pt idx="3">
                  <c:v>490</c:v>
                </c:pt>
                <c:pt idx="4">
                  <c:v>462</c:v>
                </c:pt>
                <c:pt idx="5">
                  <c:v>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E8-40EB-B548-E3B143C8533D}"/>
            </c:ext>
          </c:extLst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TYPE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Sheet1!$I$3:$I$8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cat>
          <c:val>
            <c:numRef>
              <c:f>Sheet1!$K$3:$K$8</c:f>
              <c:numCache>
                <c:formatCode>General</c:formatCode>
                <c:ptCount val="6"/>
                <c:pt idx="0">
                  <c:v>442</c:v>
                </c:pt>
                <c:pt idx="1">
                  <c:v>435</c:v>
                </c:pt>
                <c:pt idx="2">
                  <c:v>447</c:v>
                </c:pt>
                <c:pt idx="3">
                  <c:v>442</c:v>
                </c:pt>
                <c:pt idx="4">
                  <c:v>438</c:v>
                </c:pt>
                <c:pt idx="5">
                  <c:v>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E8-40EB-B548-E3B143C853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828015"/>
        <c:axId val="2119828431"/>
      </c:lineChart>
      <c:catAx>
        <c:axId val="211982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9828431"/>
        <c:crosses val="autoZero"/>
        <c:auto val="1"/>
        <c:lblAlgn val="ctr"/>
        <c:lblOffset val="100"/>
        <c:noMultiLvlLbl val="0"/>
      </c:catAx>
      <c:valAx>
        <c:axId val="211982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9828015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Partition </a:t>
            </a:r>
            <a:r>
              <a:rPr lang="ko-KR"/>
              <a:t>카운트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Sheet1!$J$26</c:f>
              <c:strCache>
                <c:ptCount val="1"/>
                <c:pt idx="0">
                  <c:v>처리시간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Sheet1!$I$27:$I$29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Sheet1!$J$27:$J$29</c:f>
              <c:numCache>
                <c:formatCode>General</c:formatCode>
                <c:ptCount val="3"/>
                <c:pt idx="0">
                  <c:v>686</c:v>
                </c:pt>
                <c:pt idx="1">
                  <c:v>442</c:v>
                </c:pt>
                <c:pt idx="2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8-4842-B833-3A7BEC6FF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3117519"/>
        <c:axId val="7131179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Sheet1!$I$26</c15:sqref>
                        </c15:formulaRef>
                      </c:ext>
                    </c:extLst>
                    <c:strCache>
                      <c:ptCount val="1"/>
                      <c:pt idx="0">
                        <c:v>Partition 수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Sheet1!$I$27:$I$29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Sheet1!$I$27:$I$29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268-4842-B833-3A7BEC6FFC75}"/>
                  </c:ext>
                </c:extLst>
              </c15:ser>
            </c15:filteredBarSeries>
          </c:ext>
        </c:extLst>
      </c:barChart>
      <c:catAx>
        <c:axId val="71311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117935"/>
        <c:crosses val="autoZero"/>
        <c:auto val="1"/>
        <c:lblAlgn val="ctr"/>
        <c:lblOffset val="100"/>
        <c:noMultiLvlLbl val="0"/>
      </c:catAx>
      <c:valAx>
        <c:axId val="71311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311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E74C-80FF-429B-A6AD-55D346EAC95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AB21-F1BE-4586-87F4-0A151EE5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6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5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7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9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Replication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Broker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Partition</a:t>
            </a:r>
            <a:r>
              <a:rPr lang="en-US" altLang="ko-KR" dirty="0"/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 Time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2,000,000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6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1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AB21-F1BE-4586-87F4-0A151EE55D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4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5A11-A3AC-4CDA-963D-07AC43636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8A81F-51F8-441A-A409-AB9E27997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3575C-1801-47A1-8212-048C1F2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FB658-F784-4B11-B61F-8F35D67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CCD78-9858-404A-AFBF-CF36C9AD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B8B9-2F43-47E6-9B09-87D4B78B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9CCC6-9674-414C-B03F-151795A4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4CD5-B617-4156-BFB4-078E7B43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3A86E-5326-4FF2-8325-D5B64304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2BC14-BD5A-44EE-A934-59E47FA1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A6148-C171-45B2-8DFF-9B1C68CFB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51E3B-3B30-4065-85A6-FE73B798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12879-FA0F-41CD-9B67-417F4825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140D-F73C-4F93-857F-32D43189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92B64-70C6-4674-97A9-22E30C59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5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81D2-5D53-43D3-AFF2-B8748EA4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B7778-2EDC-4359-9F52-DC5ED716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984B-2783-40A5-A80A-E9CA9F48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071A6-31E6-4078-8258-7573E599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AD3F8-0CBD-4AB8-8EFE-FA9776F1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3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FBD5-E289-473F-8AF2-9D3CA33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22136-DC57-4109-B581-83CAE76D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9AD47-C906-4B8C-99D6-CDAC7B56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CA21-7E12-4877-BA87-53CF0BF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057B-1EF5-47E4-8813-54EAA9B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6B7B-00A4-49B9-BDC7-29562509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94BD5-EB14-4612-A002-598432A9C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533B0-0558-4930-9524-F40A260F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14DB3-EE18-4E83-AEAC-09C2E80C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3F20-1BAB-47C6-90BB-8F2C90C0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E4C18-EF25-4198-B211-6FCB6CC1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D2ECB-BBF5-4C32-B3F7-46166C04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D5977-151A-4AA1-99CB-95473A3D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597139-5167-42B0-B7C3-553F0EED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35952-BF09-4BB9-AC6E-26801173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F5759-4423-4F4F-B7F0-F75CBA970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845494-002F-4BD4-BDEC-FD886838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DA56F-4E6A-4CEB-B624-EAC8139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97920-7867-4CEF-B113-E2E9CBC6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25D4F-C098-4B42-BBEC-1097913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3A85B-54EE-47AE-95A1-09916F9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61485-4D9A-4BEB-ABC4-44E1EC9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FE07A-CAC1-48DD-9912-41EA7EF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2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BEF51-A5E8-4DC5-B09C-CA00F14C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2FCAA-0B05-488E-A0A5-E36A9552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5C76D-BDAF-44E4-8A4A-C0E1C40D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28E9-29BD-4BC3-9D00-20ECCED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9CFAD-E486-4166-A00F-E3B8CF5F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DB2DD-7715-4D06-B760-B5942BBC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B8917-158E-44DC-8811-463AE1B2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C8D4A-C032-40BB-A74B-949FB9F4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06F86-9103-46B5-83C1-F9683988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E846-6266-4412-8D9A-258003CE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020BE-1288-47DD-A9C6-9A67FEE2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BD9F9-2800-4A8D-A5C5-573A4317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0ED08-228E-47DE-8C14-5959B4B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23BF9-5705-4609-8116-80C26CC6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5A543-9BEA-4CE9-A30B-49D7E04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F5C25-D5E3-43CE-AE31-F70A0419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C3C89-8B81-46D2-A29E-1EBBE145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53F4-BCAB-4513-A079-9E377372C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28F7-3A3A-45C9-8788-ECAEE7B877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1E1DA-456E-40FA-B392-AE76A299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A02C1-6CD0-4EDE-B5EF-1B6FD8F3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1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E95C85-A979-48CB-BFE3-BFDE37D18D51}"/>
              </a:ext>
            </a:extLst>
          </p:cNvPr>
          <p:cNvSpPr/>
          <p:nvPr/>
        </p:nvSpPr>
        <p:spPr>
          <a:xfrm>
            <a:off x="170119" y="361992"/>
            <a:ext cx="3967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대용량 데이터 서비스 완료 항목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50C4C-AF92-43AB-8C15-40BC9E9AC2BC}"/>
              </a:ext>
            </a:extLst>
          </p:cNvPr>
          <p:cNvSpPr txBox="1"/>
          <p:nvPr/>
        </p:nvSpPr>
        <p:spPr>
          <a:xfrm>
            <a:off x="170119" y="1473953"/>
            <a:ext cx="104896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오픈소스 기반 대량의 로그 데이터 수집 및 분석할 수 있는 클러스터링 시스템 구축</a:t>
            </a:r>
            <a:br>
              <a:rPr lang="en-US" altLang="ko-KR" sz="1600" dirty="0"/>
            </a:br>
            <a:r>
              <a:rPr lang="en-US" altLang="ko-KR" sz="1600" dirty="0"/>
              <a:t>(Elasticsearch, Logstash, Kibana, MongoDB, KAFKA, Zookeeper)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로그 데이터 변하는 필드</a:t>
            </a:r>
            <a:r>
              <a:rPr lang="en-US" altLang="ko-KR" sz="1600" dirty="0"/>
              <a:t>(Mutable Field) </a:t>
            </a:r>
            <a:r>
              <a:rPr lang="ko-KR" altLang="en-US" sz="1600" dirty="0"/>
              <a:t>값 제거하기 위한 </a:t>
            </a:r>
            <a:r>
              <a:rPr lang="en-US" altLang="ko-KR" sz="1600" dirty="0"/>
              <a:t>Logstash Filter </a:t>
            </a:r>
            <a:r>
              <a:rPr lang="ko-KR" altLang="en-US" sz="1600" dirty="0"/>
              <a:t>서비스 개발</a:t>
            </a: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로그 데이터 문서 유사도</a:t>
            </a:r>
            <a:r>
              <a:rPr lang="en-US" altLang="ko-KR" sz="1600" dirty="0"/>
              <a:t>(cosine similarity) </a:t>
            </a:r>
            <a:r>
              <a:rPr lang="ko-KR" altLang="en-US" sz="1600" dirty="0"/>
              <a:t>분석을 위한 </a:t>
            </a:r>
            <a:r>
              <a:rPr lang="en-US" altLang="ko-KR" sz="1600" dirty="0"/>
              <a:t>TensorFlow </a:t>
            </a:r>
            <a:r>
              <a:rPr lang="ko-KR" altLang="en-US" sz="1600" dirty="0"/>
              <a:t>자바 기반 </a:t>
            </a:r>
            <a:r>
              <a:rPr lang="en-US" altLang="ko-KR" sz="1600" dirty="0"/>
              <a:t>Dense Vector </a:t>
            </a:r>
            <a:r>
              <a:rPr lang="ko-KR" altLang="en-US" sz="1600" dirty="0"/>
              <a:t>추출 </a:t>
            </a:r>
            <a:r>
              <a:rPr lang="en-US" altLang="ko-KR" sz="1600" dirty="0"/>
              <a:t>Logstash Filter </a:t>
            </a:r>
            <a:r>
              <a:rPr lang="ko-KR" altLang="en-US" sz="1600" dirty="0"/>
              <a:t>서비스 개발</a:t>
            </a:r>
            <a:endParaRPr lang="en-US" altLang="ko-KR" sz="1600" dirty="0"/>
          </a:p>
          <a:p>
            <a:pPr algn="l" fontAlgn="base"/>
            <a:endParaRPr lang="en-US" altLang="ko-KR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로그 데이터 검색 </a:t>
            </a:r>
            <a:r>
              <a:rPr lang="en-US" altLang="ko-KR" sz="1600" dirty="0"/>
              <a:t>API </a:t>
            </a:r>
            <a:r>
              <a:rPr lang="ko-KR" altLang="en-US" sz="1600" dirty="0"/>
              <a:t>서비스 개발 </a:t>
            </a:r>
            <a:r>
              <a:rPr lang="en-US" altLang="ko-KR" sz="1600" dirty="0"/>
              <a:t>(Spring boot)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l" fontAlgn="base"/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월별 인덱스 자동 저장 </a:t>
            </a:r>
            <a:r>
              <a:rPr lang="en-US" altLang="ko-KR" sz="1600" dirty="0"/>
              <a:t>INDEX TEMPLATE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최적화된 안정적인 서비스를 하기 위한 </a:t>
            </a:r>
            <a:r>
              <a:rPr lang="en-US" altLang="ko-KR" sz="1600" dirty="0"/>
              <a:t>Benchmark</a:t>
            </a:r>
            <a:r>
              <a:rPr lang="ko-KR" altLang="en-US" sz="1600" dirty="0"/>
              <a:t> 테스트 프로그램 개발 </a:t>
            </a:r>
            <a:r>
              <a:rPr lang="en-US" altLang="ko-KR" sz="1600" dirty="0"/>
              <a:t>(Spring boot)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69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42516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Search After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50203C-F817-469D-8A1F-F6AD7C2C67E6}"/>
              </a:ext>
            </a:extLst>
          </p:cNvPr>
          <p:cNvSpPr txBox="1"/>
          <p:nvPr/>
        </p:nvSpPr>
        <p:spPr>
          <a:xfrm>
            <a:off x="298651" y="1142398"/>
            <a:ext cx="8600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여러 </a:t>
            </a:r>
            <a:r>
              <a:rPr lang="en-US" altLang="ko-KR" sz="1200"/>
              <a:t>shard</a:t>
            </a:r>
            <a:r>
              <a:rPr lang="ko-KR" altLang="en-US" sz="1200"/>
              <a:t>들에 데이터를 분산해서 저장하고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shard</a:t>
            </a:r>
            <a:r>
              <a:rPr lang="ko-KR" altLang="en-US" sz="1200"/>
              <a:t>들로부터 데이터를 반환하는 과정을 거치기 때문에</a:t>
            </a:r>
            <a:endParaRPr lang="en-US" altLang="ko-KR" sz="1200"/>
          </a:p>
          <a:p>
            <a:r>
              <a:rPr lang="en-US" altLang="ko-KR" sz="1200">
                <a:highlight>
                  <a:srgbClr val="FFFF00"/>
                </a:highlight>
              </a:rPr>
              <a:t>Elasticsearch </a:t>
            </a:r>
            <a:r>
              <a:rPr lang="ko-KR" altLang="en-US" sz="1200">
                <a:highlight>
                  <a:srgbClr val="FFFF00"/>
                </a:highlight>
              </a:rPr>
              <a:t>최대 검색 </a:t>
            </a:r>
            <a:r>
              <a:rPr lang="en-US" altLang="ko-KR" sz="1200">
                <a:highlight>
                  <a:srgbClr val="FFFF00"/>
                </a:highlight>
              </a:rPr>
              <a:t>document </a:t>
            </a:r>
            <a:r>
              <a:rPr lang="ko-KR" altLang="en-US" sz="1200">
                <a:highlight>
                  <a:srgbClr val="FFFF00"/>
                </a:highlight>
              </a:rPr>
              <a:t>개수를 </a:t>
            </a:r>
            <a:r>
              <a:rPr lang="en-US" altLang="ko-KR" sz="1200">
                <a:highlight>
                  <a:srgbClr val="FFFF00"/>
                </a:highlight>
              </a:rPr>
              <a:t>10,000 </a:t>
            </a:r>
            <a:r>
              <a:rPr lang="ko-KR" altLang="en-US" sz="1200">
                <a:highlight>
                  <a:srgbClr val="FFFF00"/>
                </a:highlight>
              </a:rPr>
              <a:t>개로 제한 </a:t>
            </a:r>
            <a:r>
              <a:rPr lang="en-US" altLang="ko-KR" sz="1200">
                <a:highlight>
                  <a:srgbClr val="FFFF00"/>
                </a:highlight>
              </a:rPr>
              <a:t>-&gt; </a:t>
            </a:r>
            <a:r>
              <a:rPr lang="en-US" altLang="ko-KR" sz="1200" b="1">
                <a:highlight>
                  <a:srgbClr val="FFFF00"/>
                </a:highlight>
              </a:rPr>
              <a:t>Elasticsearch</a:t>
            </a:r>
            <a:r>
              <a:rPr lang="ko-KR" altLang="en-US" sz="1200" b="1">
                <a:highlight>
                  <a:srgbClr val="FFFF00"/>
                </a:highlight>
              </a:rPr>
              <a:t>는 한번에 볼 수 있는 데이터의 건수가 제한적</a:t>
            </a:r>
            <a:endParaRPr lang="en-US" altLang="ko-KR" sz="1200" b="1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ko-KR" altLang="en-US" sz="1200" err="1"/>
              <a:t>페이징</a:t>
            </a:r>
            <a:r>
              <a:rPr lang="ko-KR" altLang="en-US" sz="1200"/>
              <a:t> 처리하여 </a:t>
            </a:r>
            <a:r>
              <a:rPr lang="en-US" altLang="ko-KR" sz="1200">
                <a:highlight>
                  <a:srgbClr val="FFFF00"/>
                </a:highlight>
              </a:rPr>
              <a:t>form:9990, size:20 </a:t>
            </a:r>
            <a:r>
              <a:rPr lang="ko-KR" altLang="en-US" sz="1200">
                <a:highlight>
                  <a:srgbClr val="FFFF00"/>
                </a:highlight>
              </a:rPr>
              <a:t>처럼 </a:t>
            </a:r>
            <a:r>
              <a:rPr lang="en-US" altLang="ko-KR" sz="1200">
                <a:highlight>
                  <a:srgbClr val="FFFF00"/>
                </a:highlight>
              </a:rPr>
              <a:t>index</a:t>
            </a:r>
            <a:r>
              <a:rPr lang="ko-KR" altLang="en-US" sz="1200">
                <a:highlight>
                  <a:srgbClr val="FFFF00"/>
                </a:highlight>
              </a:rPr>
              <a:t>가 </a:t>
            </a:r>
            <a:r>
              <a:rPr lang="en-US" altLang="ko-KR" sz="1200">
                <a:highlight>
                  <a:srgbClr val="FFFF00"/>
                </a:highlight>
              </a:rPr>
              <a:t>10,000</a:t>
            </a:r>
            <a:r>
              <a:rPr lang="ko-KR" altLang="en-US" sz="1200">
                <a:highlight>
                  <a:srgbClr val="FFFF00"/>
                </a:highlight>
              </a:rPr>
              <a:t>이 넘어갈 경우 </a:t>
            </a:r>
            <a:r>
              <a:rPr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query_phase_execution_exception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에러 발생</a:t>
            </a:r>
            <a:endParaRPr lang="en-US" altLang="ko-KR" sz="1200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en-US" altLang="ko-KR" sz="1200">
                <a:highlight>
                  <a:srgbClr val="FFFF00"/>
                </a:highlight>
              </a:rPr>
              <a:t>-&gt; </a:t>
            </a:r>
            <a:r>
              <a:rPr lang="en-US" altLang="ko-KR" sz="1200" b="1" err="1">
                <a:highlight>
                  <a:srgbClr val="FFFF00"/>
                </a:highlight>
              </a:rPr>
              <a:t>search_after</a:t>
            </a:r>
            <a:r>
              <a:rPr lang="ko-KR" altLang="en-US" sz="1200" b="1">
                <a:highlight>
                  <a:srgbClr val="FFFF00"/>
                </a:highlight>
              </a:rPr>
              <a:t> 필드 </a:t>
            </a:r>
            <a:r>
              <a:rPr lang="ko-KR" altLang="en-US" sz="1200">
                <a:highlight>
                  <a:srgbClr val="FFFF00"/>
                </a:highlight>
              </a:rPr>
              <a:t>사용</a:t>
            </a:r>
            <a:endParaRPr lang="en-US" altLang="ko-KR" sz="1200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en-US" altLang="ko-KR" sz="1200" err="1"/>
              <a:t>search_after</a:t>
            </a:r>
            <a:r>
              <a:rPr lang="en-US" altLang="ko-KR" sz="1200"/>
              <a:t> </a:t>
            </a:r>
            <a:r>
              <a:rPr lang="ko-KR" altLang="en-US" sz="1200"/>
              <a:t>라이브 커서를 제공하여 다음 페이지 조회 가능 </a:t>
            </a:r>
            <a:r>
              <a:rPr lang="en-US" altLang="ko-KR" sz="1200"/>
              <a:t>(</a:t>
            </a:r>
            <a:r>
              <a:rPr lang="ko-KR" altLang="en-US" sz="1200"/>
              <a:t>반복 </a:t>
            </a:r>
            <a:r>
              <a:rPr lang="en-US" altLang="ko-KR" sz="1200"/>
              <a:t>API </a:t>
            </a:r>
            <a:r>
              <a:rPr lang="ko-KR" altLang="en-US" sz="1200"/>
              <a:t>요청</a:t>
            </a:r>
            <a:r>
              <a:rPr lang="en-US" altLang="ko-KR" sz="12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F36481-C05A-4AE9-9ED5-71AFB9669DF0}"/>
              </a:ext>
            </a:extLst>
          </p:cNvPr>
          <p:cNvSpPr/>
          <p:nvPr/>
        </p:nvSpPr>
        <p:spPr>
          <a:xfrm>
            <a:off x="400451" y="2892358"/>
            <a:ext cx="9670919" cy="367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GET /_search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"size": 10,         # API </a:t>
            </a:r>
            <a:r>
              <a:rPr lang="ko-KR" altLang="en-US" sz="1600">
                <a:solidFill>
                  <a:schemeClr val="tx1"/>
                </a:solidFill>
                <a:highlight>
                  <a:srgbClr val="FFFF00"/>
                </a:highlight>
              </a:rPr>
              <a:t>통신으로 가져오는 최대값</a:t>
            </a:r>
            <a:endParaRPr lang="en-US" altLang="ko-KR" sz="160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"query":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"match" :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"title" : "</a:t>
            </a:r>
            <a:r>
              <a:rPr lang="en-US" altLang="ko-KR" sz="1600" err="1">
                <a:solidFill>
                  <a:schemeClr val="tx1"/>
                </a:solidFill>
              </a:rPr>
              <a:t>elasticsearch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</a:t>
            </a:r>
            <a:r>
              <a:rPr lang="en-US" altLang="ko-KR" sz="1600" err="1">
                <a:solidFill>
                  <a:schemeClr val="tx1"/>
                </a:solidFill>
                <a:highlight>
                  <a:srgbClr val="FFFF00"/>
                </a:highlight>
              </a:rPr>
              <a:t>search_after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": [1463538857, "654323"],   # </a:t>
            </a:r>
            <a:r>
              <a:rPr lang="ko-KR" altLang="en-US" sz="1600">
                <a:solidFill>
                  <a:schemeClr val="tx1"/>
                </a:solidFill>
                <a:highlight>
                  <a:srgbClr val="FFFF00"/>
                </a:highlight>
              </a:rPr>
              <a:t>마지막 문서의 정렬 값</a:t>
            </a:r>
            <a:endParaRPr lang="en-US" altLang="ko-KR" sz="160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"sort": </a:t>
            </a:r>
            <a:r>
              <a:rPr lang="en-US" altLang="ko-KR" sz="1600">
                <a:solidFill>
                  <a:schemeClr val="tx1"/>
                </a:solidFill>
              </a:rPr>
              <a:t>[       </a:t>
            </a:r>
            <a:r>
              <a:rPr lang="en-US" altLang="ko-KR" sz="1600">
                <a:solidFill>
                  <a:srgbClr val="FF0000"/>
                </a:solidFill>
              </a:rPr>
              <a:t># </a:t>
            </a:r>
            <a:r>
              <a:rPr lang="en-US" altLang="ko-KR" sz="1600" err="1">
                <a:solidFill>
                  <a:srgbClr val="FF0000"/>
                </a:solidFill>
              </a:rPr>
              <a:t>search_after</a:t>
            </a:r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ko-KR" altLang="en-US" sz="1600">
                <a:solidFill>
                  <a:srgbClr val="FF0000"/>
                </a:solidFill>
              </a:rPr>
              <a:t>를 사용하기 위해 </a:t>
            </a:r>
            <a:r>
              <a:rPr lang="en-US" altLang="ko-KR" sz="1600">
                <a:solidFill>
                  <a:srgbClr val="FF0000"/>
                </a:solidFill>
              </a:rPr>
              <a:t>sort </a:t>
            </a:r>
            <a:r>
              <a:rPr lang="ko-KR" altLang="en-US" sz="1600">
                <a:solidFill>
                  <a:srgbClr val="FF0000"/>
                </a:solidFill>
              </a:rPr>
              <a:t>필드 반드시 필요</a:t>
            </a:r>
            <a:endParaRPr lang="en-US" altLang="ko-KR" sz="1600">
              <a:solidFill>
                <a:srgbClr val="FF0000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{"</a:t>
            </a:r>
            <a:r>
              <a:rPr lang="en-US" altLang="ko-KR" sz="1400">
                <a:solidFill>
                  <a:srgbClr val="FF0000"/>
                </a:solidFill>
                <a:ea typeface="D2Coding" panose="020B0609020101020101" pitchFamily="49" charset="-127"/>
              </a:rPr>
              <a:t>_id</a:t>
            </a:r>
            <a:r>
              <a:rPr lang="en-US" altLang="ko-KR" sz="1400">
                <a:solidFill>
                  <a:srgbClr val="FF0000"/>
                </a:solidFill>
              </a:rPr>
              <a:t>": "</a:t>
            </a:r>
            <a:r>
              <a:rPr lang="en-US" altLang="ko-KR" sz="1400" b="1" i="1">
                <a:solidFill>
                  <a:srgbClr val="FF0000"/>
                </a:solidFill>
                <a:ea typeface="D2Coding" panose="020B0609020101020101" pitchFamily="49" charset="-127"/>
              </a:rPr>
              <a:t>DESC </a:t>
            </a:r>
            <a:r>
              <a:rPr lang="en-US" altLang="ko-KR" sz="1400">
                <a:solidFill>
                  <a:srgbClr val="FF0000"/>
                </a:solidFill>
              </a:rPr>
              <a:t>"},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{"</a:t>
            </a:r>
            <a:r>
              <a:rPr lang="en-US" altLang="ko-KR" sz="1400" err="1">
                <a:solidFill>
                  <a:srgbClr val="FF0000"/>
                </a:solidFill>
                <a:ea typeface="D2Coding" panose="020B0609020101020101" pitchFamily="49" charset="-127"/>
              </a:rPr>
              <a:t>log_time</a:t>
            </a:r>
            <a:r>
              <a:rPr lang="en-US" altLang="ko-KR" sz="1400">
                <a:solidFill>
                  <a:srgbClr val="FF0000"/>
                </a:solidFill>
              </a:rPr>
              <a:t>": "</a:t>
            </a:r>
            <a:r>
              <a:rPr lang="en-US" altLang="ko-KR" sz="1400" b="1" i="1">
                <a:solidFill>
                  <a:srgbClr val="FF0000"/>
                </a:solidFill>
                <a:ea typeface="D2Coding" panose="020B0609020101020101" pitchFamily="49" charset="-127"/>
              </a:rPr>
              <a:t>DESC </a:t>
            </a:r>
            <a:r>
              <a:rPr lang="en-US" altLang="ko-KR" sz="1400">
                <a:solidFill>
                  <a:srgbClr val="FF0000"/>
                </a:solidFill>
              </a:rPr>
              <a:t>"}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0C19E6-2FDE-4332-811C-7B08B668F689}"/>
              </a:ext>
            </a:extLst>
          </p:cNvPr>
          <p:cNvSpPr/>
          <p:nvPr/>
        </p:nvSpPr>
        <p:spPr>
          <a:xfrm>
            <a:off x="253098" y="2685775"/>
            <a:ext cx="2892177" cy="491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576B0-5714-4037-A2B9-616D2C7A3581}"/>
              </a:ext>
            </a:extLst>
          </p:cNvPr>
          <p:cNvSpPr/>
          <p:nvPr/>
        </p:nvSpPr>
        <p:spPr>
          <a:xfrm>
            <a:off x="253098" y="1858481"/>
            <a:ext cx="2892177" cy="491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7173" y="16571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Log Data </a:t>
            </a:r>
            <a:r>
              <a:rPr lang="ko-KR" altLang="en-US"/>
              <a:t>흐름도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518E14-D8B4-4531-90A5-BCA0A71BDFDB}"/>
              </a:ext>
            </a:extLst>
          </p:cNvPr>
          <p:cNvSpPr/>
          <p:nvPr/>
        </p:nvSpPr>
        <p:spPr>
          <a:xfrm>
            <a:off x="253101" y="1004359"/>
            <a:ext cx="2892174" cy="5412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43CC5-FE73-4022-99AA-7C51C63961E2}"/>
              </a:ext>
            </a:extLst>
          </p:cNvPr>
          <p:cNvSpPr/>
          <p:nvPr/>
        </p:nvSpPr>
        <p:spPr>
          <a:xfrm>
            <a:off x="301497" y="1124004"/>
            <a:ext cx="1694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Source Data (</a:t>
            </a:r>
            <a:r>
              <a:rPr lang="en-US" altLang="ko-KR" sz="1400">
                <a:solidFill>
                  <a:srgbClr val="C00000"/>
                </a:solidFill>
              </a:rPr>
              <a:t>TXT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8E9C7-DD83-4515-A96A-2D8BC99808EC}"/>
              </a:ext>
            </a:extLst>
          </p:cNvPr>
          <p:cNvSpPr/>
          <p:nvPr/>
        </p:nvSpPr>
        <p:spPr>
          <a:xfrm>
            <a:off x="253098" y="1958717"/>
            <a:ext cx="2744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err="1"/>
              <a:t>mongoDB</a:t>
            </a:r>
            <a:r>
              <a:rPr lang="en-US" altLang="ko-KR" sz="1400"/>
              <a:t> Data (</a:t>
            </a:r>
            <a:r>
              <a:rPr lang="en-US" altLang="ko-KR" sz="1400" err="1">
                <a:solidFill>
                  <a:srgbClr val="C00000"/>
                </a:solidFill>
              </a:rPr>
              <a:t>sptek.cmp_log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D8C35-62E7-4BB9-9980-BC293A80F720}"/>
              </a:ext>
            </a:extLst>
          </p:cNvPr>
          <p:cNvSpPr/>
          <p:nvPr/>
        </p:nvSpPr>
        <p:spPr>
          <a:xfrm>
            <a:off x="236324" y="2788103"/>
            <a:ext cx="2892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Elasticsearch (</a:t>
            </a:r>
            <a:r>
              <a:rPr lang="en-US" altLang="ko-KR" sz="1200" b="0" i="0">
                <a:solidFill>
                  <a:srgbClr val="C00000"/>
                </a:solidFill>
                <a:effectLst/>
                <a:latin typeface="Roboto Mono"/>
              </a:rPr>
              <a:t>sptek-logs-YYYY.MM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CE321-8C92-4A54-A7A2-0CFDAA15B704}"/>
              </a:ext>
            </a:extLst>
          </p:cNvPr>
          <p:cNvSpPr txBox="1"/>
          <p:nvPr/>
        </p:nvSpPr>
        <p:spPr>
          <a:xfrm>
            <a:off x="3236068" y="1989082"/>
            <a:ext cx="314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Source</a:t>
            </a:r>
            <a:r>
              <a:rPr lang="ko-KR" altLang="en-US" sz="1200"/>
              <a:t> </a:t>
            </a:r>
            <a:r>
              <a:rPr lang="en-US" altLang="ko-KR" sz="1200"/>
              <a:t>Data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오리지널</a:t>
            </a:r>
            <a:r>
              <a:rPr lang="en-US" altLang="ko-KR" sz="1200"/>
              <a:t>) </a:t>
            </a:r>
            <a:r>
              <a:rPr lang="ko-KR" altLang="en-US" sz="1200"/>
              <a:t>데이터 </a:t>
            </a:r>
            <a:r>
              <a:rPr lang="en-US" altLang="ko-KR" sz="1200"/>
              <a:t>DB </a:t>
            </a:r>
            <a:r>
              <a:rPr lang="ko-KR" altLang="en-US" sz="1200"/>
              <a:t>에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EE69-2E43-4B65-BE68-CA736D77338E}"/>
              </a:ext>
            </a:extLst>
          </p:cNvPr>
          <p:cNvSpPr txBox="1"/>
          <p:nvPr/>
        </p:nvSpPr>
        <p:spPr>
          <a:xfrm>
            <a:off x="3236068" y="1144693"/>
            <a:ext cx="187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Filebeat</a:t>
            </a:r>
            <a:r>
              <a:rPr lang="en-US" altLang="ko-KR" sz="1200"/>
              <a:t> </a:t>
            </a:r>
            <a:r>
              <a:rPr lang="ko-KR" altLang="en-US" sz="1200"/>
              <a:t>로그 </a:t>
            </a:r>
            <a:r>
              <a:rPr lang="en-US" altLang="ko-KR" sz="1200"/>
              <a:t>DATA </a:t>
            </a:r>
            <a:r>
              <a:rPr lang="ko-KR" altLang="en-US" sz="1200"/>
              <a:t>전송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1C7D99-95D5-495B-8DB5-2F15FD97583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1699187" y="1545601"/>
            <a:ext cx="1" cy="3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A5BA8E-88EF-47AD-B63C-1EF911B2871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1699187" y="2350342"/>
            <a:ext cx="0" cy="3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D9E067-432F-4DC5-9726-EC87012C9756}"/>
              </a:ext>
            </a:extLst>
          </p:cNvPr>
          <p:cNvSpPr txBox="1"/>
          <p:nvPr/>
        </p:nvSpPr>
        <p:spPr>
          <a:xfrm>
            <a:off x="3236068" y="2833471"/>
            <a:ext cx="2131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 가공 후 </a:t>
            </a:r>
            <a:r>
              <a:rPr lang="en-US" altLang="ko-KR" sz="1200"/>
              <a:t>INDEX </a:t>
            </a:r>
            <a:r>
              <a:rPr lang="ko-KR" altLang="en-US" sz="1200"/>
              <a:t>저장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B4AE4-932C-4128-B5BA-DF53640CC74F}"/>
              </a:ext>
            </a:extLst>
          </p:cNvPr>
          <p:cNvSpPr/>
          <p:nvPr/>
        </p:nvSpPr>
        <p:spPr>
          <a:xfrm>
            <a:off x="253098" y="3429000"/>
            <a:ext cx="8466367" cy="331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D292E-0751-433D-B940-1567C1908986}"/>
              </a:ext>
            </a:extLst>
          </p:cNvPr>
          <p:cNvSpPr txBox="1"/>
          <p:nvPr/>
        </p:nvSpPr>
        <p:spPr>
          <a:xfrm>
            <a:off x="295629" y="3543797"/>
            <a:ext cx="31534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Log Type </a:t>
            </a:r>
            <a:r>
              <a:rPr lang="ko-KR" altLang="en-US" sz="1200" b="1"/>
              <a:t>별 필터 설정 가능</a:t>
            </a:r>
            <a:br>
              <a:rPr lang="en-US" altLang="ko-KR" sz="1200" b="1"/>
            </a:br>
            <a:br>
              <a:rPr lang="en-US" altLang="ko-KR" sz="1100"/>
            </a:br>
            <a:r>
              <a:rPr lang="en-US" altLang="ko-KR" sz="1100"/>
              <a:t>- </a:t>
            </a:r>
            <a:r>
              <a:rPr lang="ko-KR" altLang="en-US" sz="1100"/>
              <a:t>패턴 정의 하여 필요 없는 </a:t>
            </a:r>
            <a:r>
              <a:rPr lang="en-US" altLang="ko-KR" sz="1100"/>
              <a:t>String </a:t>
            </a:r>
            <a:r>
              <a:rPr lang="ko-KR" altLang="en-US" sz="1100"/>
              <a:t>삭제 가능</a:t>
            </a:r>
            <a:endParaRPr lang="en-US" altLang="ko-KR" sz="1100"/>
          </a:p>
          <a:p>
            <a:r>
              <a:rPr lang="en-US" altLang="ko-KR" sz="1100"/>
              <a:t>- Grok </a:t>
            </a:r>
            <a:r>
              <a:rPr lang="ko-KR" altLang="en-US" sz="1100"/>
              <a:t>공용 패턴을 사용하여 손쉽게 추가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AFAEFB-51D2-444B-8097-8E1F192A1F52}"/>
              </a:ext>
            </a:extLst>
          </p:cNvPr>
          <p:cNvSpPr txBox="1"/>
          <p:nvPr/>
        </p:nvSpPr>
        <p:spPr>
          <a:xfrm>
            <a:off x="330919" y="4519134"/>
            <a:ext cx="831072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‘|’ </a:t>
            </a:r>
            <a:r>
              <a:rPr lang="ko-KR" altLang="en-US" sz="1100">
                <a:solidFill>
                  <a:srgbClr val="C00000"/>
                </a:solidFill>
              </a:rPr>
              <a:t>기호 제거</a:t>
            </a:r>
            <a:r>
              <a:rPr lang="en-US" altLang="ko-KR" sz="1100">
                <a:solidFill>
                  <a:srgbClr val="C00000"/>
                </a:solidFill>
              </a:rPr>
              <a:t> </a:t>
            </a:r>
            <a:r>
              <a:rPr lang="en-US" altLang="ko-KR" sz="1100"/>
              <a:t>: g</a:t>
            </a:r>
            <a:r>
              <a:rPr lang="ko-KR" altLang="en-US" sz="1100" err="1"/>
              <a:t>sub</a:t>
            </a:r>
            <a:r>
              <a:rPr lang="ko-KR" altLang="en-US" sz="1100"/>
              <a:t> =&gt; [＂</a:t>
            </a:r>
            <a:r>
              <a:rPr lang="ko-KR" altLang="en-US" sz="1100" err="1"/>
              <a:t>message</a:t>
            </a:r>
            <a:r>
              <a:rPr lang="ko-KR" altLang="en-US" sz="1100"/>
              <a:t>＂, ＂([|])+＂, ＂ ＂] </a:t>
            </a:r>
            <a:br>
              <a:rPr lang="en-US" altLang="ko-KR" sz="1100"/>
            </a:br>
            <a:endParaRPr lang="en-US" altLang="ko-KR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IP </a:t>
            </a:r>
            <a:r>
              <a:rPr lang="ko-KR" altLang="en-US" sz="1100">
                <a:solidFill>
                  <a:srgbClr val="C00000"/>
                </a:solidFill>
              </a:rPr>
              <a:t>제거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","(?:(?:2(?:[0-4][0-9]|5[0-5])|[0-1]?[0-9]?[0-9])\.){3}(?:(?:2([0-4][0-9]|5[0-5])|[0-1]?[0-9]?[0-9]))",""]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YYYY-MM-DD HH.MM.SS.SSS </a:t>
            </a:r>
            <a:r>
              <a:rPr lang="ko-KR" altLang="en-US" sz="1100">
                <a:solidFill>
                  <a:srgbClr val="C00000"/>
                </a:solidFill>
              </a:rPr>
              <a:t>제거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 "\</a:t>
            </a:r>
            <a:r>
              <a:rPr lang="ko-KR" altLang="en-US" sz="1100" err="1"/>
              <a:t>d</a:t>
            </a:r>
            <a:r>
              <a:rPr lang="ko-KR" altLang="en-US" sz="1100"/>
              <a:t>{4}-\</a:t>
            </a:r>
            <a:r>
              <a:rPr lang="ko-KR" altLang="en-US" sz="1100" err="1"/>
              <a:t>d</a:t>
            </a:r>
            <a:r>
              <a:rPr lang="ko-KR" altLang="en-US" sz="1100"/>
              <a:t>{2}-\</a:t>
            </a:r>
            <a:r>
              <a:rPr lang="ko-KR" altLang="en-US" sz="1100" err="1"/>
              <a:t>d</a:t>
            </a:r>
            <a:r>
              <a:rPr lang="ko-KR" altLang="en-US" sz="1100"/>
              <a:t>{2} 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{2}.\</a:t>
            </a:r>
            <a:r>
              <a:rPr lang="ko-KR" altLang="en-US" sz="1100" err="1"/>
              <a:t>d</a:t>
            </a:r>
            <a:r>
              <a:rPr lang="ko-KR" altLang="en-US" sz="1100"/>
              <a:t>{3} 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YYYY-MM-DD HH.MM.SS </a:t>
            </a:r>
            <a:r>
              <a:rPr lang="ko-KR" altLang="en-US" sz="1100">
                <a:solidFill>
                  <a:srgbClr val="C00000"/>
                </a:solidFill>
              </a:rPr>
              <a:t>제거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 "\</a:t>
            </a:r>
            <a:r>
              <a:rPr lang="ko-KR" altLang="en-US" sz="1100" err="1"/>
              <a:t>d</a:t>
            </a:r>
            <a:r>
              <a:rPr lang="ko-KR" altLang="en-US" sz="1100"/>
              <a:t>{4}-\</a:t>
            </a:r>
            <a:r>
              <a:rPr lang="ko-KR" altLang="en-US" sz="1100" err="1"/>
              <a:t>d</a:t>
            </a:r>
            <a:r>
              <a:rPr lang="ko-KR" altLang="en-US" sz="1100"/>
              <a:t>{2}-\</a:t>
            </a:r>
            <a:r>
              <a:rPr lang="ko-KR" altLang="en-US" sz="1100" err="1"/>
              <a:t>d</a:t>
            </a:r>
            <a:r>
              <a:rPr lang="ko-KR" altLang="en-US" sz="1100"/>
              <a:t>{2} 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{2}:\</a:t>
            </a:r>
            <a:r>
              <a:rPr lang="ko-KR" altLang="en-US" sz="1100" err="1"/>
              <a:t>d</a:t>
            </a:r>
            <a:r>
              <a:rPr lang="ko-KR" altLang="en-US" sz="1100"/>
              <a:t>{2} 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[</a:t>
            </a:r>
            <a:r>
              <a:rPr lang="ko-KR" altLang="en-US" sz="1100">
                <a:solidFill>
                  <a:srgbClr val="C00000"/>
                </a:solidFill>
              </a:rPr>
              <a:t>A-Za-z0-9</a:t>
            </a:r>
            <a:r>
              <a:rPr lang="en-US" altLang="ko-KR" sz="1100">
                <a:solidFill>
                  <a:srgbClr val="C00000"/>
                </a:solidFill>
              </a:rPr>
              <a:t>] </a:t>
            </a:r>
            <a:r>
              <a:rPr lang="ko-KR" altLang="en-US" sz="1100">
                <a:solidFill>
                  <a:srgbClr val="C00000"/>
                </a:solidFill>
              </a:rPr>
              <a:t>제거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","\[*[A-Za-z0-9: +]*]",""]</a:t>
            </a:r>
            <a:br>
              <a:rPr lang="en-US" altLang="ko-KR" sz="1100"/>
            </a:br>
            <a:endParaRPr lang="ko-KR" altLang="en-US" sz="1100"/>
          </a:p>
          <a:p>
            <a:r>
              <a:rPr lang="en-US" altLang="ko-KR" sz="1100"/>
              <a:t># </a:t>
            </a:r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A-Za-z0-9</a:t>
            </a:r>
            <a:r>
              <a:rPr lang="en-US" altLang="ko-KR" sz="1100">
                <a:solidFill>
                  <a:srgbClr val="C00000"/>
                </a:solidFill>
              </a:rPr>
              <a:t>) </a:t>
            </a:r>
            <a:r>
              <a:rPr lang="ko-KR" altLang="en-US" sz="1100">
                <a:solidFill>
                  <a:srgbClr val="C00000"/>
                </a:solidFill>
              </a:rPr>
              <a:t>제거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ko-KR" altLang="en-US" sz="1100" err="1"/>
              <a:t>gsub</a:t>
            </a:r>
            <a:r>
              <a:rPr lang="ko-KR" altLang="en-US" sz="1100"/>
              <a:t> =&gt; ["</a:t>
            </a:r>
            <a:r>
              <a:rPr lang="ko-KR" altLang="en-US" sz="1100" err="1"/>
              <a:t>message</a:t>
            </a:r>
            <a:r>
              <a:rPr lang="ko-KR" altLang="en-US" sz="1100"/>
              <a:t>","([a-zA-Z0-9]{16})",""]</a:t>
            </a:r>
          </a:p>
        </p:txBody>
      </p:sp>
    </p:spTree>
    <p:extLst>
      <p:ext uri="{BB962C8B-B14F-4D97-AF65-F5344CB8AC3E}">
        <p14:creationId xmlns:p14="http://schemas.microsoft.com/office/powerpoint/2010/main" val="252986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7173" y="165718"/>
            <a:ext cx="45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Hardware resource info Log Data Sample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7D295-57EE-4E1B-A84B-C1D6E5DBF75E}"/>
              </a:ext>
            </a:extLst>
          </p:cNvPr>
          <p:cNvSpPr/>
          <p:nvPr/>
        </p:nvSpPr>
        <p:spPr>
          <a:xfrm>
            <a:off x="186629" y="1001684"/>
            <a:ext cx="11851169" cy="1458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  <a:highlight>
                  <a:srgbClr val="FFFF00"/>
                </a:highlight>
              </a:rPr>
              <a:t>LOG_TIME</a:t>
            </a:r>
            <a:r>
              <a:rPr lang="en-US" altLang="ko-KR" sz="1000">
                <a:solidFill>
                  <a:schemeClr val="tx1"/>
                </a:solidFill>
              </a:rPr>
              <a:t>=2021-09-16 00:00:35 </a:t>
            </a:r>
            <a:r>
              <a:rPr lang="en-US" altLang="ko-KR" sz="1000">
                <a:solidFill>
                  <a:schemeClr val="tx1"/>
                </a:solidFill>
                <a:highlight>
                  <a:srgbClr val="FFFF00"/>
                </a:highlight>
              </a:rPr>
              <a:t>NODE_IP</a:t>
            </a:r>
            <a:r>
              <a:rPr lang="en-US" altLang="ko-KR" sz="1000">
                <a:solidFill>
                  <a:schemeClr val="tx1"/>
                </a:solidFill>
              </a:rPr>
              <a:t>=172.16.11.246 </a:t>
            </a:r>
            <a:r>
              <a:rPr lang="en-US" altLang="ko-KR" sz="1000">
                <a:solidFill>
                  <a:schemeClr val="tx1"/>
                </a:solidFill>
                <a:highlight>
                  <a:srgbClr val="FFFF00"/>
                </a:highlight>
              </a:rPr>
              <a:t>MESSAGE</a:t>
            </a:r>
            <a:r>
              <a:rPr lang="en-US" altLang="ko-KR" sz="1000">
                <a:solidFill>
                  <a:schemeClr val="tx1"/>
                </a:solidFill>
              </a:rPr>
              <a:t>=CPU User: 2.5% CPU Nice: 0.0% CPU System: 0.8% CPU Idle: 96.7% CPU </a:t>
            </a:r>
            <a:r>
              <a:rPr lang="en-US" altLang="ko-KR" sz="1000" err="1">
                <a:solidFill>
                  <a:schemeClr val="tx1"/>
                </a:solidFill>
              </a:rPr>
              <a:t>IOwait</a:t>
            </a:r>
            <a:r>
              <a:rPr lang="en-US" altLang="ko-KR" sz="1000">
                <a:solidFill>
                  <a:schemeClr val="tx1"/>
                </a:solidFill>
              </a:rPr>
              <a:t>: 0.0% CPU IRQ: 0.0% CPU </a:t>
            </a:r>
            <a:r>
              <a:rPr lang="en-US" altLang="ko-KR" sz="1000" err="1">
                <a:solidFill>
                  <a:schemeClr val="tx1"/>
                </a:solidFill>
              </a:rPr>
              <a:t>SoftIRQ</a:t>
            </a:r>
            <a:r>
              <a:rPr lang="en-US" altLang="ko-KR" sz="1000">
                <a:solidFill>
                  <a:schemeClr val="tx1"/>
                </a:solidFill>
              </a:rPr>
              <a:t>: 0.0% CPU Steal: 0.0% CPU load: 3.3% Physical Memory: Available: 1.2 GiB/7.6 GiB Virtual Memory: Swap Used/Avail: 0 bytes/0 bytes, Virtual Memory In Use/Max=6.4 GiB/3.8 GiB  / (Local Disk) [</a:t>
            </a:r>
            <a:r>
              <a:rPr lang="en-US" altLang="ko-KR" sz="1000" err="1">
                <a:solidFill>
                  <a:schemeClr val="tx1"/>
                </a:solidFill>
              </a:rPr>
              <a:t>xfs</a:t>
            </a:r>
            <a:r>
              <a:rPr lang="en-US" altLang="ko-KR" sz="1000">
                <a:solidFill>
                  <a:schemeClr val="tx1"/>
                </a:solidFill>
              </a:rPr>
              <a:t>] 36.2 GiB of 50.0 GiB free (72.4%), 26.2 M of 26.2 M files free (99.8%) is /dev/mapper/centos-root [/dev/dm-0] and is mounted at /  /dev/vda1 (Local Disk) [</a:t>
            </a:r>
            <a:r>
              <a:rPr lang="en-US" altLang="ko-KR" sz="1000" err="1">
                <a:solidFill>
                  <a:schemeClr val="tx1"/>
                </a:solidFill>
              </a:rPr>
              <a:t>xfs</a:t>
            </a:r>
            <a:r>
              <a:rPr lang="en-US" altLang="ko-KR" sz="1000">
                <a:solidFill>
                  <a:schemeClr val="tx1"/>
                </a:solidFill>
              </a:rPr>
              <a:t>] 786.4 MiB of 1014 MiB free (77.6%), 523.9 K of 524.3 K files free (99.9%) is /dev/vda1  and is mounted at /boot  /dev/mapper/centos-home (Local Disk) [</a:t>
            </a:r>
            <a:r>
              <a:rPr lang="en-US" altLang="ko-KR" sz="1000" err="1">
                <a:solidFill>
                  <a:schemeClr val="tx1"/>
                </a:solidFill>
              </a:rPr>
              <a:t>xfs</a:t>
            </a:r>
            <a:r>
              <a:rPr lang="en-US" altLang="ko-KR" sz="1000">
                <a:solidFill>
                  <a:schemeClr val="tx1"/>
                </a:solidFill>
              </a:rPr>
              <a:t>] 40.2 GiB of 41.1 GiB free (97.7%), 21.6 M of 21.6 M files free (100.0%) is /dev/mapper/centos-home [/dev/dm-2] and is mounted at /home  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 (Ram Disk) [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err="1">
                <a:solidFill>
                  <a:schemeClr val="tx1"/>
                </a:solidFill>
              </a:rPr>
              <a:t>kubelet</a:t>
            </a:r>
            <a:r>
              <a:rPr lang="en-US" altLang="ko-KR" sz="1000">
                <a:solidFill>
                  <a:schemeClr val="tx1"/>
                </a:solidFill>
              </a:rPr>
              <a:t>/pods/2d8fb875-1d59-4495-a770-a5d9dadf49c7/volumes/</a:t>
            </a:r>
            <a:r>
              <a:rPr lang="en-US" altLang="ko-KR" sz="100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en-US" altLang="ko-KR" sz="1000" err="1">
                <a:solidFill>
                  <a:schemeClr val="tx1"/>
                </a:solidFill>
              </a:rPr>
              <a:t>kube</a:t>
            </a:r>
            <a:r>
              <a:rPr lang="en-US" altLang="ko-KR" sz="1000">
                <a:solidFill>
                  <a:schemeClr val="tx1"/>
                </a:solidFill>
              </a:rPr>
              <a:t>-</a:t>
            </a:r>
            <a:r>
              <a:rPr lang="en-US" altLang="ko-KR" sz="1000" err="1">
                <a:solidFill>
                  <a:schemeClr val="tx1"/>
                </a:solidFill>
              </a:rPr>
              <a:t>api</a:t>
            </a:r>
            <a:r>
              <a:rPr lang="en-US" altLang="ko-KR" sz="1000">
                <a:solidFill>
                  <a:schemeClr val="tx1"/>
                </a:solidFill>
              </a:rPr>
              <a:t>-access-</a:t>
            </a:r>
            <a:r>
              <a:rPr lang="en-US" altLang="ko-KR" sz="1000" err="1">
                <a:solidFill>
                  <a:schemeClr val="tx1"/>
                </a:solidFill>
              </a:rPr>
              <a:t>qqdld</a:t>
            </a:r>
            <a:r>
              <a:rPr lang="en-US" altLang="ko-KR" sz="1000">
                <a:solidFill>
                  <a:schemeClr val="tx1"/>
                </a:solidFill>
              </a:rPr>
              <a:t>  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 (Ram Disk) [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err="1">
                <a:solidFill>
                  <a:schemeClr val="tx1"/>
                </a:solidFill>
              </a:rPr>
              <a:t>kubelet</a:t>
            </a:r>
            <a:r>
              <a:rPr lang="en-US" altLang="ko-KR" sz="1000">
                <a:solidFill>
                  <a:schemeClr val="tx1"/>
                </a:solidFill>
              </a:rPr>
              <a:t>/pods/5a9a0eda-4ee1-4002-a53d-cb2ed6b2249f/volumes/</a:t>
            </a:r>
            <a:r>
              <a:rPr lang="en-US" altLang="ko-KR" sz="100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>
                <a:solidFill>
                  <a:schemeClr val="tx1"/>
                </a:solidFill>
              </a:rPr>
              <a:t>/kube-api-access-k5sp7  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 (Ram Disk) [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err="1">
                <a:solidFill>
                  <a:schemeClr val="tx1"/>
                </a:solidFill>
              </a:rPr>
              <a:t>tmpfs</a:t>
            </a:r>
            <a:r>
              <a:rPr lang="en-US" altLang="ko-KR" sz="100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err="1">
                <a:solidFill>
                  <a:schemeClr val="tx1"/>
                </a:solidFill>
              </a:rPr>
              <a:t>kubelet</a:t>
            </a:r>
            <a:r>
              <a:rPr lang="en-US" altLang="ko-KR" sz="1000">
                <a:solidFill>
                  <a:schemeClr val="tx1"/>
                </a:solidFill>
              </a:rPr>
              <a:t>/pods/ff315574-97bc-4d50-9e90-415ff8042634/volumes/</a:t>
            </a:r>
            <a:r>
              <a:rPr lang="en-US" altLang="ko-KR" sz="100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>
                <a:solidFill>
                  <a:schemeClr val="tx1"/>
                </a:solidFill>
              </a:rPr>
              <a:t>/kube-api-access-f8w7g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43CC5-FE73-4022-99AA-7C51C63961E2}"/>
              </a:ext>
            </a:extLst>
          </p:cNvPr>
          <p:cNvSpPr/>
          <p:nvPr/>
        </p:nvSpPr>
        <p:spPr>
          <a:xfrm>
            <a:off x="137990" y="652020"/>
            <a:ext cx="1694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Source Data (</a:t>
            </a:r>
            <a:r>
              <a:rPr lang="en-US" altLang="ko-KR" sz="1400">
                <a:solidFill>
                  <a:srgbClr val="C00000"/>
                </a:solidFill>
              </a:rPr>
              <a:t>txt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8E9C7-DD83-4515-A96A-2D8BC99808EC}"/>
              </a:ext>
            </a:extLst>
          </p:cNvPr>
          <p:cNvSpPr/>
          <p:nvPr/>
        </p:nvSpPr>
        <p:spPr>
          <a:xfrm>
            <a:off x="137990" y="2856053"/>
            <a:ext cx="349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MongoDB Data (</a:t>
            </a:r>
            <a:r>
              <a:rPr lang="en-US" altLang="ko-KR" sz="1400" err="1">
                <a:solidFill>
                  <a:srgbClr val="C00000"/>
                </a:solidFill>
              </a:rPr>
              <a:t>sptek.cmp_log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D8C35-62E7-4BB9-9980-BC293A80F720}"/>
              </a:ext>
            </a:extLst>
          </p:cNvPr>
          <p:cNvSpPr/>
          <p:nvPr/>
        </p:nvSpPr>
        <p:spPr>
          <a:xfrm>
            <a:off x="131364" y="4327363"/>
            <a:ext cx="349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Elasticsearch (</a:t>
            </a:r>
            <a:r>
              <a:rPr lang="en-US" altLang="ko-KR" sz="1400" b="0" i="0">
                <a:solidFill>
                  <a:srgbClr val="C00000"/>
                </a:solidFill>
                <a:effectLst/>
                <a:latin typeface="Roboto Mono"/>
              </a:rPr>
              <a:t>sptek-logs-2021.09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E7CE3-F70E-48FB-88F6-E179A2147EA6}"/>
              </a:ext>
            </a:extLst>
          </p:cNvPr>
          <p:cNvSpPr/>
          <p:nvPr/>
        </p:nvSpPr>
        <p:spPr>
          <a:xfrm>
            <a:off x="137990" y="2482322"/>
            <a:ext cx="59742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MESSAGE </a:t>
            </a:r>
            <a:r>
              <a:rPr lang="ko-KR" altLang="en-US" sz="1000"/>
              <a:t>정보</a:t>
            </a:r>
            <a:r>
              <a:rPr lang="en-US" altLang="ko-KR" sz="1000"/>
              <a:t> ( CPU </a:t>
            </a:r>
            <a:r>
              <a:rPr lang="ko-KR" altLang="en-US" sz="1000"/>
              <a:t>사용률</a:t>
            </a:r>
            <a:r>
              <a:rPr lang="en-US" altLang="ko-KR" sz="1000"/>
              <a:t>, </a:t>
            </a:r>
            <a:r>
              <a:rPr lang="ko-KR" altLang="en-US" sz="1000"/>
              <a:t>메모리 사용률</a:t>
            </a:r>
            <a:r>
              <a:rPr lang="en-US" altLang="ko-KR" sz="1000"/>
              <a:t>, </a:t>
            </a:r>
            <a:r>
              <a:rPr lang="ko-KR" altLang="en-US" sz="1000"/>
              <a:t>디스크 사용률 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56E34-9B92-4D8A-BBAC-832A7A5D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0" y="3277254"/>
            <a:ext cx="9414572" cy="1016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92317C-2BA3-406A-B759-8B9C13CF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4" y="4724706"/>
            <a:ext cx="9352258" cy="20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7173" y="165718"/>
            <a:ext cx="440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/>
              <a:t>Cerebro</a:t>
            </a:r>
            <a:r>
              <a:rPr lang="en-US" altLang="ko-KR"/>
              <a:t> (Elasticsearch</a:t>
            </a:r>
            <a:r>
              <a:rPr lang="ko-KR" altLang="en-US"/>
              <a:t> 모니터링 </a:t>
            </a:r>
            <a:r>
              <a:rPr lang="en-US" altLang="ko-KR"/>
              <a:t>WEB </a:t>
            </a:r>
            <a:r>
              <a:rPr lang="ko-KR" altLang="en-US"/>
              <a:t>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F0F3-67BD-4D3A-A2E2-6AD3742ADADA}"/>
              </a:ext>
            </a:extLst>
          </p:cNvPr>
          <p:cNvSpPr txBox="1"/>
          <p:nvPr/>
        </p:nvSpPr>
        <p:spPr>
          <a:xfrm>
            <a:off x="303174" y="634419"/>
            <a:ext cx="973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/>
              <a:t>클러스터링 노드 자원 관리 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/>
              <a:t>INDEX, SHARD, Documents </a:t>
            </a:r>
            <a:r>
              <a:rPr lang="ko-KR" altLang="en-US" sz="1400"/>
              <a:t>관리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/>
              <a:t>INDEX templates </a:t>
            </a:r>
            <a:r>
              <a:rPr lang="ko-KR" altLang="en-US" sz="1400"/>
              <a:t>관리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43198-4B22-40F6-98CA-B53F91B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5" y="1546016"/>
            <a:ext cx="6642375" cy="200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2C93-77A9-45BF-97E8-7832E4F8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55" y="4176478"/>
            <a:ext cx="6642376" cy="2232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A8C3DE-2924-4A91-B3EC-758D9873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923" y="1546016"/>
            <a:ext cx="4837889" cy="48820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14F7EA-EF77-437D-ABDF-A9F348A9CDF8}"/>
              </a:ext>
            </a:extLst>
          </p:cNvPr>
          <p:cNvSpPr/>
          <p:nvPr/>
        </p:nvSpPr>
        <p:spPr>
          <a:xfrm>
            <a:off x="7282775" y="2546685"/>
            <a:ext cx="2315182" cy="18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EA63F-824C-4EA3-AD0C-6A1EA7DD454D}"/>
              </a:ext>
            </a:extLst>
          </p:cNvPr>
          <p:cNvSpPr/>
          <p:nvPr/>
        </p:nvSpPr>
        <p:spPr>
          <a:xfrm>
            <a:off x="405319" y="4560311"/>
            <a:ext cx="6533745" cy="22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A686A-19FD-4A6D-9FDE-8ED2C9FE42E4}"/>
              </a:ext>
            </a:extLst>
          </p:cNvPr>
          <p:cNvSpPr/>
          <p:nvPr/>
        </p:nvSpPr>
        <p:spPr>
          <a:xfrm>
            <a:off x="405319" y="2118668"/>
            <a:ext cx="1131652" cy="1363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7B960C-C0E5-4F33-9461-87C2F579D49D}"/>
              </a:ext>
            </a:extLst>
          </p:cNvPr>
          <p:cNvSpPr/>
          <p:nvPr/>
        </p:nvSpPr>
        <p:spPr>
          <a:xfrm>
            <a:off x="405319" y="5234763"/>
            <a:ext cx="4011037" cy="117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2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92062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INDEX Mappings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3BACC-BFAD-4C7C-869B-4A579AEDB50B}"/>
              </a:ext>
            </a:extLst>
          </p:cNvPr>
          <p:cNvSpPr/>
          <p:nvPr/>
        </p:nvSpPr>
        <p:spPr>
          <a:xfrm>
            <a:off x="316144" y="766538"/>
            <a:ext cx="10220081" cy="5861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"sptek-logs-YYYY.MM":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"mappings":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"properties":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"@timestamp":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"date"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"</a:t>
            </a:r>
            <a:r>
              <a:rPr lang="en-US" altLang="ko-KR" sz="1200" err="1">
                <a:solidFill>
                  <a:schemeClr val="tx1"/>
                </a:solidFill>
              </a:rPr>
              <a:t>log_time</a:t>
            </a:r>
            <a:r>
              <a:rPr lang="en-US" altLang="ko-KR" sz="120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"date"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"</a:t>
            </a:r>
            <a:r>
              <a:rPr lang="en-US" altLang="ko-KR" sz="1200" err="1">
                <a:solidFill>
                  <a:schemeClr val="tx1"/>
                </a:solidFill>
              </a:rPr>
              <a:t>log_type</a:t>
            </a:r>
            <a:r>
              <a:rPr lang="en-US" altLang="ko-KR" sz="120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"keyword"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"</a:t>
            </a:r>
            <a:r>
              <a:rPr lang="en-US" altLang="ko-KR" sz="1200">
                <a:solidFill>
                  <a:schemeClr val="tx1"/>
                </a:solidFill>
                <a:highlight>
                  <a:srgbClr val="FFFF00"/>
                </a:highlight>
              </a:rPr>
              <a:t>message</a:t>
            </a:r>
            <a:r>
              <a:rPr lang="en-US" altLang="ko-KR" sz="120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"text",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"analyzer": "</a:t>
            </a:r>
            <a:r>
              <a:rPr lang="en-US" altLang="ko-KR" sz="1200" err="1">
                <a:solidFill>
                  <a:schemeClr val="tx1"/>
                </a:solidFill>
              </a:rPr>
              <a:t>default_analyzer</a:t>
            </a:r>
            <a:r>
              <a:rPr lang="en-US" altLang="ko-KR" sz="12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"</a:t>
            </a:r>
            <a:r>
              <a:rPr lang="en-US" altLang="ko-KR" sz="1200" err="1">
                <a:solidFill>
                  <a:schemeClr val="tx1"/>
                </a:solidFill>
                <a:highlight>
                  <a:srgbClr val="FFFF00"/>
                </a:highlight>
              </a:rPr>
              <a:t>message_vector</a:t>
            </a:r>
            <a:r>
              <a:rPr lang="en-US" altLang="ko-KR" sz="120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</a:t>
            </a:r>
            <a:r>
              <a:rPr lang="en-US" altLang="ko-KR" sz="1200" err="1">
                <a:solidFill>
                  <a:schemeClr val="tx1"/>
                </a:solidFill>
              </a:rPr>
              <a:t>dense_vector</a:t>
            </a:r>
            <a:r>
              <a:rPr lang="en-US" altLang="ko-KR" sz="120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"dims": 512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"</a:t>
            </a:r>
            <a:r>
              <a:rPr lang="en-US" altLang="ko-KR" sz="1200" err="1">
                <a:solidFill>
                  <a:schemeClr val="tx1"/>
                </a:solidFill>
                <a:highlight>
                  <a:srgbClr val="FFFF00"/>
                </a:highlight>
              </a:rPr>
              <a:t>mongo_id</a:t>
            </a:r>
            <a:r>
              <a:rPr lang="en-US" altLang="ko-KR" sz="120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"keyword"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"</a:t>
            </a:r>
            <a:r>
              <a:rPr lang="en-US" altLang="ko-KR" sz="1200" err="1">
                <a:solidFill>
                  <a:schemeClr val="tx1"/>
                </a:solidFill>
              </a:rPr>
              <a:t>node_ip</a:t>
            </a:r>
            <a:r>
              <a:rPr lang="en-US" altLang="ko-KR" sz="120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   "type": "keyword"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     }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    }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    }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}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5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E95C85-A979-48CB-BFE3-BFDE37D18D51}"/>
              </a:ext>
            </a:extLst>
          </p:cNvPr>
          <p:cNvSpPr/>
          <p:nvPr/>
        </p:nvSpPr>
        <p:spPr>
          <a:xfrm>
            <a:off x="167173" y="165718"/>
            <a:ext cx="4940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Elasticsearch </a:t>
            </a:r>
            <a:r>
              <a:rPr lang="ko-KR" altLang="en-US" sz="2000"/>
              <a:t>머신 러닝 </a:t>
            </a:r>
            <a:r>
              <a:rPr lang="en-US" altLang="ko-KR" sz="2000"/>
              <a:t>(cosine similarity)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50C4C-AF92-43AB-8C15-40BC9E9AC2BC}"/>
              </a:ext>
            </a:extLst>
          </p:cNvPr>
          <p:cNvSpPr txBox="1"/>
          <p:nvPr/>
        </p:nvSpPr>
        <p:spPr>
          <a:xfrm>
            <a:off x="167169" y="1373745"/>
            <a:ext cx="10489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ko-KR" altLang="en-US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시계열 데이터</a:t>
            </a:r>
            <a:r>
              <a:rPr lang="en-US" altLang="ko-KR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(Time-series Data)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se-nanumgothic"/>
              </a:rPr>
              <a:t>를 학습해서 이상 징후를 파악하는 </a:t>
            </a:r>
            <a:r>
              <a:rPr lang="ko-KR" altLang="en-US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이상 징후 탐지</a:t>
            </a:r>
            <a:r>
              <a:rPr lang="en-US" altLang="ko-KR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(Anomaly Detection)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se-nanumgothic"/>
              </a:rPr>
              <a:t>은 </a:t>
            </a:r>
            <a:endParaRPr lang="en-US" altLang="ko-KR" sz="1600" b="0" i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600">
                <a:solidFill>
                  <a:srgbClr val="000000"/>
                </a:solidFill>
                <a:latin typeface="se-nanumgothic"/>
              </a:rPr>
              <a:t>      </a:t>
            </a:r>
            <a:r>
              <a:rPr lang="ko-KR" altLang="en-US" sz="1600" b="0" i="0" err="1">
                <a:solidFill>
                  <a:srgbClr val="000000"/>
                </a:solidFill>
                <a:effectLst/>
                <a:latin typeface="se-nanumgothic"/>
              </a:rPr>
              <a:t>엘라스틱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sz="1600" b="0" i="0" err="1">
                <a:solidFill>
                  <a:srgbClr val="000000"/>
                </a:solidFill>
                <a:effectLst/>
                <a:latin typeface="se-nanumgothic"/>
              </a:rPr>
              <a:t>머신러닝의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se-nanumgothic"/>
              </a:rPr>
              <a:t> 가장 대표적인 활용 방법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168D5-3959-427A-90CC-07935DA382B2}"/>
              </a:ext>
            </a:extLst>
          </p:cNvPr>
          <p:cNvSpPr txBox="1"/>
          <p:nvPr/>
        </p:nvSpPr>
        <p:spPr>
          <a:xfrm>
            <a:off x="167171" y="2293100"/>
            <a:ext cx="10422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600" b="0" i="0">
                <a:solidFill>
                  <a:srgbClr val="000000"/>
                </a:solidFill>
                <a:effectLst/>
                <a:latin typeface="se-nanumgothic"/>
              </a:rPr>
              <a:t>-    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se-nanumgothic"/>
              </a:rPr>
              <a:t>동일한 패턴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se-nanumgothic"/>
              </a:rPr>
              <a:t>(Pattern)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se-nanumgothic"/>
              </a:rPr>
              <a:t>으로 카테고리화</a:t>
            </a: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29DC1-7922-4A93-98F9-43C331B759B8}"/>
              </a:ext>
            </a:extLst>
          </p:cNvPr>
          <p:cNvSpPr txBox="1"/>
          <p:nvPr/>
        </p:nvSpPr>
        <p:spPr>
          <a:xfrm>
            <a:off x="167170" y="2890324"/>
            <a:ext cx="7941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R"/>
              </a:rPr>
              <a:t>-     E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R"/>
              </a:rPr>
              <a:t>lasticsearch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Noto Sans KR"/>
              </a:rPr>
              <a:t>의 검색알고리즘은 기본적으로 </a:t>
            </a:r>
            <a:r>
              <a:rPr lang="en-US" altLang="ko-KR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BM25 </a:t>
            </a:r>
            <a:r>
              <a:rPr lang="ko-KR" altLang="en-US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알고리즘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Noto Sans KR"/>
              </a:rPr>
              <a:t>을 기본으로 지원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A6AD3-AA8F-4CE3-B215-640A3E20DE9D}"/>
              </a:ext>
            </a:extLst>
          </p:cNvPr>
          <p:cNvSpPr txBox="1"/>
          <p:nvPr/>
        </p:nvSpPr>
        <p:spPr>
          <a:xfrm>
            <a:off x="167170" y="3582929"/>
            <a:ext cx="6094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000000"/>
                </a:solidFill>
                <a:effectLst/>
                <a:latin typeface="Noto Sans KR"/>
              </a:rPr>
              <a:t>-     ES 7.3.0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Noto Sans KR"/>
              </a:rPr>
              <a:t>버전부터는 </a:t>
            </a:r>
            <a:r>
              <a:rPr lang="en-US" altLang="ko-KR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cosine similarity </a:t>
            </a:r>
            <a:r>
              <a:rPr lang="ko-KR" altLang="en-US" sz="16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검색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Noto Sans KR"/>
              </a:rPr>
              <a:t>을 지원</a:t>
            </a:r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F845-CE9C-4312-A65D-CF9210EA08E2}"/>
              </a:ext>
            </a:extLst>
          </p:cNvPr>
          <p:cNvSpPr txBox="1"/>
          <p:nvPr/>
        </p:nvSpPr>
        <p:spPr>
          <a:xfrm>
            <a:off x="167168" y="4395043"/>
            <a:ext cx="6711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-   </a:t>
            </a:r>
            <a:r>
              <a:rPr lang="en-US" altLang="ko-KR" sz="1600" err="1">
                <a:highlight>
                  <a:srgbClr val="FFFF00"/>
                </a:highlight>
              </a:rPr>
              <a:t>message_vector</a:t>
            </a:r>
            <a:r>
              <a:rPr lang="en-US" altLang="ko-KR" sz="1600">
                <a:highlight>
                  <a:srgbClr val="FFFF00"/>
                </a:highlight>
              </a:rPr>
              <a:t> </a:t>
            </a:r>
            <a:r>
              <a:rPr lang="ko-KR" altLang="en-US" sz="1600">
                <a:highlight>
                  <a:srgbClr val="FFFF00"/>
                </a:highlight>
              </a:rPr>
              <a:t>필드</a:t>
            </a:r>
            <a:r>
              <a:rPr lang="ko-KR" altLang="en-US" sz="1600"/>
              <a:t> 추가 생성 </a:t>
            </a:r>
            <a:r>
              <a:rPr lang="en-US" altLang="ko-KR" sz="1600"/>
              <a:t>(512 dims vector) 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001C9-05B3-4CA3-AE42-9768AF993559}"/>
              </a:ext>
            </a:extLst>
          </p:cNvPr>
          <p:cNvSpPr txBox="1"/>
          <p:nvPr/>
        </p:nvSpPr>
        <p:spPr>
          <a:xfrm>
            <a:off x="167167" y="5293541"/>
            <a:ext cx="6711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-   </a:t>
            </a:r>
            <a:r>
              <a:rPr lang="en-US" altLang="ko-KR" sz="1600">
                <a:highlight>
                  <a:srgbClr val="FFFF00"/>
                </a:highlight>
              </a:rPr>
              <a:t>Logstash Filter </a:t>
            </a:r>
            <a:r>
              <a:rPr lang="ko-KR" altLang="en-US" sz="1600">
                <a:highlight>
                  <a:srgbClr val="FFFF00"/>
                </a:highlight>
              </a:rPr>
              <a:t>추가 생성</a:t>
            </a:r>
            <a:r>
              <a:rPr lang="ko-KR" altLang="en-US" sz="1600"/>
              <a:t> </a:t>
            </a:r>
            <a:r>
              <a:rPr lang="en-US" altLang="ko-KR" sz="1600"/>
              <a:t>(message string to message vector)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2062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4037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Logstash dense vector plugin - 1</a:t>
            </a:r>
            <a:endParaRPr lang="ko-KR" altLang="en-US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13B971-CCDE-4A87-9203-49DCB42B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1" y="1993454"/>
            <a:ext cx="4908297" cy="1131404"/>
          </a:xfrm>
          <a:prstGeom prst="rect">
            <a:avLst/>
          </a:prstGeom>
        </p:spPr>
      </p:pic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E7171557-F4D5-45A8-85AD-F4FDA61E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6" y="4731975"/>
            <a:ext cx="5285361" cy="17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797F7-1EE8-4462-B631-0177D641700B}"/>
              </a:ext>
            </a:extLst>
          </p:cNvPr>
          <p:cNvSpPr txBox="1"/>
          <p:nvPr/>
        </p:nvSpPr>
        <p:spPr>
          <a:xfrm>
            <a:off x="311285" y="3552923"/>
            <a:ext cx="608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Logstash </a:t>
            </a:r>
            <a:r>
              <a:rPr lang="ko-KR" altLang="en-US" sz="1200" b="1"/>
              <a:t>는 총 </a:t>
            </a:r>
            <a:r>
              <a:rPr lang="en-US" altLang="ko-KR" sz="1200" b="1"/>
              <a:t>3</a:t>
            </a:r>
            <a:r>
              <a:rPr lang="ko-KR" altLang="en-US" sz="1200" b="1"/>
              <a:t>단계의 파이프 라인 구조</a:t>
            </a:r>
            <a:endParaRPr lang="en-US" altLang="ko-KR" sz="1200" b="1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 생성 </a:t>
            </a:r>
            <a:r>
              <a:rPr lang="en-US" altLang="ko-KR" sz="1200"/>
              <a:t>(input),</a:t>
            </a:r>
            <a:r>
              <a:rPr lang="ko-KR" altLang="en-US" sz="1200"/>
              <a:t> 생성된 데이터 가공</a:t>
            </a:r>
            <a:r>
              <a:rPr lang="en-US" altLang="ko-KR" sz="1200"/>
              <a:t>(filter), ES </a:t>
            </a:r>
            <a:r>
              <a:rPr lang="ko-KR" altLang="en-US" sz="1200"/>
              <a:t>저장 </a:t>
            </a:r>
            <a:r>
              <a:rPr lang="en-US" altLang="ko-KR" sz="1200"/>
              <a:t>(output)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Dense vector </a:t>
            </a:r>
            <a:r>
              <a:rPr lang="ko-KR" altLang="en-US" sz="1200"/>
              <a:t>변경 해주는 </a:t>
            </a:r>
            <a:r>
              <a:rPr lang="en-US" altLang="ko-KR" sz="1200"/>
              <a:t>Custom Filter Plugin </a:t>
            </a:r>
            <a:r>
              <a:rPr lang="ko-KR" altLang="en-US" sz="1200"/>
              <a:t>제공</a:t>
            </a:r>
            <a:endParaRPr lang="en-US" altLang="ko-KR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5" y="1004866"/>
            <a:ext cx="608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Deep Java Library(DJL) </a:t>
            </a:r>
            <a:r>
              <a:rPr lang="ko-KR" altLang="en-US" sz="1200" b="1"/>
              <a:t>딥 러닝을 위한 오픈 소스</a:t>
            </a:r>
            <a:r>
              <a:rPr lang="en-US" altLang="ko-KR" sz="1200" b="1"/>
              <a:t>, Java </a:t>
            </a:r>
            <a:r>
              <a:rPr lang="ko-KR" altLang="en-US" sz="1200" b="1"/>
              <a:t>프레임워크</a:t>
            </a:r>
            <a:endParaRPr lang="en-US" altLang="ko-KR" sz="1200" b="1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모델을 </a:t>
            </a:r>
            <a:r>
              <a:rPr lang="en-US" altLang="ko-KR" sz="1200"/>
              <a:t>Java </a:t>
            </a:r>
            <a:r>
              <a:rPr lang="ko-KR" altLang="en-US" sz="1200"/>
              <a:t>애플리케이션과 쉽게 통합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err="1">
                <a:solidFill>
                  <a:srgbClr val="FF0000"/>
                </a:solidFill>
              </a:rPr>
              <a:t>Tensorflow</a:t>
            </a:r>
            <a:r>
              <a:rPr lang="en-US" altLang="ko-KR" sz="1200">
                <a:solidFill>
                  <a:srgbClr val="FF0000"/>
                </a:solidFill>
              </a:rPr>
              <a:t>-engine </a:t>
            </a:r>
            <a:r>
              <a:rPr lang="ko-KR" altLang="en-US" sz="1200">
                <a:solidFill>
                  <a:srgbClr val="FF0000"/>
                </a:solidFill>
              </a:rPr>
              <a:t>기반 </a:t>
            </a:r>
            <a:r>
              <a:rPr lang="en-US" altLang="ko-KR" sz="1200">
                <a:solidFill>
                  <a:srgbClr val="FF0000"/>
                </a:solidFill>
              </a:rPr>
              <a:t>Tuniversal-sentence-encoder_4 </a:t>
            </a:r>
            <a:r>
              <a:rPr lang="ko-KR" altLang="en-US" sz="1200">
                <a:solidFill>
                  <a:srgbClr val="FF0000"/>
                </a:solidFill>
              </a:rPr>
              <a:t>모델 사용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D61570-6A2E-49EE-A282-A8C486BF1BD4}"/>
              </a:ext>
            </a:extLst>
          </p:cNvPr>
          <p:cNvSpPr/>
          <p:nvPr/>
        </p:nvSpPr>
        <p:spPr>
          <a:xfrm>
            <a:off x="358951" y="2644234"/>
            <a:ext cx="8869355" cy="2057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4037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Logstash dense vector plugin - 2</a:t>
            </a:r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4" y="1004866"/>
            <a:ext cx="6977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Logstash Java Filter API</a:t>
            </a:r>
            <a:r>
              <a:rPr lang="ko-KR" altLang="en-US" sz="1400" b="1" dirty="0"/>
              <a:t> 기반으로 개발</a:t>
            </a:r>
            <a:endParaRPr lang="en-US" altLang="ko-KR" sz="1400" b="1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개발자의 편의를 위한 커스텀 필터 플러그인 제공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rgbClr val="FF0000"/>
                </a:solidFill>
              </a:rPr>
              <a:t>TXT </a:t>
            </a:r>
            <a:r>
              <a:rPr lang="ko-KR" altLang="en-US" sz="1200" dirty="0">
                <a:solidFill>
                  <a:srgbClr val="FF0000"/>
                </a:solidFill>
              </a:rPr>
              <a:t>데이터를 </a:t>
            </a:r>
            <a:r>
              <a:rPr lang="en-US" altLang="ko-KR" sz="1200" dirty="0">
                <a:solidFill>
                  <a:srgbClr val="FF0000"/>
                </a:solidFill>
              </a:rPr>
              <a:t>DENSE VECTOR </a:t>
            </a:r>
            <a:r>
              <a:rPr lang="ko-KR" altLang="en-US" sz="1200" dirty="0">
                <a:solidFill>
                  <a:srgbClr val="FF0000"/>
                </a:solidFill>
              </a:rPr>
              <a:t>변환해주는 커스텀 필터 플러그인 개발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외부 인터넷이 안되는 경우를 대비하여 </a:t>
            </a:r>
            <a:r>
              <a:rPr lang="en-US" altLang="ko-KR" sz="1200" dirty="0"/>
              <a:t>Jar, Model </a:t>
            </a:r>
            <a:r>
              <a:rPr lang="ko-KR" altLang="en-US" sz="1200" dirty="0"/>
              <a:t>종속적인 파일들을 패키징 추가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Gradle </a:t>
            </a:r>
            <a:r>
              <a:rPr lang="ko-KR" altLang="en-US" sz="1200" dirty="0"/>
              <a:t>빌드 패키징 사용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37A01-05B9-4CB8-8B25-75E9467FDD95}"/>
              </a:ext>
            </a:extLst>
          </p:cNvPr>
          <p:cNvSpPr/>
          <p:nvPr/>
        </p:nvSpPr>
        <p:spPr>
          <a:xfrm>
            <a:off x="642729" y="3259894"/>
            <a:ext cx="1360337" cy="1086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Input</a:t>
            </a:r>
          </a:p>
          <a:p>
            <a:pPr algn="ctr"/>
            <a:r>
              <a:rPr lang="en-US" altLang="ko-KR" sz="1400"/>
              <a:t>plugin</a:t>
            </a:r>
            <a:endParaRPr lang="ko-KR" altLang="en-US" sz="1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C62817-2B93-4C6E-B96A-DDDFFB079F1A}"/>
              </a:ext>
            </a:extLst>
          </p:cNvPr>
          <p:cNvSpPr/>
          <p:nvPr/>
        </p:nvSpPr>
        <p:spPr>
          <a:xfrm>
            <a:off x="3045463" y="3259893"/>
            <a:ext cx="3379734" cy="10869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Filter plugin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Dense vector </a:t>
            </a:r>
            <a:r>
              <a:rPr lang="ko-KR" altLang="en-US" sz="1400"/>
              <a:t>플러그인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0B82F6-52BC-4261-9784-76F77AC6C1E0}"/>
              </a:ext>
            </a:extLst>
          </p:cNvPr>
          <p:cNvSpPr/>
          <p:nvPr/>
        </p:nvSpPr>
        <p:spPr>
          <a:xfrm>
            <a:off x="7464639" y="3259892"/>
            <a:ext cx="1360337" cy="1086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Output</a:t>
            </a:r>
          </a:p>
          <a:p>
            <a:pPr algn="ctr"/>
            <a:r>
              <a:rPr lang="en-US" altLang="ko-KR" sz="1400"/>
              <a:t>plugin</a:t>
            </a:r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409940-2CF7-4248-BD93-525A1C134B3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003066" y="3803351"/>
            <a:ext cx="1042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DCE8A1-D28E-499C-8462-B4BF700F097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425197" y="3803350"/>
            <a:ext cx="1039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6C3FE-7848-41C3-BFFA-B311614B7210}"/>
              </a:ext>
            </a:extLst>
          </p:cNvPr>
          <p:cNvSpPr txBox="1"/>
          <p:nvPr/>
        </p:nvSpPr>
        <p:spPr>
          <a:xfrm>
            <a:off x="3800271" y="2684012"/>
            <a:ext cx="163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Logstash Instance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3652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4" y="1004865"/>
            <a:ext cx="6245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테스트 케이스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-  </a:t>
            </a:r>
            <a:r>
              <a:rPr lang="ko-KR" altLang="en-US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Filebeats</a:t>
            </a:r>
            <a:r>
              <a:rPr lang="en-US" altLang="ko-KR" sz="1600" dirty="0">
                <a:solidFill>
                  <a:srgbClr val="FF0000"/>
                </a:solidFill>
              </a:rPr>
              <a:t> -&gt; Kafka -&gt; MongoDB</a:t>
            </a:r>
            <a:r>
              <a:rPr lang="en-US" altLang="ko-KR" sz="1600" dirty="0"/>
              <a:t> </a:t>
            </a:r>
            <a:r>
              <a:rPr lang="ko-KR" altLang="en-US" sz="1600" dirty="0"/>
              <a:t>파트 성능 확인</a:t>
            </a:r>
            <a:br>
              <a:rPr lang="en-US" altLang="ko-KR" sz="1600" dirty="0"/>
            </a:br>
            <a:r>
              <a:rPr lang="en-US" altLang="ko-KR" sz="1600" dirty="0"/>
              <a:t>    (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맑은"/>
              </a:rPr>
              <a:t>MongoDB 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맑은"/>
              </a:rPr>
              <a:t>데이터 저장 시작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맑은"/>
              </a:rPr>
              <a:t>,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맑은"/>
              </a:rPr>
              <a:t>종료 시간 기준 성능 확인</a:t>
            </a:r>
            <a:r>
              <a:rPr lang="en-US" altLang="ko-KR" sz="1600" dirty="0">
                <a:solidFill>
                  <a:srgbClr val="FF0000"/>
                </a:solidFill>
                <a:latin typeface="맑은"/>
              </a:rPr>
              <a:t>)</a:t>
            </a:r>
            <a:br>
              <a:rPr lang="en-US" altLang="ko-KR" sz="1600" dirty="0">
                <a:solidFill>
                  <a:srgbClr val="FF0000"/>
                </a:solidFill>
                <a:latin typeface="맑은"/>
              </a:rPr>
            </a:br>
            <a:endParaRPr lang="en-US" altLang="ko-KR" sz="1600" dirty="0"/>
          </a:p>
          <a:p>
            <a:r>
              <a:rPr lang="en-US" altLang="ko-KR" sz="1600" dirty="0">
                <a:latin typeface="맑은"/>
              </a:rPr>
              <a:t>    1. Session(Client) </a:t>
            </a:r>
            <a:r>
              <a:rPr lang="ko-KR" altLang="en-US" sz="1600" dirty="0">
                <a:latin typeface="맑은"/>
              </a:rPr>
              <a:t>증가에 따른 성능 비교</a:t>
            </a:r>
            <a:endParaRPr lang="en-US" altLang="ko-KR" sz="1600" dirty="0">
              <a:latin typeface="맑은"/>
            </a:endParaRPr>
          </a:p>
          <a:p>
            <a:r>
              <a:rPr lang="en-US" altLang="ko-KR" sz="1600" b="0" i="0" dirty="0">
                <a:effectLst/>
                <a:latin typeface="맑은"/>
              </a:rPr>
              <a:t>    2. Broker</a:t>
            </a:r>
            <a:r>
              <a:rPr lang="ko-KR" altLang="en-US" sz="1600" b="0" i="0" dirty="0">
                <a:effectLst/>
                <a:latin typeface="맑은"/>
              </a:rPr>
              <a:t> 증가에 따른 성능 비교</a:t>
            </a:r>
            <a:endParaRPr lang="en-US" altLang="ko-KR" sz="1600" dirty="0">
              <a:latin typeface="맑은"/>
            </a:endParaRPr>
          </a:p>
          <a:p>
            <a:r>
              <a:rPr lang="en-US" altLang="ko-KR" sz="1600" b="0" i="0" dirty="0">
                <a:effectLst/>
                <a:latin typeface="맑은"/>
              </a:rPr>
              <a:t>    3. Consumer Group </a:t>
            </a:r>
            <a:r>
              <a:rPr lang="ko-KR" altLang="en-US" sz="1600" b="0" i="0" dirty="0">
                <a:effectLst/>
                <a:latin typeface="맑은"/>
              </a:rPr>
              <a:t>수에 따른 성능 비교</a:t>
            </a:r>
            <a:endParaRPr lang="en-US" altLang="ko-KR" sz="1600" b="0" i="0" dirty="0">
              <a:effectLst/>
              <a:latin typeface="맑은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F369B2-52CD-405C-B9A2-9A07B97BFF84}"/>
              </a:ext>
            </a:extLst>
          </p:cNvPr>
          <p:cNvGrpSpPr/>
          <p:nvPr/>
        </p:nvGrpSpPr>
        <p:grpSpPr>
          <a:xfrm>
            <a:off x="486659" y="3330791"/>
            <a:ext cx="10007959" cy="3245796"/>
            <a:chOff x="850292" y="3493850"/>
            <a:chExt cx="10179477" cy="335524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148B311-5C78-46F6-80E3-04BF2D8DB2D8}"/>
                </a:ext>
              </a:extLst>
            </p:cNvPr>
            <p:cNvGrpSpPr/>
            <p:nvPr/>
          </p:nvGrpSpPr>
          <p:grpSpPr>
            <a:xfrm>
              <a:off x="850292" y="3493850"/>
              <a:ext cx="10179477" cy="3355247"/>
              <a:chOff x="850292" y="3493850"/>
              <a:chExt cx="10179477" cy="335524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98DED4D-3CA9-430B-989B-869C4B0AE86A}"/>
                  </a:ext>
                </a:extLst>
              </p:cNvPr>
              <p:cNvGrpSpPr/>
              <p:nvPr/>
            </p:nvGrpSpPr>
            <p:grpSpPr>
              <a:xfrm>
                <a:off x="2354783" y="3493850"/>
                <a:ext cx="8674986" cy="3355247"/>
                <a:chOff x="960120" y="3013957"/>
                <a:chExt cx="9578340" cy="3031479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AB9A0394-C30E-4CE3-A1B5-A87A5833C634}"/>
                    </a:ext>
                  </a:extLst>
                </p:cNvPr>
                <p:cNvGrpSpPr/>
                <p:nvPr/>
              </p:nvGrpSpPr>
              <p:grpSpPr>
                <a:xfrm>
                  <a:off x="960120" y="3013957"/>
                  <a:ext cx="7182503" cy="3031479"/>
                  <a:chOff x="1630680" y="2959641"/>
                  <a:chExt cx="7182503" cy="3031479"/>
                </a:xfrm>
              </p:grpSpPr>
              <p:pic>
                <p:nvPicPr>
                  <p:cNvPr id="1028" name="Picture 4" descr="What is Kafka? - 👨‍💻꿈꾸는 태태태의 공간">
                    <a:extLst>
                      <a:ext uri="{FF2B5EF4-FFF2-40B4-BE49-F238E27FC236}">
                        <a16:creationId xmlns:a16="http://schemas.microsoft.com/office/drawing/2014/main" id="{5EFF07AC-F0F3-47A8-906D-85CCF50634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30680" y="2959641"/>
                    <a:ext cx="5413355" cy="30314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ADF459D1-2240-47FE-92C9-255579B78B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14160" y="4411980"/>
                    <a:ext cx="52578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51307BA3-7C2A-4966-90E7-C7B5861A76D7}"/>
                      </a:ext>
                    </a:extLst>
                  </p:cNvPr>
                  <p:cNvSpPr/>
                  <p:nvPr/>
                </p:nvSpPr>
                <p:spPr>
                  <a:xfrm>
                    <a:off x="7152023" y="4267740"/>
                    <a:ext cx="1661160" cy="32765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err="1">
                        <a:solidFill>
                          <a:schemeClr val="tx1"/>
                        </a:solidFill>
                      </a:rPr>
                      <a:t>Kafka_cmp_consumer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 (spring boot)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" name="원통형 14">
                  <a:extLst>
                    <a:ext uri="{FF2B5EF4-FFF2-40B4-BE49-F238E27FC236}">
                      <a16:creationId xmlns:a16="http://schemas.microsoft.com/office/drawing/2014/main" id="{D3DF0D25-45C1-47E0-AAA6-DEF71FA29293}"/>
                    </a:ext>
                  </a:extLst>
                </p:cNvPr>
                <p:cNvSpPr/>
                <p:nvPr/>
              </p:nvSpPr>
              <p:spPr>
                <a:xfrm>
                  <a:off x="9281160" y="3681973"/>
                  <a:ext cx="1257300" cy="1607820"/>
                </a:xfrm>
                <a:prstGeom prst="ca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Mongo DB</a:t>
                  </a:r>
                </a:p>
                <a:p>
                  <a:pPr algn="ctr"/>
                  <a:endParaRPr lang="en-US" altLang="ko-KR" sz="1600" dirty="0"/>
                </a:p>
                <a:p>
                  <a:pPr algn="ctr"/>
                  <a:r>
                    <a:rPr lang="en-US" altLang="ko-KR" sz="1600" dirty="0"/>
                    <a:t>SAVE</a:t>
                  </a:r>
                  <a:endParaRPr lang="ko-KR" altLang="en-US" sz="1600" dirty="0"/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3D2CE0FD-2527-4114-A77A-4E375A8A4A62}"/>
                    </a:ext>
                  </a:extLst>
                </p:cNvPr>
                <p:cNvCxnSpPr>
                  <a:cxnSpLocks/>
                  <a:stCxn id="8" idx="3"/>
                  <a:endCxn id="15" idx="2"/>
                </p:cNvCxnSpPr>
                <p:nvPr/>
              </p:nvCxnSpPr>
              <p:spPr>
                <a:xfrm flipV="1">
                  <a:off x="8142623" y="4485883"/>
                  <a:ext cx="113853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4836FE0-ABC4-4B3B-A207-34F39547C401}"/>
                  </a:ext>
                </a:extLst>
              </p:cNvPr>
              <p:cNvGrpSpPr/>
              <p:nvPr/>
            </p:nvGrpSpPr>
            <p:grpSpPr>
              <a:xfrm>
                <a:off x="850292" y="4307414"/>
                <a:ext cx="1113469" cy="1678386"/>
                <a:chOff x="1188903" y="4293140"/>
                <a:chExt cx="1113469" cy="1678386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5CF6103-05B3-4005-AF47-81F84BBA1342}"/>
                    </a:ext>
                  </a:extLst>
                </p:cNvPr>
                <p:cNvSpPr/>
                <p:nvPr/>
              </p:nvSpPr>
              <p:spPr>
                <a:xfrm>
                  <a:off x="1188903" y="4293140"/>
                  <a:ext cx="1066654" cy="167838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FBAA82E9-4D7F-44C4-92B7-F431F90CF99E}"/>
                    </a:ext>
                  </a:extLst>
                </p:cNvPr>
                <p:cNvSpPr/>
                <p:nvPr/>
              </p:nvSpPr>
              <p:spPr>
                <a:xfrm>
                  <a:off x="1308043" y="4448783"/>
                  <a:ext cx="802893" cy="2399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899879F-E40C-471B-806A-53E93322E584}"/>
                    </a:ext>
                  </a:extLst>
                </p:cNvPr>
                <p:cNvSpPr/>
                <p:nvPr/>
              </p:nvSpPr>
              <p:spPr>
                <a:xfrm>
                  <a:off x="1308043" y="4827174"/>
                  <a:ext cx="802893" cy="2399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9013CB3-9F29-4FAD-8D35-FC37379A256B}"/>
                    </a:ext>
                  </a:extLst>
                </p:cNvPr>
                <p:cNvSpPr/>
                <p:nvPr/>
              </p:nvSpPr>
              <p:spPr>
                <a:xfrm>
                  <a:off x="1311328" y="5207061"/>
                  <a:ext cx="802893" cy="23994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025D19-C275-4503-86B5-A78487225C6E}"/>
                    </a:ext>
                  </a:extLst>
                </p:cNvPr>
                <p:cNvSpPr txBox="1"/>
                <p:nvPr/>
              </p:nvSpPr>
              <p:spPr>
                <a:xfrm>
                  <a:off x="1438975" y="4471792"/>
                  <a:ext cx="5341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/>
                    <a:t>Node 1</a:t>
                  </a:r>
                  <a:endParaRPr lang="ko-KR" altLang="en-US" sz="80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2989DC6-8091-41A5-9AD3-383D1E40E028}"/>
                    </a:ext>
                  </a:extLst>
                </p:cNvPr>
                <p:cNvSpPr txBox="1"/>
                <p:nvPr/>
              </p:nvSpPr>
              <p:spPr>
                <a:xfrm>
                  <a:off x="1438974" y="4821007"/>
                  <a:ext cx="5341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/>
                    <a:t>Node 2</a:t>
                  </a:r>
                  <a:endParaRPr lang="ko-KR" altLang="en-US" sz="8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1080FFF-73A5-4935-BDFF-2784CBF01B09}"/>
                    </a:ext>
                  </a:extLst>
                </p:cNvPr>
                <p:cNvSpPr txBox="1"/>
                <p:nvPr/>
              </p:nvSpPr>
              <p:spPr>
                <a:xfrm>
                  <a:off x="1438974" y="5231566"/>
                  <a:ext cx="5341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/>
                    <a:t>Node 3</a:t>
                  </a:r>
                  <a:endParaRPr lang="ko-KR" altLang="en-US" sz="8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75AD014-B513-4995-817F-1B9DC479A42C}"/>
                    </a:ext>
                  </a:extLst>
                </p:cNvPr>
                <p:cNvSpPr txBox="1"/>
                <p:nvPr/>
              </p:nvSpPr>
              <p:spPr>
                <a:xfrm>
                  <a:off x="1286709" y="5477584"/>
                  <a:ext cx="1015663" cy="246221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en-US" altLang="ko-KR" dirty="0"/>
                </a:p>
                <a:p>
                  <a:r>
                    <a:rPr lang="en-US" altLang="ko-KR" dirty="0"/>
                    <a:t>...</a:t>
                  </a:r>
                </a:p>
                <a:p>
                  <a:endParaRPr lang="ko-KR" altLang="en-US" dirty="0"/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F1F88243-B02C-4EAF-8304-8073F6AF1204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>
                <a:off x="1916946" y="5146607"/>
                <a:ext cx="6965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D141B8-6B27-47FE-A009-A0CF962CF816}"/>
                </a:ext>
              </a:extLst>
            </p:cNvPr>
            <p:cNvSpPr txBox="1"/>
            <p:nvPr/>
          </p:nvSpPr>
          <p:spPr>
            <a:xfrm>
              <a:off x="985913" y="4044475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err="1"/>
                <a:t>Filebeats</a:t>
              </a:r>
              <a:endParaRPr lang="ko-KR" altLang="en-US" sz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DA1B5EB-8B24-4F12-A0DC-E5F666709AB8}"/>
              </a:ext>
            </a:extLst>
          </p:cNvPr>
          <p:cNvSpPr txBox="1"/>
          <p:nvPr/>
        </p:nvSpPr>
        <p:spPr>
          <a:xfrm>
            <a:off x="7170434" y="5149453"/>
            <a:ext cx="998550" cy="2381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...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4211E-7935-4E94-A228-08197653409A}"/>
              </a:ext>
            </a:extLst>
          </p:cNvPr>
          <p:cNvSpPr txBox="1"/>
          <p:nvPr/>
        </p:nvSpPr>
        <p:spPr>
          <a:xfrm>
            <a:off x="5650057" y="5767522"/>
            <a:ext cx="998550" cy="2381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57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4687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Apache Kafka </a:t>
            </a:r>
            <a:r>
              <a:rPr lang="ko-KR" altLang="en-US" sz="2000" dirty="0"/>
              <a:t>분산 메시징을 위한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3B9659-3F0E-4D57-9937-E7AE4F8B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4" y="1779844"/>
            <a:ext cx="6254573" cy="3499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D65F1-DB1E-4954-9E4C-0F8000F859CB}"/>
              </a:ext>
            </a:extLst>
          </p:cNvPr>
          <p:cNvSpPr txBox="1"/>
          <p:nvPr/>
        </p:nvSpPr>
        <p:spPr>
          <a:xfrm>
            <a:off x="6778869" y="1820302"/>
            <a:ext cx="48810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같은 토픽의 데이터를 다수의 애플리케이션이 </a:t>
            </a:r>
            <a:endParaRPr lang="en-US" altLang="ko-KR" sz="1400" dirty="0"/>
          </a:p>
          <a:p>
            <a:r>
              <a:rPr lang="ko-KR" altLang="en-US" sz="1400" dirty="0"/>
              <a:t>읽어야 하는 경우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 애플리케이션이 토픽의 일부 메시지가 아닌 모든 메시지를 읽어야 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i="0" dirty="0">
                <a:solidFill>
                  <a:srgbClr val="FF0000"/>
                </a:solidFill>
                <a:effectLst/>
                <a:latin typeface="Spoqa Han Sans"/>
              </a:rPr>
              <a:t>애플리케이션마다 </a:t>
            </a:r>
            <a:r>
              <a:rPr lang="ko-KR" altLang="en-US" sz="1400" i="0" dirty="0" err="1">
                <a:solidFill>
                  <a:srgbClr val="FF0000"/>
                </a:solidFill>
                <a:effectLst/>
                <a:latin typeface="Spoqa Han Sans"/>
              </a:rPr>
              <a:t>컨슈머</a:t>
            </a:r>
            <a:r>
              <a:rPr lang="ko-KR" altLang="en-US" sz="1400" i="0" dirty="0">
                <a:solidFill>
                  <a:srgbClr val="FF0000"/>
                </a:solidFill>
                <a:effectLst/>
                <a:latin typeface="Spoqa Han Sans"/>
              </a:rPr>
              <a:t> 그룹 생성</a:t>
            </a:r>
            <a:endParaRPr lang="en-US" altLang="ko-KR" sz="1400" i="0" dirty="0">
              <a:solidFill>
                <a:srgbClr val="FF0000"/>
              </a:solidFill>
              <a:effectLst/>
              <a:latin typeface="Spoqa Han Sans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Spoqa Han Sans"/>
              </a:rPr>
              <a:t>하나의 토픽은 여러 개의 </a:t>
            </a:r>
            <a:r>
              <a:rPr lang="en-US" altLang="ko-KR" sz="1400" dirty="0">
                <a:solidFill>
                  <a:srgbClr val="FF0000"/>
                </a:solidFill>
                <a:latin typeface="Spoqa Han Sans"/>
              </a:rPr>
              <a:t>Partition </a:t>
            </a:r>
            <a:r>
              <a:rPr lang="ko-KR" altLang="en-US" sz="1400" dirty="0">
                <a:solidFill>
                  <a:srgbClr val="FF0000"/>
                </a:solidFill>
                <a:latin typeface="Spoqa Han Sans"/>
              </a:rPr>
              <a:t>으로 구성</a:t>
            </a:r>
            <a:endParaRPr lang="en-US" altLang="ko-KR" sz="1400" dirty="0">
              <a:solidFill>
                <a:srgbClr val="FF0000"/>
              </a:solidFill>
              <a:latin typeface="Spoqa Han Sans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Spoqa Han Sans"/>
              </a:rPr>
              <a:t>Consumer </a:t>
            </a:r>
            <a:r>
              <a:rPr lang="ko-KR" altLang="en-US" sz="1400" dirty="0">
                <a:solidFill>
                  <a:srgbClr val="FF0000"/>
                </a:solidFill>
                <a:latin typeface="Spoqa Han Sans"/>
              </a:rPr>
              <a:t>개수를 늘려서 분산처리 가능</a:t>
            </a:r>
            <a:endParaRPr lang="en-US" altLang="ko-KR" sz="1400" dirty="0">
              <a:solidFill>
                <a:srgbClr val="FF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997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1FB2C5-5472-4FDC-82AD-0F6990D17426}"/>
              </a:ext>
            </a:extLst>
          </p:cNvPr>
          <p:cNvSpPr/>
          <p:nvPr/>
        </p:nvSpPr>
        <p:spPr>
          <a:xfrm>
            <a:off x="8611459" y="3028274"/>
            <a:ext cx="554816" cy="2025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filter</a:t>
            </a:r>
            <a:endParaRPr lang="ko-KR" altLang="en-US" sz="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675D23-9809-4FA4-966C-513D6B41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87" y="575712"/>
            <a:ext cx="630042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맑은 고딕"/>
                <a:ea typeface="맑은 고딕"/>
              </a:rPr>
              <a:t>I. 데이터 허브 아키텍처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4D98C5-B3D9-4666-BDA5-177EDB3E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350" y="639731"/>
            <a:ext cx="104261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200" b="1">
                <a:solidFill>
                  <a:prstClr val="black"/>
                </a:solidFill>
                <a:latin typeface="맑은 고딕"/>
                <a:ea typeface="맑은 고딕"/>
              </a:rPr>
              <a:t>아키텍처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E61F65-9433-4097-8EA1-D4B42C5ABA95}"/>
              </a:ext>
            </a:extLst>
          </p:cNvPr>
          <p:cNvSpPr/>
          <p:nvPr/>
        </p:nvSpPr>
        <p:spPr>
          <a:xfrm>
            <a:off x="1356807" y="4393070"/>
            <a:ext cx="14037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/>
              <a:t>Data</a:t>
            </a:r>
            <a:r>
              <a:rPr lang="en-US" altLang="ko-KR" sz="1050"/>
              <a:t> </a:t>
            </a:r>
            <a:r>
              <a:rPr lang="en-US" altLang="ko-KR" sz="700" b="1"/>
              <a:t>Source</a:t>
            </a:r>
          </a:p>
          <a:p>
            <a:endParaRPr lang="en-US" altLang="ko-KR" sz="1050"/>
          </a:p>
          <a:p>
            <a:r>
              <a:rPr lang="en-US" altLang="ko-KR" sz="1050"/>
              <a:t>filebeat.yml</a:t>
            </a:r>
            <a:endParaRPr lang="ko-KR" altLang="en-US" sz="10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446857-4FEC-44A3-9145-F070A90F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21" y="5012195"/>
            <a:ext cx="1482293" cy="6448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788A5A-4F6F-4F9A-9035-7899CFC68D50}"/>
              </a:ext>
            </a:extLst>
          </p:cNvPr>
          <p:cNvSpPr/>
          <p:nvPr/>
        </p:nvSpPr>
        <p:spPr>
          <a:xfrm>
            <a:off x="3386235" y="4335239"/>
            <a:ext cx="301323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/>
              <a:t>Data Consumer</a:t>
            </a:r>
          </a:p>
          <a:p>
            <a:endParaRPr lang="en-US" altLang="ko-KR" sz="700" b="1"/>
          </a:p>
          <a:p>
            <a:r>
              <a:rPr lang="ko-KR" altLang="en-US" sz="700" b="1"/>
              <a:t>구성 </a:t>
            </a:r>
            <a:r>
              <a:rPr lang="en-US" altLang="ko-KR" sz="700" b="1"/>
              <a:t>: 3 node 1 cluster</a:t>
            </a:r>
          </a:p>
          <a:p>
            <a:endParaRPr lang="en-US" altLang="ko-KR" sz="700" b="1"/>
          </a:p>
          <a:p>
            <a:r>
              <a:rPr lang="en-US" altLang="ko-KR" sz="700"/>
              <a:t>Spring boot </a:t>
            </a:r>
            <a:r>
              <a:rPr lang="ko-KR" altLang="en-US" sz="700"/>
              <a:t>기반</a:t>
            </a:r>
            <a:r>
              <a:rPr lang="en-US" altLang="ko-KR" sz="700"/>
              <a:t> Consumer Daemon </a:t>
            </a:r>
            <a:r>
              <a:rPr lang="ko-KR" altLang="en-US" sz="700"/>
              <a:t>모듈 적용</a:t>
            </a:r>
            <a:endParaRPr lang="en-US" altLang="ko-KR" sz="700"/>
          </a:p>
          <a:p>
            <a:endParaRPr lang="en-US" altLang="ko-KR" sz="700"/>
          </a:p>
          <a:p>
            <a:r>
              <a:rPr lang="en-US" altLang="ko-KR" sz="700"/>
              <a:t>Application.properties :</a:t>
            </a:r>
          </a:p>
          <a:p>
            <a:endParaRPr lang="en-US" altLang="ko-KR" sz="700"/>
          </a:p>
          <a:p>
            <a:r>
              <a:rPr lang="en-US" altLang="ko-KR" sz="700"/>
              <a:t>Kafka.bootstrapAddress=</a:t>
            </a:r>
            <a:r>
              <a:rPr lang="en-US" altLang="ko-KR" sz="700" err="1"/>
              <a:t>kafka</a:t>
            </a:r>
            <a:r>
              <a:rPr lang="en-US" altLang="ko-KR" sz="700"/>
              <a:t> cluster node </a:t>
            </a:r>
            <a:r>
              <a:rPr lang="en-US" altLang="ko-KR" sz="700" err="1"/>
              <a:t>ip</a:t>
            </a:r>
            <a:r>
              <a:rPr lang="en-US" altLang="ko-KR" sz="700"/>
              <a:t>.</a:t>
            </a:r>
          </a:p>
          <a:p>
            <a:r>
              <a:rPr lang="en-US" altLang="ko-KR" sz="700"/>
              <a:t>topic.name=</a:t>
            </a:r>
            <a:r>
              <a:rPr lang="en-US" altLang="ko-KR" sz="700" err="1"/>
              <a:t>cmp_log</a:t>
            </a:r>
            <a:endParaRPr lang="en-US" altLang="ko-KR" sz="700"/>
          </a:p>
          <a:p>
            <a:r>
              <a:rPr lang="en-US" altLang="ko-KR" sz="700"/>
              <a:t>topic.group.id=</a:t>
            </a:r>
            <a:r>
              <a:rPr lang="en-US" altLang="ko-KR" sz="700" err="1"/>
              <a:t>cmp_group_id</a:t>
            </a:r>
            <a:endParaRPr lang="en-US" altLang="ko-KR" sz="700"/>
          </a:p>
          <a:p>
            <a:r>
              <a:rPr lang="en-US" altLang="ko-KR" sz="700"/>
              <a:t>Spring.data.mongodb.url=mongodb://172.x.x.x:27017/sptek_log?retryWrites=falese</a:t>
            </a:r>
            <a:endParaRPr lang="ko-KR" altLang="en-US" sz="700"/>
          </a:p>
        </p:txBody>
      </p:sp>
      <p:pic>
        <p:nvPicPr>
          <p:cNvPr id="10" name="Picture 8" descr="elasticsearch or stack 7.10.2 설치: wget">
            <a:extLst>
              <a:ext uri="{FF2B5EF4-FFF2-40B4-BE49-F238E27FC236}">
                <a16:creationId xmlns:a16="http://schemas.microsoft.com/office/drawing/2014/main" id="{791A8A84-8B45-4905-AA68-B9C6E0B3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11" y="3351866"/>
            <a:ext cx="1158190" cy="54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elasticsearch or stack 7.10.2 설치: wget">
            <a:extLst>
              <a:ext uri="{FF2B5EF4-FFF2-40B4-BE49-F238E27FC236}">
                <a16:creationId xmlns:a16="http://schemas.microsoft.com/office/drawing/2014/main" id="{88D070D1-79A4-49C2-8688-EC52B44A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11" y="2696852"/>
            <a:ext cx="1158190" cy="54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0">
            <a:extLst>
              <a:ext uri="{FF2B5EF4-FFF2-40B4-BE49-F238E27FC236}">
                <a16:creationId xmlns:a16="http://schemas.microsoft.com/office/drawing/2014/main" id="{9B329123-8E3F-4D5A-B6CC-6AD588F3B06A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8991520" y="2829509"/>
            <a:ext cx="628600" cy="158008"/>
          </a:xfrm>
          <a:prstGeom prst="bentConnector3">
            <a:avLst>
              <a:gd name="adj1" fmla="val 50000"/>
            </a:avLst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 descr="elasticsearch or stack 7.10.2 설치: wget">
            <a:extLst>
              <a:ext uri="{FF2B5EF4-FFF2-40B4-BE49-F238E27FC236}">
                <a16:creationId xmlns:a16="http://schemas.microsoft.com/office/drawing/2014/main" id="{1912BC20-D06A-4D6B-BA30-CEC4BA80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11" y="2028113"/>
            <a:ext cx="1158190" cy="54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C2112A-91E1-4D4E-B7B3-8000C49DBB10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6340986" y="2822256"/>
            <a:ext cx="285294" cy="0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799B19-70B6-4A16-A160-FACBDF8EB865}"/>
              </a:ext>
            </a:extLst>
          </p:cNvPr>
          <p:cNvSpPr/>
          <p:nvPr/>
        </p:nvSpPr>
        <p:spPr>
          <a:xfrm>
            <a:off x="9620121" y="1896203"/>
            <a:ext cx="1001123" cy="21826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BF2EC5-9A23-423A-81ED-EFC402BC1A07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7901885" y="2822257"/>
            <a:ext cx="276681" cy="7253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904A6A12-7202-4FA5-9CC0-9BAE70BB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04" y="2072848"/>
            <a:ext cx="2889083" cy="14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stash - Coralogix">
            <a:extLst>
              <a:ext uri="{FF2B5EF4-FFF2-40B4-BE49-F238E27FC236}">
                <a16:creationId xmlns:a16="http://schemas.microsoft.com/office/drawing/2014/main" id="{B7117531-C65A-47EA-9268-F61DF3349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66" y="2467648"/>
            <a:ext cx="812955" cy="7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35D487-A8EA-4F15-9C7F-3603D38F60F1}"/>
              </a:ext>
            </a:extLst>
          </p:cNvPr>
          <p:cNvSpPr/>
          <p:nvPr/>
        </p:nvSpPr>
        <p:spPr>
          <a:xfrm>
            <a:off x="1625315" y="1895419"/>
            <a:ext cx="612790" cy="30771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Worker</a:t>
            </a:r>
          </a:p>
          <a:p>
            <a:pPr algn="ctr"/>
            <a:r>
              <a:rPr lang="en-US" altLang="ko-KR" sz="900"/>
              <a:t>node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66AC28-F413-4874-9ADE-756439062FC2}"/>
              </a:ext>
            </a:extLst>
          </p:cNvPr>
          <p:cNvSpPr/>
          <p:nvPr/>
        </p:nvSpPr>
        <p:spPr>
          <a:xfrm>
            <a:off x="1882852" y="2177376"/>
            <a:ext cx="554816" cy="2025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filebeat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8A3905-79AC-46D9-964E-08D1264B8443}"/>
              </a:ext>
            </a:extLst>
          </p:cNvPr>
          <p:cNvSpPr/>
          <p:nvPr/>
        </p:nvSpPr>
        <p:spPr>
          <a:xfrm>
            <a:off x="1625315" y="2523034"/>
            <a:ext cx="612790" cy="30771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Worker</a:t>
            </a:r>
          </a:p>
          <a:p>
            <a:pPr algn="ctr"/>
            <a:r>
              <a:rPr lang="en-US" altLang="ko-KR" sz="900"/>
              <a:t>node</a:t>
            </a:r>
            <a:endParaRPr lang="ko-KR" altLang="en-US" sz="9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56947B-20D3-48EA-920C-6139FEE46B64}"/>
              </a:ext>
            </a:extLst>
          </p:cNvPr>
          <p:cNvSpPr/>
          <p:nvPr/>
        </p:nvSpPr>
        <p:spPr>
          <a:xfrm>
            <a:off x="1882852" y="2804991"/>
            <a:ext cx="554816" cy="2025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filebeat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A1111-77FF-47ED-A1F4-EBBC39DA5D60}"/>
              </a:ext>
            </a:extLst>
          </p:cNvPr>
          <p:cNvSpPr txBox="1"/>
          <p:nvPr/>
        </p:nvSpPr>
        <p:spPr>
          <a:xfrm>
            <a:off x="1786915" y="312347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endParaRPr lang="en-US" altLang="ko-KR" sz="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800"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endParaRPr lang="en-US" altLang="ko-KR" sz="8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800"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endParaRPr lang="ko-KR" altLang="en-US" sz="8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99108F-7F88-4C76-82D7-70274B039089}"/>
              </a:ext>
            </a:extLst>
          </p:cNvPr>
          <p:cNvSpPr/>
          <p:nvPr/>
        </p:nvSpPr>
        <p:spPr>
          <a:xfrm>
            <a:off x="1625315" y="3594322"/>
            <a:ext cx="612790" cy="30771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Worker</a:t>
            </a:r>
          </a:p>
          <a:p>
            <a:pPr algn="ctr"/>
            <a:r>
              <a:rPr lang="en-US" altLang="ko-KR" sz="900"/>
              <a:t>node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EC3390-B182-49A2-9D85-053411620311}"/>
              </a:ext>
            </a:extLst>
          </p:cNvPr>
          <p:cNvSpPr/>
          <p:nvPr/>
        </p:nvSpPr>
        <p:spPr>
          <a:xfrm>
            <a:off x="1882852" y="3876279"/>
            <a:ext cx="554816" cy="2025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filebeat</a:t>
            </a:r>
            <a:endParaRPr lang="ko-KR" altLang="en-US" sz="800"/>
          </a:p>
        </p:txBody>
      </p:sp>
      <p:cxnSp>
        <p:nvCxnSpPr>
          <p:cNvPr id="26" name="꺾인 연결선 100">
            <a:extLst>
              <a:ext uri="{FF2B5EF4-FFF2-40B4-BE49-F238E27FC236}">
                <a16:creationId xmlns:a16="http://schemas.microsoft.com/office/drawing/2014/main" id="{BA987DE9-AE41-4BC3-81FF-4DA76383C490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2437669" y="2278652"/>
            <a:ext cx="1014235" cy="543604"/>
          </a:xfrm>
          <a:prstGeom prst="bentConnector3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101">
            <a:extLst>
              <a:ext uri="{FF2B5EF4-FFF2-40B4-BE49-F238E27FC236}">
                <a16:creationId xmlns:a16="http://schemas.microsoft.com/office/drawing/2014/main" id="{46582356-F1AA-477B-8A85-F0E8B38BAA94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2437669" y="2822257"/>
            <a:ext cx="1014235" cy="84011"/>
          </a:xfrm>
          <a:prstGeom prst="bentConnector3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104">
            <a:extLst>
              <a:ext uri="{FF2B5EF4-FFF2-40B4-BE49-F238E27FC236}">
                <a16:creationId xmlns:a16="http://schemas.microsoft.com/office/drawing/2014/main" id="{764B8C23-9559-487F-A2FF-CD3BA2589F56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 flipV="1">
            <a:off x="2437669" y="2822257"/>
            <a:ext cx="1014235" cy="1155299"/>
          </a:xfrm>
          <a:prstGeom prst="bentConnector3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93C691-C2FD-4F75-A52E-0A1D83AABA34}"/>
              </a:ext>
            </a:extLst>
          </p:cNvPr>
          <p:cNvGrpSpPr/>
          <p:nvPr/>
        </p:nvGrpSpPr>
        <p:grpSpPr>
          <a:xfrm>
            <a:off x="6626280" y="2072848"/>
            <a:ext cx="1275604" cy="1498817"/>
            <a:chOff x="5483280" y="1755079"/>
            <a:chExt cx="1275604" cy="1713068"/>
          </a:xfrm>
        </p:grpSpPr>
        <p:sp>
          <p:nvSpPr>
            <p:cNvPr id="30" name="원통형 31">
              <a:extLst>
                <a:ext uri="{FF2B5EF4-FFF2-40B4-BE49-F238E27FC236}">
                  <a16:creationId xmlns:a16="http://schemas.microsoft.com/office/drawing/2014/main" id="{8276C13F-F12F-4A09-B995-023885E167BF}"/>
                </a:ext>
              </a:extLst>
            </p:cNvPr>
            <p:cNvSpPr/>
            <p:nvPr/>
          </p:nvSpPr>
          <p:spPr>
            <a:xfrm>
              <a:off x="5637526" y="1798335"/>
              <a:ext cx="923956" cy="49161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MongoDB</a:t>
              </a:r>
              <a:endParaRPr lang="ko-KR" altLang="en-US" sz="10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0AF550F-5244-416F-B988-B05BBD01610B}"/>
                </a:ext>
              </a:extLst>
            </p:cNvPr>
            <p:cNvSpPr/>
            <p:nvPr/>
          </p:nvSpPr>
          <p:spPr>
            <a:xfrm>
              <a:off x="5483280" y="1755079"/>
              <a:ext cx="1275604" cy="1713068"/>
            </a:xfrm>
            <a:prstGeom prst="rect">
              <a:avLst/>
            </a:prstGeom>
            <a:no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A088187A-CDF2-4864-A5A0-B1CC791C0CED}"/>
                </a:ext>
              </a:extLst>
            </p:cNvPr>
            <p:cNvSpPr/>
            <p:nvPr/>
          </p:nvSpPr>
          <p:spPr>
            <a:xfrm>
              <a:off x="5637526" y="2359224"/>
              <a:ext cx="923956" cy="49161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MongoDB</a:t>
              </a:r>
              <a:endParaRPr lang="ko-KR" altLang="en-US" sz="1000"/>
            </a:p>
          </p:txBody>
        </p:sp>
        <p:sp>
          <p:nvSpPr>
            <p:cNvPr id="33" name="원통형 31">
              <a:extLst>
                <a:ext uri="{FF2B5EF4-FFF2-40B4-BE49-F238E27FC236}">
                  <a16:creationId xmlns:a16="http://schemas.microsoft.com/office/drawing/2014/main" id="{49A52B3C-B930-4B35-8339-566C4E8CF2E3}"/>
                </a:ext>
              </a:extLst>
            </p:cNvPr>
            <p:cNvSpPr/>
            <p:nvPr/>
          </p:nvSpPr>
          <p:spPr>
            <a:xfrm>
              <a:off x="5637526" y="2919537"/>
              <a:ext cx="923956" cy="49161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MongoDB</a:t>
              </a:r>
              <a:endParaRPr lang="ko-KR" altLang="en-US" sz="100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33A9B8-CB20-4B8D-B38F-F19023EF61D2}"/>
              </a:ext>
            </a:extLst>
          </p:cNvPr>
          <p:cNvSpPr/>
          <p:nvPr/>
        </p:nvSpPr>
        <p:spPr>
          <a:xfrm>
            <a:off x="1588478" y="1459286"/>
            <a:ext cx="1430215" cy="362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 Source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C3B969-7B4C-436D-AF07-7103EC3E5359}"/>
              </a:ext>
            </a:extLst>
          </p:cNvPr>
          <p:cNvSpPr/>
          <p:nvPr/>
        </p:nvSpPr>
        <p:spPr>
          <a:xfrm>
            <a:off x="3451904" y="1459286"/>
            <a:ext cx="2889083" cy="362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 Consumer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E00031-305D-450B-B51C-5AC7E3494700}"/>
              </a:ext>
            </a:extLst>
          </p:cNvPr>
          <p:cNvSpPr/>
          <p:nvPr/>
        </p:nvSpPr>
        <p:spPr>
          <a:xfrm>
            <a:off x="6626280" y="1459286"/>
            <a:ext cx="1275604" cy="362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 Lake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C962F9-351B-481A-BB38-029ECA8C21BF}"/>
              </a:ext>
            </a:extLst>
          </p:cNvPr>
          <p:cNvSpPr/>
          <p:nvPr/>
        </p:nvSpPr>
        <p:spPr>
          <a:xfrm>
            <a:off x="8178565" y="1459286"/>
            <a:ext cx="987710" cy="362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 Filter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A979AF-35CD-498A-9630-CDD9FD937CAF}"/>
              </a:ext>
            </a:extLst>
          </p:cNvPr>
          <p:cNvSpPr/>
          <p:nvPr/>
        </p:nvSpPr>
        <p:spPr>
          <a:xfrm>
            <a:off x="9620122" y="1459286"/>
            <a:ext cx="1001123" cy="362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2B1EFE-F2B2-4B95-86EC-AC378637FB0F}"/>
              </a:ext>
            </a:extLst>
          </p:cNvPr>
          <p:cNvSpPr/>
          <p:nvPr/>
        </p:nvSpPr>
        <p:spPr>
          <a:xfrm>
            <a:off x="6626280" y="4335239"/>
            <a:ext cx="127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/>
              <a:t>Data Lake</a:t>
            </a:r>
          </a:p>
          <a:p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3 node 1 cluster </a:t>
            </a:r>
            <a:r>
              <a:rPr lang="ko-KR" altLang="en-US" sz="700"/>
              <a:t>구성</a:t>
            </a: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Data Consumer</a:t>
            </a:r>
            <a:r>
              <a:rPr lang="ko-KR" altLang="en-US" sz="700"/>
              <a:t>에서 수집된 원본 데이터 저장소</a:t>
            </a:r>
            <a:endParaRPr lang="en-US" altLang="ko-KR" sz="700"/>
          </a:p>
          <a:p>
            <a:endParaRPr lang="ko-KR" altLang="en-US" sz="7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52D33B-7127-4816-AEC6-1025C9930B89}"/>
              </a:ext>
            </a:extLst>
          </p:cNvPr>
          <p:cNvSpPr/>
          <p:nvPr/>
        </p:nvSpPr>
        <p:spPr>
          <a:xfrm>
            <a:off x="8055525" y="4335240"/>
            <a:ext cx="12756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/>
              <a:t>Data Filter</a:t>
            </a:r>
          </a:p>
          <a:p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/>
              <a:t>성능에 따라 클러스터 구성 가능</a:t>
            </a:r>
            <a:r>
              <a:rPr lang="en-US" altLang="ko-KR" sz="700"/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Data Consumer</a:t>
            </a:r>
            <a:r>
              <a:rPr lang="ko-KR" altLang="en-US" sz="700"/>
              <a:t>에서 수집된 원본 데이터 저장소</a:t>
            </a: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mutable</a:t>
            </a:r>
            <a:r>
              <a:rPr lang="ko-KR" altLang="en-US" sz="700"/>
              <a:t>필드 제거 필터 적용</a:t>
            </a: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Log</a:t>
            </a:r>
            <a:r>
              <a:rPr lang="ko-KR" altLang="en-US" sz="700"/>
              <a:t> </a:t>
            </a:r>
            <a:r>
              <a:rPr lang="en-US" altLang="ko-KR" sz="700"/>
              <a:t>Type</a:t>
            </a:r>
            <a:r>
              <a:rPr lang="ko-KR" altLang="en-US" sz="700"/>
              <a:t> 별 필터 적용</a:t>
            </a:r>
          </a:p>
          <a:p>
            <a:endParaRPr lang="ko-KR" altLang="en-US" sz="7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5F4054-B9DF-4C96-BFB9-750121A0A2AF}"/>
              </a:ext>
            </a:extLst>
          </p:cNvPr>
          <p:cNvSpPr/>
          <p:nvPr/>
        </p:nvSpPr>
        <p:spPr>
          <a:xfrm>
            <a:off x="9614180" y="4335240"/>
            <a:ext cx="12756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1"/>
              <a:t>Data</a:t>
            </a:r>
          </a:p>
          <a:p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3 node 1 cluster </a:t>
            </a:r>
            <a:r>
              <a:rPr lang="ko-KR" altLang="en-US" sz="700"/>
              <a:t>구성</a:t>
            </a: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/>
              <a:t>날짜 기준 </a:t>
            </a:r>
            <a:r>
              <a:rPr lang="en-US" altLang="ko-KR" sz="700"/>
              <a:t>index</a:t>
            </a:r>
            <a:r>
              <a:rPr lang="ko-KR" altLang="en-US" sz="700"/>
              <a:t> 자동 생성</a:t>
            </a: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Clustering index </a:t>
            </a:r>
            <a:r>
              <a:rPr lang="ko-KR" altLang="en-US" sz="700"/>
              <a:t>구조</a:t>
            </a: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700"/>
              <a:t>Search APIs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700"/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7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D52E9B-360E-4FE0-9D2C-C600C33570D5}"/>
              </a:ext>
            </a:extLst>
          </p:cNvPr>
          <p:cNvSpPr/>
          <p:nvPr/>
        </p:nvSpPr>
        <p:spPr>
          <a:xfrm>
            <a:off x="1356807" y="1302507"/>
            <a:ext cx="9483523" cy="45954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4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4" y="1238169"/>
            <a:ext cx="1047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테스트 환경 구성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(Apache zookeeper 3.7.0 + Kafka 2.12-2.7.0) 4 </a:t>
            </a: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노드</a:t>
            </a:r>
            <a:endParaRPr lang="en-US" altLang="ko-KR" sz="1600" b="0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8F979-3AD6-4561-8AC2-1CB5F74A57A2}"/>
              </a:ext>
            </a:extLst>
          </p:cNvPr>
          <p:cNvSpPr txBox="1"/>
          <p:nvPr/>
        </p:nvSpPr>
        <p:spPr>
          <a:xfrm>
            <a:off x="311284" y="2280884"/>
            <a:ext cx="5350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노드 스펙 </a:t>
            </a:r>
            <a:r>
              <a:rPr lang="en-US" altLang="ko-KR" sz="1600" b="1" dirty="0"/>
              <a:t>(4 VM)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CPU : 4 core (Intel Xeon Processor)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elvetica" panose="020B0604020202020204" pitchFamily="34" charset="0"/>
              </a:rPr>
              <a:t>Memory : 8G</a:t>
            </a:r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Storage : HDD</a:t>
            </a:r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OS : CentOS Linux release 7.5.1804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elvetica" panose="020B0604020202020204" pitchFamily="34" charset="0"/>
              </a:rPr>
              <a:t>Java </a:t>
            </a:r>
            <a:r>
              <a:rPr lang="ko-KR" altLang="en-US" sz="1600" dirty="0">
                <a:latin typeface="Helvetica" panose="020B0604020202020204" pitchFamily="34" charset="0"/>
              </a:rPr>
              <a:t>버전 </a:t>
            </a:r>
            <a:r>
              <a:rPr lang="en-US" altLang="ko-KR" sz="1600" dirty="0">
                <a:latin typeface="Helvetica" panose="020B0604020202020204" pitchFamily="34" charset="0"/>
              </a:rPr>
              <a:t>: 1.8.0_202</a:t>
            </a:r>
            <a:endParaRPr lang="en-US" altLang="ko-KR" sz="1600" b="0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9084E-4494-4028-BFDE-4678B8F9714E}"/>
              </a:ext>
            </a:extLst>
          </p:cNvPr>
          <p:cNvSpPr txBox="1"/>
          <p:nvPr/>
        </p:nvSpPr>
        <p:spPr>
          <a:xfrm>
            <a:off x="311284" y="4256605"/>
            <a:ext cx="1047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토픽 및 파티션 구성 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하나의 물리적 노드당 하나의 파티션으로 정의 </a:t>
            </a: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(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개의 노드를 사용하는 토픽은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개의 파티션을 가진다</a:t>
            </a: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ACE7C-8FF7-484A-8ACA-F85A6252C763}"/>
              </a:ext>
            </a:extLst>
          </p:cNvPr>
          <p:cNvSpPr txBox="1"/>
          <p:nvPr/>
        </p:nvSpPr>
        <p:spPr>
          <a:xfrm>
            <a:off x="311283" y="5368843"/>
            <a:ext cx="10394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성능 테스트 시나리오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Spring boot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Benchmark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 프로그램 개발</a:t>
            </a:r>
            <a:endParaRPr lang="en-US" altLang="ko-KR" sz="1600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Client(Thread Count)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동시 사용자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지정 가능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를 지정하여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2,000,000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 로그를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지정 가능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) Kafka Producer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 에 보냈 을 때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Kafka Consumer(Spring Boot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개발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을 통한 최종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MongoDB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저장 시간을 기준으로 성능 측정 한다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  </a:t>
            </a:r>
            <a:endParaRPr lang="en-US" altLang="ko-KR" sz="1600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6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287BD-7D1D-4C6D-9FB4-0BBBEFA01B1F}"/>
              </a:ext>
            </a:extLst>
          </p:cNvPr>
          <p:cNvSpPr txBox="1"/>
          <p:nvPr/>
        </p:nvSpPr>
        <p:spPr>
          <a:xfrm>
            <a:off x="133944" y="980212"/>
            <a:ext cx="8781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평균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TPS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TPS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는 초당 요청 횟수를 의미하며 성능 테스트시 가장 보편적으로 사용하는 수치이다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C6BD9-BF4A-450D-8343-DBC288B96BDA}"/>
              </a:ext>
            </a:extLst>
          </p:cNvPr>
          <p:cNvSpPr txBox="1"/>
          <p:nvPr/>
        </p:nvSpPr>
        <p:spPr>
          <a:xfrm>
            <a:off x="133944" y="2131963"/>
            <a:ext cx="114817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현행 성능 기준 정보를 바탕으로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목표에 대한 값과 대상을 산출하게 되며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향후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년간 서비스의 발전을 고려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해서 최종 성능 테스트 도달 목표를 정의하는 것이 좋다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예를 들어 현재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동시 사용자가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100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명이고 평균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TPS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2000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인데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해당 비즈니스가 매년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씩 증가한다고 가정한다면 이를 기준으로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년 후의 동시 사용자와 평균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TPS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를 산정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6BFEE-C683-431A-A4C1-3003294EA7AC}"/>
              </a:ext>
            </a:extLst>
          </p:cNvPr>
          <p:cNvSpPr txBox="1"/>
          <p:nvPr/>
        </p:nvSpPr>
        <p:spPr>
          <a:xfrm>
            <a:off x="133944" y="3953172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상세 목표를 수립할 때는 구간별 목표와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대상별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목표를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8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1734" y="1236415"/>
            <a:ext cx="1047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Session(VM) </a:t>
            </a:r>
            <a:r>
              <a:rPr lang="ko-KR" altLang="en-US" sz="1600" b="1" dirty="0"/>
              <a:t>에 따른 성능 비교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Session(VM) 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수 에 따른 변화량에 따른 성능 차이는 크게 없음</a:t>
            </a:r>
            <a:endParaRPr lang="en-US" altLang="ko-KR" sz="1600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elvetica" panose="020B0604020202020204" pitchFamily="34" charset="0"/>
              </a:rPr>
              <a:t>2,000,000 </a:t>
            </a:r>
            <a:r>
              <a:rPr lang="ko-KR" altLang="en-US" sz="1600" dirty="0">
                <a:latin typeface="Helvetica" panose="020B0604020202020204" pitchFamily="34" charset="0"/>
              </a:rPr>
              <a:t>문서를 기준으로 </a:t>
            </a:r>
            <a:r>
              <a:rPr lang="en-US" altLang="ko-KR" sz="1600" dirty="0">
                <a:latin typeface="Helvetica" panose="020B0604020202020204" pitchFamily="34" charset="0"/>
              </a:rPr>
              <a:t>MongoDB </a:t>
            </a:r>
            <a:r>
              <a:rPr lang="ko-KR" altLang="en-US" sz="1600" dirty="0">
                <a:latin typeface="Helvetica" panose="020B0604020202020204" pitchFamily="34" charset="0"/>
              </a:rPr>
              <a:t>저장 시간 체크</a:t>
            </a:r>
            <a:endParaRPr lang="en-US" altLang="ko-KR" sz="1600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elvetica" panose="020B0604020202020204" pitchFamily="34" charset="0"/>
              </a:rPr>
              <a:t>Benchmark </a:t>
            </a:r>
            <a:r>
              <a:rPr lang="ko-KR" altLang="en-US" sz="1600" dirty="0">
                <a:latin typeface="Helvetica" panose="020B0604020202020204" pitchFamily="34" charset="0"/>
              </a:rPr>
              <a:t>프로그램을 기준으로 성능 테스트 </a:t>
            </a:r>
            <a:br>
              <a:rPr lang="en-US" altLang="ko-KR" sz="1600" dirty="0">
                <a:latin typeface="Helvetica" panose="020B0604020202020204" pitchFamily="34" charset="0"/>
              </a:rPr>
            </a:br>
            <a:endParaRPr lang="en-US" altLang="ko-KR" sz="1600" b="0" i="0" dirty="0">
              <a:effectLst/>
              <a:latin typeface="Helvetica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73E676-8F2F-4D61-9E93-261881FF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01748"/>
              </p:ext>
            </p:extLst>
          </p:nvPr>
        </p:nvGraphicFramePr>
        <p:xfrm>
          <a:off x="479753" y="3635186"/>
          <a:ext cx="5616248" cy="1318156"/>
        </p:xfrm>
        <a:graphic>
          <a:graphicData uri="http://schemas.openxmlformats.org/drawingml/2006/table">
            <a:tbl>
              <a:tblPr/>
              <a:tblGrid>
                <a:gridCol w="959504">
                  <a:extLst>
                    <a:ext uri="{9D8B030D-6E8A-4147-A177-3AD203B41FA5}">
                      <a16:colId xmlns:a16="http://schemas.microsoft.com/office/drawing/2014/main" val="88221295"/>
                    </a:ext>
                  </a:extLst>
                </a:gridCol>
                <a:gridCol w="895017">
                  <a:extLst>
                    <a:ext uri="{9D8B030D-6E8A-4147-A177-3AD203B41FA5}">
                      <a16:colId xmlns:a16="http://schemas.microsoft.com/office/drawing/2014/main" val="2879768252"/>
                    </a:ext>
                  </a:extLst>
                </a:gridCol>
                <a:gridCol w="832427">
                  <a:extLst>
                    <a:ext uri="{9D8B030D-6E8A-4147-A177-3AD203B41FA5}">
                      <a16:colId xmlns:a16="http://schemas.microsoft.com/office/drawing/2014/main" val="808478811"/>
                    </a:ext>
                  </a:extLst>
                </a:gridCol>
                <a:gridCol w="832427">
                  <a:extLst>
                    <a:ext uri="{9D8B030D-6E8A-4147-A177-3AD203B41FA5}">
                      <a16:colId xmlns:a16="http://schemas.microsoft.com/office/drawing/2014/main" val="997118370"/>
                    </a:ext>
                  </a:extLst>
                </a:gridCol>
                <a:gridCol w="916724">
                  <a:extLst>
                    <a:ext uri="{9D8B030D-6E8A-4147-A177-3AD203B41FA5}">
                      <a16:colId xmlns:a16="http://schemas.microsoft.com/office/drawing/2014/main" val="2271795998"/>
                    </a:ext>
                  </a:extLst>
                </a:gridCol>
                <a:gridCol w="1180149">
                  <a:extLst>
                    <a:ext uri="{9D8B030D-6E8A-4147-A177-3AD203B41FA5}">
                      <a16:colId xmlns:a16="http://schemas.microsoft.com/office/drawing/2014/main" val="2027880330"/>
                    </a:ext>
                  </a:extLst>
                </a:gridCol>
              </a:tblGrid>
              <a:tr h="188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Session(VM)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Broker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21660"/>
                  </a:ext>
                </a:extLst>
              </a:tr>
              <a:tr h="1883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(495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82205"/>
                  </a:ext>
                </a:extLst>
              </a:tr>
              <a:tr h="1883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(491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880854"/>
                  </a:ext>
                </a:extLst>
              </a:tr>
              <a:tr h="1883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(477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113663"/>
                  </a:ext>
                </a:extLst>
              </a:tr>
              <a:tr h="1883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(490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02577"/>
                  </a:ext>
                </a:extLst>
              </a:tr>
              <a:tr h="1883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(462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28734"/>
                  </a:ext>
                </a:extLst>
              </a:tr>
              <a:tr h="1883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(461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64153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D427D62-5E84-4FF2-9BFA-E9BAAA68F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39642"/>
              </p:ext>
            </p:extLst>
          </p:nvPr>
        </p:nvGraphicFramePr>
        <p:xfrm>
          <a:off x="6398333" y="3009689"/>
          <a:ext cx="5252720" cy="302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CB6880-B129-428D-8A4F-230AF81BE758}"/>
              </a:ext>
            </a:extLst>
          </p:cNvPr>
          <p:cNvSpPr txBox="1"/>
          <p:nvPr/>
        </p:nvSpPr>
        <p:spPr>
          <a:xfrm>
            <a:off x="479753" y="5136121"/>
            <a:ext cx="576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개의 노드에서 각 </a:t>
            </a:r>
            <a:r>
              <a:rPr lang="en-US" altLang="ko-KR" sz="1200" dirty="0">
                <a:solidFill>
                  <a:srgbClr val="FF0000"/>
                </a:solidFill>
              </a:rPr>
              <a:t>1,000,000 </a:t>
            </a:r>
            <a:r>
              <a:rPr lang="ko-KR" altLang="en-US" sz="1200" dirty="0">
                <a:solidFill>
                  <a:srgbClr val="FF0000"/>
                </a:solidFill>
              </a:rPr>
              <a:t>문서를 </a:t>
            </a:r>
            <a:r>
              <a:rPr lang="en-US" altLang="ko-KR" sz="1200" dirty="0">
                <a:solidFill>
                  <a:srgbClr val="FF0000"/>
                </a:solidFill>
              </a:rPr>
              <a:t>150 </a:t>
            </a:r>
            <a:r>
              <a:rPr lang="ko-KR" altLang="en-US" sz="1200" dirty="0">
                <a:solidFill>
                  <a:srgbClr val="FF0000"/>
                </a:solidFill>
              </a:rPr>
              <a:t>세션으로 수행 시</a:t>
            </a:r>
            <a:r>
              <a:rPr lang="en-US" altLang="ko-KR" sz="1200" dirty="0">
                <a:solidFill>
                  <a:srgbClr val="FF0000"/>
                </a:solidFill>
              </a:rPr>
              <a:t> 7</a:t>
            </a:r>
            <a:r>
              <a:rPr lang="ko-KR" altLang="en-US" sz="1200" dirty="0">
                <a:solidFill>
                  <a:srgbClr val="FF0000"/>
                </a:solidFill>
              </a:rPr>
              <a:t>분 </a:t>
            </a:r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r>
              <a:rPr lang="ko-KR" altLang="en-US" sz="1200" dirty="0">
                <a:solidFill>
                  <a:srgbClr val="FF0000"/>
                </a:solidFill>
              </a:rPr>
              <a:t>초 소요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A4BAE-9928-443D-883E-A341A93E83A4}"/>
              </a:ext>
            </a:extLst>
          </p:cNvPr>
          <p:cNvSpPr txBox="1"/>
          <p:nvPr/>
        </p:nvSpPr>
        <p:spPr>
          <a:xfrm>
            <a:off x="7662440" y="6094863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 : VM</a:t>
            </a:r>
            <a:r>
              <a:rPr lang="ko-KR" altLang="en-US" sz="1200" dirty="0"/>
              <a:t> 장비   </a:t>
            </a:r>
            <a:r>
              <a:rPr lang="en-US" altLang="ko-KR" sz="1200" dirty="0"/>
              <a:t>,    Y : </a:t>
            </a:r>
            <a:r>
              <a:rPr lang="ko-KR" altLang="en-US" sz="1200" dirty="0"/>
              <a:t>소요시간 </a:t>
            </a:r>
            <a:r>
              <a:rPr lang="en-US" altLang="ko-KR" sz="1200" dirty="0"/>
              <a:t>(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994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1734" y="871812"/>
            <a:ext cx="676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브로커 수에 따른 성능 비교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브로커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(Node) 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가 늘어나면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Producer, Consumer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처리량도 같이 증가</a:t>
            </a:r>
            <a:endParaRPr lang="en-US" altLang="ko-KR" sz="1600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브로커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3 -&gt; 4 </a:t>
            </a:r>
            <a:r>
              <a:rPr lang="ko-KR" altLang="en-US" sz="1600" dirty="0" err="1">
                <a:solidFill>
                  <a:srgbClr val="FF0000"/>
                </a:solidFill>
                <a:latin typeface="Helvetica" panose="020B0604020202020204" pitchFamily="34" charset="0"/>
              </a:rPr>
              <a:t>증가시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10%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정도의 성능 향상 보임</a:t>
            </a:r>
            <a:endParaRPr lang="en-US" altLang="ko-KR" sz="1600" b="0" i="0" dirty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666666"/>
                </a:solidFill>
                <a:latin typeface="Helvetica" panose="020B0604020202020204" pitchFamily="34" charset="0"/>
              </a:rPr>
              <a:t>2,000,000 </a:t>
            </a:r>
            <a:r>
              <a:rPr lang="ko-KR" altLang="en-US" sz="1600" dirty="0">
                <a:solidFill>
                  <a:srgbClr val="666666"/>
                </a:solidFill>
                <a:latin typeface="Helvetica" panose="020B0604020202020204" pitchFamily="34" charset="0"/>
              </a:rPr>
              <a:t>문서를 기준으로 </a:t>
            </a:r>
            <a:r>
              <a:rPr lang="en-US" altLang="ko-KR" sz="1600" dirty="0">
                <a:solidFill>
                  <a:srgbClr val="666666"/>
                </a:solidFill>
                <a:latin typeface="Helvetica" panose="020B0604020202020204" pitchFamily="34" charset="0"/>
              </a:rPr>
              <a:t>MongoDB </a:t>
            </a:r>
            <a:r>
              <a:rPr lang="ko-KR" altLang="en-US" sz="1600" dirty="0">
                <a:solidFill>
                  <a:srgbClr val="666666"/>
                </a:solidFill>
                <a:latin typeface="Helvetica" panose="020B0604020202020204" pitchFamily="34" charset="0"/>
              </a:rPr>
              <a:t>저장 시간 체크</a:t>
            </a:r>
            <a:endParaRPr lang="en-US" altLang="ko-KR" sz="1600" dirty="0">
              <a:solidFill>
                <a:srgbClr val="666666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225D94-7083-4D5A-94F7-CF734B2AB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76901"/>
              </p:ext>
            </p:extLst>
          </p:nvPr>
        </p:nvGraphicFramePr>
        <p:xfrm>
          <a:off x="396513" y="2308746"/>
          <a:ext cx="5699485" cy="1511300"/>
        </p:xfrm>
        <a:graphic>
          <a:graphicData uri="http://schemas.openxmlformats.org/drawingml/2006/table">
            <a:tbl>
              <a:tblPr/>
              <a:tblGrid>
                <a:gridCol w="834071">
                  <a:extLst>
                    <a:ext uri="{9D8B030D-6E8A-4147-A177-3AD203B41FA5}">
                      <a16:colId xmlns:a16="http://schemas.microsoft.com/office/drawing/2014/main" val="1821824936"/>
                    </a:ext>
                  </a:extLst>
                </a:gridCol>
                <a:gridCol w="1047936">
                  <a:extLst>
                    <a:ext uri="{9D8B030D-6E8A-4147-A177-3AD203B41FA5}">
                      <a16:colId xmlns:a16="http://schemas.microsoft.com/office/drawing/2014/main" val="3924065223"/>
                    </a:ext>
                  </a:extLst>
                </a:gridCol>
                <a:gridCol w="844764">
                  <a:extLst>
                    <a:ext uri="{9D8B030D-6E8A-4147-A177-3AD203B41FA5}">
                      <a16:colId xmlns:a16="http://schemas.microsoft.com/office/drawing/2014/main" val="3442519194"/>
                    </a:ext>
                  </a:extLst>
                </a:gridCol>
                <a:gridCol w="844764">
                  <a:extLst>
                    <a:ext uri="{9D8B030D-6E8A-4147-A177-3AD203B41FA5}">
                      <a16:colId xmlns:a16="http://schemas.microsoft.com/office/drawing/2014/main" val="2493740493"/>
                    </a:ext>
                  </a:extLst>
                </a:gridCol>
                <a:gridCol w="930310">
                  <a:extLst>
                    <a:ext uri="{9D8B030D-6E8A-4147-A177-3AD203B41FA5}">
                      <a16:colId xmlns:a16="http://schemas.microsoft.com/office/drawing/2014/main" val="2586186989"/>
                    </a:ext>
                  </a:extLst>
                </a:gridCol>
                <a:gridCol w="1197640">
                  <a:extLst>
                    <a:ext uri="{9D8B030D-6E8A-4147-A177-3AD203B41FA5}">
                      <a16:colId xmlns:a16="http://schemas.microsoft.com/office/drawing/2014/main" val="380614717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Broker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375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236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515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1336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8535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452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689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FA4F6F-3979-40A0-88ED-4318EDE28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5903"/>
              </p:ext>
            </p:extLst>
          </p:nvPr>
        </p:nvGraphicFramePr>
        <p:xfrm>
          <a:off x="396513" y="4148474"/>
          <a:ext cx="5699486" cy="1511300"/>
        </p:xfrm>
        <a:graphic>
          <a:graphicData uri="http://schemas.openxmlformats.org/drawingml/2006/table">
            <a:tbl>
              <a:tblPr/>
              <a:tblGrid>
                <a:gridCol w="834071">
                  <a:extLst>
                    <a:ext uri="{9D8B030D-6E8A-4147-A177-3AD203B41FA5}">
                      <a16:colId xmlns:a16="http://schemas.microsoft.com/office/drawing/2014/main" val="1837501205"/>
                    </a:ext>
                  </a:extLst>
                </a:gridCol>
                <a:gridCol w="1047936">
                  <a:extLst>
                    <a:ext uri="{9D8B030D-6E8A-4147-A177-3AD203B41FA5}">
                      <a16:colId xmlns:a16="http://schemas.microsoft.com/office/drawing/2014/main" val="2230328601"/>
                    </a:ext>
                  </a:extLst>
                </a:gridCol>
                <a:gridCol w="844764">
                  <a:extLst>
                    <a:ext uri="{9D8B030D-6E8A-4147-A177-3AD203B41FA5}">
                      <a16:colId xmlns:a16="http://schemas.microsoft.com/office/drawing/2014/main" val="3562018429"/>
                    </a:ext>
                  </a:extLst>
                </a:gridCol>
                <a:gridCol w="844764">
                  <a:extLst>
                    <a:ext uri="{9D8B030D-6E8A-4147-A177-3AD203B41FA5}">
                      <a16:colId xmlns:a16="http://schemas.microsoft.com/office/drawing/2014/main" val="418170192"/>
                    </a:ext>
                  </a:extLst>
                </a:gridCol>
                <a:gridCol w="930310">
                  <a:extLst>
                    <a:ext uri="{9D8B030D-6E8A-4147-A177-3AD203B41FA5}">
                      <a16:colId xmlns:a16="http://schemas.microsoft.com/office/drawing/2014/main" val="2100071919"/>
                    </a:ext>
                  </a:extLst>
                </a:gridCol>
                <a:gridCol w="1197641">
                  <a:extLst>
                    <a:ext uri="{9D8B030D-6E8A-4147-A177-3AD203B41FA5}">
                      <a16:colId xmlns:a16="http://schemas.microsoft.com/office/drawing/2014/main" val="144672220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Broker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7314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032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97008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24617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742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2433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09057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D427D62-5E84-4FF2-9BFA-E9BAAA68F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871348"/>
              </p:ext>
            </p:extLst>
          </p:nvPr>
        </p:nvGraphicFramePr>
        <p:xfrm>
          <a:off x="6681615" y="2697502"/>
          <a:ext cx="5252720" cy="349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8F2B6-77E7-4798-AF32-99EF0FA30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1324"/>
              </p:ext>
            </p:extLst>
          </p:nvPr>
        </p:nvGraphicFramePr>
        <p:xfrm>
          <a:off x="396513" y="5880855"/>
          <a:ext cx="5699484" cy="863600"/>
        </p:xfrm>
        <a:graphic>
          <a:graphicData uri="http://schemas.openxmlformats.org/drawingml/2006/table">
            <a:tbl>
              <a:tblPr/>
              <a:tblGrid>
                <a:gridCol w="834071">
                  <a:extLst>
                    <a:ext uri="{9D8B030D-6E8A-4147-A177-3AD203B41FA5}">
                      <a16:colId xmlns:a16="http://schemas.microsoft.com/office/drawing/2014/main" val="544134480"/>
                    </a:ext>
                  </a:extLst>
                </a:gridCol>
                <a:gridCol w="1047936">
                  <a:extLst>
                    <a:ext uri="{9D8B030D-6E8A-4147-A177-3AD203B41FA5}">
                      <a16:colId xmlns:a16="http://schemas.microsoft.com/office/drawing/2014/main" val="854421416"/>
                    </a:ext>
                  </a:extLst>
                </a:gridCol>
                <a:gridCol w="844764">
                  <a:extLst>
                    <a:ext uri="{9D8B030D-6E8A-4147-A177-3AD203B41FA5}">
                      <a16:colId xmlns:a16="http://schemas.microsoft.com/office/drawing/2014/main" val="206480960"/>
                    </a:ext>
                  </a:extLst>
                </a:gridCol>
                <a:gridCol w="844764">
                  <a:extLst>
                    <a:ext uri="{9D8B030D-6E8A-4147-A177-3AD203B41FA5}">
                      <a16:colId xmlns:a16="http://schemas.microsoft.com/office/drawing/2014/main" val="3038464267"/>
                    </a:ext>
                  </a:extLst>
                </a:gridCol>
                <a:gridCol w="930309">
                  <a:extLst>
                    <a:ext uri="{9D8B030D-6E8A-4147-A177-3AD203B41FA5}">
                      <a16:colId xmlns:a16="http://schemas.microsoft.com/office/drawing/2014/main" val="4290775259"/>
                    </a:ext>
                  </a:extLst>
                </a:gridCol>
                <a:gridCol w="1197640">
                  <a:extLst>
                    <a:ext uri="{9D8B030D-6E8A-4147-A177-3AD203B41FA5}">
                      <a16:colId xmlns:a16="http://schemas.microsoft.com/office/drawing/2014/main" val="264734124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Broker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328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363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10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74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4A39E90-7532-4DC7-BE99-04669ED314A1}"/>
              </a:ext>
            </a:extLst>
          </p:cNvPr>
          <p:cNvSpPr txBox="1"/>
          <p:nvPr/>
        </p:nvSpPr>
        <p:spPr>
          <a:xfrm>
            <a:off x="8177514" y="6269610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 : VM</a:t>
            </a:r>
            <a:r>
              <a:rPr lang="ko-KR" altLang="en-US" sz="1200" dirty="0"/>
              <a:t> 장비   </a:t>
            </a:r>
            <a:r>
              <a:rPr lang="en-US" altLang="ko-KR" sz="1200" dirty="0"/>
              <a:t>,    Y : </a:t>
            </a:r>
            <a:r>
              <a:rPr lang="ko-KR" altLang="en-US" sz="1200" dirty="0"/>
              <a:t>소요시간 </a:t>
            </a:r>
            <a:r>
              <a:rPr lang="en-US" altLang="ko-KR" sz="1200" dirty="0"/>
              <a:t>(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A813FE-E280-4B5E-AD53-7517A32C7AED}"/>
              </a:ext>
            </a:extLst>
          </p:cNvPr>
          <p:cNvGrpSpPr/>
          <p:nvPr/>
        </p:nvGrpSpPr>
        <p:grpSpPr>
          <a:xfrm>
            <a:off x="7455297" y="2338563"/>
            <a:ext cx="3475329" cy="276999"/>
            <a:chOff x="6792767" y="6174155"/>
            <a:chExt cx="3475329" cy="27699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FBCFE9-D394-41BB-A5E2-D704535C6046}"/>
                </a:ext>
              </a:extLst>
            </p:cNvPr>
            <p:cNvSpPr/>
            <p:nvPr/>
          </p:nvSpPr>
          <p:spPr>
            <a:xfrm>
              <a:off x="6792767" y="6214635"/>
              <a:ext cx="202592" cy="202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672867-AD19-4450-96D4-B22C3DAEF161}"/>
                </a:ext>
              </a:extLst>
            </p:cNvPr>
            <p:cNvSpPr/>
            <p:nvPr/>
          </p:nvSpPr>
          <p:spPr>
            <a:xfrm>
              <a:off x="9206679" y="6214635"/>
              <a:ext cx="202592" cy="20259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E07228-3B8F-4C56-BE7B-16346156F996}"/>
                </a:ext>
              </a:extLst>
            </p:cNvPr>
            <p:cNvSpPr txBox="1"/>
            <p:nvPr/>
          </p:nvSpPr>
          <p:spPr>
            <a:xfrm>
              <a:off x="7028714" y="6174155"/>
              <a:ext cx="85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Broker : 3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9169F0-7912-4F11-859F-58F6833875EC}"/>
                </a:ext>
              </a:extLst>
            </p:cNvPr>
            <p:cNvSpPr txBox="1"/>
            <p:nvPr/>
          </p:nvSpPr>
          <p:spPr>
            <a:xfrm>
              <a:off x="9409271" y="6174155"/>
              <a:ext cx="85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Broker : 4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23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1734" y="1236415"/>
            <a:ext cx="10472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Partition</a:t>
            </a:r>
            <a:r>
              <a:rPr lang="ko-KR" altLang="en-US" sz="1600" b="1" dirty="0"/>
              <a:t> 수에 따른 성능 비교</a:t>
            </a:r>
            <a:endParaRPr lang="en-US" altLang="ko-KR" sz="1600" b="1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Consumer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테스트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같은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Consumer Group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기준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Partition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카운트 기준</a:t>
            </a:r>
            <a:r>
              <a:rPr lang="en-US" altLang="ko-KR" sz="1600" dirty="0">
                <a:solidFill>
                  <a:srgbClr val="FF0000"/>
                </a:solidFill>
                <a:latin typeface="Helvetica" panose="020B0604020202020204" pitchFamily="34" charset="0"/>
              </a:rPr>
              <a:t>, Consumer CMP (Spring Boot) </a:t>
            </a:r>
            <a:r>
              <a:rPr lang="ko-KR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프로세스 동일하게 증가 시키면 처리속도 향상</a:t>
            </a:r>
            <a:endParaRPr lang="en-US" altLang="ko-KR" sz="16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55B5D6-00DB-44AA-BC92-0FC5CE29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03007"/>
              </p:ext>
            </p:extLst>
          </p:nvPr>
        </p:nvGraphicFramePr>
        <p:xfrm>
          <a:off x="413877" y="2602948"/>
          <a:ext cx="6769100" cy="863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24273540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69152713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06445533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7275452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6396771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2845985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Broker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1469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686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940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5056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9661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ED14794-2AD6-4786-85BB-E9E372757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289423"/>
              </p:ext>
            </p:extLst>
          </p:nvPr>
        </p:nvGraphicFramePr>
        <p:xfrm>
          <a:off x="413877" y="3703982"/>
          <a:ext cx="6126072" cy="263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301B3F6-FF55-4AE7-89CD-A642477478E5}"/>
              </a:ext>
            </a:extLst>
          </p:cNvPr>
          <p:cNvSpPr txBox="1"/>
          <p:nvPr/>
        </p:nvSpPr>
        <p:spPr>
          <a:xfrm>
            <a:off x="2100908" y="6433474"/>
            <a:ext cx="2614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 : Partition </a:t>
            </a:r>
            <a:r>
              <a:rPr lang="ko-KR" altLang="en-US" sz="1200" dirty="0"/>
              <a:t>수</a:t>
            </a:r>
            <a:r>
              <a:rPr lang="en-US" altLang="ko-KR" sz="1200" dirty="0"/>
              <a:t>,    Y : </a:t>
            </a:r>
            <a:r>
              <a:rPr lang="ko-KR" altLang="en-US" sz="1200" dirty="0"/>
              <a:t>소요시간 </a:t>
            </a:r>
            <a:r>
              <a:rPr lang="en-US" altLang="ko-KR" sz="1200" dirty="0"/>
              <a:t>(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2259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Apache Kafka </a:t>
            </a:r>
            <a:r>
              <a:rPr lang="ko-KR" altLang="en-US" sz="2000" dirty="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5835" y="904278"/>
            <a:ext cx="104729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Kafka Producer, Consumer TPS </a:t>
            </a:r>
            <a:r>
              <a:rPr lang="ko-KR" altLang="en-US" sz="1600" b="1" dirty="0"/>
              <a:t>성능 비교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- Topic </a:t>
            </a:r>
            <a:r>
              <a:rPr lang="ko-KR" altLang="en-US" sz="1100" b="1" dirty="0">
                <a:solidFill>
                  <a:srgbClr val="FF0000"/>
                </a:solidFill>
              </a:rPr>
              <a:t>생성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#&gt; bin/kafka-topics.sh --create --bootstrap-server</a:t>
            </a:r>
          </a:p>
          <a:p>
            <a:r>
              <a:rPr lang="en-US" altLang="ko-KR" sz="1100" dirty="0"/>
              <a:t>        kafka-bmt01:9092,kafka-bmt02:9092,kafka-bmt03:9092,kafka-bmt04:9092</a:t>
            </a:r>
          </a:p>
          <a:p>
            <a:r>
              <a:rPr lang="en-US" altLang="ko-KR" sz="1100" dirty="0"/>
              <a:t>        --replication-factor 4</a:t>
            </a:r>
          </a:p>
          <a:p>
            <a:r>
              <a:rPr lang="en-US" altLang="ko-KR" sz="1100" dirty="0"/>
              <a:t>        --partitions 4</a:t>
            </a:r>
          </a:p>
          <a:p>
            <a:r>
              <a:rPr lang="en-US" altLang="ko-KR" sz="1100" dirty="0"/>
              <a:t>        --topic </a:t>
            </a:r>
            <a:r>
              <a:rPr lang="en-US" altLang="ko-KR" sz="1100" dirty="0" err="1"/>
              <a:t>bmt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- kafka-producer-perf-test.sh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실행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  <a:p>
            <a:r>
              <a:rPr lang="en-US" altLang="ko-KR" sz="1100" dirty="0"/>
              <a:t>     #&gt; bin/kafka-producer-perf-test.sh </a:t>
            </a:r>
          </a:p>
          <a:p>
            <a:r>
              <a:rPr lang="en-US" altLang="ko-KR" sz="1100" dirty="0"/>
              <a:t>          --topic </a:t>
            </a:r>
            <a:r>
              <a:rPr lang="en-US" altLang="ko-KR" sz="1100" dirty="0" err="1">
                <a:solidFill>
                  <a:srgbClr val="FF0000"/>
                </a:solidFill>
              </a:rPr>
              <a:t>bmt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      --throughput </a:t>
            </a:r>
            <a:r>
              <a:rPr lang="en-US" altLang="ko-KR" sz="1100" dirty="0">
                <a:solidFill>
                  <a:srgbClr val="FF0000"/>
                </a:solidFill>
              </a:rPr>
              <a:t>-1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      --num-records </a:t>
            </a:r>
            <a:r>
              <a:rPr lang="en-US" altLang="ko-KR" sz="1100" dirty="0">
                <a:solidFill>
                  <a:srgbClr val="FF0000"/>
                </a:solidFill>
              </a:rPr>
              <a:t>1000000</a:t>
            </a:r>
            <a:r>
              <a:rPr lang="en-US" altLang="ko-KR" sz="1100" dirty="0"/>
              <a:t>     # </a:t>
            </a:r>
            <a:r>
              <a:rPr lang="ko-KR" altLang="en-US" sz="1100" dirty="0"/>
              <a:t>전체 레코드 카운트</a:t>
            </a:r>
            <a:endParaRPr lang="en-US" altLang="ko-KR" sz="1100" dirty="0"/>
          </a:p>
          <a:p>
            <a:r>
              <a:rPr lang="en-US" altLang="ko-KR" sz="1100" dirty="0"/>
              <a:t>          --record-size </a:t>
            </a:r>
            <a:r>
              <a:rPr lang="en-US" altLang="ko-KR" sz="1100" dirty="0">
                <a:solidFill>
                  <a:srgbClr val="FF0000"/>
                </a:solidFill>
              </a:rPr>
              <a:t>1500</a:t>
            </a:r>
            <a:r>
              <a:rPr lang="en-US" altLang="ko-KR" sz="1100" dirty="0"/>
              <a:t>             #  </a:t>
            </a:r>
            <a:r>
              <a:rPr lang="ko-KR" altLang="en-US" sz="1100" dirty="0"/>
              <a:t>한 개의 </a:t>
            </a:r>
            <a:r>
              <a:rPr lang="ko-KR" altLang="en-US" sz="1100" dirty="0" err="1"/>
              <a:t>레코트</a:t>
            </a:r>
            <a:r>
              <a:rPr lang="ko-KR" altLang="en-US" sz="1100" dirty="0"/>
              <a:t> 사이즈 </a:t>
            </a:r>
            <a:r>
              <a:rPr lang="en-US" altLang="ko-KR" sz="1100" dirty="0"/>
              <a:t>(1500 byte)</a:t>
            </a:r>
          </a:p>
          <a:p>
            <a:r>
              <a:rPr lang="en-US" altLang="ko-KR" sz="1100" dirty="0"/>
              <a:t>          --producer-props </a:t>
            </a:r>
            <a:r>
              <a:rPr lang="en-US" altLang="ko-KR" sz="1100" dirty="0" err="1"/>
              <a:t>bootstrap.servers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kafka-bmt01:9092,kafka-bmt02:9092,kafka-bmt03:9092,kafka-bmt04:9092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- kafka-consumer-perf-test.sh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실행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  <a:p>
            <a:r>
              <a:rPr lang="en-US" altLang="ko-KR" sz="1100" dirty="0"/>
              <a:t>     #&gt; bin/kafka-consumer-perf-test.sh</a:t>
            </a:r>
          </a:p>
          <a:p>
            <a:r>
              <a:rPr lang="en-US" altLang="ko-KR" sz="1100" dirty="0"/>
              <a:t>          --topic </a:t>
            </a:r>
            <a:r>
              <a:rPr lang="en-US" altLang="ko-KR" sz="1100" dirty="0" err="1">
                <a:solidFill>
                  <a:srgbClr val="FF0000"/>
                </a:solidFill>
              </a:rPr>
              <a:t>bmt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  --broker-list = </a:t>
            </a:r>
            <a:r>
              <a:rPr lang="en-US" altLang="ko-KR" sz="1100" dirty="0">
                <a:solidFill>
                  <a:srgbClr val="FF0000"/>
                </a:solidFill>
              </a:rPr>
              <a:t>kafka-bmt01:9092,kafka-bmt02:9092,kafka-bmt03:9092,kafka-bmt04:9092</a:t>
            </a:r>
          </a:p>
          <a:p>
            <a:r>
              <a:rPr lang="en-US" altLang="ko-KR" sz="1100" dirty="0"/>
              <a:t>          --messages </a:t>
            </a:r>
            <a:r>
              <a:rPr lang="en-US" altLang="ko-KR" sz="1100" dirty="0">
                <a:solidFill>
                  <a:srgbClr val="FF0000"/>
                </a:solidFill>
              </a:rPr>
              <a:t>1000000</a:t>
            </a:r>
            <a:r>
              <a:rPr lang="en-US" altLang="ko-KR" sz="1100" dirty="0"/>
              <a:t>        # </a:t>
            </a:r>
            <a:r>
              <a:rPr lang="ko-KR" altLang="en-US" sz="1100" dirty="0"/>
              <a:t>전체 레코드 카운트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b="0" i="0" dirty="0">
              <a:solidFill>
                <a:srgbClr val="FF0000"/>
              </a:solidFill>
              <a:effectLst/>
            </a:endParaRPr>
          </a:p>
          <a:p>
            <a:r>
              <a:rPr lang="en-US" altLang="ko-KR" sz="1100" dirty="0"/>
              <a:t>- 1,000,000 </a:t>
            </a:r>
            <a:r>
              <a:rPr lang="ko-KR" altLang="en-US" sz="1100" dirty="0"/>
              <a:t>건 단위로 성능 테스트  </a:t>
            </a:r>
            <a:endParaRPr lang="en-US" altLang="ko-KR" sz="1100" b="0" i="0" dirty="0">
              <a:effectLst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CA0C9DB-E57E-4285-BCA2-68A469FB1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19390"/>
              </p:ext>
            </p:extLst>
          </p:nvPr>
        </p:nvGraphicFramePr>
        <p:xfrm>
          <a:off x="465800" y="5376454"/>
          <a:ext cx="9423400" cy="10795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838906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2678541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93374841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토탈 문서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Kafka Producer TPS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Kafka Consumer TPS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테스트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479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52,968 records/sec (75.77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1,430(Consumed MB), 476(1s/MB),  333,000(1s/Document)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955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32,926 records/sec (47.10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2,860(Consumed MB), 175(1s/MB),  122,621(1s/Document)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34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28,678 records/sec (41.03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4,291(Consumed MB), 588(1s/MB),  411,579(1s/Document)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144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27,360 records/sec (39.14 MB/sec)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5,722(Consumed MB),   37(1s/MB),   26,563(1s/Document)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7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3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Apache Kafka </a:t>
            </a:r>
            <a:r>
              <a:rPr lang="ko-KR" altLang="en-US" sz="2000" dirty="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235835" y="904278"/>
            <a:ext cx="104729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5. </a:t>
            </a:r>
            <a:r>
              <a:rPr lang="en-US" altLang="ko-KR" sz="1600" b="1" dirty="0"/>
              <a:t>Kafka Consumer JAR(Kafka to MongoDB) TPS </a:t>
            </a:r>
            <a:r>
              <a:rPr lang="ko-KR" altLang="en-US" sz="1600" b="1" dirty="0"/>
              <a:t>성능 비교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- VM 1 ~ 8 </a:t>
            </a:r>
            <a:r>
              <a:rPr lang="ko-KR" altLang="en-US" sz="1100" b="1" dirty="0">
                <a:solidFill>
                  <a:srgbClr val="FF0000"/>
                </a:solidFill>
              </a:rPr>
              <a:t>대 기준으로 성능 테스트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VM 1</a:t>
            </a:r>
            <a:r>
              <a:rPr lang="ko-KR" altLang="en-US" sz="1100" dirty="0"/>
              <a:t>대 기준 </a:t>
            </a:r>
            <a:r>
              <a:rPr lang="en-US" altLang="ko-KR" sz="1100" dirty="0"/>
              <a:t>Session 30 (600,000 logs)</a:t>
            </a:r>
          </a:p>
          <a:p>
            <a:endParaRPr lang="en-US" altLang="ko-KR" sz="1100" dirty="0"/>
          </a:p>
          <a:p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-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최종 </a:t>
            </a:r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MongoDB 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에 저장되는 </a:t>
            </a:r>
            <a:r>
              <a:rPr lang="en-US" altLang="ko-KR" sz="1100" b="1" i="0" dirty="0">
                <a:solidFill>
                  <a:srgbClr val="FF0000"/>
                </a:solidFill>
                <a:effectLst/>
              </a:rPr>
              <a:t>TPS</a:t>
            </a:r>
            <a:r>
              <a:rPr lang="ko-KR" altLang="en-US" sz="1100" b="1" i="0" dirty="0">
                <a:solidFill>
                  <a:srgbClr val="FF0000"/>
                </a:solidFill>
                <a:effectLst/>
              </a:rPr>
              <a:t> 측정</a:t>
            </a:r>
            <a:endParaRPr lang="en-US" altLang="ko-KR" sz="1100" b="1" i="0" dirty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62A152-4F5B-4A4E-8525-BED12CC2E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7795"/>
              </p:ext>
            </p:extLst>
          </p:nvPr>
        </p:nvGraphicFramePr>
        <p:xfrm>
          <a:off x="404293" y="2504612"/>
          <a:ext cx="9423400" cy="19431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9773722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7603068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418489017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Mongodb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520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600,000(1.6KB / 984MB)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4,255 records/sec (6.8 MB/sec),   Total : 141s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407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1,200,000(1.6KB / 1.9GB)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4,761 records/sec (7.6 MB/sec),   Total : 252s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51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1,800,000(1.6KB / 3GB)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4,433 records/sec (7.0 MB/sec),   Total : 406s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736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2,400,000(1.6KB / 3.9GB)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4,411 records/sec (7.0 MB/sec),   Total : 544s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081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3,000,000(1.6KB / 4.9GB)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4,291 records/sec (6.8 MB/sec),   Total : 699s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657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3,600,000(1.6KB / 5.9GB)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4,205 records/sec (6.7 MB/sec),   Total : 856s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187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4,200,000(1.6KB / 6.9GB)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4,042 records/sec (6.4 MB/sec), Total : 1039s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779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4,800,000(1.6KB / 7.9GB)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4,148 records/sec (6.6 MB/sec), Total : 1157s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3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1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144584" y="2139649"/>
            <a:ext cx="1047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Broker</a:t>
            </a:r>
            <a:r>
              <a:rPr lang="ko-KR" altLang="en-US" sz="1200" b="1" dirty="0"/>
              <a:t> 수에 따른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브로커가 늘어나면 </a:t>
            </a:r>
            <a:r>
              <a:rPr lang="en-US" altLang="ko-KR" sz="1200" dirty="0"/>
              <a:t>Producer</a:t>
            </a:r>
            <a:r>
              <a:rPr lang="ko-KR" altLang="en-US" sz="1200" dirty="0"/>
              <a:t>나 </a:t>
            </a:r>
            <a:r>
              <a:rPr lang="en-US" altLang="ko-KR" sz="1200" dirty="0"/>
              <a:t>Consumer </a:t>
            </a:r>
            <a:r>
              <a:rPr lang="ko-KR" altLang="en-US" sz="1200" dirty="0"/>
              <a:t>모드 처리량이 같이 증가한다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하드웨어 스펙이 좋으면 </a:t>
            </a:r>
            <a:r>
              <a:rPr lang="en-US" altLang="ko-KR" sz="1200" dirty="0"/>
              <a:t>Producer, Consumer </a:t>
            </a:r>
            <a:r>
              <a:rPr lang="ko-KR" altLang="en-US" sz="1200" dirty="0"/>
              <a:t>수가 증가할수록 처리량이 늘어난다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브로커가 많아 질수록 성능이 배로 좋아지는 것은 아님 </a:t>
            </a:r>
            <a:r>
              <a:rPr lang="en-US" altLang="ko-KR" sz="1200" dirty="0"/>
              <a:t>(Broker 3 -&gt; 4 </a:t>
            </a:r>
            <a:r>
              <a:rPr lang="ko-KR" altLang="en-US" sz="1200" dirty="0"/>
              <a:t>로 증가한 결과 </a:t>
            </a:r>
            <a:r>
              <a:rPr lang="en-US" altLang="ko-KR" sz="1200" dirty="0"/>
              <a:t>1</a:t>
            </a:r>
            <a:r>
              <a:rPr lang="ko-KR" altLang="en-US" sz="1200" dirty="0"/>
              <a:t>분 미만 단축</a:t>
            </a:r>
            <a:r>
              <a:rPr lang="en-US" altLang="ko-KR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A087-3FD6-4CDD-ACDC-B36D6B1F201A}"/>
              </a:ext>
            </a:extLst>
          </p:cNvPr>
          <p:cNvSpPr txBox="1"/>
          <p:nvPr/>
        </p:nvSpPr>
        <p:spPr>
          <a:xfrm>
            <a:off x="144584" y="1475085"/>
            <a:ext cx="1040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1. Session(Client) </a:t>
            </a:r>
            <a:r>
              <a:rPr lang="ko-KR" altLang="en-US" sz="1200" b="1" dirty="0"/>
              <a:t>수에 따른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Session(Client) </a:t>
            </a:r>
            <a:r>
              <a:rPr lang="ko-KR" altLang="en-US" sz="1200" dirty="0"/>
              <a:t>수 에 따른 변화량에 성능 차이는 크게 없음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4FC8-E043-4634-81D6-10A07B14DBB4}"/>
              </a:ext>
            </a:extLst>
          </p:cNvPr>
          <p:cNvSpPr txBox="1"/>
          <p:nvPr/>
        </p:nvSpPr>
        <p:spPr>
          <a:xfrm>
            <a:off x="144584" y="3198167"/>
            <a:ext cx="1040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3. Partition </a:t>
            </a:r>
            <a:r>
              <a:rPr lang="ko-KR" altLang="en-US" sz="1200" b="1" dirty="0"/>
              <a:t>수에 따른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Partition </a:t>
            </a:r>
            <a:r>
              <a:rPr lang="ko-KR" altLang="en-US" sz="1200" dirty="0"/>
              <a:t>증가 기준</a:t>
            </a:r>
            <a:r>
              <a:rPr lang="en-US" altLang="ko-KR" sz="1200" dirty="0"/>
              <a:t>, Consumer CMP (Spring Boot) </a:t>
            </a:r>
            <a:r>
              <a:rPr lang="ko-KR" altLang="en-US" sz="1200" dirty="0"/>
              <a:t>프로세스 증가 시키면 처리속도 향상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CC595-D9B0-437D-B648-65E28CC6FB96}"/>
              </a:ext>
            </a:extLst>
          </p:cNvPr>
          <p:cNvSpPr txBox="1"/>
          <p:nvPr/>
        </p:nvSpPr>
        <p:spPr>
          <a:xfrm>
            <a:off x="144584" y="5588329"/>
            <a:ext cx="1016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Replicatin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, Broker, Partition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개수는 동일하게 적용 하는게 최적의 성능을 보여줌</a:t>
            </a:r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Broker</a:t>
            </a:r>
            <a:r>
              <a:rPr lang="ko-KR" altLang="en-US" sz="1400" dirty="0">
                <a:solidFill>
                  <a:srgbClr val="FF0000"/>
                </a:solidFill>
              </a:rPr>
              <a:t> 수는 </a:t>
            </a:r>
            <a:r>
              <a:rPr lang="en-US" altLang="ko-KR" sz="1400" dirty="0">
                <a:solidFill>
                  <a:srgbClr val="FF0000"/>
                </a:solidFill>
              </a:rPr>
              <a:t>(3~4) </a:t>
            </a:r>
            <a:r>
              <a:rPr lang="ko-KR" altLang="en-US" sz="1400" dirty="0">
                <a:solidFill>
                  <a:srgbClr val="FF0000"/>
                </a:solidFill>
              </a:rPr>
              <a:t>최적화</a:t>
            </a:r>
            <a:r>
              <a:rPr lang="en-US" altLang="ko-KR" sz="1400" dirty="0">
                <a:solidFill>
                  <a:srgbClr val="FF0000"/>
                </a:solidFill>
              </a:rPr>
              <a:t> -&gt; Broker </a:t>
            </a:r>
            <a:r>
              <a:rPr lang="ko-KR" altLang="en-US" sz="1400" dirty="0">
                <a:solidFill>
                  <a:srgbClr val="FF0000"/>
                </a:solidFill>
              </a:rPr>
              <a:t>개수 보다 하드웨어 스펙이 더 중요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Session(VM) </a:t>
            </a:r>
            <a:r>
              <a:rPr lang="ko-KR" altLang="en-US" sz="1400" dirty="0">
                <a:solidFill>
                  <a:srgbClr val="FF0000"/>
                </a:solidFill>
              </a:rPr>
              <a:t>수에 따른 성능 차이 거의 없음 </a:t>
            </a:r>
            <a:r>
              <a:rPr lang="en-US" altLang="ko-KR" sz="1400" dirty="0">
                <a:solidFill>
                  <a:srgbClr val="FF0000"/>
                </a:solidFill>
              </a:rPr>
              <a:t>-&gt; KAFKA</a:t>
            </a:r>
            <a:r>
              <a:rPr lang="ko-KR" altLang="en-US" sz="1400" dirty="0">
                <a:solidFill>
                  <a:srgbClr val="FF0000"/>
                </a:solidFill>
              </a:rPr>
              <a:t>는 최적화된 분산 처리 시스템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Partition </a:t>
            </a:r>
            <a:r>
              <a:rPr lang="ko-KR" altLang="en-US" sz="1400" dirty="0">
                <a:solidFill>
                  <a:srgbClr val="FF0000"/>
                </a:solidFill>
              </a:rPr>
              <a:t>수와 동일하게 </a:t>
            </a:r>
            <a:r>
              <a:rPr lang="en-US" altLang="ko-KR" sz="1400" dirty="0">
                <a:solidFill>
                  <a:srgbClr val="FF0000"/>
                </a:solidFill>
              </a:rPr>
              <a:t>Consumer CMP </a:t>
            </a:r>
            <a:r>
              <a:rPr lang="ko-KR" altLang="en-US" sz="1400" dirty="0">
                <a:solidFill>
                  <a:srgbClr val="FF0000"/>
                </a:solidFill>
              </a:rPr>
              <a:t>프로세스를 추가 실행 시키면 처리속도 매우 향상됨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7A47E-B905-4CFA-B014-86777FB2EE17}"/>
              </a:ext>
            </a:extLst>
          </p:cNvPr>
          <p:cNvSpPr txBox="1"/>
          <p:nvPr/>
        </p:nvSpPr>
        <p:spPr>
          <a:xfrm>
            <a:off x="144584" y="857977"/>
            <a:ext cx="6096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결론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03D1A-0E69-47C8-9035-2EABEC8182A2}"/>
              </a:ext>
            </a:extLst>
          </p:cNvPr>
          <p:cNvSpPr txBox="1"/>
          <p:nvPr/>
        </p:nvSpPr>
        <p:spPr>
          <a:xfrm>
            <a:off x="144584" y="3887353"/>
            <a:ext cx="1040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4. Producer, Consumer </a:t>
            </a:r>
            <a:r>
              <a:rPr lang="ko-KR" altLang="en-US" sz="1200" b="1" dirty="0"/>
              <a:t>성능 측정 툴 테스트 결론</a:t>
            </a:r>
            <a:endParaRPr lang="en-US" altLang="ko-KR" sz="12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테스트 서버 장비 기준 </a:t>
            </a:r>
            <a:r>
              <a:rPr lang="en-US" altLang="ko-KR" sz="1200" dirty="0"/>
              <a:t>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1,000,000 Logs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처리한 경우 적절한 성능을 보여줌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(Producer: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75.77 MB/sec , Consumer:476 MB/sec)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8A0C8-B96A-426A-9ADE-9B978ED64122}"/>
              </a:ext>
            </a:extLst>
          </p:cNvPr>
          <p:cNvSpPr txBox="1"/>
          <p:nvPr/>
        </p:nvSpPr>
        <p:spPr>
          <a:xfrm>
            <a:off x="144584" y="4737841"/>
            <a:ext cx="1040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5. Kafka Consumer JAR(Kafka to MongoDB) TPS </a:t>
            </a:r>
            <a:r>
              <a:rPr lang="ko-KR" altLang="en-US" sz="1200" b="1" dirty="0"/>
              <a:t>테스트 결론</a:t>
            </a:r>
            <a:endParaRPr lang="en-US" altLang="ko-KR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MongoDB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저장되는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TPS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성능은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AVG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 MB/sec), </a:t>
            </a:r>
            <a:r>
              <a:rPr lang="en-US" altLang="ko-KR" sz="1200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MongoDB </a:t>
            </a:r>
            <a:r>
              <a:rPr lang="ko-KR" altLang="en-US" sz="1200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저장되는 </a:t>
            </a:r>
            <a:r>
              <a:rPr lang="en-US" altLang="ko-KR" sz="1200" i="0" u="none" strike="noStrike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TPS (7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MB/sec)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한계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(limit)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보여줌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i="0" u="none" strike="noStrike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61751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3225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Apache Kafka </a:t>
            </a:r>
            <a:r>
              <a:rPr lang="ko-KR" altLang="en-US" sz="2000"/>
              <a:t>성능 테스트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39B94-F05D-43CF-82EB-430F76F2D963}"/>
              </a:ext>
            </a:extLst>
          </p:cNvPr>
          <p:cNvSpPr txBox="1"/>
          <p:nvPr/>
        </p:nvSpPr>
        <p:spPr>
          <a:xfrm>
            <a:off x="144584" y="2722520"/>
            <a:ext cx="1047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고성능 하드웨어 스펙에서 벤치마킹</a:t>
            </a:r>
            <a:endParaRPr lang="en-US" altLang="ko-KR" sz="1600" b="1" dirty="0"/>
          </a:p>
          <a:p>
            <a:r>
              <a:rPr lang="en-US" altLang="ko-KR" sz="1600" b="1" dirty="0"/>
              <a:t>  - Kafka JVM Heap size Tuning (Default Heap 1G Memory)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4A087-3FD6-4CDD-ACDC-B36D6B1F201A}"/>
              </a:ext>
            </a:extLst>
          </p:cNvPr>
          <p:cNvSpPr txBox="1"/>
          <p:nvPr/>
        </p:nvSpPr>
        <p:spPr>
          <a:xfrm>
            <a:off x="144584" y="1732658"/>
            <a:ext cx="10405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 Kafka Consumer Layer </a:t>
            </a:r>
            <a:r>
              <a:rPr lang="ko-KR" altLang="en-US" sz="1600" b="1" dirty="0"/>
              <a:t>벤치마킹</a:t>
            </a:r>
            <a:endParaRPr lang="en-US" altLang="ko-KR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4FC8-E043-4634-81D6-10A07B14DBB4}"/>
              </a:ext>
            </a:extLst>
          </p:cNvPr>
          <p:cNvSpPr txBox="1"/>
          <p:nvPr/>
        </p:nvSpPr>
        <p:spPr>
          <a:xfrm>
            <a:off x="167173" y="3786736"/>
            <a:ext cx="104050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최적의 성능을 계산하는 공식 제공</a:t>
            </a:r>
            <a:endParaRPr lang="en-US" altLang="ko-KR" sz="1600" b="1" dirty="0"/>
          </a:p>
          <a:p>
            <a:r>
              <a:rPr lang="en-US" altLang="ko-KR" sz="1600" b="1" dirty="0"/>
              <a:t>  - Producer, Consumer, Consumer To MongoDB </a:t>
            </a:r>
            <a:r>
              <a:rPr lang="ko-KR" altLang="en-US" sz="1600" b="1" dirty="0"/>
              <a:t>측정 툴을 기준으로 </a:t>
            </a:r>
            <a:r>
              <a:rPr lang="en-US" altLang="ko-KR" sz="1600" b="1" dirty="0"/>
              <a:t>TPS </a:t>
            </a:r>
            <a:r>
              <a:rPr lang="ko-KR" altLang="en-US" sz="1600" b="1" dirty="0"/>
              <a:t>성능 테스트 수행</a:t>
            </a:r>
            <a:endParaRPr lang="en-US" altLang="ko-KR" sz="1600" b="1" dirty="0"/>
          </a:p>
          <a:p>
            <a:r>
              <a:rPr lang="en-US" altLang="ko-KR" sz="1600" b="1" dirty="0"/>
              <a:t>    (</a:t>
            </a:r>
            <a:r>
              <a:rPr lang="ko-KR" altLang="en-US" sz="1600" b="1" dirty="0"/>
              <a:t>최대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~ 10</a:t>
            </a:r>
            <a:r>
              <a:rPr lang="ko-KR" altLang="en-US" sz="1600" b="1" dirty="0"/>
              <a:t>년 기준 최대 </a:t>
            </a:r>
            <a:r>
              <a:rPr lang="en-US" altLang="ko-KR" sz="1600" b="1" dirty="0"/>
              <a:t>Logs </a:t>
            </a:r>
            <a:r>
              <a:rPr lang="ko-KR" altLang="en-US" sz="1600" b="1" dirty="0"/>
              <a:t>토탈 카운트 기준 테스트</a:t>
            </a:r>
            <a:r>
              <a:rPr lang="en-US" altLang="ko-KR" sz="1600" b="1" dirty="0"/>
              <a:t>)</a:t>
            </a:r>
          </a:p>
          <a:p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7A47E-B905-4CFA-B014-86777FB2EE17}"/>
              </a:ext>
            </a:extLst>
          </p:cNvPr>
          <p:cNvSpPr txBox="1"/>
          <p:nvPr/>
        </p:nvSpPr>
        <p:spPr>
          <a:xfrm>
            <a:off x="144584" y="964577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추가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9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5E52A2-ACE9-4112-8113-4B739574180F}"/>
              </a:ext>
            </a:extLst>
          </p:cNvPr>
          <p:cNvSpPr/>
          <p:nvPr/>
        </p:nvSpPr>
        <p:spPr>
          <a:xfrm>
            <a:off x="213097" y="1688498"/>
            <a:ext cx="1171777" cy="30644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E2E9268-6FC9-42DA-8A12-E28F9F6C7D01}"/>
              </a:ext>
            </a:extLst>
          </p:cNvPr>
          <p:cNvCxnSpPr>
            <a:cxnSpLocks/>
          </p:cNvCxnSpPr>
          <p:nvPr/>
        </p:nvCxnSpPr>
        <p:spPr>
          <a:xfrm flipV="1">
            <a:off x="9216273" y="3304441"/>
            <a:ext cx="492642" cy="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8" descr="elasticsearch or stack 7.10.2 설치: wget">
            <a:extLst>
              <a:ext uri="{FF2B5EF4-FFF2-40B4-BE49-F238E27FC236}">
                <a16:creationId xmlns:a16="http://schemas.microsoft.com/office/drawing/2014/main" id="{9583942F-9785-4994-99B6-7FB6C06D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82" y="2270392"/>
            <a:ext cx="1162947" cy="57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4F82A3-D768-4747-8EBE-89216644A075}"/>
              </a:ext>
            </a:extLst>
          </p:cNvPr>
          <p:cNvGrpSpPr/>
          <p:nvPr/>
        </p:nvGrpSpPr>
        <p:grpSpPr>
          <a:xfrm>
            <a:off x="3002609" y="1800500"/>
            <a:ext cx="2931929" cy="715736"/>
            <a:chOff x="2362612" y="1539546"/>
            <a:chExt cx="2931929" cy="715736"/>
          </a:xfrm>
        </p:grpSpPr>
        <p:pic>
          <p:nvPicPr>
            <p:cNvPr id="21" name="Picture 4" descr="Especialistas en Big Data y Analítica - Morris &amp;amp; Opazo">
              <a:extLst>
                <a:ext uri="{FF2B5EF4-FFF2-40B4-BE49-F238E27FC236}">
                  <a16:creationId xmlns:a16="http://schemas.microsoft.com/office/drawing/2014/main" id="{93A34457-FAA0-4413-9E84-4F6D8BFEC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612" y="1539546"/>
              <a:ext cx="1431471" cy="715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2B1749-452F-461F-BE2D-77B2B825638C}"/>
                </a:ext>
              </a:extLst>
            </p:cNvPr>
            <p:cNvSpPr/>
            <p:nvPr/>
          </p:nvSpPr>
          <p:spPr>
            <a:xfrm>
              <a:off x="3629514" y="1745395"/>
              <a:ext cx="1665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/>
                <a:t>Cluster</a:t>
              </a:r>
              <a:endParaRPr lang="ko-KR" altLang="en-US" sz="1200" b="1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4540F9-96F4-4494-B2AB-09492EA91A99}"/>
              </a:ext>
            </a:extLst>
          </p:cNvPr>
          <p:cNvCxnSpPr>
            <a:cxnSpLocks/>
          </p:cNvCxnSpPr>
          <p:nvPr/>
        </p:nvCxnSpPr>
        <p:spPr>
          <a:xfrm>
            <a:off x="1400783" y="3156144"/>
            <a:ext cx="89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 descr="Kibana - visualize and pilot your Elasticsearch - Spoons Elastic">
            <a:extLst>
              <a:ext uri="{FF2B5EF4-FFF2-40B4-BE49-F238E27FC236}">
                <a16:creationId xmlns:a16="http://schemas.microsoft.com/office/drawing/2014/main" id="{C7482D1E-DA59-4C45-89F6-19EF2A6E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22" y="53396"/>
            <a:ext cx="985171" cy="3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C94FE940-ED91-4317-9909-995CB57F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724" y="18466"/>
            <a:ext cx="1094163" cy="4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&amp;amp; GO CODE COLORADO - Go Code Colorado">
            <a:extLst>
              <a:ext uri="{FF2B5EF4-FFF2-40B4-BE49-F238E27FC236}">
                <a16:creationId xmlns:a16="http://schemas.microsoft.com/office/drawing/2014/main" id="{F6D8D0E3-8081-43DC-B8BD-B5AF8423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15" y="1370270"/>
            <a:ext cx="1092463" cy="10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원통형 32">
            <a:extLst>
              <a:ext uri="{FF2B5EF4-FFF2-40B4-BE49-F238E27FC236}">
                <a16:creationId xmlns:a16="http://schemas.microsoft.com/office/drawing/2014/main" id="{CAAAA445-EDF7-43C1-860E-6EF3BD7F7757}"/>
              </a:ext>
            </a:extLst>
          </p:cNvPr>
          <p:cNvSpPr/>
          <p:nvPr/>
        </p:nvSpPr>
        <p:spPr>
          <a:xfrm>
            <a:off x="9906369" y="2722654"/>
            <a:ext cx="1188726" cy="1237693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Elastic</a:t>
            </a:r>
            <a:br>
              <a:rPr lang="en-US" altLang="ko-KR" sz="1400"/>
            </a:br>
            <a:r>
              <a:rPr lang="en-US" altLang="ko-KR" sz="1400"/>
              <a:t>Search</a:t>
            </a:r>
            <a:br>
              <a:rPr lang="en-US" altLang="ko-KR" sz="1400"/>
            </a:br>
            <a:r>
              <a:rPr lang="en-US" altLang="ko-KR" sz="1400"/>
              <a:t>Cluster</a:t>
            </a:r>
            <a:endParaRPr lang="ko-KR" altLang="en-US" sz="140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420200D-4064-4D92-AC5C-60ABB2F20D09}"/>
              </a:ext>
            </a:extLst>
          </p:cNvPr>
          <p:cNvCxnSpPr>
            <a:cxnSpLocks/>
          </p:cNvCxnSpPr>
          <p:nvPr/>
        </p:nvCxnSpPr>
        <p:spPr>
          <a:xfrm>
            <a:off x="5553688" y="3306023"/>
            <a:ext cx="648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19403" y="123814"/>
            <a:ext cx="299633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허브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아키텍처</a:t>
            </a:r>
            <a:endParaRPr lang="en-US" altLang="ko-KR">
              <a:ea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76232-CF5A-42F4-B303-EDB244D901EC}"/>
              </a:ext>
            </a:extLst>
          </p:cNvPr>
          <p:cNvSpPr txBox="1"/>
          <p:nvPr/>
        </p:nvSpPr>
        <p:spPr>
          <a:xfrm>
            <a:off x="7955017" y="3113655"/>
            <a:ext cx="1261256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700" b="1"/>
              <a:t>[Node#3] </a:t>
            </a:r>
            <a:r>
              <a:rPr lang="en-US" altLang="ko-KR" sz="900" b="1"/>
              <a:t>Logstash 1</a:t>
            </a:r>
          </a:p>
          <a:p>
            <a:r>
              <a:rPr lang="en-US" altLang="ko-KR" sz="900" b="1"/>
              <a:t>           Logstash 2</a:t>
            </a:r>
            <a:endParaRPr lang="en-US" altLang="ko-KR" sz="700" b="1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89DD37E-8D0B-4CA4-BBA3-9934ED9DE1FE}"/>
              </a:ext>
            </a:extLst>
          </p:cNvPr>
          <p:cNvGrpSpPr/>
          <p:nvPr/>
        </p:nvGrpSpPr>
        <p:grpSpPr>
          <a:xfrm>
            <a:off x="9889084" y="4035036"/>
            <a:ext cx="1224272" cy="344943"/>
            <a:chOff x="3958953" y="4578485"/>
            <a:chExt cx="1786852" cy="3509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3FDC5F-5639-4AD1-B0BE-A856FA11012F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219CA7-2AB8-46F6-BCD7-63F3CA887237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31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[Node#1] Elasticsearch</a:t>
              </a:r>
              <a:br>
                <a:rPr lang="en-US" altLang="ko-KR" sz="700" b="1"/>
              </a:br>
              <a:r>
                <a:rPr lang="en-US" altLang="ko-KR" sz="700" b="1"/>
                <a:t>         - MASTER - </a:t>
              </a:r>
              <a:endParaRPr lang="ko-KR" altLang="en-US" sz="900" b="1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5FB117-0AA1-40A9-8CE5-93818EB35C03}"/>
              </a:ext>
            </a:extLst>
          </p:cNvPr>
          <p:cNvGrpSpPr/>
          <p:nvPr/>
        </p:nvGrpSpPr>
        <p:grpSpPr>
          <a:xfrm>
            <a:off x="9889084" y="4477008"/>
            <a:ext cx="1224270" cy="446276"/>
            <a:chOff x="3958953" y="4578484"/>
            <a:chExt cx="1786852" cy="5211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55B679-16D9-4B43-B4CB-16378AE53FA4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18BA4-1214-416B-9C61-792D150B51E4}"/>
                </a:ext>
              </a:extLst>
            </p:cNvPr>
            <p:cNvSpPr txBox="1"/>
            <p:nvPr/>
          </p:nvSpPr>
          <p:spPr>
            <a:xfrm>
              <a:off x="3958953" y="4578484"/>
              <a:ext cx="1786849" cy="521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[Node#2] Elasticsearch</a:t>
              </a:r>
            </a:p>
            <a:p>
              <a:r>
                <a:rPr lang="en-US" altLang="ko-KR" sz="700" b="1"/>
                <a:t>         - DATA 1 -</a:t>
              </a:r>
              <a:br>
                <a:rPr lang="en-US" altLang="ko-KR" sz="700" b="1"/>
              </a:br>
              <a:endParaRPr lang="ko-KR" altLang="en-US" sz="900" b="1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951199-FD6C-4473-BA16-72B5B0C81362}"/>
              </a:ext>
            </a:extLst>
          </p:cNvPr>
          <p:cNvGrpSpPr/>
          <p:nvPr/>
        </p:nvGrpSpPr>
        <p:grpSpPr>
          <a:xfrm>
            <a:off x="9873749" y="4899077"/>
            <a:ext cx="1239604" cy="307777"/>
            <a:chOff x="3936570" y="4577998"/>
            <a:chExt cx="1809235" cy="33808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76A90E-E679-4494-9CD7-D691AF8A5069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3BA25F-1D2B-4397-BD07-5671D7C111C7}"/>
                </a:ext>
              </a:extLst>
            </p:cNvPr>
            <p:cNvSpPr txBox="1"/>
            <p:nvPr/>
          </p:nvSpPr>
          <p:spPr>
            <a:xfrm>
              <a:off x="3936570" y="4577998"/>
              <a:ext cx="1786849" cy="3380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[Node#3] Elasticsearch</a:t>
              </a:r>
            </a:p>
            <a:p>
              <a:r>
                <a:rPr lang="en-US" altLang="ko-KR" sz="700" b="1"/>
                <a:t>         - DATA 2 -</a:t>
              </a:r>
              <a:endParaRPr lang="ko-KR" altLang="en-US" sz="900" b="1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7CF28FB-E3E5-455D-8A27-AD81BBFDB85B}"/>
              </a:ext>
            </a:extLst>
          </p:cNvPr>
          <p:cNvSpPr/>
          <p:nvPr/>
        </p:nvSpPr>
        <p:spPr>
          <a:xfrm>
            <a:off x="9708915" y="2239150"/>
            <a:ext cx="1608856" cy="311951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98CF7E-10F8-4C87-BC4D-CB732C3989BC}"/>
              </a:ext>
            </a:extLst>
          </p:cNvPr>
          <p:cNvGrpSpPr/>
          <p:nvPr/>
        </p:nvGrpSpPr>
        <p:grpSpPr>
          <a:xfrm>
            <a:off x="114874" y="5417793"/>
            <a:ext cx="1905942" cy="1010271"/>
            <a:chOff x="-11856" y="4121791"/>
            <a:chExt cx="2390430" cy="1010271"/>
          </a:xfrm>
        </p:grpSpPr>
        <p:sp>
          <p:nvSpPr>
            <p:cNvPr id="81" name="직사각형 80"/>
            <p:cNvSpPr/>
            <p:nvPr/>
          </p:nvSpPr>
          <p:spPr>
            <a:xfrm>
              <a:off x="-11856" y="4121791"/>
              <a:ext cx="20882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err="1"/>
                <a:t>filebeat.yml</a:t>
              </a:r>
              <a:endParaRPr lang="ko-KR" altLang="en-US" sz="120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D9E8F87-DD2B-4C95-89FF-2B2C581D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520" y="4421545"/>
              <a:ext cx="2205054" cy="710517"/>
            </a:xfrm>
            <a:prstGeom prst="rect">
              <a:avLst/>
            </a:prstGeom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EE84216F-8D37-4A22-8C16-01F9D783FBCE}"/>
              </a:ext>
            </a:extLst>
          </p:cNvPr>
          <p:cNvGrpSpPr/>
          <p:nvPr/>
        </p:nvGrpSpPr>
        <p:grpSpPr>
          <a:xfrm>
            <a:off x="7871336" y="3697695"/>
            <a:ext cx="1629336" cy="1051874"/>
            <a:chOff x="7255260" y="4689906"/>
            <a:chExt cx="1807819" cy="105187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B13CC9-6C3A-429C-B614-F56A29F0259E}"/>
                </a:ext>
              </a:extLst>
            </p:cNvPr>
            <p:cNvSpPr/>
            <p:nvPr/>
          </p:nvSpPr>
          <p:spPr>
            <a:xfrm>
              <a:off x="7255260" y="4689906"/>
              <a:ext cx="16699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err="1"/>
                <a:t>logstash_cmp.conf</a:t>
              </a:r>
              <a:endParaRPr lang="ko-KR" altLang="en-US" sz="10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886A234-1BD1-4A5A-9AEB-4FD2751A940B}"/>
                </a:ext>
              </a:extLst>
            </p:cNvPr>
            <p:cNvSpPr/>
            <p:nvPr/>
          </p:nvSpPr>
          <p:spPr>
            <a:xfrm>
              <a:off x="7277983" y="4956950"/>
              <a:ext cx="178509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/>
                <a:t>Grok </a:t>
              </a:r>
              <a:r>
                <a:rPr lang="ko-KR" altLang="en-US" sz="900"/>
                <a:t>패턴 사용 및 제거</a:t>
              </a:r>
              <a:endParaRPr lang="en-US" altLang="ko-KR" sz="900"/>
            </a:p>
            <a:p>
              <a:pPr marL="171450" indent="-171450">
                <a:buFontTx/>
                <a:buChar char="-"/>
              </a:pPr>
              <a:r>
                <a:rPr lang="en-US" altLang="ko-KR" sz="900"/>
                <a:t>Mutate </a:t>
              </a:r>
              <a:r>
                <a:rPr lang="ko-KR" altLang="en-US" sz="900"/>
                <a:t>필터 사용</a:t>
              </a:r>
              <a:endParaRPr lang="en-US" altLang="ko-KR" sz="900"/>
            </a:p>
            <a:p>
              <a:pPr marL="171450" indent="-171450">
                <a:buFontTx/>
                <a:buChar char="-"/>
              </a:pPr>
              <a:r>
                <a:rPr lang="en-US" altLang="ko-KR" sz="900"/>
                <a:t>Log</a:t>
              </a:r>
              <a:r>
                <a:rPr lang="ko-KR" altLang="en-US" sz="900"/>
                <a:t> </a:t>
              </a:r>
              <a:r>
                <a:rPr lang="en-US" altLang="ko-KR" sz="900"/>
                <a:t>Type</a:t>
              </a:r>
              <a:r>
                <a:rPr lang="ko-KR" altLang="en-US" sz="900"/>
                <a:t> 별 필터 적용</a:t>
              </a:r>
              <a:endParaRPr lang="en-US" altLang="ko-KR" sz="900"/>
            </a:p>
            <a:p>
              <a:pPr marL="171450" indent="-171450">
                <a:buFontTx/>
                <a:buChar char="-"/>
              </a:pPr>
              <a:r>
                <a:rPr lang="en-US" altLang="ko-KR" sz="900">
                  <a:highlight>
                    <a:srgbClr val="FFFF00"/>
                  </a:highlight>
                </a:rPr>
                <a:t>Denser vector </a:t>
              </a:r>
              <a:r>
                <a:rPr lang="ko-KR" altLang="en-US" sz="900">
                  <a:highlight>
                    <a:srgbClr val="FFFF00"/>
                  </a:highlight>
                </a:rPr>
                <a:t>커스텀 필터 플러그인 </a:t>
              </a: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C35578-CBFB-4E12-866D-B27FD6BCCED7}"/>
              </a:ext>
            </a:extLst>
          </p:cNvPr>
          <p:cNvSpPr/>
          <p:nvPr/>
        </p:nvSpPr>
        <p:spPr>
          <a:xfrm>
            <a:off x="8790425" y="440528"/>
            <a:ext cx="854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Discover</a:t>
            </a:r>
            <a:endParaRPr lang="ko-KR" altLang="en-US" sz="1000"/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6A9D6977-6284-429E-8568-B34B99705ECC}"/>
              </a:ext>
            </a:extLst>
          </p:cNvPr>
          <p:cNvGrpSpPr/>
          <p:nvPr/>
        </p:nvGrpSpPr>
        <p:grpSpPr>
          <a:xfrm>
            <a:off x="9645411" y="5413117"/>
            <a:ext cx="1785096" cy="1329378"/>
            <a:chOff x="9236856" y="5484452"/>
            <a:chExt cx="1785096" cy="132937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3766A6F-9E80-45FE-986D-92DCFEF5DB00}"/>
                </a:ext>
              </a:extLst>
            </p:cNvPr>
            <p:cNvSpPr/>
            <p:nvPr/>
          </p:nvSpPr>
          <p:spPr>
            <a:xfrm>
              <a:off x="9236856" y="5484452"/>
              <a:ext cx="178509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/>
                <a:t>인덱스 템플릿 적용</a:t>
              </a:r>
              <a:br>
                <a:rPr lang="en-US" altLang="ko-KR" sz="1050"/>
              </a:br>
              <a:r>
                <a:rPr lang="en-US" altLang="ko-KR" sz="1050"/>
                <a:t>sptek-logs-YYYY.MM</a:t>
              </a:r>
              <a:endParaRPr lang="ko-KR" altLang="en-US" sz="105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6B22436-1602-4B6A-9B7E-52A5C4474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3439" y="5912920"/>
              <a:ext cx="1648257" cy="90091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8D1E6E8-5823-4155-8087-B4B8B5EFEF71}"/>
              </a:ext>
            </a:extLst>
          </p:cNvPr>
          <p:cNvGrpSpPr/>
          <p:nvPr/>
        </p:nvGrpSpPr>
        <p:grpSpPr>
          <a:xfrm>
            <a:off x="6212725" y="2263307"/>
            <a:ext cx="1334946" cy="2812588"/>
            <a:chOff x="5784715" y="2671864"/>
            <a:chExt cx="1334946" cy="2812588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C9327A4E-E511-4945-8385-F562FB738382}"/>
                </a:ext>
              </a:extLst>
            </p:cNvPr>
            <p:cNvSpPr/>
            <p:nvPr/>
          </p:nvSpPr>
          <p:spPr>
            <a:xfrm>
              <a:off x="5886505" y="2806910"/>
              <a:ext cx="1120426" cy="128172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MongoDB</a:t>
              </a:r>
              <a:br>
                <a:rPr lang="en-US" altLang="ko-KR" sz="1600"/>
              </a:br>
              <a:br>
                <a:rPr lang="en-US" altLang="ko-KR" sz="1600"/>
              </a:br>
              <a:r>
                <a:rPr lang="en-US" altLang="ko-KR" sz="1600"/>
                <a:t>Cluster</a:t>
              </a:r>
              <a:endParaRPr lang="ko-KR" altLang="en-US" sz="160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447AC50-607C-43B9-8BB2-2C40A4E13CFE}"/>
                </a:ext>
              </a:extLst>
            </p:cNvPr>
            <p:cNvGrpSpPr/>
            <p:nvPr/>
          </p:nvGrpSpPr>
          <p:grpSpPr>
            <a:xfrm>
              <a:off x="5899372" y="4242300"/>
              <a:ext cx="1107559" cy="295424"/>
              <a:chOff x="3958953" y="4578485"/>
              <a:chExt cx="1786852" cy="33722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1F73228-84A3-472C-8D61-B78E8B835F67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800197-009F-48C6-AF0F-DCAD0A1696F8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[Node#1] MongoDB</a:t>
                </a:r>
                <a:endParaRPr lang="ko-KR" altLang="en-US" sz="900" b="1"/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5F14251-FFB2-43FA-B4F0-0B3B2B5BB53B}"/>
                </a:ext>
              </a:extLst>
            </p:cNvPr>
            <p:cNvSpPr/>
            <p:nvPr/>
          </p:nvSpPr>
          <p:spPr>
            <a:xfrm>
              <a:off x="5784715" y="2671864"/>
              <a:ext cx="1334946" cy="281258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38DCA6-70D5-4932-AF1D-36C8ED9DA5CB}"/>
                </a:ext>
              </a:extLst>
            </p:cNvPr>
            <p:cNvGrpSpPr/>
            <p:nvPr/>
          </p:nvGrpSpPr>
          <p:grpSpPr>
            <a:xfrm>
              <a:off x="5899372" y="4641821"/>
              <a:ext cx="1107559" cy="295424"/>
              <a:chOff x="3958953" y="4578485"/>
              <a:chExt cx="1786852" cy="337226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D811A97-162E-4D3B-9A9C-1A8BAD9B5C69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A04BF39-F721-401A-AD25-15128AF03DA2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2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[Node#2] MongoDB</a:t>
                </a:r>
                <a:endParaRPr lang="ko-KR" altLang="en-US" sz="900" b="1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2D421A3-1E55-4C44-B8A4-F347EF79A39D}"/>
                </a:ext>
              </a:extLst>
            </p:cNvPr>
            <p:cNvGrpSpPr/>
            <p:nvPr/>
          </p:nvGrpSpPr>
          <p:grpSpPr>
            <a:xfrm>
              <a:off x="5901187" y="5074463"/>
              <a:ext cx="1107559" cy="295424"/>
              <a:chOff x="3958953" y="4578485"/>
              <a:chExt cx="1786852" cy="33722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90EA3F8-0830-43ED-BFE5-25F10F6C2CE8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870D972-C720-46A8-8D8E-14C18CCB36DC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2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[Node#3] MongoDB</a:t>
                </a:r>
                <a:endParaRPr lang="ko-KR" altLang="en-US" sz="900" b="1"/>
              </a:p>
            </p:txBody>
          </p:sp>
        </p:grp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4CDF18-18E5-46B9-914E-4CE009EF0A37}"/>
              </a:ext>
            </a:extLst>
          </p:cNvPr>
          <p:cNvCxnSpPr>
            <a:cxnSpLocks/>
          </p:cNvCxnSpPr>
          <p:nvPr/>
        </p:nvCxnSpPr>
        <p:spPr>
          <a:xfrm>
            <a:off x="7543742" y="3306023"/>
            <a:ext cx="411275" cy="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0A58CA62-EB7C-4B5A-A2B1-53343F091CE7}"/>
              </a:ext>
            </a:extLst>
          </p:cNvPr>
          <p:cNvGrpSpPr/>
          <p:nvPr/>
        </p:nvGrpSpPr>
        <p:grpSpPr>
          <a:xfrm>
            <a:off x="8837022" y="430773"/>
            <a:ext cx="1455822" cy="1143027"/>
            <a:chOff x="8402527" y="268648"/>
            <a:chExt cx="1455822" cy="118684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7EC06D-2CB7-4BB3-94B4-EA38615769FC}"/>
                </a:ext>
              </a:extLst>
            </p:cNvPr>
            <p:cNvSpPr/>
            <p:nvPr/>
          </p:nvSpPr>
          <p:spPr>
            <a:xfrm>
              <a:off x="8452513" y="1008181"/>
              <a:ext cx="1353671" cy="3251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Kibana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CE0B683-2531-42B0-AA96-64EAFA8DDC58}"/>
                </a:ext>
              </a:extLst>
            </p:cNvPr>
            <p:cNvGrpSpPr/>
            <p:nvPr/>
          </p:nvGrpSpPr>
          <p:grpSpPr>
            <a:xfrm>
              <a:off x="8452513" y="559708"/>
              <a:ext cx="1353671" cy="369821"/>
              <a:chOff x="3958953" y="4578485"/>
              <a:chExt cx="1786852" cy="36327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FE0ECD3-FA17-426B-B562-169E245D97C3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65779C-8BA2-46DB-BD05-ECA296E27CD0}"/>
                  </a:ext>
                </a:extLst>
              </p:cNvPr>
              <p:cNvSpPr txBox="1"/>
              <p:nvPr/>
            </p:nvSpPr>
            <p:spPr>
              <a:xfrm>
                <a:off x="3958953" y="4596450"/>
                <a:ext cx="1786849" cy="34530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b="1">
                    <a:solidFill>
                      <a:schemeClr val="tx1"/>
                    </a:solidFill>
                  </a:rPr>
                  <a:t>[Node#2] Kibana</a:t>
                </a:r>
                <a:br>
                  <a:rPr lang="en-US" altLang="ko-KR" sz="800" b="1">
                    <a:solidFill>
                      <a:schemeClr val="tx1"/>
                    </a:solidFill>
                  </a:rPr>
                </a:br>
                <a:r>
                  <a:rPr lang="en-US" altLang="ko-KR" sz="800" b="1">
                    <a:solidFill>
                      <a:schemeClr val="tx1"/>
                    </a:solidFill>
                  </a:rPr>
                  <a:t>PORT : 5602</a:t>
                </a:r>
                <a:endParaRPr lang="ko-KR" alt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481CA2B-E5B2-4DA0-9E5C-E351F825FC2A}"/>
                </a:ext>
              </a:extLst>
            </p:cNvPr>
            <p:cNvSpPr/>
            <p:nvPr/>
          </p:nvSpPr>
          <p:spPr>
            <a:xfrm>
              <a:off x="8402527" y="268648"/>
              <a:ext cx="1455822" cy="118684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E78CD8FB-4ECB-4A5E-887C-E160154D55EF}"/>
              </a:ext>
            </a:extLst>
          </p:cNvPr>
          <p:cNvGrpSpPr/>
          <p:nvPr/>
        </p:nvGrpSpPr>
        <p:grpSpPr>
          <a:xfrm>
            <a:off x="10513345" y="431696"/>
            <a:ext cx="1486635" cy="1143028"/>
            <a:chOff x="10117863" y="308481"/>
            <a:chExt cx="1478673" cy="114302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F8FE076-05B3-453A-8599-8315AF8842FF}"/>
                </a:ext>
              </a:extLst>
            </p:cNvPr>
            <p:cNvSpPr/>
            <p:nvPr/>
          </p:nvSpPr>
          <p:spPr>
            <a:xfrm>
              <a:off x="10198366" y="1021150"/>
              <a:ext cx="1353671" cy="3118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API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558FD24F-54ED-4961-BB64-DABD4119B125}"/>
                </a:ext>
              </a:extLst>
            </p:cNvPr>
            <p:cNvGrpSpPr/>
            <p:nvPr/>
          </p:nvGrpSpPr>
          <p:grpSpPr>
            <a:xfrm>
              <a:off x="10198366" y="598611"/>
              <a:ext cx="1353671" cy="349730"/>
              <a:chOff x="3958953" y="4578485"/>
              <a:chExt cx="1786852" cy="356246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BC04774-DD1F-4F67-8381-625D4B8E373E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3306883-335D-4575-A965-5D8EC9298F9E}"/>
                  </a:ext>
                </a:extLst>
              </p:cNvPr>
              <p:cNvSpPr txBox="1"/>
              <p:nvPr/>
            </p:nvSpPr>
            <p:spPr>
              <a:xfrm>
                <a:off x="3958953" y="4589869"/>
                <a:ext cx="1786849" cy="34486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b="1">
                    <a:solidFill>
                      <a:schemeClr val="tx1"/>
                    </a:solidFill>
                  </a:rPr>
                  <a:t>[Node#2] ES API</a:t>
                </a:r>
                <a:br>
                  <a:rPr lang="en-US" altLang="ko-KR" sz="800" b="1">
                    <a:solidFill>
                      <a:schemeClr val="tx1"/>
                    </a:solidFill>
                  </a:rPr>
                </a:br>
                <a:r>
                  <a:rPr lang="en-US" altLang="ko-KR" sz="800" b="1">
                    <a:solidFill>
                      <a:schemeClr val="tx1"/>
                    </a:solidFill>
                  </a:rPr>
                  <a:t>PORT</a:t>
                </a:r>
                <a:r>
                  <a:rPr lang="ko-KR" altLang="en-US" sz="800" b="1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b="1">
                    <a:solidFill>
                      <a:schemeClr val="tx1"/>
                    </a:solidFill>
                  </a:rPr>
                  <a:t>:</a:t>
                </a:r>
                <a:r>
                  <a:rPr lang="ko-KR" altLang="en-US" sz="800" b="1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b="1">
                    <a:solidFill>
                      <a:schemeClr val="tx1"/>
                    </a:solidFill>
                  </a:rPr>
                  <a:t>9000</a:t>
                </a:r>
                <a:endParaRPr lang="ko-KR" alt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02AD0F1-3FF3-4F32-B51B-E3C7814C4972}"/>
                </a:ext>
              </a:extLst>
            </p:cNvPr>
            <p:cNvSpPr/>
            <p:nvPr/>
          </p:nvSpPr>
          <p:spPr>
            <a:xfrm>
              <a:off x="10117863" y="313876"/>
              <a:ext cx="141511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/>
                <a:t>ES DATA API</a:t>
              </a:r>
              <a:endParaRPr lang="ko-KR" altLang="en-US" sz="100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DEA43C5-8827-421C-9FFC-C345F6F09CC5}"/>
                </a:ext>
              </a:extLst>
            </p:cNvPr>
            <p:cNvSpPr/>
            <p:nvPr/>
          </p:nvSpPr>
          <p:spPr>
            <a:xfrm>
              <a:off x="10140714" y="308481"/>
              <a:ext cx="1455822" cy="114302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B67B3D6E-171C-48A1-9082-A353B0B634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671" y="1613493"/>
            <a:ext cx="641044" cy="601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B90F3FF7-C92B-43E1-8A3F-F27E94DA1F9C}"/>
              </a:ext>
            </a:extLst>
          </p:cNvPr>
          <p:cNvCxnSpPr>
            <a:stCxn id="95" idx="0"/>
            <a:endCxn id="172" idx="2"/>
          </p:cNvCxnSpPr>
          <p:nvPr/>
        </p:nvCxnSpPr>
        <p:spPr>
          <a:xfrm rot="5400000" flipH="1" flipV="1">
            <a:off x="10558533" y="1529534"/>
            <a:ext cx="664426" cy="75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CBC423BB-A3A4-4584-9A15-498B891D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99" y="2398353"/>
            <a:ext cx="3565990" cy="15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Logstash - Coralogix">
            <a:extLst>
              <a:ext uri="{FF2B5EF4-FFF2-40B4-BE49-F238E27FC236}">
                <a16:creationId xmlns:a16="http://schemas.microsoft.com/office/drawing/2014/main" id="{6BE0BD78-B462-423D-A0F5-AACE23D3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547" y="2450684"/>
            <a:ext cx="630799" cy="63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D11501-F1BE-4566-A198-842DCB111615}"/>
              </a:ext>
            </a:extLst>
          </p:cNvPr>
          <p:cNvGrpSpPr/>
          <p:nvPr/>
        </p:nvGrpSpPr>
        <p:grpSpPr>
          <a:xfrm>
            <a:off x="2781429" y="3989255"/>
            <a:ext cx="2719466" cy="1419543"/>
            <a:chOff x="3093214" y="3943916"/>
            <a:chExt cx="2333476" cy="1243209"/>
          </a:xfrm>
        </p:grpSpPr>
        <p:pic>
          <p:nvPicPr>
            <p:cNvPr id="1026" name="Picture 2" descr="Customizing the Spring Boot Banner | by Leo Gutiérrez | The Startup | Medium">
              <a:extLst>
                <a:ext uri="{FF2B5EF4-FFF2-40B4-BE49-F238E27FC236}">
                  <a16:creationId xmlns:a16="http://schemas.microsoft.com/office/drawing/2014/main" id="{2F5E0CED-24F2-435C-B9FA-72859FF8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02" y="3943916"/>
              <a:ext cx="953635" cy="4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BC84ADF-0924-40ED-BA65-E440836A67D1}"/>
                </a:ext>
              </a:extLst>
            </p:cNvPr>
            <p:cNvGrpSpPr/>
            <p:nvPr/>
          </p:nvGrpSpPr>
          <p:grpSpPr>
            <a:xfrm>
              <a:off x="3093214" y="4283802"/>
              <a:ext cx="2333476" cy="903323"/>
              <a:chOff x="2365135" y="5430364"/>
              <a:chExt cx="2764579" cy="903323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65135" y="5430364"/>
                <a:ext cx="26599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err="1"/>
                  <a:t>application.properties</a:t>
                </a:r>
                <a:endParaRPr lang="ko-KR" altLang="en-US" sz="110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B2728CCE-0F8D-4867-84F7-F2FAF041D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1064" y="5796137"/>
                <a:ext cx="2708650" cy="53755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2CC7A-1836-4982-9AA0-2525C6920E55}"/>
                </a:ext>
              </a:extLst>
            </p:cNvPr>
            <p:cNvSpPr txBox="1"/>
            <p:nvPr/>
          </p:nvSpPr>
          <p:spPr>
            <a:xfrm>
              <a:off x="4048337" y="4050962"/>
              <a:ext cx="1173559" cy="222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highlight>
                    <a:srgbClr val="FFFF00"/>
                  </a:highlight>
                </a:rPr>
                <a:t>Consumer Daemon</a:t>
              </a:r>
              <a:endParaRPr lang="ko-KR" altLang="en-US" sz="1050">
                <a:highlight>
                  <a:srgbClr val="FFFF00"/>
                </a:highlight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9186F4-BD82-474C-BC16-0CA884E7BDF6}"/>
              </a:ext>
            </a:extLst>
          </p:cNvPr>
          <p:cNvGrpSpPr/>
          <p:nvPr/>
        </p:nvGrpSpPr>
        <p:grpSpPr>
          <a:xfrm>
            <a:off x="320201" y="1831203"/>
            <a:ext cx="962128" cy="813727"/>
            <a:chOff x="257013" y="1235658"/>
            <a:chExt cx="962128" cy="8137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F9C847-75C8-43D0-B81D-781F728EBEAD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highlight>
                    <a:srgbClr val="FFFF00"/>
                  </a:highlight>
                </a:rPr>
                <a:t>Node1</a:t>
              </a:r>
              <a:r>
                <a:rPr lang="en-US" altLang="ko-KR" sz="800"/>
                <a:t> H/W Info</a:t>
              </a:r>
              <a:br>
                <a:rPr lang="en-US" altLang="ko-KR" sz="800"/>
              </a:br>
              <a:r>
                <a:rPr lang="en-US" altLang="ko-KR" sz="800"/>
                <a:t>(172.16.11.246)</a:t>
              </a:r>
            </a:p>
            <a:p>
              <a:pPr algn="ctr"/>
              <a:endParaRPr lang="en-US" altLang="ko-KR" sz="800"/>
            </a:p>
            <a:p>
              <a:pPr algn="ctr"/>
              <a:endParaRPr lang="en-US" altLang="ko-KR" sz="800"/>
            </a:p>
            <a:p>
              <a:pPr algn="ctr"/>
              <a:endParaRPr lang="ko-KR" altLang="en-US" sz="8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134AECB-6C2F-4216-A0C3-32D2585A07A2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ES </a:t>
              </a:r>
              <a:r>
                <a:rPr lang="en-US" altLang="ko-KR" sz="900" err="1"/>
                <a:t>Filebeat</a:t>
              </a:r>
              <a:endParaRPr lang="ko-KR" altLang="en-US" sz="9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AB114F3-21B8-4B6F-8BEC-E17F224CDF18}"/>
              </a:ext>
            </a:extLst>
          </p:cNvPr>
          <p:cNvGrpSpPr/>
          <p:nvPr/>
        </p:nvGrpSpPr>
        <p:grpSpPr>
          <a:xfrm>
            <a:off x="315378" y="2807023"/>
            <a:ext cx="962128" cy="813727"/>
            <a:chOff x="257013" y="1235658"/>
            <a:chExt cx="962128" cy="813727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94023A-A541-405F-9265-59C563B66660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highlight>
                    <a:srgbClr val="FFFF00"/>
                  </a:highlight>
                </a:rPr>
                <a:t>Node2</a:t>
              </a:r>
              <a:r>
                <a:rPr lang="en-US" altLang="ko-KR" sz="800"/>
                <a:t> H/W Info</a:t>
              </a:r>
              <a:br>
                <a:rPr lang="en-US" altLang="ko-KR" sz="800"/>
              </a:br>
              <a:r>
                <a:rPr lang="en-US" altLang="ko-KR" sz="800"/>
                <a:t>(172.16.11.247)</a:t>
              </a:r>
            </a:p>
            <a:p>
              <a:pPr algn="ctr"/>
              <a:endParaRPr lang="en-US" altLang="ko-KR" sz="800"/>
            </a:p>
            <a:p>
              <a:pPr algn="ctr"/>
              <a:endParaRPr lang="en-US" altLang="ko-KR" sz="800"/>
            </a:p>
            <a:p>
              <a:pPr algn="ctr"/>
              <a:endParaRPr lang="ko-KR" altLang="en-US" sz="80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FE83743-4826-461C-AB9C-F1A0A48295FE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ES </a:t>
              </a:r>
              <a:r>
                <a:rPr lang="en-US" altLang="ko-KR" sz="900" err="1"/>
                <a:t>Filebeat</a:t>
              </a:r>
              <a:endParaRPr lang="ko-KR" altLang="en-US" sz="9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BE49A6C-9596-436A-BE13-C3307ACB4667}"/>
              </a:ext>
            </a:extLst>
          </p:cNvPr>
          <p:cNvGrpSpPr/>
          <p:nvPr/>
        </p:nvGrpSpPr>
        <p:grpSpPr>
          <a:xfrm>
            <a:off x="310214" y="3798909"/>
            <a:ext cx="962128" cy="813727"/>
            <a:chOff x="257013" y="1235658"/>
            <a:chExt cx="962128" cy="81372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71121DB-5CE7-4A30-B0EB-A343B9618376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highlight>
                    <a:srgbClr val="FFFF00"/>
                  </a:highlight>
                </a:rPr>
                <a:t>Node3</a:t>
              </a:r>
              <a:r>
                <a:rPr lang="en-US" altLang="ko-KR" sz="800"/>
                <a:t> H/W Info</a:t>
              </a:r>
              <a:br>
                <a:rPr lang="en-US" altLang="ko-KR" sz="800"/>
              </a:br>
              <a:r>
                <a:rPr lang="en-US" altLang="ko-KR" sz="800"/>
                <a:t>(172.16.11.248)</a:t>
              </a:r>
            </a:p>
            <a:p>
              <a:pPr algn="ctr"/>
              <a:endParaRPr lang="en-US" altLang="ko-KR" sz="800"/>
            </a:p>
            <a:p>
              <a:pPr algn="ctr"/>
              <a:endParaRPr lang="en-US" altLang="ko-KR" sz="800"/>
            </a:p>
            <a:p>
              <a:pPr algn="ctr"/>
              <a:endParaRPr lang="ko-KR" altLang="en-US" sz="80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0CA8D7E-254B-4F4D-A33F-7998E5803B3F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ES </a:t>
              </a:r>
              <a:r>
                <a:rPr lang="en-US" altLang="ko-KR" sz="900" err="1"/>
                <a:t>Filebeat</a:t>
              </a:r>
              <a:endParaRPr lang="ko-KR" altLang="en-US" sz="9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1462EE6-DCA6-4B43-9224-2EE7A3930C6B}"/>
              </a:ext>
            </a:extLst>
          </p:cNvPr>
          <p:cNvSpPr txBox="1"/>
          <p:nvPr/>
        </p:nvSpPr>
        <p:spPr>
          <a:xfrm>
            <a:off x="114874" y="503787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</a:t>
            </a:r>
            <a:r>
              <a:rPr lang="ko-KR" altLang="en-US" sz="800"/>
              <a:t>초 주기로  </a:t>
            </a:r>
            <a:r>
              <a:rPr lang="en-US" altLang="ko-KR" sz="800"/>
              <a:t>Agent(Spring boot)</a:t>
            </a:r>
          </a:p>
          <a:p>
            <a:r>
              <a:rPr lang="ko-KR" altLang="en-US" sz="800"/>
              <a:t>는 각 노드의 리소스 정보 </a:t>
            </a:r>
            <a:r>
              <a:rPr lang="en-US" altLang="ko-KR" sz="800"/>
              <a:t>TXT </a:t>
            </a:r>
            <a:r>
              <a:rPr lang="ko-KR" altLang="en-US" sz="800"/>
              <a:t>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69DCC-56AB-4761-A989-81E4F940C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1373" y="5373355"/>
            <a:ext cx="2719467" cy="10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3B28FF-E2A4-4908-B84A-46171129C4D9}"/>
              </a:ext>
            </a:extLst>
          </p:cNvPr>
          <p:cNvGrpSpPr/>
          <p:nvPr/>
        </p:nvGrpSpPr>
        <p:grpSpPr>
          <a:xfrm>
            <a:off x="87910" y="1604184"/>
            <a:ext cx="1481193" cy="3818211"/>
            <a:chOff x="1125477" y="1439589"/>
            <a:chExt cx="1789043" cy="38182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5C9315-0165-4502-860D-A08DB2CF87EE}"/>
                </a:ext>
              </a:extLst>
            </p:cNvPr>
            <p:cNvSpPr/>
            <p:nvPr/>
          </p:nvSpPr>
          <p:spPr>
            <a:xfrm>
              <a:off x="1125477" y="1808921"/>
              <a:ext cx="1789043" cy="3448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B55841-DA52-4874-9D3E-34522C8D3E70}"/>
                </a:ext>
              </a:extLst>
            </p:cNvPr>
            <p:cNvSpPr txBox="1"/>
            <p:nvPr/>
          </p:nvSpPr>
          <p:spPr>
            <a:xfrm>
              <a:off x="1530793" y="1439589"/>
              <a:ext cx="941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Servers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5B0AA2-60CA-4F09-AE63-E1EF63BE1233}"/>
                </a:ext>
              </a:extLst>
            </p:cNvPr>
            <p:cNvSpPr/>
            <p:nvPr/>
          </p:nvSpPr>
          <p:spPr>
            <a:xfrm>
              <a:off x="1431235" y="2097156"/>
              <a:ext cx="1212574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Server 1</a:t>
              </a:r>
              <a:br>
                <a:rPr lang="en-US" altLang="ko-KR" sz="1050"/>
              </a:br>
              <a:r>
                <a:rPr lang="en-US" altLang="ko-KR" sz="1050"/>
                <a:t>File beat</a:t>
              </a:r>
              <a:endParaRPr lang="ko-KR" altLang="en-US" sz="105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8D86ED6-0CB4-45FB-8B0F-940AF44292B9}"/>
                </a:ext>
              </a:extLst>
            </p:cNvPr>
            <p:cNvSpPr/>
            <p:nvPr/>
          </p:nvSpPr>
          <p:spPr>
            <a:xfrm>
              <a:off x="1431235" y="3321252"/>
              <a:ext cx="1212574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Server 2</a:t>
              </a:r>
              <a:br>
                <a:rPr lang="en-US" altLang="ko-KR" sz="1050"/>
              </a:br>
              <a:r>
                <a:rPr lang="en-US" altLang="ko-KR" sz="1050"/>
                <a:t>File beat</a:t>
              </a:r>
              <a:endParaRPr lang="ko-KR" alt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D7E211-3ACE-4D58-8D60-77AE3772153E}"/>
                </a:ext>
              </a:extLst>
            </p:cNvPr>
            <p:cNvSpPr txBox="1"/>
            <p:nvPr/>
          </p:nvSpPr>
          <p:spPr>
            <a:xfrm>
              <a:off x="1859428" y="453721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…</a:t>
              </a:r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88F9CF7-E6FF-46D9-99A1-BE726D464FFC}"/>
              </a:ext>
            </a:extLst>
          </p:cNvPr>
          <p:cNvSpPr/>
          <p:nvPr/>
        </p:nvSpPr>
        <p:spPr>
          <a:xfrm>
            <a:off x="1640257" y="3399460"/>
            <a:ext cx="305995" cy="26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557599-F202-49AC-AEE2-E63D4D5DDE32}"/>
              </a:ext>
            </a:extLst>
          </p:cNvPr>
          <p:cNvGrpSpPr/>
          <p:nvPr/>
        </p:nvGrpSpPr>
        <p:grpSpPr>
          <a:xfrm>
            <a:off x="2040557" y="1973516"/>
            <a:ext cx="2599482" cy="2999351"/>
            <a:chOff x="2131997" y="1973516"/>
            <a:chExt cx="2599482" cy="29993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41B0A50-7534-4365-847E-1B04235D9DB2}"/>
                </a:ext>
              </a:extLst>
            </p:cNvPr>
            <p:cNvGrpSpPr/>
            <p:nvPr/>
          </p:nvGrpSpPr>
          <p:grpSpPr>
            <a:xfrm>
              <a:off x="2131997" y="1973516"/>
              <a:ext cx="2599482" cy="2999351"/>
              <a:chOff x="3754617" y="1769165"/>
              <a:chExt cx="3174503" cy="309762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CE33371-DA5B-4A65-B17F-3D569EB207C7}"/>
                  </a:ext>
                </a:extLst>
              </p:cNvPr>
              <p:cNvSpPr/>
              <p:nvPr/>
            </p:nvSpPr>
            <p:spPr>
              <a:xfrm>
                <a:off x="3754617" y="2175087"/>
                <a:ext cx="3174503" cy="26917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42A873-5D3A-429D-BC44-69AE6E0FC925}"/>
                  </a:ext>
                </a:extLst>
              </p:cNvPr>
              <p:cNvSpPr txBox="1"/>
              <p:nvPr/>
            </p:nvSpPr>
            <p:spPr>
              <a:xfrm>
                <a:off x="4529521" y="1769165"/>
                <a:ext cx="1514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Kafka cluster</a:t>
                </a:r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2E44D74-8131-4A95-AB7D-3F03927C5ADF}"/>
                  </a:ext>
                </a:extLst>
              </p:cNvPr>
              <p:cNvSpPr/>
              <p:nvPr/>
            </p:nvSpPr>
            <p:spPr>
              <a:xfrm>
                <a:off x="3947490" y="2625338"/>
                <a:ext cx="121257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1</a:t>
                </a:r>
                <a:endParaRPr lang="ko-KR" altLang="en-US" sz="12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27F072-238A-447C-8FDA-B8B992657DDE}"/>
                  </a:ext>
                </a:extLst>
              </p:cNvPr>
              <p:cNvSpPr/>
              <p:nvPr/>
            </p:nvSpPr>
            <p:spPr>
              <a:xfrm>
                <a:off x="5489713" y="2625338"/>
                <a:ext cx="121257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2</a:t>
                </a:r>
                <a:endParaRPr lang="ko-KR" altLang="en-US" sz="12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46731FC-6441-405E-8F48-151ED62D7913}"/>
                  </a:ext>
                </a:extLst>
              </p:cNvPr>
              <p:cNvSpPr/>
              <p:nvPr/>
            </p:nvSpPr>
            <p:spPr>
              <a:xfrm>
                <a:off x="4735561" y="3694120"/>
                <a:ext cx="1212575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3</a:t>
                </a:r>
                <a:endParaRPr lang="ko-KR" altLang="en-US" sz="1200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0BB4D1C-8A75-4C11-8B8E-FBEA9CFB8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519" y="2586943"/>
              <a:ext cx="496493" cy="4311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AF16FD2-AEE3-49A0-93C3-ED411B4D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759" y="2619854"/>
              <a:ext cx="496493" cy="43116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BA7F584-60DF-4522-A851-8AC132CF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29" y="3642660"/>
              <a:ext cx="496493" cy="431165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6E887B37-2A7C-4BE2-AAD4-5B800122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2076611"/>
            <a:ext cx="496493" cy="4311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016F12D-0FD6-491A-A97D-58E59D17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3349778"/>
            <a:ext cx="496493" cy="43116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DA995A-7EB5-4A4D-9198-5FEAA7A2795C}"/>
              </a:ext>
            </a:extLst>
          </p:cNvPr>
          <p:cNvGrpSpPr/>
          <p:nvPr/>
        </p:nvGrpSpPr>
        <p:grpSpPr>
          <a:xfrm>
            <a:off x="5079499" y="1988573"/>
            <a:ext cx="2555264" cy="3008956"/>
            <a:chOff x="6075680" y="991997"/>
            <a:chExt cx="2688962" cy="30089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ACA6DB-C275-4215-9518-04A45A0AD221}"/>
                </a:ext>
              </a:extLst>
            </p:cNvPr>
            <p:cNvSpPr/>
            <p:nvPr/>
          </p:nvSpPr>
          <p:spPr>
            <a:xfrm>
              <a:off x="6075680" y="1394646"/>
              <a:ext cx="2688962" cy="260630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3F0EC3-DF20-46C1-82C2-11758373174C}"/>
                </a:ext>
              </a:extLst>
            </p:cNvPr>
            <p:cNvSpPr txBox="1"/>
            <p:nvPr/>
          </p:nvSpPr>
          <p:spPr>
            <a:xfrm>
              <a:off x="6550960" y="991997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Mongo cluster</a:t>
              </a:r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02C45C-DC17-41C5-9F80-23C1CF5DF3A5}"/>
                </a:ext>
              </a:extLst>
            </p:cNvPr>
            <p:cNvSpPr/>
            <p:nvPr/>
          </p:nvSpPr>
          <p:spPr>
            <a:xfrm>
              <a:off x="6259373" y="1830612"/>
              <a:ext cx="1113700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 1</a:t>
              </a:r>
              <a:endParaRPr lang="ko-KR" altLang="en-US" sz="10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1D8D460-8CE3-49AC-ACD4-B8CBD257A79F}"/>
                </a:ext>
              </a:extLst>
            </p:cNvPr>
            <p:cNvSpPr/>
            <p:nvPr/>
          </p:nvSpPr>
          <p:spPr>
            <a:xfrm>
              <a:off x="7565713" y="1830612"/>
              <a:ext cx="1113700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Mongo</a:t>
              </a:r>
              <a:r>
                <a:rPr lang="en-US" altLang="ko-KR" sz="1200"/>
                <a:t> 2</a:t>
              </a:r>
              <a:endParaRPr lang="ko-KR" altLang="en-US" sz="12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645AD8-7DC3-4018-AC78-0D6378C8A02B}"/>
                </a:ext>
              </a:extLst>
            </p:cNvPr>
            <p:cNvSpPr/>
            <p:nvPr/>
          </p:nvSpPr>
          <p:spPr>
            <a:xfrm>
              <a:off x="6919406" y="2872572"/>
              <a:ext cx="1161475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 3</a:t>
              </a:r>
              <a:endParaRPr lang="ko-KR" altLang="en-US" sz="1000"/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870ED36-6AC8-41BF-855F-4CB72C564ACF}"/>
              </a:ext>
            </a:extLst>
          </p:cNvPr>
          <p:cNvSpPr/>
          <p:nvPr/>
        </p:nvSpPr>
        <p:spPr>
          <a:xfrm>
            <a:off x="4701853" y="3399461"/>
            <a:ext cx="312544" cy="269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B72F6EC-60F5-4DC7-8B2F-671018C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22" y="2586942"/>
            <a:ext cx="496493" cy="4311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4EAFCF2-384B-4154-810A-B8AEC5FF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78" y="2586512"/>
            <a:ext cx="496493" cy="43116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D925C63-3CFC-4AE5-94C7-1D5E1022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91" y="3653566"/>
            <a:ext cx="496493" cy="43116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5F73BB-2B90-4BA1-A1E2-2033F2BF1E75}"/>
              </a:ext>
            </a:extLst>
          </p:cNvPr>
          <p:cNvSpPr/>
          <p:nvPr/>
        </p:nvSpPr>
        <p:spPr>
          <a:xfrm>
            <a:off x="8127391" y="193040"/>
            <a:ext cx="3976699" cy="6375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F6D166-6673-4429-8066-EEA808990D2C}"/>
              </a:ext>
            </a:extLst>
          </p:cNvPr>
          <p:cNvSpPr txBox="1"/>
          <p:nvPr/>
        </p:nvSpPr>
        <p:spPr>
          <a:xfrm>
            <a:off x="8126423" y="19304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ELK  Stack</a:t>
            </a:r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2F82543-F280-4681-A51F-8733BD5BA152}"/>
              </a:ext>
            </a:extLst>
          </p:cNvPr>
          <p:cNvSpPr/>
          <p:nvPr/>
        </p:nvSpPr>
        <p:spPr>
          <a:xfrm>
            <a:off x="7726674" y="3340432"/>
            <a:ext cx="363370" cy="30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007B7D6-8F1B-46E7-84DC-9E51098E01EB}"/>
              </a:ext>
            </a:extLst>
          </p:cNvPr>
          <p:cNvGrpSpPr/>
          <p:nvPr/>
        </p:nvGrpSpPr>
        <p:grpSpPr>
          <a:xfrm>
            <a:off x="8278906" y="2292231"/>
            <a:ext cx="1398338" cy="2756536"/>
            <a:chOff x="8702730" y="1945274"/>
            <a:chExt cx="1398338" cy="27565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987F67D-E2C9-4482-91BF-68A72768BFCB}"/>
                </a:ext>
              </a:extLst>
            </p:cNvPr>
            <p:cNvGrpSpPr/>
            <p:nvPr/>
          </p:nvGrpSpPr>
          <p:grpSpPr>
            <a:xfrm>
              <a:off x="8702730" y="1945274"/>
              <a:ext cx="1398338" cy="2756536"/>
              <a:chOff x="1125477" y="1808921"/>
              <a:chExt cx="1789043" cy="344887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C7E9C60-11A3-4C70-8943-4E4CA281D421}"/>
                  </a:ext>
                </a:extLst>
              </p:cNvPr>
              <p:cNvSpPr/>
              <p:nvPr/>
            </p:nvSpPr>
            <p:spPr>
              <a:xfrm>
                <a:off x="1125477" y="1808921"/>
                <a:ext cx="1789043" cy="34488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4017219-F97F-4087-B05A-32C051DADCF4}"/>
                  </a:ext>
                </a:extLst>
              </p:cNvPr>
              <p:cNvSpPr/>
              <p:nvPr/>
            </p:nvSpPr>
            <p:spPr>
              <a:xfrm>
                <a:off x="1295879" y="2250489"/>
                <a:ext cx="148328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Logstash 1</a:t>
                </a:r>
                <a:endParaRPr lang="ko-KR" altLang="en-US" sz="100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7AD55AC-4864-4CAC-B914-E7039D4D9CAE}"/>
                </a:ext>
              </a:extLst>
            </p:cNvPr>
            <p:cNvSpPr/>
            <p:nvPr/>
          </p:nvSpPr>
          <p:spPr>
            <a:xfrm>
              <a:off x="8819370" y="3397178"/>
              <a:ext cx="1159353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Logstash 2 </a:t>
              </a:r>
              <a:endParaRPr lang="ko-KR" altLang="en-US" sz="1000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33E6AABF-AA9A-435B-9B6D-F8485C04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23" y="2010405"/>
            <a:ext cx="496493" cy="431165"/>
          </a:xfrm>
          <a:prstGeom prst="rect">
            <a:avLst/>
          </a:prstGeom>
        </p:spPr>
      </p:pic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029E3713-5B7F-4632-8A5D-FB5D03F2D3AA}"/>
              </a:ext>
            </a:extLst>
          </p:cNvPr>
          <p:cNvSpPr/>
          <p:nvPr/>
        </p:nvSpPr>
        <p:spPr>
          <a:xfrm>
            <a:off x="9740026" y="3367531"/>
            <a:ext cx="324050" cy="27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E19E47-8DF9-487B-BD0E-027E842029F1}"/>
              </a:ext>
            </a:extLst>
          </p:cNvPr>
          <p:cNvGrpSpPr/>
          <p:nvPr/>
        </p:nvGrpSpPr>
        <p:grpSpPr>
          <a:xfrm>
            <a:off x="10170907" y="1931696"/>
            <a:ext cx="1767610" cy="4494443"/>
            <a:chOff x="1125477" y="1500134"/>
            <a:chExt cx="1789043" cy="375766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8952FD-FFB8-4172-A9EF-E1E1DED8A9F3}"/>
                </a:ext>
              </a:extLst>
            </p:cNvPr>
            <p:cNvSpPr/>
            <p:nvPr/>
          </p:nvSpPr>
          <p:spPr>
            <a:xfrm>
              <a:off x="1125477" y="1808921"/>
              <a:ext cx="1789043" cy="3448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7350B9-5EB5-483B-A7F3-D479103E7BF7}"/>
                </a:ext>
              </a:extLst>
            </p:cNvPr>
            <p:cNvSpPr txBox="1"/>
            <p:nvPr/>
          </p:nvSpPr>
          <p:spPr>
            <a:xfrm>
              <a:off x="1208349" y="1500134"/>
              <a:ext cx="1643532" cy="308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Elastic Cluster</a:t>
              </a:r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82E8B8C-6C4D-4B42-8957-189BFB33EB47}"/>
              </a:ext>
            </a:extLst>
          </p:cNvPr>
          <p:cNvGrpSpPr/>
          <p:nvPr/>
        </p:nvGrpSpPr>
        <p:grpSpPr>
          <a:xfrm>
            <a:off x="10454260" y="2455071"/>
            <a:ext cx="1167487" cy="1024730"/>
            <a:chOff x="10454260" y="2404271"/>
            <a:chExt cx="1167487" cy="1024730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6889DDF-F5E6-421D-A211-8DB8769C1C76}"/>
                </a:ext>
              </a:extLst>
            </p:cNvPr>
            <p:cNvSpPr/>
            <p:nvPr/>
          </p:nvSpPr>
          <p:spPr>
            <a:xfrm>
              <a:off x="10454260" y="2592275"/>
              <a:ext cx="1167487" cy="8367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ES 1</a:t>
              </a:r>
              <a:endParaRPr lang="ko-KR" altLang="en-US" sz="120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DDF0F89-47F6-4257-A05A-9E00416D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460" y="2404271"/>
              <a:ext cx="496493" cy="431165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477836C5-D6E8-4889-BEE4-6409F0C22DEE}"/>
              </a:ext>
            </a:extLst>
          </p:cNvPr>
          <p:cNvSpPr/>
          <p:nvPr/>
        </p:nvSpPr>
        <p:spPr>
          <a:xfrm>
            <a:off x="10462657" y="3853601"/>
            <a:ext cx="1167487" cy="836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 2</a:t>
            </a:r>
            <a:endParaRPr lang="ko-KR" altLang="en-US" sz="120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3E03907-0C4A-4E9E-AC78-41466719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57" y="3665597"/>
            <a:ext cx="496493" cy="431165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49C2AC46-4E2E-4875-B15B-4B69A5E3F2E1}"/>
              </a:ext>
            </a:extLst>
          </p:cNvPr>
          <p:cNvSpPr/>
          <p:nvPr/>
        </p:nvSpPr>
        <p:spPr>
          <a:xfrm>
            <a:off x="10475100" y="5125224"/>
            <a:ext cx="1167487" cy="836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 3</a:t>
            </a:r>
            <a:endParaRPr lang="ko-KR" altLang="en-US" sz="120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62AE3B11-1C52-4E07-8DF2-73B79D12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00" y="4937220"/>
            <a:ext cx="496493" cy="43116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820CBBD-FCDA-4520-8B80-BB032A9972EC}"/>
              </a:ext>
            </a:extLst>
          </p:cNvPr>
          <p:cNvSpPr txBox="1"/>
          <p:nvPr/>
        </p:nvSpPr>
        <p:spPr>
          <a:xfrm>
            <a:off x="10925654" y="5947332"/>
            <a:ext cx="29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F98025-8DEA-47B4-BB89-A2968580B193}"/>
              </a:ext>
            </a:extLst>
          </p:cNvPr>
          <p:cNvSpPr txBox="1"/>
          <p:nvPr/>
        </p:nvSpPr>
        <p:spPr>
          <a:xfrm>
            <a:off x="8327189" y="5130007"/>
            <a:ext cx="123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Parse, filter,</a:t>
            </a:r>
          </a:p>
          <a:p>
            <a:r>
              <a:rPr lang="en-US" altLang="ko-KR" sz="1600"/>
              <a:t>transform</a:t>
            </a:r>
            <a:endParaRPr lang="ko-KR" altLang="en-US" sz="160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4B8F88-51E3-4AA6-9DBF-9258C35D9355}"/>
              </a:ext>
            </a:extLst>
          </p:cNvPr>
          <p:cNvGrpSpPr/>
          <p:nvPr/>
        </p:nvGrpSpPr>
        <p:grpSpPr>
          <a:xfrm>
            <a:off x="10475100" y="519143"/>
            <a:ext cx="1167487" cy="1024730"/>
            <a:chOff x="10454260" y="2404271"/>
            <a:chExt cx="1167487" cy="102473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0869C66-90FC-43E9-866F-E7DD93831A94}"/>
                </a:ext>
              </a:extLst>
            </p:cNvPr>
            <p:cNvSpPr/>
            <p:nvPr/>
          </p:nvSpPr>
          <p:spPr>
            <a:xfrm>
              <a:off x="10454260" y="2592275"/>
              <a:ext cx="1167487" cy="8367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Kibana</a:t>
              </a:r>
              <a:endParaRPr lang="ko-KR" altLang="en-US" sz="1200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039ED1DE-4CCA-4315-8FEE-638D3683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460" y="2404271"/>
              <a:ext cx="496493" cy="431165"/>
            </a:xfrm>
            <a:prstGeom prst="rect">
              <a:avLst/>
            </a:prstGeom>
          </p:spPr>
        </p:pic>
      </p:grp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D170F8C5-E35D-4052-A231-B2918752B89F}"/>
              </a:ext>
            </a:extLst>
          </p:cNvPr>
          <p:cNvSpPr/>
          <p:nvPr/>
        </p:nvSpPr>
        <p:spPr>
          <a:xfrm>
            <a:off x="10921142" y="1603065"/>
            <a:ext cx="299409" cy="328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D0D1A7-32ED-4C41-AFD0-25F7648B110A}"/>
              </a:ext>
            </a:extLst>
          </p:cNvPr>
          <p:cNvSpPr txBox="1"/>
          <p:nvPr/>
        </p:nvSpPr>
        <p:spPr>
          <a:xfrm>
            <a:off x="10606889" y="21796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visualize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C86BF2-D11F-4814-B466-08002DF7AD20}"/>
              </a:ext>
            </a:extLst>
          </p:cNvPr>
          <p:cNvSpPr/>
          <p:nvPr/>
        </p:nvSpPr>
        <p:spPr>
          <a:xfrm>
            <a:off x="145348" y="123814"/>
            <a:ext cx="485742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</a:t>
            </a:r>
            <a:r>
              <a:rPr lang="en-US" altLang="ko-KR" err="1">
                <a:ea typeface="맑은 고딕"/>
              </a:rPr>
              <a:t>로그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기반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허브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아키텍처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상세도</a:t>
            </a:r>
          </a:p>
        </p:txBody>
      </p:sp>
    </p:spTree>
    <p:extLst>
      <p:ext uri="{BB962C8B-B14F-4D97-AF65-F5344CB8AC3E}">
        <p14:creationId xmlns:p14="http://schemas.microsoft.com/office/powerpoint/2010/main" val="211381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42665B-63FC-4D74-888F-3BEF911574A7}"/>
              </a:ext>
            </a:extLst>
          </p:cNvPr>
          <p:cNvSpPr/>
          <p:nvPr/>
        </p:nvSpPr>
        <p:spPr>
          <a:xfrm>
            <a:off x="8551985" y="1977338"/>
            <a:ext cx="2414953" cy="1899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0725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20725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20725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0725" y="2042358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Logstash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20725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50511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50511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50511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50511" y="2042358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Kibana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50511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80297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297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80297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80297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833" y="1517819"/>
            <a:ext cx="10619744" cy="260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7718" y="191659"/>
            <a:ext cx="19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S/W Architecture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DC02D0-7C4E-40FB-B767-FDBECFC65405}"/>
              </a:ext>
            </a:extLst>
          </p:cNvPr>
          <p:cNvSpPr/>
          <p:nvPr/>
        </p:nvSpPr>
        <p:spPr>
          <a:xfrm>
            <a:off x="8765588" y="2706345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MongoDB#n</a:t>
            </a:r>
            <a:endParaRPr lang="ko-KR" altLang="en-US" sz="1100" err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925E4-7857-49BD-B92D-AD7595957E40}"/>
              </a:ext>
            </a:extLst>
          </p:cNvPr>
          <p:cNvSpPr/>
          <p:nvPr/>
        </p:nvSpPr>
        <p:spPr>
          <a:xfrm>
            <a:off x="8765588" y="3035955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Elasticsearch#n</a:t>
            </a:r>
            <a:endParaRPr lang="ko-KR" altLang="en-US" sz="1100" err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2DD40-9B30-4081-83F8-2707F5857DC1}"/>
              </a:ext>
            </a:extLst>
          </p:cNvPr>
          <p:cNvSpPr/>
          <p:nvPr/>
        </p:nvSpPr>
        <p:spPr>
          <a:xfrm>
            <a:off x="8765588" y="2369649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Kafka#n</a:t>
            </a:r>
            <a:endParaRPr lang="ko-KR" altLang="en-US" sz="110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D3D3B-9741-4F9F-88DD-1697CC5488A3}"/>
              </a:ext>
            </a:extLst>
          </p:cNvPr>
          <p:cNvSpPr/>
          <p:nvPr/>
        </p:nvSpPr>
        <p:spPr>
          <a:xfrm>
            <a:off x="8765588" y="3365564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65C05666-4710-4607-8C23-490343FBB95F}"/>
              </a:ext>
            </a:extLst>
          </p:cNvPr>
          <p:cNvSpPr/>
          <p:nvPr/>
        </p:nvSpPr>
        <p:spPr>
          <a:xfrm>
            <a:off x="8513152" y="1920919"/>
            <a:ext cx="328247" cy="3165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4DD70-C3B1-43C5-B564-02F3BB6DD300}"/>
              </a:ext>
            </a:extLst>
          </p:cNvPr>
          <p:cNvSpPr txBox="1"/>
          <p:nvPr/>
        </p:nvSpPr>
        <p:spPr>
          <a:xfrm>
            <a:off x="8767397" y="2093102"/>
            <a:ext cx="18112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Node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Scale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out</a:t>
            </a:r>
            <a:endParaRPr lang="ko-KR" altLang="en-US" sz="1200"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74DB8-038A-4C97-8277-F9EAA3A1DD6C}"/>
              </a:ext>
            </a:extLst>
          </p:cNvPr>
          <p:cNvSpPr txBox="1"/>
          <p:nvPr/>
        </p:nvSpPr>
        <p:spPr>
          <a:xfrm>
            <a:off x="418605" y="4469112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컨테이너 기반 제공 </a:t>
            </a:r>
            <a:r>
              <a:rPr lang="en-US" altLang="ko-KR" sz="1200"/>
              <a:t>(K8S)</a:t>
            </a:r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ELK : 7.6.2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KAFKA : 2.12-2.7.0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Zookeeper : 3.7.0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MongoDB : 4.4.6 Community</a:t>
            </a:r>
          </a:p>
        </p:txBody>
      </p:sp>
    </p:spTree>
    <p:extLst>
      <p:ext uri="{BB962C8B-B14F-4D97-AF65-F5344CB8AC3E}">
        <p14:creationId xmlns:p14="http://schemas.microsoft.com/office/powerpoint/2010/main" val="176444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246253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Kafka Consumer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127-E7F9-4AD4-8B3A-B3D975A3D8F3}"/>
              </a:ext>
            </a:extLst>
          </p:cNvPr>
          <p:cNvSpPr txBox="1"/>
          <p:nvPr/>
        </p:nvSpPr>
        <p:spPr>
          <a:xfrm>
            <a:off x="345785" y="4639742"/>
            <a:ext cx="8133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Kafka </a:t>
            </a:r>
            <a:r>
              <a:rPr lang="ko-KR" altLang="en-US" sz="1200"/>
              <a:t>클러스터링을 기반으로 한 </a:t>
            </a:r>
            <a:r>
              <a:rPr lang="en-US" altLang="ko-KR" sz="1200"/>
              <a:t>Kafka Consumer </a:t>
            </a:r>
            <a:r>
              <a:rPr lang="ko-KR" altLang="en-US" sz="1200"/>
              <a:t>모듈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Spring Boot Framework </a:t>
            </a:r>
            <a:r>
              <a:rPr lang="ko-KR" altLang="en-US" sz="1200"/>
              <a:t>기반 프로그래밍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대용량 로그 데이터를 </a:t>
            </a:r>
            <a:r>
              <a:rPr lang="en-US" altLang="ko-KR" sz="1200"/>
              <a:t>Kafka Topic</a:t>
            </a:r>
            <a:r>
              <a:rPr lang="ko-KR" altLang="en-US" sz="1200"/>
              <a:t>을 사용하여 데이터 디스크 보존 및 안정성 강화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Source Data </a:t>
            </a:r>
            <a:r>
              <a:rPr lang="ko-KR" altLang="en-US" sz="1200"/>
              <a:t>에 있는 시간 패턴을 인식하여 </a:t>
            </a:r>
            <a:r>
              <a:rPr lang="en-US" altLang="ko-KR" sz="1200" err="1"/>
              <a:t>Log_time</a:t>
            </a:r>
            <a:r>
              <a:rPr lang="en-US" altLang="ko-KR" sz="1200"/>
              <a:t> </a:t>
            </a:r>
            <a:r>
              <a:rPr lang="ko-KR" altLang="en-US" sz="1200"/>
              <a:t>필드 저장</a:t>
            </a:r>
            <a:r>
              <a:rPr lang="en-US" altLang="ko-KR" sz="1200"/>
              <a:t>, </a:t>
            </a:r>
            <a:r>
              <a:rPr lang="ko-KR" altLang="en-US" sz="1200"/>
              <a:t>시간 패턴이 없는 경우 현재 시간 기준으로 저장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>
                <a:solidFill>
                  <a:srgbClr val="FF0000"/>
                </a:solidFill>
              </a:rPr>
              <a:t>Partition </a:t>
            </a:r>
            <a:r>
              <a:rPr lang="ko-KR" altLang="en-US" sz="1200">
                <a:solidFill>
                  <a:srgbClr val="FF0000"/>
                </a:solidFill>
              </a:rPr>
              <a:t>카운트 기준으로 </a:t>
            </a:r>
            <a:r>
              <a:rPr lang="en-US" altLang="ko-KR" sz="1200">
                <a:solidFill>
                  <a:srgbClr val="FF0000"/>
                </a:solidFill>
              </a:rPr>
              <a:t>Kafka Consumer Group </a:t>
            </a:r>
            <a:r>
              <a:rPr lang="ko-KR" altLang="en-US" sz="1200">
                <a:solidFill>
                  <a:srgbClr val="FF0000"/>
                </a:solidFill>
              </a:rPr>
              <a:t>수행</a:t>
            </a:r>
            <a:endParaRPr lang="en-US" altLang="ko-KR" sz="1200">
              <a:solidFill>
                <a:srgbClr val="FF000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C9A4FDE-46C8-45FD-A75D-F562596A3D16}"/>
              </a:ext>
            </a:extLst>
          </p:cNvPr>
          <p:cNvGrpSpPr/>
          <p:nvPr/>
        </p:nvGrpSpPr>
        <p:grpSpPr>
          <a:xfrm>
            <a:off x="391779" y="1224972"/>
            <a:ext cx="8719795" cy="2614211"/>
            <a:chOff x="145349" y="1224972"/>
            <a:chExt cx="9082114" cy="29103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92BCBE-F03C-449D-BD30-C8EE8B55CF72}"/>
                </a:ext>
              </a:extLst>
            </p:cNvPr>
            <p:cNvSpPr/>
            <p:nvPr/>
          </p:nvSpPr>
          <p:spPr>
            <a:xfrm>
              <a:off x="4119022" y="1942686"/>
              <a:ext cx="4668297" cy="1643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 </a:t>
              </a: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5349" y="1224972"/>
              <a:ext cx="9082114" cy="29103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09070" y="1898435"/>
              <a:ext cx="3031036" cy="2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Consumer {}</a:t>
              </a:r>
              <a:endParaRPr lang="ko-KR" altLang="en-US" sz="10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11027" y="2325788"/>
              <a:ext cx="888456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Kafka Consumer Data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348275" y="2281450"/>
              <a:ext cx="1106077" cy="9070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Mongo DB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Repository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[ SAVE ]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785516" y="2256634"/>
              <a:ext cx="1179487" cy="9318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Process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14108" y="2256634"/>
              <a:ext cx="1009912" cy="93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Time parser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93A7601-E9FE-4F87-BDBF-36708AB9D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9483" y="2722560"/>
              <a:ext cx="424780" cy="12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BC2967-143B-42BC-8ABD-DA54DC16C50A}"/>
                </a:ext>
              </a:extLst>
            </p:cNvPr>
            <p:cNvSpPr/>
            <p:nvPr/>
          </p:nvSpPr>
          <p:spPr>
            <a:xfrm>
              <a:off x="2833991" y="2325788"/>
              <a:ext cx="998708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Kafka JSON</a:t>
              </a:r>
            </a:p>
            <a:p>
              <a:pPr algn="ctr"/>
              <a:r>
                <a:rPr lang="en-US" altLang="ko-KR" sz="1000" err="1">
                  <a:solidFill>
                    <a:schemeClr val="tx1"/>
                  </a:solidFill>
                </a:rPr>
                <a:t>Deserializer</a:t>
              </a:r>
              <a:endParaRPr lang="en-US" altLang="ko-KR" sz="10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578DC6F-47ED-48B5-A6C9-3659B9419DA4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27" y="2734969"/>
              <a:ext cx="571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75BA748-670C-4CBF-AD47-3393331A03FD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5424020" y="2722560"/>
              <a:ext cx="3614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65AEE82-D567-4637-821B-19B4F5F5A9B2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6960402" y="2734969"/>
              <a:ext cx="387873" cy="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5F3D83-2AED-4E39-A628-7ACFE95D9DFD}"/>
                </a:ext>
              </a:extLst>
            </p:cNvPr>
            <p:cNvSpPr/>
            <p:nvPr/>
          </p:nvSpPr>
          <p:spPr>
            <a:xfrm>
              <a:off x="289604" y="2325787"/>
              <a:ext cx="888456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Topic</a:t>
              </a: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7978DD4-FAD5-4D3A-9F05-71DDBD92D1A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168340" y="2712833"/>
              <a:ext cx="3426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68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05397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Data API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127-E7F9-4AD4-8B3A-B3D975A3D8F3}"/>
              </a:ext>
            </a:extLst>
          </p:cNvPr>
          <p:cNvSpPr txBox="1"/>
          <p:nvPr/>
        </p:nvSpPr>
        <p:spPr>
          <a:xfrm>
            <a:off x="345784" y="4639742"/>
            <a:ext cx="9738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Elasticsearch </a:t>
            </a:r>
            <a:r>
              <a:rPr lang="ko-KR" altLang="en-US" sz="1200"/>
              <a:t>클러스터링을 기반 </a:t>
            </a:r>
            <a:r>
              <a:rPr lang="en-US" altLang="ko-KR" sz="1200"/>
              <a:t>Data API</a:t>
            </a:r>
          </a:p>
          <a:p>
            <a:endParaRPr lang="en-US" altLang="ko-KR" sz="1200"/>
          </a:p>
          <a:p>
            <a:r>
              <a:rPr lang="en-US" altLang="ko-KR" sz="1200"/>
              <a:t>-  Lombok</a:t>
            </a:r>
            <a:r>
              <a:rPr lang="ko-KR" altLang="en-US" sz="1200"/>
              <a:t> </a:t>
            </a:r>
            <a:r>
              <a:rPr lang="en-US" altLang="ko-KR" sz="1200"/>
              <a:t>: VO </a:t>
            </a:r>
            <a:r>
              <a:rPr lang="ko-KR" altLang="en-US" sz="1200"/>
              <a:t>객체 필드 </a:t>
            </a:r>
            <a:r>
              <a:rPr lang="en-US" altLang="ko-KR" sz="1200"/>
              <a:t>getter, setter, </a:t>
            </a:r>
            <a:r>
              <a:rPr lang="en-US" altLang="ko-KR" sz="1200" err="1"/>
              <a:t>toString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constructor </a:t>
            </a:r>
            <a:r>
              <a:rPr lang="ko-KR" altLang="en-US" sz="1200"/>
              <a:t>자동 처리 </a:t>
            </a:r>
            <a:r>
              <a:rPr lang="en-US" altLang="ko-KR" sz="1200"/>
              <a:t>(</a:t>
            </a:r>
            <a:r>
              <a:rPr lang="ko-KR" altLang="en-US" sz="1200"/>
              <a:t>개발자 추가 필요 없음</a:t>
            </a:r>
            <a:r>
              <a:rPr lang="en-US" altLang="ko-KR" sz="1200"/>
              <a:t>)</a:t>
            </a:r>
            <a:br>
              <a:rPr lang="en-US" altLang="ko-KR" sz="1200"/>
            </a:b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err="1"/>
              <a:t>RestHighLevelClient</a:t>
            </a:r>
            <a:r>
              <a:rPr lang="en-US" altLang="ko-KR" sz="1200"/>
              <a:t> : </a:t>
            </a:r>
            <a:r>
              <a:rPr lang="ko-KR" altLang="en-US" sz="1200"/>
              <a:t>공식 </a:t>
            </a:r>
            <a:r>
              <a:rPr lang="en-US" altLang="ko-KR" sz="1200"/>
              <a:t>JAVA Elasticsearch </a:t>
            </a:r>
            <a:r>
              <a:rPr lang="ko-KR" altLang="en-US" sz="1200"/>
              <a:t>라이브러리 지원</a:t>
            </a:r>
            <a:r>
              <a:rPr lang="en-US" altLang="ko-KR" sz="1200"/>
              <a:t>, ES Cluster </a:t>
            </a:r>
            <a:r>
              <a:rPr lang="ko-KR" altLang="en-US" sz="1200"/>
              <a:t>접근</a:t>
            </a:r>
            <a:r>
              <a:rPr lang="en-US" altLang="ko-KR" sz="1200"/>
              <a:t>, Query DSL </a:t>
            </a:r>
            <a:r>
              <a:rPr lang="ko-KR" altLang="en-US" sz="1200"/>
              <a:t>지원</a:t>
            </a:r>
            <a:r>
              <a:rPr lang="en-US" altLang="ko-KR" sz="1200"/>
              <a:t>, </a:t>
            </a:r>
            <a:r>
              <a:rPr lang="ko-KR" altLang="en-US" sz="1200"/>
              <a:t>인덱스 관리</a:t>
            </a:r>
            <a:r>
              <a:rPr lang="en-US" altLang="ko-KR" sz="1200"/>
              <a:t>,  Async. Sync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171450" indent="-171450">
              <a:buFontTx/>
              <a:buChar char="-"/>
            </a:pP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 err="1"/>
              <a:t>머신러닝</a:t>
            </a:r>
            <a:r>
              <a:rPr lang="ko-KR" altLang="en-US" sz="1200"/>
              <a:t> 데이터 검색 서비스 </a:t>
            </a:r>
            <a:r>
              <a:rPr lang="en-US" altLang="ko-KR" sz="1200"/>
              <a:t>(API)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5785" y="1111271"/>
            <a:ext cx="9466181" cy="260469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562327" y="2437278"/>
            <a:ext cx="1746370" cy="758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API Controller</a:t>
            </a:r>
          </a:p>
          <a:p>
            <a:pPr algn="ctr"/>
            <a:endParaRPr lang="en-US" altLang="ko-KR" sz="1050">
              <a:solidFill>
                <a:schemeClr val="tx1"/>
              </a:solidFill>
            </a:endParaRPr>
          </a:p>
          <a:p>
            <a:pPr algn="ctr"/>
            <a:r>
              <a:rPr lang="en-US" altLang="ko-KR" sz="1050">
                <a:solidFill>
                  <a:schemeClr val="tx1"/>
                </a:solidFill>
                <a:highlight>
                  <a:srgbClr val="FFFF00"/>
                </a:highlight>
              </a:rPr>
              <a:t>CMP </a:t>
            </a:r>
            <a:r>
              <a:rPr lang="ko-KR" altLang="en-US" sz="1050">
                <a:solidFill>
                  <a:schemeClr val="tx1"/>
                </a:solidFill>
                <a:highlight>
                  <a:srgbClr val="FFFF00"/>
                </a:highlight>
              </a:rPr>
              <a:t>로그 검색</a:t>
            </a:r>
            <a:endParaRPr lang="en-US" altLang="ko-KR" sz="105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5F3D83-2AED-4E39-A628-7ACFE95D9DFD}"/>
              </a:ext>
            </a:extLst>
          </p:cNvPr>
          <p:cNvSpPr/>
          <p:nvPr/>
        </p:nvSpPr>
        <p:spPr>
          <a:xfrm>
            <a:off x="548020" y="1435626"/>
            <a:ext cx="3393702" cy="65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Elasticsearch Connection</a:t>
            </a:r>
            <a:br>
              <a:rPr lang="en-US" altLang="ko-KR" sz="1000">
                <a:solidFill>
                  <a:schemeClr val="tx1"/>
                </a:solidFill>
              </a:rPr>
            </a:b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>
                <a:solidFill>
                  <a:schemeClr val="tx1"/>
                </a:solidFill>
                <a:highlight>
                  <a:srgbClr val="FFFF00"/>
                </a:highlight>
              </a:rPr>
              <a:t>RestHighLevelClient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81020" y="1343163"/>
            <a:ext cx="3715076" cy="1989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776053-CE33-4144-9296-E8B641F1532B}"/>
              </a:ext>
            </a:extLst>
          </p:cNvPr>
          <p:cNvSpPr txBox="1"/>
          <p:nvPr/>
        </p:nvSpPr>
        <p:spPr>
          <a:xfrm>
            <a:off x="5469935" y="1364697"/>
            <a:ext cx="271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Elasticsearch Provider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C49DAD-4B47-4D06-B4EC-6C213CA79EFB}"/>
              </a:ext>
            </a:extLst>
          </p:cNvPr>
          <p:cNvSpPr/>
          <p:nvPr/>
        </p:nvSpPr>
        <p:spPr>
          <a:xfrm>
            <a:off x="5976289" y="1849083"/>
            <a:ext cx="1000038" cy="584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Log_Type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Term Query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5DCE45-FA48-459A-8B32-53E05DFAA6D3}"/>
              </a:ext>
            </a:extLst>
          </p:cNvPr>
          <p:cNvSpPr/>
          <p:nvPr/>
        </p:nvSpPr>
        <p:spPr>
          <a:xfrm>
            <a:off x="7162000" y="1849082"/>
            <a:ext cx="1000038" cy="584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Query String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99FBE4-B58A-4CE2-8D1F-904B6B530541}"/>
              </a:ext>
            </a:extLst>
          </p:cNvPr>
          <p:cNvSpPr/>
          <p:nvPr/>
        </p:nvSpPr>
        <p:spPr>
          <a:xfrm>
            <a:off x="2494711" y="2434114"/>
            <a:ext cx="1447011" cy="75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Thread pool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Task process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B529E9-3AC1-41BD-9E96-CA8694FBF007}"/>
              </a:ext>
            </a:extLst>
          </p:cNvPr>
          <p:cNvSpPr/>
          <p:nvPr/>
        </p:nvSpPr>
        <p:spPr>
          <a:xfrm>
            <a:off x="4146537" y="1444691"/>
            <a:ext cx="1144544" cy="65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log4j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906325-C9AF-43F5-AB7D-A258712404F2}"/>
              </a:ext>
            </a:extLst>
          </p:cNvPr>
          <p:cNvSpPr/>
          <p:nvPr/>
        </p:nvSpPr>
        <p:spPr>
          <a:xfrm>
            <a:off x="5978885" y="2596652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All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BEDEB6-EFFD-48CE-AEED-4C0ED330D877}"/>
              </a:ext>
            </a:extLst>
          </p:cNvPr>
          <p:cNvSpPr/>
          <p:nvPr/>
        </p:nvSpPr>
        <p:spPr>
          <a:xfrm>
            <a:off x="7157063" y="2589530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Log_time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522744-118B-4611-8C59-18025200AD40}"/>
              </a:ext>
            </a:extLst>
          </p:cNvPr>
          <p:cNvSpPr/>
          <p:nvPr/>
        </p:nvSpPr>
        <p:spPr>
          <a:xfrm>
            <a:off x="8304957" y="2589530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Save_time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CAEB28-862C-4C2B-9FEC-34DD1A760A7D}"/>
              </a:ext>
            </a:extLst>
          </p:cNvPr>
          <p:cNvSpPr/>
          <p:nvPr/>
        </p:nvSpPr>
        <p:spPr>
          <a:xfrm>
            <a:off x="8304957" y="1855371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ID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938A81-DF1F-48DE-9EA6-53AC895B6B26}"/>
              </a:ext>
            </a:extLst>
          </p:cNvPr>
          <p:cNvSpPr/>
          <p:nvPr/>
        </p:nvSpPr>
        <p:spPr>
          <a:xfrm>
            <a:off x="4140933" y="2434984"/>
            <a:ext cx="1144544" cy="74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253822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39054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Search Flow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BF5315-03CA-438B-89B8-D218F16F677B}"/>
              </a:ext>
            </a:extLst>
          </p:cNvPr>
          <p:cNvSpPr/>
          <p:nvPr/>
        </p:nvSpPr>
        <p:spPr>
          <a:xfrm>
            <a:off x="2088068" y="2336944"/>
            <a:ext cx="1760677" cy="56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4" name="그래픽 3" descr="기어 헤드 윤곽선">
            <a:extLst>
              <a:ext uri="{FF2B5EF4-FFF2-40B4-BE49-F238E27FC236}">
                <a16:creationId xmlns:a16="http://schemas.microsoft.com/office/drawing/2014/main" id="{EB7D921A-27FF-481A-A273-EE42E69C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43" y="2162056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A1AEFD-99EA-4F5D-9E0F-EFB7D47EBBC5}"/>
              </a:ext>
            </a:extLst>
          </p:cNvPr>
          <p:cNvSpPr/>
          <p:nvPr/>
        </p:nvSpPr>
        <p:spPr>
          <a:xfrm>
            <a:off x="4469790" y="2336944"/>
            <a:ext cx="1760677" cy="56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070EC8-DCB9-4B4E-9622-F5B107109E4C}"/>
              </a:ext>
            </a:extLst>
          </p:cNvPr>
          <p:cNvGrpSpPr/>
          <p:nvPr/>
        </p:nvGrpSpPr>
        <p:grpSpPr>
          <a:xfrm>
            <a:off x="7036283" y="991422"/>
            <a:ext cx="1760677" cy="3249843"/>
            <a:chOff x="6809308" y="1769629"/>
            <a:chExt cx="1760677" cy="324984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DE293B-FD98-45A7-8BC6-00A3807453AC}"/>
                </a:ext>
              </a:extLst>
            </p:cNvPr>
            <p:cNvSpPr/>
            <p:nvPr/>
          </p:nvSpPr>
          <p:spPr>
            <a:xfrm>
              <a:off x="6809308" y="1769629"/>
              <a:ext cx="1760677" cy="3249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Elasticsearch</a:t>
              </a:r>
            </a:p>
            <a:p>
              <a:pPr algn="ctr"/>
              <a:r>
                <a:rPr lang="en-US" altLang="ko-KR" sz="1000" err="1">
                  <a:solidFill>
                    <a:schemeClr val="tx1"/>
                  </a:solidFill>
                </a:rPr>
                <a:t>SearchSourceBuilder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526CEC-261C-4173-9A94-4433D0F7550E}"/>
                </a:ext>
              </a:extLst>
            </p:cNvPr>
            <p:cNvSpPr/>
            <p:nvPr/>
          </p:nvSpPr>
          <p:spPr>
            <a:xfrm>
              <a:off x="6958126" y="2431078"/>
              <a:ext cx="1463040" cy="236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err="1"/>
                <a:t>QueryBuilders</a:t>
              </a:r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ko-KR" altLang="en-US" sz="12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1D2378-F2FB-4B75-8759-A46F71408AB9}"/>
                </a:ext>
              </a:extLst>
            </p:cNvPr>
            <p:cNvSpPr/>
            <p:nvPr/>
          </p:nvSpPr>
          <p:spPr>
            <a:xfrm>
              <a:off x="7081737" y="2983150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Bool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D968DC-6C02-4789-AB0A-36A5B24FDB96}"/>
                </a:ext>
              </a:extLst>
            </p:cNvPr>
            <p:cNvSpPr/>
            <p:nvPr/>
          </p:nvSpPr>
          <p:spPr>
            <a:xfrm>
              <a:off x="7081737" y="3457074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Term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DA4E53-F4AE-421F-BAA4-E1637A0B02DD}"/>
                </a:ext>
              </a:extLst>
            </p:cNvPr>
            <p:cNvSpPr/>
            <p:nvPr/>
          </p:nvSpPr>
          <p:spPr>
            <a:xfrm>
              <a:off x="7081737" y="3930998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Range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ED7F966-BD02-4F22-8C8B-78D0531ABA33}"/>
                </a:ext>
              </a:extLst>
            </p:cNvPr>
            <p:cNvSpPr/>
            <p:nvPr/>
          </p:nvSpPr>
          <p:spPr>
            <a:xfrm>
              <a:off x="7081737" y="4385778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String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8" name="원통형 7">
            <a:extLst>
              <a:ext uri="{FF2B5EF4-FFF2-40B4-BE49-F238E27FC236}">
                <a16:creationId xmlns:a16="http://schemas.microsoft.com/office/drawing/2014/main" id="{4B1FB658-DB62-4AFF-820A-AC7AADB16F77}"/>
              </a:ext>
            </a:extLst>
          </p:cNvPr>
          <p:cNvSpPr/>
          <p:nvPr/>
        </p:nvSpPr>
        <p:spPr>
          <a:xfrm>
            <a:off x="10103932" y="1922839"/>
            <a:ext cx="1057073" cy="1382355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Elastic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Search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E909EC-0619-4EB1-8C05-FFCB52C6CE3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1343043" y="2619256"/>
            <a:ext cx="74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04201D-2142-464E-A629-432E812EB0E5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3848745" y="2619256"/>
            <a:ext cx="62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3CB887-64AF-4965-A454-31A11B827EF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230467" y="2616344"/>
            <a:ext cx="805816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820C36-CAD4-4E26-9C9C-3558C4DA96CA}"/>
              </a:ext>
            </a:extLst>
          </p:cNvPr>
          <p:cNvCxnSpPr>
            <a:stCxn id="31" idx="3"/>
            <a:endCxn id="8" idx="2"/>
          </p:cNvCxnSpPr>
          <p:nvPr/>
        </p:nvCxnSpPr>
        <p:spPr>
          <a:xfrm flipV="1">
            <a:off x="8796960" y="2614017"/>
            <a:ext cx="1306972" cy="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ED019-89E6-4C58-99E2-43CCA4161831}"/>
              </a:ext>
            </a:extLst>
          </p:cNvPr>
          <p:cNvSpPr txBox="1"/>
          <p:nvPr/>
        </p:nvSpPr>
        <p:spPr>
          <a:xfrm>
            <a:off x="499979" y="3099661"/>
            <a:ext cx="644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Search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81A881-EEB7-4A54-BFCC-B386C26ED3A8}"/>
              </a:ext>
            </a:extLst>
          </p:cNvPr>
          <p:cNvSpPr txBox="1"/>
          <p:nvPr/>
        </p:nvSpPr>
        <p:spPr>
          <a:xfrm>
            <a:off x="2059631" y="3044122"/>
            <a:ext cx="1817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REST API : /</a:t>
            </a:r>
            <a:r>
              <a:rPr lang="en-US" altLang="ko-KR" sz="1200" err="1"/>
              <a:t>cmp</a:t>
            </a:r>
            <a:r>
              <a:rPr lang="en-US" altLang="ko-KR" sz="1200"/>
              <a:t>/search</a:t>
            </a:r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1F90D-221B-4DAB-8C37-674936C22C7A}"/>
              </a:ext>
            </a:extLst>
          </p:cNvPr>
          <p:cNvSpPr txBox="1"/>
          <p:nvPr/>
        </p:nvSpPr>
        <p:spPr>
          <a:xfrm>
            <a:off x="4668050" y="3076456"/>
            <a:ext cx="136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searchQuery</a:t>
            </a:r>
            <a:r>
              <a:rPr lang="en-US" altLang="ko-KR" sz="1200"/>
              <a:t> Call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82312C-42A6-47D7-9BEB-A866E0D74D0F}"/>
              </a:ext>
            </a:extLst>
          </p:cNvPr>
          <p:cNvSpPr txBox="1"/>
          <p:nvPr/>
        </p:nvSpPr>
        <p:spPr>
          <a:xfrm>
            <a:off x="6750936" y="4447190"/>
            <a:ext cx="44100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Elasticsearch </a:t>
            </a:r>
            <a:r>
              <a:rPr lang="ko-KR" altLang="en-US" sz="1200"/>
              <a:t>쿼리</a:t>
            </a:r>
            <a:r>
              <a:rPr lang="en-US" altLang="ko-KR" sz="1200"/>
              <a:t>(Query DSL)</a:t>
            </a:r>
            <a:r>
              <a:rPr lang="ko-KR" altLang="en-US" sz="1200"/>
              <a:t> 생성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050" err="1"/>
              <a:t>SearchRequest</a:t>
            </a:r>
            <a:r>
              <a:rPr lang="ko-KR" altLang="en-US" sz="1050"/>
              <a:t> 객체를 생성하면서 조회할 인덱스 지정</a:t>
            </a:r>
            <a:endParaRPr lang="en-US" altLang="ko-KR" sz="1050"/>
          </a:p>
          <a:p>
            <a:pPr marL="171450" indent="-171450">
              <a:buFontTx/>
              <a:buChar char="-"/>
            </a:pPr>
            <a:r>
              <a:rPr lang="en-US" altLang="ko-KR" sz="1050" err="1"/>
              <a:t>QueryBuilder</a:t>
            </a:r>
            <a:r>
              <a:rPr lang="ko-KR" altLang="en-US" sz="1050"/>
              <a:t>를 생성하고 </a:t>
            </a:r>
            <a:r>
              <a:rPr lang="en-US" altLang="ko-KR" sz="1050"/>
              <a:t>Query </a:t>
            </a:r>
            <a:r>
              <a:rPr lang="ko-KR" altLang="en-US" sz="1050" err="1"/>
              <a:t>매소드를</a:t>
            </a:r>
            <a:r>
              <a:rPr lang="ko-KR" altLang="en-US" sz="1050"/>
              <a:t> 호출하면</a:t>
            </a:r>
            <a:r>
              <a:rPr lang="en-US" altLang="ko-KR" sz="1050"/>
              <a:t> </a:t>
            </a:r>
            <a:r>
              <a:rPr lang="en-US" altLang="ko-KR" sz="1050" err="1"/>
              <a:t>QueryDSL</a:t>
            </a:r>
            <a:r>
              <a:rPr lang="en-US" altLang="ko-KR" sz="1050"/>
              <a:t> </a:t>
            </a:r>
            <a:r>
              <a:rPr lang="ko-KR" altLang="en-US" sz="1050"/>
              <a:t>생성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BD850-428A-4888-8A49-B6521AD8DBC0}"/>
              </a:ext>
            </a:extLst>
          </p:cNvPr>
          <p:cNvSpPr txBox="1"/>
          <p:nvPr/>
        </p:nvSpPr>
        <p:spPr>
          <a:xfrm>
            <a:off x="9801037" y="3429000"/>
            <a:ext cx="1811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Query DSL </a:t>
            </a:r>
            <a:r>
              <a:rPr lang="ko-KR" altLang="en-US" sz="1200"/>
              <a:t>인덱스 검색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5DB2EA-A3C0-4D69-AFA1-5D38126FD509}"/>
              </a:ext>
            </a:extLst>
          </p:cNvPr>
          <p:cNvGrpSpPr/>
          <p:nvPr/>
        </p:nvGrpSpPr>
        <p:grpSpPr>
          <a:xfrm>
            <a:off x="226979" y="3960506"/>
            <a:ext cx="5726349" cy="2764550"/>
            <a:chOff x="226979" y="4018871"/>
            <a:chExt cx="5726349" cy="27645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5945E99-EACE-4391-954C-972BD57DF99A}"/>
                </a:ext>
              </a:extLst>
            </p:cNvPr>
            <p:cNvSpPr/>
            <p:nvPr/>
          </p:nvSpPr>
          <p:spPr>
            <a:xfrm>
              <a:off x="226979" y="4018871"/>
              <a:ext cx="5726349" cy="276455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9664279-0554-43E0-B6F4-46628E873602}"/>
                </a:ext>
              </a:extLst>
            </p:cNvPr>
            <p:cNvGrpSpPr/>
            <p:nvPr/>
          </p:nvGrpSpPr>
          <p:grpSpPr>
            <a:xfrm>
              <a:off x="273619" y="4097313"/>
              <a:ext cx="5420306" cy="2583303"/>
              <a:chOff x="344954" y="4077858"/>
              <a:chExt cx="5420306" cy="258330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125FA3-D908-4492-AD77-BCA226F50636}"/>
                  </a:ext>
                </a:extLst>
              </p:cNvPr>
              <p:cNvSpPr txBox="1"/>
              <p:nvPr/>
            </p:nvSpPr>
            <p:spPr>
              <a:xfrm>
                <a:off x="344954" y="4077858"/>
                <a:ext cx="29913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highlight>
                      <a:srgbClr val="FFFF00"/>
                    </a:highlight>
                  </a:rPr>
                  <a:t>Java High Level Rest Client</a:t>
                </a:r>
              </a:p>
              <a:p>
                <a:endParaRPr lang="en-US" altLang="ko-KR"/>
              </a:p>
              <a:p>
                <a:pPr marL="285750" indent="-285750">
                  <a:buFontTx/>
                  <a:buChar char="-"/>
                </a:pPr>
                <a:r>
                  <a:rPr lang="en-US" altLang="ko-KR" sz="1200"/>
                  <a:t>Sync, Async API </a:t>
                </a:r>
                <a:r>
                  <a:rPr lang="ko-KR" altLang="en-US" sz="1200"/>
                  <a:t>호출</a:t>
                </a:r>
                <a:endParaRPr lang="en-US" altLang="ko-KR" sz="1200"/>
              </a:p>
              <a:p>
                <a:pPr marL="285750" indent="-285750">
                  <a:buFontTx/>
                  <a:buChar char="-"/>
                </a:pPr>
                <a:r>
                  <a:rPr lang="ko-KR" altLang="en-US" sz="1200"/>
                  <a:t>인덱스 관리</a:t>
                </a:r>
                <a:r>
                  <a:rPr lang="en-US" altLang="ko-KR" sz="1200"/>
                  <a:t>, Search API </a:t>
                </a:r>
                <a:r>
                  <a:rPr lang="ko-KR" altLang="en-US" sz="1200"/>
                  <a:t>지원</a:t>
                </a:r>
                <a:endParaRPr lang="en-US" altLang="ko-KR" sz="1200"/>
              </a:p>
              <a:p>
                <a:pPr marL="285750" indent="-285750">
                  <a:buFontTx/>
                  <a:buChar char="-"/>
                </a:pPr>
                <a:r>
                  <a:rPr lang="en-US" altLang="ko-KR" sz="1200"/>
                  <a:t>Spring Boot POM.xml </a:t>
                </a:r>
                <a:r>
                  <a:rPr lang="ko-KR" altLang="en-US" sz="1200"/>
                  <a:t>정보</a:t>
                </a: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E465534-7E0A-4A55-A503-BD504133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226" y="5278186"/>
                <a:ext cx="5134034" cy="1382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671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26275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Query DSL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3BACC-BFAD-4C7C-869B-4A579AEDB50B}"/>
              </a:ext>
            </a:extLst>
          </p:cNvPr>
          <p:cNvSpPr/>
          <p:nvPr/>
        </p:nvSpPr>
        <p:spPr>
          <a:xfrm>
            <a:off x="309659" y="747083"/>
            <a:ext cx="10220081" cy="4494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GET /_search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"</a:t>
            </a:r>
            <a:r>
              <a:rPr lang="en-US" altLang="ko-KR" sz="1600">
                <a:solidFill>
                  <a:schemeClr val="tx1"/>
                </a:solidFill>
                <a:highlight>
                  <a:srgbClr val="00FF00"/>
                </a:highlight>
              </a:rPr>
              <a:t>query</a:t>
            </a:r>
            <a:r>
              <a:rPr lang="en-US" altLang="ko-KR" sz="1600">
                <a:solidFill>
                  <a:schemeClr val="tx1"/>
                </a:solidFill>
              </a:rPr>
              <a:t>": { 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bool</a:t>
            </a:r>
            <a:r>
              <a:rPr lang="en-US" altLang="ko-KR" sz="1600">
                <a:solidFill>
                  <a:schemeClr val="tx1"/>
                </a:solidFill>
              </a:rPr>
              <a:t>":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must</a:t>
            </a:r>
            <a:r>
              <a:rPr lang="en-US" altLang="ko-KR" sz="1600">
                <a:solidFill>
                  <a:schemeClr val="tx1"/>
                </a:solidFill>
              </a:rPr>
              <a:t>": [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{ "match": { "</a:t>
            </a:r>
            <a:r>
              <a:rPr lang="en-US" altLang="ko-KR" sz="1600" b="0" i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Roboto Mono"/>
              </a:rPr>
              <a:t>message</a:t>
            </a:r>
            <a:r>
              <a:rPr lang="en-US" altLang="ko-KR" sz="1600">
                <a:solidFill>
                  <a:schemeClr val="tx1"/>
                </a:solidFill>
              </a:rPr>
              <a:t>":   "Search"  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{ "match": { "content": "Elasticsearch" 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filter</a:t>
            </a:r>
            <a:r>
              <a:rPr lang="en-US" altLang="ko-KR" sz="1600">
                <a:solidFill>
                  <a:schemeClr val="tx1"/>
                </a:solidFill>
              </a:rPr>
              <a:t>": [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{ "term":  { “</a:t>
            </a:r>
            <a:r>
              <a:rPr lang="en-US" altLang="ko-KR" sz="1600" err="1">
                <a:solidFill>
                  <a:schemeClr val="tx1"/>
                </a:solidFill>
                <a:highlight>
                  <a:srgbClr val="00FFFF"/>
                </a:highlight>
              </a:rPr>
              <a:t>log_type</a:t>
            </a:r>
            <a:r>
              <a:rPr lang="en-US" altLang="ko-KR" sz="1600">
                <a:solidFill>
                  <a:schemeClr val="tx1"/>
                </a:solidFill>
              </a:rPr>
              <a:t>": "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Roboto Mono"/>
              </a:rPr>
              <a:t>INT-GW-Log</a:t>
            </a:r>
            <a:r>
              <a:rPr lang="en-US" altLang="ko-KR" sz="1600">
                <a:solidFill>
                  <a:schemeClr val="tx1"/>
                </a:solidFill>
              </a:rPr>
              <a:t>" }},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{ "range": { "</a:t>
            </a:r>
            <a:r>
              <a:rPr lang="en-US" altLang="ko-KR" sz="1600" b="0" i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Roboto Mono"/>
              </a:rPr>
              <a:t>log_time</a:t>
            </a:r>
            <a:r>
              <a:rPr lang="en-US" altLang="ko-KR" sz="1600">
                <a:solidFill>
                  <a:schemeClr val="tx1"/>
                </a:solidFill>
              </a:rPr>
              <a:t>": { "</a:t>
            </a:r>
            <a:r>
              <a:rPr lang="en-US" altLang="ko-KR" sz="1600" err="1">
                <a:solidFill>
                  <a:schemeClr val="tx1"/>
                </a:solidFill>
              </a:rPr>
              <a:t>gte</a:t>
            </a:r>
            <a:r>
              <a:rPr lang="en-US" altLang="ko-KR" sz="1600">
                <a:solidFill>
                  <a:schemeClr val="tx1"/>
                </a:solidFill>
              </a:rPr>
              <a:t>": "2015-01-01" }}}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7B6D5-F0D5-47BC-8E43-07D114E828FD}"/>
              </a:ext>
            </a:extLst>
          </p:cNvPr>
          <p:cNvSpPr txBox="1"/>
          <p:nvPr/>
        </p:nvSpPr>
        <p:spPr>
          <a:xfrm>
            <a:off x="309659" y="5375032"/>
            <a:ext cx="9738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Elasticsearch </a:t>
            </a:r>
            <a:r>
              <a:rPr lang="en-US" altLang="ko-KR" sz="1400" err="1"/>
              <a:t>QueryDSL</a:t>
            </a:r>
            <a:r>
              <a:rPr lang="en-US" altLang="ko-KR" sz="1400"/>
              <a:t> Document </a:t>
            </a:r>
            <a:r>
              <a:rPr lang="ko-KR" altLang="en-US" sz="1400"/>
              <a:t>검색</a:t>
            </a:r>
            <a:endParaRPr lang="en-US" altLang="ko-KR" sz="1400"/>
          </a:p>
          <a:p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 b="1"/>
              <a:t>query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전체 쿼리 </a:t>
            </a:r>
            <a:r>
              <a:rPr lang="en-US" altLang="ko-KR" sz="1400"/>
              <a:t>context</a:t>
            </a:r>
          </a:p>
          <a:p>
            <a:pPr marL="171450" indent="-171450">
              <a:buFontTx/>
              <a:buChar char="-"/>
            </a:pPr>
            <a:r>
              <a:rPr lang="en-US" altLang="ko-KR" sz="1400" b="1"/>
              <a:t>bool</a:t>
            </a:r>
            <a:r>
              <a:rPr lang="en-US" altLang="ko-KR" sz="1400"/>
              <a:t> : </a:t>
            </a:r>
            <a:r>
              <a:rPr lang="ko-KR" altLang="en-US" sz="1400"/>
              <a:t>각 필드를 </a:t>
            </a:r>
            <a:r>
              <a:rPr lang="en-US" altLang="ko-KR" sz="1400"/>
              <a:t>and </a:t>
            </a:r>
            <a:r>
              <a:rPr lang="ko-KR" altLang="en-US" sz="1400"/>
              <a:t>조건으로 검색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 b="1"/>
              <a:t>filter </a:t>
            </a:r>
            <a:r>
              <a:rPr lang="en-US" altLang="ko-KR" sz="1400"/>
              <a:t>: </a:t>
            </a:r>
            <a:r>
              <a:rPr lang="ko-KR" altLang="en-US" sz="1400"/>
              <a:t>필터 </a:t>
            </a:r>
            <a:r>
              <a:rPr lang="en-US" altLang="ko-KR" sz="1400"/>
              <a:t>context, </a:t>
            </a:r>
            <a:r>
              <a:rPr lang="ko-KR" altLang="en-US" sz="1400"/>
              <a:t>미리 필터 조건을 추가하여 속도 개선 </a:t>
            </a:r>
            <a:r>
              <a:rPr lang="en-US" altLang="ko-KR" sz="1400"/>
              <a:t>(</a:t>
            </a:r>
            <a:r>
              <a:rPr lang="ko-KR" altLang="en-US" sz="1400"/>
              <a:t>일치하지 않는 문서를 필터링</a:t>
            </a:r>
            <a:r>
              <a:rPr lang="en-US" altLang="ko-KR" sz="1400"/>
              <a:t>), Score </a:t>
            </a:r>
            <a:r>
              <a:rPr lang="ko-KR" altLang="en-US" sz="1400"/>
              <a:t>점수는 미 반영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8367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04B8E0C77B6843A1C844664700FE69" ma:contentTypeVersion="8" ma:contentTypeDescription="새 문서를 만듭니다." ma:contentTypeScope="" ma:versionID="15022bbfae8ac9bcccf61fb1610791e7">
  <xsd:schema xmlns:xsd="http://www.w3.org/2001/XMLSchema" xmlns:xs="http://www.w3.org/2001/XMLSchema" xmlns:p="http://schemas.microsoft.com/office/2006/metadata/properties" xmlns:ns2="1cf5d90c-5f45-48f3-9faf-d496f445a16c" targetNamespace="http://schemas.microsoft.com/office/2006/metadata/properties" ma:root="true" ma:fieldsID="bf83375ec709f3b45dd21e576f0872f6" ns2:_="">
    <xsd:import namespace="1cf5d90c-5f45-48f3-9faf-d496f445a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5d90c-5f45-48f3-9faf-d496f445a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2C4E8B-FDA7-48A9-A4B0-2930345F115E}">
  <ds:schemaRefs>
    <ds:schemaRef ds:uri="1cf5d90c-5f45-48f3-9faf-d496f445a1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AEFDF4-5646-4DD7-A62B-8989E7910613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cf5d90c-5f45-48f3-9faf-d496f445a16c"/>
  </ds:schemaRefs>
</ds:datastoreItem>
</file>

<file path=customXml/itemProps3.xml><?xml version="1.0" encoding="utf-8"?>
<ds:datastoreItem xmlns:ds="http://schemas.openxmlformats.org/officeDocument/2006/customXml" ds:itemID="{C6E43161-C4D2-4F95-B370-3BE0B80EA0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4094</Words>
  <Application>Microsoft Office PowerPoint</Application>
  <PresentationFormat>와이드스크린</PresentationFormat>
  <Paragraphs>768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Noto Sans KR</vt:lpstr>
      <vt:lpstr>Roboto Mono</vt:lpstr>
      <vt:lpstr>se-nanumgothic</vt:lpstr>
      <vt:lpstr>Spoqa Han Sans</vt:lpstr>
      <vt:lpstr>맑은</vt:lpstr>
      <vt:lpstr>맑은 고딕</vt:lpstr>
      <vt:lpstr>바탕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박선규</dc:creator>
  <cp:lastModifiedBy>박선규</cp:lastModifiedBy>
  <cp:revision>2</cp:revision>
  <dcterms:created xsi:type="dcterms:W3CDTF">2021-06-16T04:32:25Z</dcterms:created>
  <dcterms:modified xsi:type="dcterms:W3CDTF">2022-01-12T05:23:49Z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0x0101001304B8E0C77B6843A1C844664700FE69</vt:lpwstr>
  </property>
</Properties>
</file>