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305" r:id="rId4"/>
    <p:sldId id="675" r:id="rId5"/>
    <p:sldId id="676" r:id="rId6"/>
    <p:sldId id="311" r:id="rId7"/>
    <p:sldId id="6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05C4A-D9DB-4D44-A557-C956F4BCA8EA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1284-B7C3-453B-A269-7697C1139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1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Replication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Broker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 Time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Replication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Broker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 Time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9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Replication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Broker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 Time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Replication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Broker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 Time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6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1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4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6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2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9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4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7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B614-272A-4AC1-8C5F-44ADEC13B9D3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203AA-7D13-4817-B5EB-B17B8128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0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696017" y="1802417"/>
            <a:ext cx="584220" cy="2554692"/>
            <a:chOff x="1702383" y="1202355"/>
            <a:chExt cx="571489" cy="2945570"/>
          </a:xfrm>
        </p:grpSpPr>
        <p:pic>
          <p:nvPicPr>
            <p:cNvPr id="10" name="Picture 204" descr="Server">
              <a:extLst>
                <a:ext uri="{FF2B5EF4-FFF2-40B4-BE49-F238E27FC236}">
                  <a16:creationId xmlns:a16="http://schemas.microsoft.com/office/drawing/2014/main" id="{40DF37DC-2220-4B9B-9D92-628EE8573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383" y="1202355"/>
              <a:ext cx="571489" cy="64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04" descr="Server">
              <a:extLst>
                <a:ext uri="{FF2B5EF4-FFF2-40B4-BE49-F238E27FC236}">
                  <a16:creationId xmlns:a16="http://schemas.microsoft.com/office/drawing/2014/main" id="{40DF37DC-2220-4B9B-9D92-628EE8573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383" y="1970869"/>
              <a:ext cx="571489" cy="64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04" descr="Server">
              <a:extLst>
                <a:ext uri="{FF2B5EF4-FFF2-40B4-BE49-F238E27FC236}">
                  <a16:creationId xmlns:a16="http://schemas.microsoft.com/office/drawing/2014/main" id="{40DF37DC-2220-4B9B-9D92-628EE8573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383" y="2739383"/>
              <a:ext cx="571489" cy="64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04" descr="Server">
              <a:extLst>
                <a:ext uri="{FF2B5EF4-FFF2-40B4-BE49-F238E27FC236}">
                  <a16:creationId xmlns:a16="http://schemas.microsoft.com/office/drawing/2014/main" id="{40DF37DC-2220-4B9B-9D92-628EE8573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383" y="3507897"/>
              <a:ext cx="571489" cy="64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9" name="직선 화살표 연결선 28"/>
          <p:cNvCxnSpPr>
            <a:cxnSpLocks/>
            <a:stCxn id="74" idx="3"/>
          </p:cNvCxnSpPr>
          <p:nvPr/>
        </p:nvCxnSpPr>
        <p:spPr>
          <a:xfrm>
            <a:off x="2452925" y="2993825"/>
            <a:ext cx="103901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568661" y="2399118"/>
            <a:ext cx="1245704" cy="2973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cmp_jar #1</a:t>
            </a:r>
            <a:endParaRPr lang="ko-KR" altLang="en-US" sz="1200"/>
          </a:p>
        </p:txBody>
      </p:sp>
      <p:sp>
        <p:nvSpPr>
          <p:cNvPr id="69" name="직사각형 68"/>
          <p:cNvSpPr/>
          <p:nvPr/>
        </p:nvSpPr>
        <p:spPr>
          <a:xfrm>
            <a:off x="6568661" y="2784458"/>
            <a:ext cx="1245704" cy="2973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cmp_jar #2</a:t>
            </a:r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6568661" y="3169798"/>
            <a:ext cx="1245704" cy="2973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cmp_jar #3</a:t>
            </a:r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6568661" y="3555139"/>
            <a:ext cx="1245704" cy="2973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cmp_jar #4</a:t>
            </a:r>
            <a:endParaRPr lang="ko-KR" altLang="en-US" sz="1200"/>
          </a:p>
        </p:txBody>
      </p:sp>
      <p:sp>
        <p:nvSpPr>
          <p:cNvPr id="72" name="직사각형 71"/>
          <p:cNvSpPr/>
          <p:nvPr/>
        </p:nvSpPr>
        <p:spPr>
          <a:xfrm>
            <a:off x="6409635" y="2077300"/>
            <a:ext cx="1596164" cy="19162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consumer</a:t>
            </a:r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3504481" y="1606161"/>
            <a:ext cx="2531029" cy="25546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Kafka</a:t>
            </a:r>
            <a:endParaRPr lang="ko-KR" altLang="en-US"/>
          </a:p>
        </p:txBody>
      </p:sp>
      <p:cxnSp>
        <p:nvCxnSpPr>
          <p:cNvPr id="110" name="직선 화살표 연결선 109"/>
          <p:cNvCxnSpPr>
            <a:stCxn id="63" idx="3"/>
            <a:endCxn id="72" idx="1"/>
          </p:cNvCxnSpPr>
          <p:nvPr/>
        </p:nvCxnSpPr>
        <p:spPr>
          <a:xfrm>
            <a:off x="5746124" y="3035401"/>
            <a:ext cx="663511" cy="0"/>
          </a:xfrm>
          <a:prstGeom prst="straightConnector1">
            <a:avLst/>
          </a:prstGeom>
          <a:ln>
            <a:solidFill>
              <a:srgbClr val="0070C0"/>
            </a:solidFill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원통 112"/>
          <p:cNvSpPr/>
          <p:nvPr/>
        </p:nvSpPr>
        <p:spPr>
          <a:xfrm>
            <a:off x="8667449" y="2464185"/>
            <a:ext cx="901148" cy="113973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mongoDB</a:t>
            </a:r>
            <a:endParaRPr lang="ko-KR" altLang="en-US" sz="1100"/>
          </a:p>
        </p:txBody>
      </p:sp>
      <p:cxnSp>
        <p:nvCxnSpPr>
          <p:cNvPr id="114" name="직선 화살표 연결선 113"/>
          <p:cNvCxnSpPr>
            <a:stCxn id="72" idx="3"/>
            <a:endCxn id="113" idx="2"/>
          </p:cNvCxnSpPr>
          <p:nvPr/>
        </p:nvCxnSpPr>
        <p:spPr>
          <a:xfrm flipV="1">
            <a:off x="8005799" y="3034054"/>
            <a:ext cx="661650" cy="1347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513316" y="5137206"/>
            <a:ext cx="1039011" cy="250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VM#1</a:t>
            </a:r>
            <a:endParaRPr lang="ko-KR" altLang="en-US" sz="1200"/>
          </a:p>
        </p:txBody>
      </p:sp>
      <p:sp>
        <p:nvSpPr>
          <p:cNvPr id="92" name="직사각형 91"/>
          <p:cNvSpPr/>
          <p:nvPr/>
        </p:nvSpPr>
        <p:spPr>
          <a:xfrm>
            <a:off x="3513316" y="4632424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cmp_jar</a:t>
            </a:r>
            <a:endParaRPr lang="ko-KR" altLang="en-US" sz="1200"/>
          </a:p>
        </p:txBody>
      </p:sp>
      <p:sp>
        <p:nvSpPr>
          <p:cNvPr id="93" name="직사각형 92"/>
          <p:cNvSpPr/>
          <p:nvPr/>
        </p:nvSpPr>
        <p:spPr>
          <a:xfrm>
            <a:off x="3513316" y="4392315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broker #1</a:t>
            </a:r>
            <a:endParaRPr lang="ko-KR" altLang="en-US" sz="1200"/>
          </a:p>
        </p:txBody>
      </p:sp>
      <p:sp>
        <p:nvSpPr>
          <p:cNvPr id="94" name="직사각형 93"/>
          <p:cNvSpPr/>
          <p:nvPr/>
        </p:nvSpPr>
        <p:spPr>
          <a:xfrm>
            <a:off x="4769952" y="5144090"/>
            <a:ext cx="1039011" cy="250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VM#2</a:t>
            </a:r>
            <a:endParaRPr lang="ko-KR" altLang="en-US" sz="1200"/>
          </a:p>
        </p:txBody>
      </p:sp>
      <p:sp>
        <p:nvSpPr>
          <p:cNvPr id="95" name="직사각형 94"/>
          <p:cNvSpPr/>
          <p:nvPr/>
        </p:nvSpPr>
        <p:spPr>
          <a:xfrm>
            <a:off x="4774413" y="4642850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cmp_jar</a:t>
            </a:r>
            <a:endParaRPr lang="ko-KR" altLang="en-US" sz="1200"/>
          </a:p>
        </p:txBody>
      </p:sp>
      <p:sp>
        <p:nvSpPr>
          <p:cNvPr id="96" name="직사각형 95"/>
          <p:cNvSpPr/>
          <p:nvPr/>
        </p:nvSpPr>
        <p:spPr>
          <a:xfrm>
            <a:off x="4774413" y="4394776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broker #2</a:t>
            </a:r>
            <a:endParaRPr lang="ko-KR" altLang="en-US" sz="1200"/>
          </a:p>
        </p:txBody>
      </p:sp>
      <p:sp>
        <p:nvSpPr>
          <p:cNvPr id="97" name="직사각형 96"/>
          <p:cNvSpPr/>
          <p:nvPr/>
        </p:nvSpPr>
        <p:spPr>
          <a:xfrm>
            <a:off x="6035510" y="5141666"/>
            <a:ext cx="1039011" cy="250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VM#3</a:t>
            </a:r>
            <a:endParaRPr lang="ko-KR" altLang="en-US" sz="1200"/>
          </a:p>
        </p:txBody>
      </p:sp>
      <p:sp>
        <p:nvSpPr>
          <p:cNvPr id="98" name="직사각형 97"/>
          <p:cNvSpPr/>
          <p:nvPr/>
        </p:nvSpPr>
        <p:spPr>
          <a:xfrm>
            <a:off x="6035510" y="4642850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cmp_jar</a:t>
            </a:r>
            <a:endParaRPr lang="ko-KR" altLang="en-US" sz="1200"/>
          </a:p>
        </p:txBody>
      </p:sp>
      <p:sp>
        <p:nvSpPr>
          <p:cNvPr id="99" name="직사각형 98"/>
          <p:cNvSpPr/>
          <p:nvPr/>
        </p:nvSpPr>
        <p:spPr>
          <a:xfrm>
            <a:off x="6035510" y="4394776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broker #3</a:t>
            </a:r>
            <a:endParaRPr lang="ko-KR" altLang="en-US" sz="1200"/>
          </a:p>
        </p:txBody>
      </p:sp>
      <p:sp>
        <p:nvSpPr>
          <p:cNvPr id="100" name="직사각형 99"/>
          <p:cNvSpPr/>
          <p:nvPr/>
        </p:nvSpPr>
        <p:spPr>
          <a:xfrm>
            <a:off x="7296606" y="5146126"/>
            <a:ext cx="1039011" cy="250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VM#4</a:t>
            </a:r>
            <a:endParaRPr lang="ko-KR" altLang="en-US" sz="1200"/>
          </a:p>
        </p:txBody>
      </p:sp>
      <p:sp>
        <p:nvSpPr>
          <p:cNvPr id="101" name="직사각형 100"/>
          <p:cNvSpPr/>
          <p:nvPr/>
        </p:nvSpPr>
        <p:spPr>
          <a:xfrm>
            <a:off x="7296606" y="4642850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cmp_jar</a:t>
            </a:r>
            <a:endParaRPr lang="ko-KR" altLang="en-US" sz="1200"/>
          </a:p>
        </p:txBody>
      </p:sp>
      <p:sp>
        <p:nvSpPr>
          <p:cNvPr id="102" name="직사각형 101"/>
          <p:cNvSpPr/>
          <p:nvPr/>
        </p:nvSpPr>
        <p:spPr>
          <a:xfrm>
            <a:off x="7296606" y="4394776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broker #4</a:t>
            </a:r>
            <a:endParaRPr lang="ko-KR" altLang="en-US" sz="1200"/>
          </a:p>
        </p:txBody>
      </p:sp>
      <p:grpSp>
        <p:nvGrpSpPr>
          <p:cNvPr id="137" name="그룹 136"/>
          <p:cNvGrpSpPr/>
          <p:nvPr/>
        </p:nvGrpSpPr>
        <p:grpSpPr>
          <a:xfrm>
            <a:off x="8667449" y="4398758"/>
            <a:ext cx="901148" cy="738718"/>
            <a:chOff x="7747009" y="3610715"/>
            <a:chExt cx="1459732" cy="738718"/>
          </a:xfrm>
        </p:grpSpPr>
        <p:sp>
          <p:nvSpPr>
            <p:cNvPr id="138" name="직사각형 137"/>
            <p:cNvSpPr/>
            <p:nvPr/>
          </p:nvSpPr>
          <p:spPr>
            <a:xfrm>
              <a:off x="7747009" y="4098898"/>
              <a:ext cx="1459732" cy="2505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Node #3</a:t>
              </a:r>
              <a:endParaRPr lang="ko-KR" altLang="en-US" sz="105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747009" y="3858789"/>
              <a:ext cx="1459732" cy="2505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Node #2</a:t>
              </a:r>
              <a:endParaRPr lang="ko-KR" altLang="en-US" sz="105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747009" y="3610715"/>
              <a:ext cx="1459732" cy="2505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Node #1</a:t>
              </a:r>
              <a:endParaRPr lang="ko-KR" altLang="en-US" sz="1050"/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8551201" y="2120551"/>
            <a:ext cx="11336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3node 1cluster</a:t>
            </a:r>
            <a:endParaRPr lang="ko-KR" altLang="en-US" sz="1100"/>
          </a:p>
        </p:txBody>
      </p:sp>
      <p:grpSp>
        <p:nvGrpSpPr>
          <p:cNvPr id="49" name="그룹 48"/>
          <p:cNvGrpSpPr/>
          <p:nvPr/>
        </p:nvGrpSpPr>
        <p:grpSpPr>
          <a:xfrm>
            <a:off x="3998278" y="2571093"/>
            <a:ext cx="1578711" cy="252000"/>
            <a:chOff x="4720492" y="758092"/>
            <a:chExt cx="1578711" cy="252000"/>
          </a:xfrm>
        </p:grpSpPr>
        <p:sp>
          <p:nvSpPr>
            <p:cNvPr id="47" name="자유형 46"/>
            <p:cNvSpPr/>
            <p:nvPr/>
          </p:nvSpPr>
          <p:spPr>
            <a:xfrm>
              <a:off x="4720492" y="758092"/>
              <a:ext cx="1524003" cy="252000"/>
            </a:xfrm>
            <a:custGeom>
              <a:avLst/>
              <a:gdLst>
                <a:gd name="connsiteX0" fmla="*/ 54708 w 1524003"/>
                <a:gd name="connsiteY0" fmla="*/ 0 h 252000"/>
                <a:gd name="connsiteX1" fmla="*/ 54710 w 1524003"/>
                <a:gd name="connsiteY1" fmla="*/ 1 h 252000"/>
                <a:gd name="connsiteX2" fmla="*/ 54710 w 1524003"/>
                <a:gd name="connsiteY2" fmla="*/ 0 h 252000"/>
                <a:gd name="connsiteX3" fmla="*/ 1524003 w 1524003"/>
                <a:gd name="connsiteY3" fmla="*/ 0 h 252000"/>
                <a:gd name="connsiteX4" fmla="*/ 1524003 w 1524003"/>
                <a:gd name="connsiteY4" fmla="*/ 252000 h 252000"/>
                <a:gd name="connsiteX5" fmla="*/ 54710 w 1524003"/>
                <a:gd name="connsiteY5" fmla="*/ 252000 h 252000"/>
                <a:gd name="connsiteX6" fmla="*/ 54710 w 1524003"/>
                <a:gd name="connsiteY6" fmla="*/ 251999 h 252000"/>
                <a:gd name="connsiteX7" fmla="*/ 54708 w 1524003"/>
                <a:gd name="connsiteY7" fmla="*/ 252000 h 252000"/>
                <a:gd name="connsiteX8" fmla="*/ 0 w 1524003"/>
                <a:gd name="connsiteY8" fmla="*/ 126000 h 252000"/>
                <a:gd name="connsiteX9" fmla="*/ 54708 w 1524003"/>
                <a:gd name="connsiteY9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3" h="252000">
                  <a:moveTo>
                    <a:pt x="54708" y="0"/>
                  </a:moveTo>
                  <a:lnTo>
                    <a:pt x="54710" y="1"/>
                  </a:lnTo>
                  <a:lnTo>
                    <a:pt x="54710" y="0"/>
                  </a:lnTo>
                  <a:lnTo>
                    <a:pt x="1524003" y="0"/>
                  </a:lnTo>
                  <a:lnTo>
                    <a:pt x="1524003" y="252000"/>
                  </a:lnTo>
                  <a:lnTo>
                    <a:pt x="54710" y="252000"/>
                  </a:lnTo>
                  <a:lnTo>
                    <a:pt x="54710" y="251999"/>
                  </a:lnTo>
                  <a:lnTo>
                    <a:pt x="54708" y="252000"/>
                  </a:lnTo>
                  <a:cubicBezTo>
                    <a:pt x="24494" y="252000"/>
                    <a:pt x="0" y="195588"/>
                    <a:pt x="0" y="126000"/>
                  </a:cubicBezTo>
                  <a:cubicBezTo>
                    <a:pt x="0" y="56412"/>
                    <a:pt x="24494" y="0"/>
                    <a:pt x="5470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189787" y="758092"/>
              <a:ext cx="109416" cy="25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98278" y="2881646"/>
            <a:ext cx="1578711" cy="252000"/>
            <a:chOff x="4720492" y="758092"/>
            <a:chExt cx="1578711" cy="252000"/>
          </a:xfrm>
        </p:grpSpPr>
        <p:sp>
          <p:nvSpPr>
            <p:cNvPr id="51" name="자유형 50"/>
            <p:cNvSpPr/>
            <p:nvPr/>
          </p:nvSpPr>
          <p:spPr>
            <a:xfrm>
              <a:off x="4720492" y="758092"/>
              <a:ext cx="1524003" cy="252000"/>
            </a:xfrm>
            <a:custGeom>
              <a:avLst/>
              <a:gdLst>
                <a:gd name="connsiteX0" fmla="*/ 54708 w 1524003"/>
                <a:gd name="connsiteY0" fmla="*/ 0 h 252000"/>
                <a:gd name="connsiteX1" fmla="*/ 54710 w 1524003"/>
                <a:gd name="connsiteY1" fmla="*/ 1 h 252000"/>
                <a:gd name="connsiteX2" fmla="*/ 54710 w 1524003"/>
                <a:gd name="connsiteY2" fmla="*/ 0 h 252000"/>
                <a:gd name="connsiteX3" fmla="*/ 1524003 w 1524003"/>
                <a:gd name="connsiteY3" fmla="*/ 0 h 252000"/>
                <a:gd name="connsiteX4" fmla="*/ 1524003 w 1524003"/>
                <a:gd name="connsiteY4" fmla="*/ 252000 h 252000"/>
                <a:gd name="connsiteX5" fmla="*/ 54710 w 1524003"/>
                <a:gd name="connsiteY5" fmla="*/ 252000 h 252000"/>
                <a:gd name="connsiteX6" fmla="*/ 54710 w 1524003"/>
                <a:gd name="connsiteY6" fmla="*/ 251999 h 252000"/>
                <a:gd name="connsiteX7" fmla="*/ 54708 w 1524003"/>
                <a:gd name="connsiteY7" fmla="*/ 252000 h 252000"/>
                <a:gd name="connsiteX8" fmla="*/ 0 w 1524003"/>
                <a:gd name="connsiteY8" fmla="*/ 126000 h 252000"/>
                <a:gd name="connsiteX9" fmla="*/ 54708 w 1524003"/>
                <a:gd name="connsiteY9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3" h="252000">
                  <a:moveTo>
                    <a:pt x="54708" y="0"/>
                  </a:moveTo>
                  <a:lnTo>
                    <a:pt x="54710" y="1"/>
                  </a:lnTo>
                  <a:lnTo>
                    <a:pt x="54710" y="0"/>
                  </a:lnTo>
                  <a:lnTo>
                    <a:pt x="1524003" y="0"/>
                  </a:lnTo>
                  <a:lnTo>
                    <a:pt x="1524003" y="252000"/>
                  </a:lnTo>
                  <a:lnTo>
                    <a:pt x="54710" y="252000"/>
                  </a:lnTo>
                  <a:lnTo>
                    <a:pt x="54710" y="251999"/>
                  </a:lnTo>
                  <a:lnTo>
                    <a:pt x="54708" y="252000"/>
                  </a:lnTo>
                  <a:cubicBezTo>
                    <a:pt x="24494" y="252000"/>
                    <a:pt x="0" y="195588"/>
                    <a:pt x="0" y="126000"/>
                  </a:cubicBezTo>
                  <a:cubicBezTo>
                    <a:pt x="0" y="56412"/>
                    <a:pt x="24494" y="0"/>
                    <a:pt x="5470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189787" y="758092"/>
              <a:ext cx="109416" cy="25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98278" y="3194603"/>
            <a:ext cx="1578711" cy="252000"/>
            <a:chOff x="4720492" y="758092"/>
            <a:chExt cx="1578711" cy="252000"/>
          </a:xfrm>
        </p:grpSpPr>
        <p:sp>
          <p:nvSpPr>
            <p:cNvPr id="54" name="자유형 53"/>
            <p:cNvSpPr/>
            <p:nvPr/>
          </p:nvSpPr>
          <p:spPr>
            <a:xfrm>
              <a:off x="4720492" y="758092"/>
              <a:ext cx="1524003" cy="252000"/>
            </a:xfrm>
            <a:custGeom>
              <a:avLst/>
              <a:gdLst>
                <a:gd name="connsiteX0" fmla="*/ 54708 w 1524003"/>
                <a:gd name="connsiteY0" fmla="*/ 0 h 252000"/>
                <a:gd name="connsiteX1" fmla="*/ 54710 w 1524003"/>
                <a:gd name="connsiteY1" fmla="*/ 1 h 252000"/>
                <a:gd name="connsiteX2" fmla="*/ 54710 w 1524003"/>
                <a:gd name="connsiteY2" fmla="*/ 0 h 252000"/>
                <a:gd name="connsiteX3" fmla="*/ 1524003 w 1524003"/>
                <a:gd name="connsiteY3" fmla="*/ 0 h 252000"/>
                <a:gd name="connsiteX4" fmla="*/ 1524003 w 1524003"/>
                <a:gd name="connsiteY4" fmla="*/ 252000 h 252000"/>
                <a:gd name="connsiteX5" fmla="*/ 54710 w 1524003"/>
                <a:gd name="connsiteY5" fmla="*/ 252000 h 252000"/>
                <a:gd name="connsiteX6" fmla="*/ 54710 w 1524003"/>
                <a:gd name="connsiteY6" fmla="*/ 251999 h 252000"/>
                <a:gd name="connsiteX7" fmla="*/ 54708 w 1524003"/>
                <a:gd name="connsiteY7" fmla="*/ 252000 h 252000"/>
                <a:gd name="connsiteX8" fmla="*/ 0 w 1524003"/>
                <a:gd name="connsiteY8" fmla="*/ 126000 h 252000"/>
                <a:gd name="connsiteX9" fmla="*/ 54708 w 1524003"/>
                <a:gd name="connsiteY9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3" h="252000">
                  <a:moveTo>
                    <a:pt x="54708" y="0"/>
                  </a:moveTo>
                  <a:lnTo>
                    <a:pt x="54710" y="1"/>
                  </a:lnTo>
                  <a:lnTo>
                    <a:pt x="54710" y="0"/>
                  </a:lnTo>
                  <a:lnTo>
                    <a:pt x="1524003" y="0"/>
                  </a:lnTo>
                  <a:lnTo>
                    <a:pt x="1524003" y="252000"/>
                  </a:lnTo>
                  <a:lnTo>
                    <a:pt x="54710" y="252000"/>
                  </a:lnTo>
                  <a:lnTo>
                    <a:pt x="54710" y="251999"/>
                  </a:lnTo>
                  <a:lnTo>
                    <a:pt x="54708" y="252000"/>
                  </a:lnTo>
                  <a:cubicBezTo>
                    <a:pt x="24494" y="252000"/>
                    <a:pt x="0" y="195588"/>
                    <a:pt x="0" y="126000"/>
                  </a:cubicBezTo>
                  <a:cubicBezTo>
                    <a:pt x="0" y="56412"/>
                    <a:pt x="24494" y="0"/>
                    <a:pt x="5470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189787" y="758092"/>
              <a:ext cx="109416" cy="25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98278" y="3507559"/>
            <a:ext cx="1578711" cy="252000"/>
            <a:chOff x="4720492" y="758092"/>
            <a:chExt cx="1578711" cy="252000"/>
          </a:xfrm>
        </p:grpSpPr>
        <p:sp>
          <p:nvSpPr>
            <p:cNvPr id="57" name="자유형 56"/>
            <p:cNvSpPr/>
            <p:nvPr/>
          </p:nvSpPr>
          <p:spPr>
            <a:xfrm>
              <a:off x="4720492" y="758092"/>
              <a:ext cx="1524003" cy="252000"/>
            </a:xfrm>
            <a:custGeom>
              <a:avLst/>
              <a:gdLst>
                <a:gd name="connsiteX0" fmla="*/ 54708 w 1524003"/>
                <a:gd name="connsiteY0" fmla="*/ 0 h 252000"/>
                <a:gd name="connsiteX1" fmla="*/ 54710 w 1524003"/>
                <a:gd name="connsiteY1" fmla="*/ 1 h 252000"/>
                <a:gd name="connsiteX2" fmla="*/ 54710 w 1524003"/>
                <a:gd name="connsiteY2" fmla="*/ 0 h 252000"/>
                <a:gd name="connsiteX3" fmla="*/ 1524003 w 1524003"/>
                <a:gd name="connsiteY3" fmla="*/ 0 h 252000"/>
                <a:gd name="connsiteX4" fmla="*/ 1524003 w 1524003"/>
                <a:gd name="connsiteY4" fmla="*/ 252000 h 252000"/>
                <a:gd name="connsiteX5" fmla="*/ 54710 w 1524003"/>
                <a:gd name="connsiteY5" fmla="*/ 252000 h 252000"/>
                <a:gd name="connsiteX6" fmla="*/ 54710 w 1524003"/>
                <a:gd name="connsiteY6" fmla="*/ 251999 h 252000"/>
                <a:gd name="connsiteX7" fmla="*/ 54708 w 1524003"/>
                <a:gd name="connsiteY7" fmla="*/ 252000 h 252000"/>
                <a:gd name="connsiteX8" fmla="*/ 0 w 1524003"/>
                <a:gd name="connsiteY8" fmla="*/ 126000 h 252000"/>
                <a:gd name="connsiteX9" fmla="*/ 54708 w 1524003"/>
                <a:gd name="connsiteY9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3" h="252000">
                  <a:moveTo>
                    <a:pt x="54708" y="0"/>
                  </a:moveTo>
                  <a:lnTo>
                    <a:pt x="54710" y="1"/>
                  </a:lnTo>
                  <a:lnTo>
                    <a:pt x="54710" y="0"/>
                  </a:lnTo>
                  <a:lnTo>
                    <a:pt x="1524003" y="0"/>
                  </a:lnTo>
                  <a:lnTo>
                    <a:pt x="1524003" y="252000"/>
                  </a:lnTo>
                  <a:lnTo>
                    <a:pt x="54710" y="252000"/>
                  </a:lnTo>
                  <a:lnTo>
                    <a:pt x="54710" y="251999"/>
                  </a:lnTo>
                  <a:lnTo>
                    <a:pt x="54708" y="252000"/>
                  </a:lnTo>
                  <a:cubicBezTo>
                    <a:pt x="24494" y="252000"/>
                    <a:pt x="0" y="195588"/>
                    <a:pt x="0" y="126000"/>
                  </a:cubicBezTo>
                  <a:cubicBezTo>
                    <a:pt x="0" y="56412"/>
                    <a:pt x="24494" y="0"/>
                    <a:pt x="5470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189787" y="758092"/>
              <a:ext cx="109416" cy="25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829485" y="2077300"/>
            <a:ext cx="1916639" cy="19162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Kafka Cluster</a:t>
            </a:r>
            <a:endParaRPr lang="ko-KR" altLang="en-US" sz="1200"/>
          </a:p>
        </p:txBody>
      </p:sp>
      <p:sp>
        <p:nvSpPr>
          <p:cNvPr id="146" name="직사각형 145"/>
          <p:cNvSpPr/>
          <p:nvPr/>
        </p:nvSpPr>
        <p:spPr>
          <a:xfrm>
            <a:off x="4353757" y="2566288"/>
            <a:ext cx="8130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broker #1</a:t>
            </a:r>
            <a:endParaRPr lang="ko-KR" altLang="en-US" sz="1100"/>
          </a:p>
        </p:txBody>
      </p:sp>
      <p:sp>
        <p:nvSpPr>
          <p:cNvPr id="147" name="직사각형 146"/>
          <p:cNvSpPr/>
          <p:nvPr/>
        </p:nvSpPr>
        <p:spPr>
          <a:xfrm>
            <a:off x="4353757" y="3502754"/>
            <a:ext cx="8130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broker #4</a:t>
            </a:r>
            <a:endParaRPr lang="ko-KR" altLang="en-US" sz="1100"/>
          </a:p>
        </p:txBody>
      </p:sp>
      <p:sp>
        <p:nvSpPr>
          <p:cNvPr id="148" name="직사각형 147"/>
          <p:cNvSpPr/>
          <p:nvPr/>
        </p:nvSpPr>
        <p:spPr>
          <a:xfrm>
            <a:off x="4353757" y="2878443"/>
            <a:ext cx="8130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broker #2</a:t>
            </a:r>
            <a:endParaRPr lang="ko-KR" altLang="en-US" sz="1100"/>
          </a:p>
        </p:txBody>
      </p:sp>
      <p:sp>
        <p:nvSpPr>
          <p:cNvPr id="149" name="직사각형 148"/>
          <p:cNvSpPr/>
          <p:nvPr/>
        </p:nvSpPr>
        <p:spPr>
          <a:xfrm>
            <a:off x="4353757" y="3190598"/>
            <a:ext cx="8130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broker #3</a:t>
            </a:r>
            <a:endParaRPr lang="ko-KR" altLang="en-US" sz="1100"/>
          </a:p>
        </p:txBody>
      </p:sp>
      <p:sp>
        <p:nvSpPr>
          <p:cNvPr id="172" name="직사각형 171"/>
          <p:cNvSpPr/>
          <p:nvPr/>
        </p:nvSpPr>
        <p:spPr>
          <a:xfrm>
            <a:off x="2533813" y="3058733"/>
            <a:ext cx="9444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vm</a:t>
            </a:r>
            <a:r>
              <a:rPr lang="en-US" altLang="ko-KR" sz="1100" dirty="0"/>
              <a:t> </a:t>
            </a:r>
            <a:r>
              <a:rPr lang="ko-KR" altLang="en-US" sz="1100"/>
              <a:t>당</a:t>
            </a:r>
            <a:endParaRPr lang="en-US" altLang="ko-KR" sz="1100" dirty="0"/>
          </a:p>
          <a:p>
            <a:r>
              <a:rPr lang="en-US" altLang="ko-KR" sz="1100" dirty="0"/>
              <a:t>Session : 30</a:t>
            </a:r>
            <a:endParaRPr lang="ko-KR" altLang="en-US" sz="1100"/>
          </a:p>
        </p:txBody>
      </p:sp>
      <p:sp>
        <p:nvSpPr>
          <p:cNvPr id="83" name="직사각형 82"/>
          <p:cNvSpPr/>
          <p:nvPr/>
        </p:nvSpPr>
        <p:spPr>
          <a:xfrm>
            <a:off x="3513316" y="5514898"/>
            <a:ext cx="1039011" cy="3874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 Core</a:t>
            </a:r>
          </a:p>
          <a:p>
            <a:pPr algn="ctr"/>
            <a:r>
              <a:rPr lang="en-US" altLang="ko-KR" sz="1050" dirty="0"/>
              <a:t>8 GB</a:t>
            </a:r>
            <a:endParaRPr lang="ko-KR" altLang="en-US" sz="1050" dirty="0"/>
          </a:p>
        </p:txBody>
      </p:sp>
      <p:sp>
        <p:nvSpPr>
          <p:cNvPr id="84" name="직사각형 83"/>
          <p:cNvSpPr/>
          <p:nvPr/>
        </p:nvSpPr>
        <p:spPr>
          <a:xfrm>
            <a:off x="4774413" y="5514898"/>
            <a:ext cx="1039011" cy="3874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 Core</a:t>
            </a:r>
          </a:p>
          <a:p>
            <a:pPr algn="ctr"/>
            <a:r>
              <a:rPr lang="en-US" altLang="ko-KR" sz="1050" dirty="0"/>
              <a:t>8 GB</a:t>
            </a:r>
            <a:endParaRPr lang="ko-KR" altLang="en-US" sz="1050" dirty="0"/>
          </a:p>
        </p:txBody>
      </p:sp>
      <p:sp>
        <p:nvSpPr>
          <p:cNvPr id="88" name="직사각형 87"/>
          <p:cNvSpPr/>
          <p:nvPr/>
        </p:nvSpPr>
        <p:spPr>
          <a:xfrm>
            <a:off x="6035510" y="5514898"/>
            <a:ext cx="1039011" cy="3874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 Core</a:t>
            </a:r>
          </a:p>
          <a:p>
            <a:pPr algn="ctr"/>
            <a:r>
              <a:rPr lang="en-US" altLang="ko-KR" sz="1050" dirty="0"/>
              <a:t>8 GB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7296606" y="5514898"/>
            <a:ext cx="1039011" cy="3874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 Core</a:t>
            </a:r>
          </a:p>
          <a:p>
            <a:pPr algn="ctr"/>
            <a:r>
              <a:rPr lang="en-US" altLang="ko-KR" sz="1050" dirty="0"/>
              <a:t>8 GB</a:t>
            </a:r>
            <a:endParaRPr lang="ko-KR" altLang="en-US" sz="1050" dirty="0"/>
          </a:p>
        </p:txBody>
      </p:sp>
      <p:sp>
        <p:nvSpPr>
          <p:cNvPr id="90" name="직사각형 89"/>
          <p:cNvSpPr/>
          <p:nvPr/>
        </p:nvSpPr>
        <p:spPr>
          <a:xfrm>
            <a:off x="8667450" y="5202671"/>
            <a:ext cx="901148" cy="3874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 Core</a:t>
            </a:r>
          </a:p>
          <a:p>
            <a:pPr algn="ctr"/>
            <a:r>
              <a:rPr lang="en-US" altLang="ko-KR" sz="1050" dirty="0"/>
              <a:t>8 GB</a:t>
            </a:r>
            <a:endParaRPr lang="ko-KR" altLang="en-US" sz="1050" dirty="0"/>
          </a:p>
        </p:txBody>
      </p:sp>
      <p:pic>
        <p:nvPicPr>
          <p:cNvPr id="1026" name="Picture 2" descr="Ubuntu 18.04 : Elasticsearch 설치 방법, 예제, 명령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150" y="2680954"/>
            <a:ext cx="1491268" cy="80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직선 화살표 연결선 90"/>
          <p:cNvCxnSpPr/>
          <p:nvPr/>
        </p:nvCxnSpPr>
        <p:spPr>
          <a:xfrm>
            <a:off x="9569604" y="3035402"/>
            <a:ext cx="627944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1087057" y="4815249"/>
            <a:ext cx="1039011" cy="3874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 Core</a:t>
            </a:r>
          </a:p>
          <a:p>
            <a:pPr algn="ctr"/>
            <a:r>
              <a:rPr lang="en-US" altLang="ko-KR" sz="1050" dirty="0"/>
              <a:t>8 GB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423863" y="292656"/>
            <a:ext cx="63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성능 테스트 환경 구성 및 성능 테스트 구간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 flipV="1">
            <a:off x="9023195" y="1066982"/>
            <a:ext cx="661650" cy="1347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684845" y="533894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성능 테스트 구간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9023195" y="1366306"/>
            <a:ext cx="661650" cy="1347"/>
          </a:xfrm>
          <a:prstGeom prst="straightConnector1">
            <a:avLst/>
          </a:prstGeom>
          <a:ln>
            <a:solidFill>
              <a:srgbClr val="0070C0"/>
            </a:solidFill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V="1">
            <a:off x="9023195" y="1652251"/>
            <a:ext cx="661650" cy="1347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9684845" y="918324"/>
            <a:ext cx="1841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Producer </a:t>
            </a:r>
            <a:r>
              <a:rPr lang="ko-KR" altLang="en-US" sz="1200"/>
              <a:t>처리 성능 </a:t>
            </a:r>
            <a:r>
              <a:rPr lang="en-US" altLang="ko-KR" sz="1200" dirty="0"/>
              <a:t>TPS</a:t>
            </a:r>
            <a:endParaRPr lang="ko-KR" altLang="en-US" sz="1200" dirty="0"/>
          </a:p>
        </p:txBody>
      </p:sp>
      <p:sp>
        <p:nvSpPr>
          <p:cNvPr id="111" name="직사각형 110"/>
          <p:cNvSpPr/>
          <p:nvPr/>
        </p:nvSpPr>
        <p:spPr>
          <a:xfrm>
            <a:off x="9684845" y="1217312"/>
            <a:ext cx="18998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consumer </a:t>
            </a:r>
            <a:r>
              <a:rPr lang="ko-KR" altLang="en-US" sz="1200"/>
              <a:t>처리 성능 </a:t>
            </a:r>
            <a:r>
              <a:rPr lang="en-US" altLang="ko-KR" sz="1200" dirty="0"/>
              <a:t>TPS</a:t>
            </a:r>
            <a:endParaRPr lang="ko-KR" altLang="en-US" sz="1200" dirty="0"/>
          </a:p>
        </p:txBody>
      </p:sp>
      <p:sp>
        <p:nvSpPr>
          <p:cNvPr id="112" name="직사각형 111"/>
          <p:cNvSpPr/>
          <p:nvPr/>
        </p:nvSpPr>
        <p:spPr>
          <a:xfrm>
            <a:off x="9684845" y="1502920"/>
            <a:ext cx="2282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mongoDB</a:t>
            </a:r>
            <a:r>
              <a:rPr lang="en-US" altLang="ko-KR" sz="1200" dirty="0"/>
              <a:t> </a:t>
            </a:r>
            <a:r>
              <a:rPr lang="ko-KR" altLang="en-US" sz="1200"/>
              <a:t>저장</a:t>
            </a:r>
            <a:r>
              <a:rPr lang="en-US" altLang="ko-KR" sz="1200" dirty="0"/>
              <a:t> </a:t>
            </a:r>
            <a:r>
              <a:rPr lang="ko-KR" altLang="en-US" sz="1200"/>
              <a:t>처리 성능 </a:t>
            </a:r>
            <a:r>
              <a:rPr lang="en-US" altLang="ko-KR" sz="1200" dirty="0"/>
              <a:t>TPS</a:t>
            </a:r>
            <a:endParaRPr lang="ko-KR" altLang="en-US" sz="12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962268" y="1802417"/>
            <a:ext cx="584220" cy="2554692"/>
            <a:chOff x="1702383" y="1202355"/>
            <a:chExt cx="571489" cy="2945570"/>
          </a:xfrm>
        </p:grpSpPr>
        <p:pic>
          <p:nvPicPr>
            <p:cNvPr id="116" name="Picture 204" descr="Server">
              <a:extLst>
                <a:ext uri="{FF2B5EF4-FFF2-40B4-BE49-F238E27FC236}">
                  <a16:creationId xmlns:a16="http://schemas.microsoft.com/office/drawing/2014/main" id="{40DF37DC-2220-4B9B-9D92-628EE8573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383" y="1202355"/>
              <a:ext cx="571489" cy="64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7" name="Picture 204" descr="Server">
              <a:extLst>
                <a:ext uri="{FF2B5EF4-FFF2-40B4-BE49-F238E27FC236}">
                  <a16:creationId xmlns:a16="http://schemas.microsoft.com/office/drawing/2014/main" id="{40DF37DC-2220-4B9B-9D92-628EE8573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383" y="1970869"/>
              <a:ext cx="571489" cy="64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" name="Picture 204" descr="Server">
              <a:extLst>
                <a:ext uri="{FF2B5EF4-FFF2-40B4-BE49-F238E27FC236}">
                  <a16:creationId xmlns:a16="http://schemas.microsoft.com/office/drawing/2014/main" id="{40DF37DC-2220-4B9B-9D92-628EE8573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383" y="2739383"/>
              <a:ext cx="571489" cy="64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" name="Picture 204" descr="Server">
              <a:extLst>
                <a:ext uri="{FF2B5EF4-FFF2-40B4-BE49-F238E27FC236}">
                  <a16:creationId xmlns:a16="http://schemas.microsoft.com/office/drawing/2014/main" id="{40DF37DC-2220-4B9B-9D92-628EE8573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383" y="3507897"/>
              <a:ext cx="571489" cy="64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C217ED9-187B-4734-A591-C81B41D04348}"/>
              </a:ext>
            </a:extLst>
          </p:cNvPr>
          <p:cNvSpPr/>
          <p:nvPr/>
        </p:nvSpPr>
        <p:spPr>
          <a:xfrm>
            <a:off x="760202" y="1433504"/>
            <a:ext cx="1692723" cy="31206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Producer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9F4DA5-D7A7-49A9-AC3F-8E2283EF8C6B}"/>
              </a:ext>
            </a:extLst>
          </p:cNvPr>
          <p:cNvSpPr/>
          <p:nvPr/>
        </p:nvSpPr>
        <p:spPr>
          <a:xfrm>
            <a:off x="3513316" y="4886941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Zookeeper #1</a:t>
            </a:r>
            <a:endParaRPr lang="ko-KR" altLang="en-US" sz="105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6299266-CCD2-40D9-9238-615B993205A6}"/>
              </a:ext>
            </a:extLst>
          </p:cNvPr>
          <p:cNvSpPr/>
          <p:nvPr/>
        </p:nvSpPr>
        <p:spPr>
          <a:xfrm>
            <a:off x="4769995" y="4893385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Zookeeper #2</a:t>
            </a:r>
            <a:endParaRPr lang="ko-KR" altLang="en-US" sz="105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26C7C51-6F16-450B-89CF-C898D87697DF}"/>
              </a:ext>
            </a:extLst>
          </p:cNvPr>
          <p:cNvSpPr/>
          <p:nvPr/>
        </p:nvSpPr>
        <p:spPr>
          <a:xfrm>
            <a:off x="6033300" y="4893385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Zookeeper #3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6386E4-2C00-427B-A4E6-30A88CC6B3CB}"/>
              </a:ext>
            </a:extLst>
          </p:cNvPr>
          <p:cNvSpPr/>
          <p:nvPr/>
        </p:nvSpPr>
        <p:spPr>
          <a:xfrm>
            <a:off x="7296606" y="4893384"/>
            <a:ext cx="1039011" cy="2505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Zookeeper #4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3358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3863" y="292656"/>
            <a:ext cx="63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Kafka Topic </a:t>
            </a:r>
            <a:r>
              <a:rPr lang="ko-KR" altLang="en-US" dirty="0"/>
              <a:t>설정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349980-9313-44C9-9F21-3BE169B03687}"/>
              </a:ext>
            </a:extLst>
          </p:cNvPr>
          <p:cNvGrpSpPr/>
          <p:nvPr/>
        </p:nvGrpSpPr>
        <p:grpSpPr>
          <a:xfrm>
            <a:off x="3085106" y="1170116"/>
            <a:ext cx="5386388" cy="2896867"/>
            <a:chOff x="796875" y="1745519"/>
            <a:chExt cx="5386388" cy="289686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995DACD-B09E-4074-9520-9653FEAC30DB}"/>
                </a:ext>
              </a:extLst>
            </p:cNvPr>
            <p:cNvGrpSpPr/>
            <p:nvPr/>
          </p:nvGrpSpPr>
          <p:grpSpPr>
            <a:xfrm>
              <a:off x="796875" y="1745519"/>
              <a:ext cx="5299125" cy="2896867"/>
              <a:chOff x="2777277" y="1862178"/>
              <a:chExt cx="5299125" cy="2896867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58AA5B-2576-4550-9949-1CAA9C49EE28}"/>
                  </a:ext>
                </a:extLst>
              </p:cNvPr>
              <p:cNvSpPr/>
              <p:nvPr/>
            </p:nvSpPr>
            <p:spPr>
              <a:xfrm>
                <a:off x="2777277" y="2256586"/>
                <a:ext cx="5299125" cy="19107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63B5E2-5BDC-483F-8B02-C7BA54A540CF}"/>
                  </a:ext>
                </a:extLst>
              </p:cNvPr>
              <p:cNvSpPr txBox="1"/>
              <p:nvPr/>
            </p:nvSpPr>
            <p:spPr>
              <a:xfrm>
                <a:off x="4914848" y="1862178"/>
                <a:ext cx="10791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Kafka Cluster</a:t>
                </a:r>
                <a:endParaRPr lang="ko-KR" altLang="en-US" sz="1100" b="1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EE7419-D982-4915-AB42-06D265B765F5}"/>
                  </a:ext>
                </a:extLst>
              </p:cNvPr>
              <p:cNvSpPr/>
              <p:nvPr/>
            </p:nvSpPr>
            <p:spPr>
              <a:xfrm>
                <a:off x="2928970" y="2378812"/>
                <a:ext cx="1041622" cy="1648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E458A4A-81C3-4CF7-8D8B-918CF91F8F7F}"/>
                  </a:ext>
                </a:extLst>
              </p:cNvPr>
              <p:cNvSpPr/>
              <p:nvPr/>
            </p:nvSpPr>
            <p:spPr>
              <a:xfrm>
                <a:off x="4242796" y="2378813"/>
                <a:ext cx="1041622" cy="16488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60CF1AB-1180-44B3-8A9D-649664333DEC}"/>
                  </a:ext>
                </a:extLst>
              </p:cNvPr>
              <p:cNvSpPr/>
              <p:nvPr/>
            </p:nvSpPr>
            <p:spPr>
              <a:xfrm>
                <a:off x="5556621" y="2378812"/>
                <a:ext cx="1041623" cy="16488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2900C57-429D-4D5D-91EC-B6C4081289CF}"/>
                  </a:ext>
                </a:extLst>
              </p:cNvPr>
              <p:cNvSpPr/>
              <p:nvPr/>
            </p:nvSpPr>
            <p:spPr>
              <a:xfrm>
                <a:off x="6816511" y="2378813"/>
                <a:ext cx="1041623" cy="16488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E2BBC-B7F7-4551-B40C-F17ACBEE0183}"/>
                  </a:ext>
                </a:extLst>
              </p:cNvPr>
              <p:cNvSpPr txBox="1"/>
              <p:nvPr/>
            </p:nvSpPr>
            <p:spPr>
              <a:xfrm>
                <a:off x="3063597" y="2378813"/>
                <a:ext cx="7248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Broker 1</a:t>
                </a:r>
                <a:endParaRPr lang="ko-KR" alt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349B77-073B-459A-8F3D-C34EE262ABAE}"/>
                  </a:ext>
                </a:extLst>
              </p:cNvPr>
              <p:cNvSpPr txBox="1"/>
              <p:nvPr/>
            </p:nvSpPr>
            <p:spPr>
              <a:xfrm>
                <a:off x="4377422" y="2378812"/>
                <a:ext cx="7248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Broker 2</a:t>
                </a:r>
                <a:endParaRPr lang="ko-KR" altLang="en-US" sz="11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A045C8-6D16-434F-B1BF-6D9F1EDC5892}"/>
                  </a:ext>
                </a:extLst>
              </p:cNvPr>
              <p:cNvSpPr txBox="1"/>
              <p:nvPr/>
            </p:nvSpPr>
            <p:spPr>
              <a:xfrm>
                <a:off x="5691247" y="2378812"/>
                <a:ext cx="7248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Broker 3</a:t>
                </a:r>
                <a:endParaRPr lang="ko-KR" altLang="en-US" sz="11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98FA68-2E68-4C16-971E-3C9E82B7A927}"/>
                  </a:ext>
                </a:extLst>
              </p:cNvPr>
              <p:cNvSpPr txBox="1"/>
              <p:nvPr/>
            </p:nvSpPr>
            <p:spPr>
              <a:xfrm>
                <a:off x="6951138" y="2378811"/>
                <a:ext cx="7248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Broker 4</a:t>
                </a:r>
                <a:endParaRPr lang="ko-KR" altLang="en-US" sz="11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57336B4-D8FF-4048-AEC3-45BCB7597E3C}"/>
                  </a:ext>
                </a:extLst>
              </p:cNvPr>
              <p:cNvSpPr/>
              <p:nvPr/>
            </p:nvSpPr>
            <p:spPr>
              <a:xfrm>
                <a:off x="3046321" y="2647404"/>
                <a:ext cx="789644" cy="24796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P0-R0</a:t>
                </a:r>
                <a:endParaRPr lang="ko-KR" altLang="en-US" sz="1400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697C306-803A-4AD3-B7C6-00D313E5C6B9}"/>
                  </a:ext>
                </a:extLst>
              </p:cNvPr>
              <p:cNvSpPr/>
              <p:nvPr/>
            </p:nvSpPr>
            <p:spPr>
              <a:xfrm>
                <a:off x="4360147" y="2650115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P0-R1</a:t>
                </a:r>
                <a:endParaRPr lang="ko-KR" altLang="en-US" sz="1400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07BE556-A925-4147-AEC4-AB143577C5D1}"/>
                  </a:ext>
                </a:extLst>
              </p:cNvPr>
              <p:cNvSpPr/>
              <p:nvPr/>
            </p:nvSpPr>
            <p:spPr>
              <a:xfrm>
                <a:off x="5673972" y="2638484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P0-R2</a:t>
                </a:r>
                <a:endParaRPr lang="ko-KR" altLang="en-US" sz="1400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DD7B5BF-B0A6-4576-9537-FBF3E086EA44}"/>
                  </a:ext>
                </a:extLst>
              </p:cNvPr>
              <p:cNvSpPr/>
              <p:nvPr/>
            </p:nvSpPr>
            <p:spPr>
              <a:xfrm>
                <a:off x="6965361" y="2638484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P0-R3</a:t>
                </a:r>
                <a:endParaRPr lang="ko-KR" altLang="en-US" sz="14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B2528BC-0F1C-4C7C-98DE-67AB7CB4DE35}"/>
                  </a:ext>
                </a:extLst>
              </p:cNvPr>
              <p:cNvSpPr/>
              <p:nvPr/>
            </p:nvSpPr>
            <p:spPr>
              <a:xfrm>
                <a:off x="4360146" y="2977914"/>
                <a:ext cx="789644" cy="24796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P1-R0</a:t>
                </a:r>
                <a:endParaRPr lang="ko-KR" altLang="en-US" sz="1400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2C2BB49-B2AE-46EF-9705-9AC8BBF87CA5}"/>
                  </a:ext>
                </a:extLst>
              </p:cNvPr>
              <p:cNvSpPr/>
              <p:nvPr/>
            </p:nvSpPr>
            <p:spPr>
              <a:xfrm>
                <a:off x="5673971" y="2977914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P1-R1</a:t>
                </a:r>
                <a:endParaRPr lang="ko-KR" altLang="en-US" sz="1400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A5C30AD-5A01-4EF9-94F3-E1BD0676BF81}"/>
                  </a:ext>
                </a:extLst>
              </p:cNvPr>
              <p:cNvSpPr/>
              <p:nvPr/>
            </p:nvSpPr>
            <p:spPr>
              <a:xfrm>
                <a:off x="5671865" y="3316314"/>
                <a:ext cx="789644" cy="24796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P2-R0</a:t>
                </a:r>
                <a:endParaRPr lang="ko-KR" altLang="en-US" sz="1400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27ABB9B0-6303-410B-A9CF-B721317892C4}"/>
                  </a:ext>
                </a:extLst>
              </p:cNvPr>
              <p:cNvSpPr/>
              <p:nvPr/>
            </p:nvSpPr>
            <p:spPr>
              <a:xfrm>
                <a:off x="6965360" y="2971774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P1-R2</a:t>
                </a:r>
                <a:endParaRPr lang="ko-KR" altLang="en-US" sz="1400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D84CD051-CA07-43C1-B3F8-FF1687FA16BB}"/>
                  </a:ext>
                </a:extLst>
              </p:cNvPr>
              <p:cNvSpPr/>
              <p:nvPr/>
            </p:nvSpPr>
            <p:spPr>
              <a:xfrm>
                <a:off x="6966520" y="3334799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P2-R1</a:t>
                </a:r>
                <a:endParaRPr lang="ko-KR" altLang="en-US" sz="1400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A94063B-8EFC-4ECF-98E3-38619B858179}"/>
                  </a:ext>
                </a:extLst>
              </p:cNvPr>
              <p:cNvSpPr/>
              <p:nvPr/>
            </p:nvSpPr>
            <p:spPr>
              <a:xfrm>
                <a:off x="6969995" y="3681208"/>
                <a:ext cx="789644" cy="24796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P3-R0</a:t>
                </a:r>
                <a:endParaRPr lang="ko-KR" altLang="en-US" sz="1400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515EA09-3C15-40F6-A4A3-430533B41F39}"/>
                  </a:ext>
                </a:extLst>
              </p:cNvPr>
              <p:cNvSpPr/>
              <p:nvPr/>
            </p:nvSpPr>
            <p:spPr>
              <a:xfrm>
                <a:off x="3049481" y="2977914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P1-R3</a:t>
                </a:r>
                <a:endParaRPr lang="ko-KR" altLang="en-US" sz="1400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5CE63F8-DE47-487D-A3F0-E32C29E9C9BB}"/>
                  </a:ext>
                </a:extLst>
              </p:cNvPr>
              <p:cNvSpPr/>
              <p:nvPr/>
            </p:nvSpPr>
            <p:spPr>
              <a:xfrm>
                <a:off x="3046321" y="3333768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P2-R2</a:t>
                </a:r>
                <a:endParaRPr lang="ko-KR" altLang="en-US" sz="14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FF8B9BB-4628-409F-AEAE-6D4BD2D77055}"/>
                  </a:ext>
                </a:extLst>
              </p:cNvPr>
              <p:cNvSpPr/>
              <p:nvPr/>
            </p:nvSpPr>
            <p:spPr>
              <a:xfrm>
                <a:off x="3044585" y="3696938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P3-R1</a:t>
                </a:r>
                <a:endParaRPr lang="ko-KR" altLang="en-US" sz="1400" dirty="0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431621C-D759-4ABA-9DBF-F7E7322C91D1}"/>
                  </a:ext>
                </a:extLst>
              </p:cNvPr>
              <p:cNvSpPr/>
              <p:nvPr/>
            </p:nvSpPr>
            <p:spPr>
              <a:xfrm>
                <a:off x="4368784" y="3333768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P2-R3</a:t>
                </a:r>
                <a:endParaRPr lang="ko-KR" altLang="en-US" sz="1400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46B0EC7-FB08-41B8-80AA-501FF6A17845}"/>
                  </a:ext>
                </a:extLst>
              </p:cNvPr>
              <p:cNvSpPr/>
              <p:nvPr/>
            </p:nvSpPr>
            <p:spPr>
              <a:xfrm>
                <a:off x="4368783" y="3696938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P3-R2</a:t>
                </a:r>
                <a:endParaRPr lang="ko-KR" altLang="en-US" sz="1400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26C72E8B-DC4F-4875-8330-913441AF5E6B}"/>
                  </a:ext>
                </a:extLst>
              </p:cNvPr>
              <p:cNvSpPr/>
              <p:nvPr/>
            </p:nvSpPr>
            <p:spPr>
              <a:xfrm>
                <a:off x="5671865" y="3671561"/>
                <a:ext cx="789644" cy="24796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P3-R3</a:t>
                </a:r>
                <a:endParaRPr lang="ko-KR" altLang="en-US" sz="1400" dirty="0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BB64C66-3E46-444A-A6C1-EAEB4D723073}"/>
                  </a:ext>
                </a:extLst>
              </p:cNvPr>
              <p:cNvSpPr/>
              <p:nvPr/>
            </p:nvSpPr>
            <p:spPr>
              <a:xfrm>
                <a:off x="3063597" y="4237352"/>
                <a:ext cx="638740" cy="21885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Leader</a:t>
                </a:r>
                <a:endParaRPr lang="ko-KR" altLang="en-US" sz="1100" dirty="0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0DB62DD-34D9-4A6F-8D7B-9F1FC124F2CC}"/>
                  </a:ext>
                </a:extLst>
              </p:cNvPr>
              <p:cNvSpPr/>
              <p:nvPr/>
            </p:nvSpPr>
            <p:spPr>
              <a:xfrm>
                <a:off x="3063596" y="4530104"/>
                <a:ext cx="638742" cy="21885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Follow</a:t>
                </a:r>
                <a:endParaRPr lang="ko-KR" altLang="en-US" sz="11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43659A6-55A2-4F0C-9D66-842A136DE3D7}"/>
                  </a:ext>
                </a:extLst>
              </p:cNvPr>
              <p:cNvSpPr txBox="1"/>
              <p:nvPr/>
            </p:nvSpPr>
            <p:spPr>
              <a:xfrm>
                <a:off x="3702338" y="4240383"/>
                <a:ext cx="6928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/>
                  <a:t>읽기</a:t>
                </a:r>
                <a:r>
                  <a:rPr lang="en-US" altLang="ko-KR" sz="900" dirty="0"/>
                  <a:t>/</a:t>
                </a:r>
                <a:r>
                  <a:rPr lang="ko-KR" altLang="en-US" sz="900" dirty="0"/>
                  <a:t>쓰기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389953F-DAF8-4F4F-93F2-B8641C5FD9CE}"/>
                  </a:ext>
                </a:extLst>
              </p:cNvPr>
              <p:cNvSpPr txBox="1"/>
              <p:nvPr/>
            </p:nvSpPr>
            <p:spPr>
              <a:xfrm>
                <a:off x="3706797" y="4528213"/>
                <a:ext cx="39917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Leader </a:t>
                </a:r>
                <a:r>
                  <a:rPr lang="ko-KR" altLang="en-US" sz="900" dirty="0"/>
                  <a:t>장애 발생하면 </a:t>
                </a:r>
                <a:r>
                  <a:rPr lang="en-US" altLang="ko-KR" sz="900" dirty="0"/>
                  <a:t>Follow </a:t>
                </a:r>
                <a:r>
                  <a:rPr lang="ko-KR" altLang="en-US" sz="900" dirty="0"/>
                  <a:t>중 하나가 새로운 </a:t>
                </a:r>
                <a:r>
                  <a:rPr lang="en-US" altLang="ko-KR" sz="900" dirty="0"/>
                  <a:t>Leader </a:t>
                </a:r>
                <a:r>
                  <a:rPr lang="ko-KR" altLang="en-US" sz="900" dirty="0"/>
                  <a:t>가 된다</a:t>
                </a:r>
                <a:r>
                  <a:rPr lang="en-US" altLang="ko-KR" sz="900" dirty="0"/>
                  <a:t>. (</a:t>
                </a:r>
                <a:r>
                  <a:rPr lang="ko-KR" altLang="en-US" sz="900" dirty="0"/>
                  <a:t>고가용성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C4C5086-4900-4AD4-8DCC-B12D8809702B}"/>
                </a:ext>
              </a:extLst>
            </p:cNvPr>
            <p:cNvSpPr txBox="1"/>
            <p:nvPr/>
          </p:nvSpPr>
          <p:spPr>
            <a:xfrm>
              <a:off x="4017285" y="1935854"/>
              <a:ext cx="2165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P</a:t>
              </a:r>
              <a:r>
                <a:rPr lang="en-US" altLang="ko-KR" sz="900" dirty="0"/>
                <a:t> : Partition 4  </a:t>
              </a:r>
              <a:r>
                <a:rPr lang="en-US" altLang="ko-KR" sz="900" b="1" dirty="0"/>
                <a:t>R</a:t>
              </a:r>
              <a:r>
                <a:rPr lang="en-US" altLang="ko-KR" sz="900" dirty="0"/>
                <a:t> : replication-factor 4</a:t>
              </a:r>
              <a:endParaRPr lang="ko-KR" altLang="en-US" sz="9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4E1D571-14CE-48E5-9701-B39A4D79311E}"/>
              </a:ext>
            </a:extLst>
          </p:cNvPr>
          <p:cNvSpPr txBox="1"/>
          <p:nvPr/>
        </p:nvSpPr>
        <p:spPr>
          <a:xfrm>
            <a:off x="2290539" y="4412747"/>
            <a:ext cx="80225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TOPIC</a:t>
            </a:r>
            <a:r>
              <a:rPr lang="ko-KR" altLang="en-US" sz="1400" b="1" dirty="0"/>
              <a:t> 생성 구조</a:t>
            </a:r>
            <a:endParaRPr lang="en-US" altLang="ko-KR" sz="1400" b="1" dirty="0"/>
          </a:p>
          <a:p>
            <a:endParaRPr lang="ko-KR" altLang="en-US" sz="1400" b="1" dirty="0"/>
          </a:p>
          <a:p>
            <a:r>
              <a:rPr lang="ko-KR" altLang="en-US" sz="1400" dirty="0"/>
              <a:t>bin/kafka-topics.sh </a:t>
            </a:r>
            <a:endParaRPr lang="en-US" altLang="ko-KR" sz="1400" dirty="0"/>
          </a:p>
          <a:p>
            <a:r>
              <a:rPr lang="ko-KR" altLang="en-US" sz="1400" dirty="0"/>
              <a:t>--</a:t>
            </a:r>
            <a:r>
              <a:rPr lang="ko-KR" altLang="en-US" sz="1400" dirty="0" err="1"/>
              <a:t>create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--</a:t>
            </a:r>
            <a:r>
              <a:rPr lang="ko-KR" altLang="en-US" sz="1400" dirty="0" err="1">
                <a:solidFill>
                  <a:srgbClr val="FF0000"/>
                </a:solidFill>
              </a:rPr>
              <a:t>bootstrap-server</a:t>
            </a:r>
            <a:r>
              <a:rPr lang="ko-KR" altLang="en-US" sz="1400" dirty="0"/>
              <a:t> kafka-bmt01:9092,kafka-bmt02:9092,kafka-bmt03:9092,kafka-bmt04:9092</a:t>
            </a:r>
          </a:p>
          <a:p>
            <a:r>
              <a:rPr lang="ko-KR" altLang="en-US" sz="1400" dirty="0"/>
              <a:t>--</a:t>
            </a:r>
            <a:r>
              <a:rPr lang="ko-KR" altLang="en-US" sz="1400" dirty="0" err="1">
                <a:solidFill>
                  <a:srgbClr val="FF0000"/>
                </a:solidFill>
              </a:rPr>
              <a:t>replication-factor</a:t>
            </a:r>
            <a:r>
              <a:rPr lang="ko-KR" altLang="en-US" sz="1400" dirty="0"/>
              <a:t> 4</a:t>
            </a:r>
          </a:p>
          <a:p>
            <a:r>
              <a:rPr lang="ko-KR" altLang="en-US" sz="1400" dirty="0"/>
              <a:t>--</a:t>
            </a:r>
            <a:r>
              <a:rPr lang="ko-KR" altLang="en-US" sz="1400" dirty="0" err="1">
                <a:solidFill>
                  <a:srgbClr val="FF0000"/>
                </a:solidFill>
              </a:rPr>
              <a:t>partitions</a:t>
            </a:r>
            <a:r>
              <a:rPr lang="ko-KR" altLang="en-US" sz="1400" dirty="0"/>
              <a:t> 4</a:t>
            </a:r>
          </a:p>
          <a:p>
            <a:r>
              <a:rPr lang="ko-KR" altLang="en-US" sz="1400" dirty="0"/>
              <a:t>--</a:t>
            </a:r>
            <a:r>
              <a:rPr lang="ko-KR" altLang="en-US" sz="1400" dirty="0" err="1">
                <a:solidFill>
                  <a:srgbClr val="FF0000"/>
                </a:solidFill>
              </a:rPr>
              <a:t>topic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bmt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861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Apache Kafka </a:t>
            </a:r>
            <a:r>
              <a:rPr lang="ko-KR" altLang="en-US" sz="2000"/>
              <a:t>성능 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03F6E-174B-4C55-836C-8F054A70FE41}"/>
              </a:ext>
            </a:extLst>
          </p:cNvPr>
          <p:cNvSpPr txBox="1"/>
          <p:nvPr/>
        </p:nvSpPr>
        <p:spPr>
          <a:xfrm>
            <a:off x="311284" y="1238169"/>
            <a:ext cx="10472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테스트 환경 구성</a:t>
            </a:r>
            <a:endParaRPr lang="en-US" altLang="ko-KR" sz="1600" b="1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(Apache zookeeper 3.7.0 + Kafka 2.12-2.7.0) 4 </a:t>
            </a:r>
            <a:r>
              <a:rPr lang="ko-KR" altLang="en-US" sz="1600" b="0" i="0" dirty="0">
                <a:effectLst/>
                <a:latin typeface="Helvetica" panose="020B0604020202020204" pitchFamily="34" charset="0"/>
              </a:rPr>
              <a:t>노드</a:t>
            </a:r>
            <a:endParaRPr lang="en-US" altLang="ko-KR" sz="1600" b="0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8F979-3AD6-4561-8AC2-1CB5F74A57A2}"/>
              </a:ext>
            </a:extLst>
          </p:cNvPr>
          <p:cNvSpPr txBox="1"/>
          <p:nvPr/>
        </p:nvSpPr>
        <p:spPr>
          <a:xfrm>
            <a:off x="311284" y="2280884"/>
            <a:ext cx="5350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노드 스펙 </a:t>
            </a:r>
            <a:r>
              <a:rPr lang="en-US" altLang="ko-KR" sz="1600" b="1" dirty="0"/>
              <a:t>(4 VM)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CPU : 4 core (Intel Xeon Processor)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elvetica" panose="020B0604020202020204" pitchFamily="34" charset="0"/>
              </a:rPr>
              <a:t>Memory : 8G</a:t>
            </a:r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Storage : HDD</a:t>
            </a:r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OS : CentOS Linux release 7.5.1804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elvetica" panose="020B0604020202020204" pitchFamily="34" charset="0"/>
              </a:rPr>
              <a:t>Java </a:t>
            </a:r>
            <a:r>
              <a:rPr lang="ko-KR" altLang="en-US" sz="1600" dirty="0">
                <a:latin typeface="Helvetica" panose="020B0604020202020204" pitchFamily="34" charset="0"/>
              </a:rPr>
              <a:t>버전 </a:t>
            </a:r>
            <a:r>
              <a:rPr lang="en-US" altLang="ko-KR" sz="1600" dirty="0">
                <a:latin typeface="Helvetica" panose="020B0604020202020204" pitchFamily="34" charset="0"/>
              </a:rPr>
              <a:t>: 1.8.0_202</a:t>
            </a:r>
            <a:endParaRPr lang="en-US" altLang="ko-KR" sz="1600" b="0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9084E-4494-4028-BFDE-4678B8F9714E}"/>
              </a:ext>
            </a:extLst>
          </p:cNvPr>
          <p:cNvSpPr txBox="1"/>
          <p:nvPr/>
        </p:nvSpPr>
        <p:spPr>
          <a:xfrm>
            <a:off x="311284" y="4256605"/>
            <a:ext cx="10472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토픽 및 파티션 구성 </a:t>
            </a:r>
            <a:endParaRPr lang="en-US" altLang="ko-KR" sz="1600" b="1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Helvetica" panose="020B0604020202020204" pitchFamily="34" charset="0"/>
              </a:rPr>
              <a:t>하나의 물리적 노드당 하나의 파티션으로 정의 </a:t>
            </a:r>
            <a:endParaRPr lang="en-US" altLang="ko-KR" sz="1600" b="0" i="0" dirty="0">
              <a:effectLst/>
              <a:latin typeface="Helvetica" panose="020B0604020202020204" pitchFamily="34" charset="0"/>
            </a:endParaRPr>
          </a:p>
          <a:p>
            <a:r>
              <a:rPr lang="en-US" altLang="ko-KR" sz="1600" dirty="0">
                <a:latin typeface="Helvetica" panose="020B0604020202020204" pitchFamily="34" charset="0"/>
              </a:rPr>
              <a:t>     </a:t>
            </a: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(4</a:t>
            </a:r>
            <a:r>
              <a:rPr lang="ko-KR" altLang="en-US" sz="1600" b="0" i="0" dirty="0">
                <a:effectLst/>
                <a:latin typeface="Helvetica" panose="020B0604020202020204" pitchFamily="34" charset="0"/>
              </a:rPr>
              <a:t>개의 노드를 사용하는 토픽은 </a:t>
            </a:r>
            <a:r>
              <a:rPr lang="en-US" altLang="ko-KR" sz="1600" dirty="0">
                <a:latin typeface="Helvetica" panose="020B0604020202020204" pitchFamily="34" charset="0"/>
              </a:rPr>
              <a:t>4</a:t>
            </a:r>
            <a:r>
              <a:rPr lang="ko-KR" altLang="en-US" sz="1600" b="0" i="0" dirty="0">
                <a:effectLst/>
                <a:latin typeface="Helvetica" panose="020B0604020202020204" pitchFamily="34" charset="0"/>
              </a:rPr>
              <a:t>개의 파티션을 가진다</a:t>
            </a: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ACE7C-8FF7-484A-8ACA-F85A6252C763}"/>
              </a:ext>
            </a:extLst>
          </p:cNvPr>
          <p:cNvSpPr txBox="1"/>
          <p:nvPr/>
        </p:nvSpPr>
        <p:spPr>
          <a:xfrm>
            <a:off x="311284" y="5422365"/>
            <a:ext cx="10394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성능 테스트 </a:t>
            </a:r>
            <a:r>
              <a:rPr lang="en-US" altLang="ko-KR" sz="1600" b="1" dirty="0"/>
              <a:t>TOOL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Spring boot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Benchmark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 프로그램 개발</a:t>
            </a:r>
            <a:endParaRPr lang="en-US" altLang="ko-KR" sz="1600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Kafka Producer, Consumer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성능 측정 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Tool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사용</a:t>
            </a:r>
            <a:endParaRPr lang="en-US" altLang="ko-KR" sz="16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6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Apache Kafka </a:t>
            </a:r>
            <a:r>
              <a:rPr lang="ko-KR" altLang="en-US" sz="2000" dirty="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235835" y="904278"/>
            <a:ext cx="1047298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Kafka Producer, Consumer TPS </a:t>
            </a:r>
            <a:r>
              <a:rPr lang="ko-KR" altLang="en-US" sz="1600" b="1" dirty="0"/>
              <a:t>성능 비교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100" b="1" dirty="0">
                <a:solidFill>
                  <a:srgbClr val="FF0000"/>
                </a:solidFill>
              </a:rPr>
              <a:t>- Topic </a:t>
            </a:r>
            <a:r>
              <a:rPr lang="ko-KR" altLang="en-US" sz="1100" b="1" dirty="0">
                <a:solidFill>
                  <a:srgbClr val="FF0000"/>
                </a:solidFill>
              </a:rPr>
              <a:t>생성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#&gt; bin/kafka-topics.sh --create --bootstrap-server</a:t>
            </a:r>
          </a:p>
          <a:p>
            <a:r>
              <a:rPr lang="en-US" altLang="ko-KR" sz="1100" dirty="0"/>
              <a:t>        kafka-bmt01:9092,kafka-bmt02:9092,kafka-bmt03:9092,kafka-bmt04:9092</a:t>
            </a:r>
          </a:p>
          <a:p>
            <a:r>
              <a:rPr lang="en-US" altLang="ko-KR" sz="1100" dirty="0"/>
              <a:t>        --replication-factor 4</a:t>
            </a:r>
          </a:p>
          <a:p>
            <a:r>
              <a:rPr lang="en-US" altLang="ko-KR" sz="1100" dirty="0"/>
              <a:t>        --partitions 4</a:t>
            </a:r>
          </a:p>
          <a:p>
            <a:r>
              <a:rPr lang="en-US" altLang="ko-KR" sz="1100" dirty="0"/>
              <a:t>        --topic </a:t>
            </a:r>
            <a:r>
              <a:rPr lang="en-US" altLang="ko-KR" sz="1100" dirty="0" err="1"/>
              <a:t>bmt</a:t>
            </a:r>
            <a:r>
              <a:rPr lang="en-US" altLang="ko-KR" sz="1100" dirty="0"/>
              <a:t> </a:t>
            </a:r>
          </a:p>
          <a:p>
            <a:endParaRPr lang="en-US" altLang="ko-KR" sz="1100" dirty="0"/>
          </a:p>
          <a:p>
            <a:r>
              <a:rPr lang="en-US" altLang="ko-KR" sz="1100" b="1" i="0" dirty="0">
                <a:solidFill>
                  <a:srgbClr val="FF0000"/>
                </a:solidFill>
                <a:effectLst/>
              </a:rPr>
              <a:t>- kafka-producer-perf-test.sh </a:t>
            </a:r>
            <a:r>
              <a:rPr lang="ko-KR" altLang="en-US" sz="1100" b="1" i="0" dirty="0">
                <a:solidFill>
                  <a:srgbClr val="FF0000"/>
                </a:solidFill>
                <a:effectLst/>
              </a:rPr>
              <a:t>실행</a:t>
            </a:r>
            <a:endParaRPr lang="en-US" altLang="ko-KR" sz="1100" b="1" i="0" dirty="0">
              <a:solidFill>
                <a:srgbClr val="FF0000"/>
              </a:solidFill>
              <a:effectLst/>
            </a:endParaRPr>
          </a:p>
          <a:p>
            <a:r>
              <a:rPr lang="en-US" altLang="ko-KR" sz="1100" dirty="0"/>
              <a:t>     #&gt; bin/kafka-producer-perf-test.sh </a:t>
            </a:r>
          </a:p>
          <a:p>
            <a:r>
              <a:rPr lang="en-US" altLang="ko-KR" sz="1100" dirty="0"/>
              <a:t>          --topic </a:t>
            </a:r>
            <a:r>
              <a:rPr lang="en-US" altLang="ko-KR" sz="1100" dirty="0" err="1">
                <a:solidFill>
                  <a:srgbClr val="FF0000"/>
                </a:solidFill>
              </a:rPr>
              <a:t>bmt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      --throughput </a:t>
            </a:r>
            <a:r>
              <a:rPr lang="en-US" altLang="ko-KR" sz="1100" dirty="0">
                <a:solidFill>
                  <a:srgbClr val="FF0000"/>
                </a:solidFill>
              </a:rPr>
              <a:t>-1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      --num-records </a:t>
            </a:r>
            <a:r>
              <a:rPr lang="en-US" altLang="ko-KR" sz="1100" dirty="0">
                <a:solidFill>
                  <a:srgbClr val="FF0000"/>
                </a:solidFill>
              </a:rPr>
              <a:t>1000000</a:t>
            </a:r>
            <a:r>
              <a:rPr lang="en-US" altLang="ko-KR" sz="1100" dirty="0"/>
              <a:t>     # </a:t>
            </a:r>
            <a:r>
              <a:rPr lang="ko-KR" altLang="en-US" sz="1100" dirty="0"/>
              <a:t>전체 레코드 카운트</a:t>
            </a:r>
            <a:endParaRPr lang="en-US" altLang="ko-KR" sz="1100" dirty="0"/>
          </a:p>
          <a:p>
            <a:r>
              <a:rPr lang="en-US" altLang="ko-KR" sz="1100" dirty="0"/>
              <a:t>          --record-size </a:t>
            </a:r>
            <a:r>
              <a:rPr lang="en-US" altLang="ko-KR" sz="1100" dirty="0">
                <a:solidFill>
                  <a:srgbClr val="FF0000"/>
                </a:solidFill>
              </a:rPr>
              <a:t>1500</a:t>
            </a:r>
            <a:r>
              <a:rPr lang="en-US" altLang="ko-KR" sz="1100" dirty="0"/>
              <a:t>             #  </a:t>
            </a:r>
            <a:r>
              <a:rPr lang="ko-KR" altLang="en-US" sz="1100" dirty="0"/>
              <a:t>한 개의 </a:t>
            </a:r>
            <a:r>
              <a:rPr lang="ko-KR" altLang="en-US" sz="1100" dirty="0" err="1"/>
              <a:t>레코트</a:t>
            </a:r>
            <a:r>
              <a:rPr lang="ko-KR" altLang="en-US" sz="1100" dirty="0"/>
              <a:t> 사이즈 </a:t>
            </a:r>
            <a:r>
              <a:rPr lang="en-US" altLang="ko-KR" sz="1100" dirty="0"/>
              <a:t>(1500 byte)</a:t>
            </a:r>
          </a:p>
          <a:p>
            <a:r>
              <a:rPr lang="en-US" altLang="ko-KR" sz="1100" dirty="0"/>
              <a:t>          --producer-props </a:t>
            </a:r>
            <a:r>
              <a:rPr lang="en-US" altLang="ko-KR" sz="1100" dirty="0" err="1"/>
              <a:t>bootstrap.servers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</a:rPr>
              <a:t>kafka-bmt01:9092,kafka-bmt02:9092,kafka-bmt03:9092,kafka-bmt04:9092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b="1" i="0" dirty="0">
                <a:solidFill>
                  <a:srgbClr val="FF0000"/>
                </a:solidFill>
                <a:effectLst/>
              </a:rPr>
              <a:t>- kafka-consumer-perf-test.sh </a:t>
            </a:r>
            <a:r>
              <a:rPr lang="ko-KR" altLang="en-US" sz="1100" b="1" i="0" dirty="0">
                <a:solidFill>
                  <a:srgbClr val="FF0000"/>
                </a:solidFill>
                <a:effectLst/>
              </a:rPr>
              <a:t>실행</a:t>
            </a:r>
            <a:endParaRPr lang="en-US" altLang="ko-KR" sz="1100" b="1" i="0" dirty="0">
              <a:solidFill>
                <a:srgbClr val="FF0000"/>
              </a:solidFill>
              <a:effectLst/>
            </a:endParaRPr>
          </a:p>
          <a:p>
            <a:r>
              <a:rPr lang="en-US" altLang="ko-KR" sz="1100" dirty="0"/>
              <a:t>     #&gt; bin/kafka-consumer-perf-test.sh</a:t>
            </a:r>
          </a:p>
          <a:p>
            <a:r>
              <a:rPr lang="en-US" altLang="ko-KR" sz="1100" dirty="0"/>
              <a:t>          --topic </a:t>
            </a:r>
            <a:r>
              <a:rPr lang="en-US" altLang="ko-KR" sz="1100" dirty="0" err="1">
                <a:solidFill>
                  <a:srgbClr val="FF0000"/>
                </a:solidFill>
              </a:rPr>
              <a:t>bmt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      --broker-list = </a:t>
            </a:r>
            <a:r>
              <a:rPr lang="en-US" altLang="ko-KR" sz="1100" dirty="0">
                <a:solidFill>
                  <a:srgbClr val="FF0000"/>
                </a:solidFill>
              </a:rPr>
              <a:t>kafka-bmt01:9092,kafka-bmt02:9092,kafka-bmt03:9092,kafka-bmt04:9092</a:t>
            </a:r>
          </a:p>
          <a:p>
            <a:r>
              <a:rPr lang="en-US" altLang="ko-KR" sz="1100" dirty="0"/>
              <a:t>          --messages </a:t>
            </a:r>
            <a:r>
              <a:rPr lang="en-US" altLang="ko-KR" sz="1100" dirty="0">
                <a:solidFill>
                  <a:srgbClr val="FF0000"/>
                </a:solidFill>
              </a:rPr>
              <a:t>1000000</a:t>
            </a:r>
            <a:r>
              <a:rPr lang="en-US" altLang="ko-KR" sz="1100" dirty="0"/>
              <a:t>        # </a:t>
            </a:r>
            <a:r>
              <a:rPr lang="ko-KR" altLang="en-US" sz="1100" dirty="0"/>
              <a:t>전체 레코드 카운트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b="0" i="0" dirty="0">
              <a:solidFill>
                <a:srgbClr val="FF0000"/>
              </a:solidFill>
              <a:effectLst/>
            </a:endParaRPr>
          </a:p>
          <a:p>
            <a:r>
              <a:rPr lang="en-US" altLang="ko-KR" sz="1100" dirty="0"/>
              <a:t>- 1,000,000 </a:t>
            </a:r>
            <a:r>
              <a:rPr lang="ko-KR" altLang="en-US" sz="1100" dirty="0"/>
              <a:t>건 단위로 성능 테스트  </a:t>
            </a:r>
            <a:endParaRPr lang="en-US" altLang="ko-KR" sz="1100" b="0" i="0" dirty="0">
              <a:effectLst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CA0C9DB-E57E-4285-BCA2-68A469FB1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98657"/>
              </p:ext>
            </p:extLst>
          </p:nvPr>
        </p:nvGraphicFramePr>
        <p:xfrm>
          <a:off x="456879" y="5452282"/>
          <a:ext cx="9423400" cy="10795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838906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26785412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93374841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토탈 문서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Kafka Producer TPS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테스트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Kafka Consumer TPS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테스트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479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52,968 records/sec (75.77 MB/sec)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1,430(Consumed MB), 476(1s/MB),  333,000(1s/Document)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955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32,926 records/sec (47.10 MB/sec)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2,860(Consumed MB), 175(1s/MB),  122,621(1s/Document)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345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28,678 records/sec (41.03 MB/sec)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4,291(Consumed MB), 588(1s/MB),  411,579(1s/Document)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7144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27,360 records/sec (39.14 MB/sec)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5,722(Consumed MB),   37(1s/MB),   26,563(1s/Document)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7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Apache Kafka </a:t>
            </a:r>
            <a:r>
              <a:rPr lang="ko-KR" altLang="en-US" sz="2000" dirty="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235835" y="904278"/>
            <a:ext cx="104729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Kafka Consumer JAR(Kafka to MongoDB) TPS </a:t>
            </a:r>
            <a:r>
              <a:rPr lang="ko-KR" altLang="en-US" sz="1600" b="1" dirty="0"/>
              <a:t>성능 비교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100" b="1" dirty="0">
                <a:solidFill>
                  <a:srgbClr val="FF0000"/>
                </a:solidFill>
              </a:rPr>
              <a:t>- VM 1 ~ 8 </a:t>
            </a:r>
            <a:r>
              <a:rPr lang="ko-KR" altLang="en-US" sz="1100" b="1" dirty="0">
                <a:solidFill>
                  <a:srgbClr val="FF0000"/>
                </a:solidFill>
              </a:rPr>
              <a:t>대 기준으로 성능 테스트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VM 1</a:t>
            </a:r>
            <a:r>
              <a:rPr lang="ko-KR" altLang="en-US" sz="1100" dirty="0"/>
              <a:t>대 기준 </a:t>
            </a:r>
            <a:r>
              <a:rPr lang="en-US" altLang="ko-KR" sz="1100" dirty="0"/>
              <a:t>Session 30 (600,000 logs)</a:t>
            </a:r>
          </a:p>
          <a:p>
            <a:endParaRPr lang="en-US" altLang="ko-KR" sz="1100" dirty="0"/>
          </a:p>
          <a:p>
            <a:r>
              <a:rPr lang="en-US" altLang="ko-KR" sz="1100" b="1" i="0" dirty="0">
                <a:solidFill>
                  <a:srgbClr val="FF0000"/>
                </a:solidFill>
                <a:effectLst/>
              </a:rPr>
              <a:t>- </a:t>
            </a:r>
            <a:r>
              <a:rPr lang="ko-KR" altLang="en-US" sz="1100" b="1" i="0" dirty="0">
                <a:solidFill>
                  <a:srgbClr val="FF0000"/>
                </a:solidFill>
                <a:effectLst/>
              </a:rPr>
              <a:t>최종 </a:t>
            </a:r>
            <a:r>
              <a:rPr lang="en-US" altLang="ko-KR" sz="1100" b="1" i="0" dirty="0">
                <a:solidFill>
                  <a:srgbClr val="FF0000"/>
                </a:solidFill>
                <a:effectLst/>
              </a:rPr>
              <a:t>MongoDB </a:t>
            </a:r>
            <a:r>
              <a:rPr lang="ko-KR" altLang="en-US" sz="1100" b="1" i="0" dirty="0">
                <a:solidFill>
                  <a:srgbClr val="FF0000"/>
                </a:solidFill>
                <a:effectLst/>
              </a:rPr>
              <a:t>에 저장되는 </a:t>
            </a:r>
            <a:r>
              <a:rPr lang="en-US" altLang="ko-KR" sz="1100" b="1" i="0" dirty="0">
                <a:solidFill>
                  <a:srgbClr val="FF0000"/>
                </a:solidFill>
                <a:effectLst/>
              </a:rPr>
              <a:t>TPS</a:t>
            </a:r>
            <a:r>
              <a:rPr lang="ko-KR" altLang="en-US" sz="1100" b="1" i="0" dirty="0">
                <a:solidFill>
                  <a:srgbClr val="FF0000"/>
                </a:solidFill>
                <a:effectLst/>
              </a:rPr>
              <a:t> 측정</a:t>
            </a:r>
            <a:endParaRPr lang="en-US" altLang="ko-KR" sz="1100" b="1" i="0" dirty="0"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62A152-4F5B-4A4E-8525-BED12CC2E7FF}"/>
              </a:ext>
            </a:extLst>
          </p:cNvPr>
          <p:cNvGraphicFramePr>
            <a:graphicFrameLocks noGrp="1"/>
          </p:cNvGraphicFramePr>
          <p:nvPr/>
        </p:nvGraphicFramePr>
        <p:xfrm>
          <a:off x="404293" y="2504612"/>
          <a:ext cx="9423400" cy="19431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9773722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27603068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418489017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Mongodb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520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600,000(1.6KB / 984MB)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4,255 records/sec (6.8 MB/sec),   Total : 141s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407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1,200,000(1.6KB / 1.9GB)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4,761 records/sec (7.6 MB/sec),   Total : 252s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517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1,800,000(1.6KB / 3GB)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4,433 records/sec (7.0 MB/sec),   Total : 406s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736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2,400,000(1.6KB / 3.9GB)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4,411 records/sec (7.0 MB/sec),   Total : 544s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081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3,000,000(1.6KB / 4.9GB)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4,291 records/sec (6.8 MB/sec),   Total : 699s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657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3,600,000(1.6KB / 5.9GB)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4,205 records/sec (6.7 MB/sec),   Total : 856s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187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4,200,000(1.6KB / 6.9GB)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4,042 records/sec (6.4 MB/sec), Total : 1039s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779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4,800,000(1.6KB / 7.9GB)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4,148 records/sec (6.6 MB/sec), Total : 1157s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3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1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Apache Kafka </a:t>
            </a:r>
            <a:r>
              <a:rPr lang="ko-KR" altLang="en-US" sz="200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144584" y="2139649"/>
            <a:ext cx="10472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Broker</a:t>
            </a:r>
            <a:r>
              <a:rPr lang="ko-KR" altLang="en-US" sz="1200" b="1" dirty="0"/>
              <a:t> 수에 따른 결론</a:t>
            </a:r>
            <a:endParaRPr lang="en-US" altLang="ko-KR" sz="12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브로커가 늘어나면 </a:t>
            </a:r>
            <a:r>
              <a:rPr lang="en-US" altLang="ko-KR" sz="1200" dirty="0"/>
              <a:t>Producer</a:t>
            </a:r>
            <a:r>
              <a:rPr lang="ko-KR" altLang="en-US" sz="1200" dirty="0"/>
              <a:t>나 </a:t>
            </a:r>
            <a:r>
              <a:rPr lang="en-US" altLang="ko-KR" sz="1200" dirty="0"/>
              <a:t>Consumer </a:t>
            </a:r>
            <a:r>
              <a:rPr lang="ko-KR" altLang="en-US" sz="1200" dirty="0"/>
              <a:t>모드 처리량이 같이 증가한다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하드웨어 스펙이 좋으면 </a:t>
            </a:r>
            <a:r>
              <a:rPr lang="en-US" altLang="ko-KR" sz="1200" dirty="0"/>
              <a:t>Producer, Consumer </a:t>
            </a:r>
            <a:r>
              <a:rPr lang="ko-KR" altLang="en-US" sz="1200" dirty="0"/>
              <a:t>수가 증가할수록 처리량이 늘어난다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브로커가 많아 질수록 성능이 배로 좋아지는 것은 아님 </a:t>
            </a:r>
            <a:r>
              <a:rPr lang="en-US" altLang="ko-KR" sz="1200" dirty="0"/>
              <a:t>(Broker 3 -&gt; 4 </a:t>
            </a:r>
            <a:r>
              <a:rPr lang="ko-KR" altLang="en-US" sz="1200" dirty="0"/>
              <a:t>로 증가한 결과 </a:t>
            </a:r>
            <a:r>
              <a:rPr lang="en-US" altLang="ko-KR" sz="1200" dirty="0"/>
              <a:t>1</a:t>
            </a:r>
            <a:r>
              <a:rPr lang="ko-KR" altLang="en-US" sz="1200" dirty="0"/>
              <a:t>분 미만 단축</a:t>
            </a:r>
            <a:r>
              <a:rPr lang="en-US" altLang="ko-KR" sz="1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4A087-3FD6-4CDD-ACDC-B36D6B1F201A}"/>
              </a:ext>
            </a:extLst>
          </p:cNvPr>
          <p:cNvSpPr txBox="1"/>
          <p:nvPr/>
        </p:nvSpPr>
        <p:spPr>
          <a:xfrm>
            <a:off x="144584" y="1475085"/>
            <a:ext cx="1040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1. Session(Client) </a:t>
            </a:r>
            <a:r>
              <a:rPr lang="ko-KR" altLang="en-US" sz="1200" b="1" dirty="0"/>
              <a:t>수에 따른 결론</a:t>
            </a:r>
            <a:endParaRPr lang="en-US" altLang="ko-KR" sz="12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Session(Client) </a:t>
            </a:r>
            <a:r>
              <a:rPr lang="ko-KR" altLang="en-US" sz="1200" dirty="0"/>
              <a:t>수 에 따른 변화량에 성능 차이는 크게 없음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04FC8-E043-4634-81D6-10A07B14DBB4}"/>
              </a:ext>
            </a:extLst>
          </p:cNvPr>
          <p:cNvSpPr txBox="1"/>
          <p:nvPr/>
        </p:nvSpPr>
        <p:spPr>
          <a:xfrm>
            <a:off x="144584" y="3198167"/>
            <a:ext cx="1040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3. Partition </a:t>
            </a:r>
            <a:r>
              <a:rPr lang="ko-KR" altLang="en-US" sz="1200" b="1" dirty="0"/>
              <a:t>수에 따른 결론</a:t>
            </a:r>
            <a:endParaRPr lang="en-US" altLang="ko-KR" sz="12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Partition </a:t>
            </a:r>
            <a:r>
              <a:rPr lang="ko-KR" altLang="en-US" sz="1200" dirty="0"/>
              <a:t>증가 기준</a:t>
            </a:r>
            <a:r>
              <a:rPr lang="en-US" altLang="ko-KR" sz="1200" dirty="0"/>
              <a:t>, Consumer CMP (Spring Boot) </a:t>
            </a:r>
            <a:r>
              <a:rPr lang="ko-KR" altLang="en-US" sz="1200" dirty="0"/>
              <a:t>프로세스 증가 시키면 처리속도 향상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CC595-D9B0-437D-B648-65E28CC6FB96}"/>
              </a:ext>
            </a:extLst>
          </p:cNvPr>
          <p:cNvSpPr txBox="1"/>
          <p:nvPr/>
        </p:nvSpPr>
        <p:spPr>
          <a:xfrm>
            <a:off x="144584" y="5588329"/>
            <a:ext cx="1016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Replicatin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, Broker, Partition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개수는 동일하게 적용 하는게 최적의 성능을 보여줌</a:t>
            </a:r>
            <a:endParaRPr lang="en-US" altLang="ko-KR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Broker</a:t>
            </a:r>
            <a:r>
              <a:rPr lang="ko-KR" altLang="en-US" sz="1400" dirty="0">
                <a:solidFill>
                  <a:srgbClr val="FF0000"/>
                </a:solidFill>
              </a:rPr>
              <a:t> 수는 </a:t>
            </a:r>
            <a:r>
              <a:rPr lang="en-US" altLang="ko-KR" sz="1400" dirty="0">
                <a:solidFill>
                  <a:srgbClr val="FF0000"/>
                </a:solidFill>
              </a:rPr>
              <a:t>(3~4) </a:t>
            </a:r>
            <a:r>
              <a:rPr lang="ko-KR" altLang="en-US" sz="1400" dirty="0">
                <a:solidFill>
                  <a:srgbClr val="FF0000"/>
                </a:solidFill>
              </a:rPr>
              <a:t>최적화</a:t>
            </a:r>
            <a:r>
              <a:rPr lang="en-US" altLang="ko-KR" sz="1400" dirty="0">
                <a:solidFill>
                  <a:srgbClr val="FF0000"/>
                </a:solidFill>
              </a:rPr>
              <a:t> -&gt; Broker </a:t>
            </a:r>
            <a:r>
              <a:rPr lang="ko-KR" altLang="en-US" sz="1400" dirty="0">
                <a:solidFill>
                  <a:srgbClr val="FF0000"/>
                </a:solidFill>
              </a:rPr>
              <a:t>개수 보다 하드웨어 스펙이 더 중요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Session(VM) </a:t>
            </a:r>
            <a:r>
              <a:rPr lang="ko-KR" altLang="en-US" sz="1400" dirty="0">
                <a:solidFill>
                  <a:srgbClr val="FF0000"/>
                </a:solidFill>
              </a:rPr>
              <a:t>수에 따른 성능 차이 거의 없음 </a:t>
            </a:r>
            <a:r>
              <a:rPr lang="en-US" altLang="ko-KR" sz="1400" dirty="0">
                <a:solidFill>
                  <a:srgbClr val="FF0000"/>
                </a:solidFill>
              </a:rPr>
              <a:t>-&gt; KAFKA</a:t>
            </a:r>
            <a:r>
              <a:rPr lang="ko-KR" altLang="en-US" sz="1400" dirty="0">
                <a:solidFill>
                  <a:srgbClr val="FF0000"/>
                </a:solidFill>
              </a:rPr>
              <a:t>는 최적화된 분산 처리 시스템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Partition </a:t>
            </a:r>
            <a:r>
              <a:rPr lang="ko-KR" altLang="en-US" sz="1400" dirty="0">
                <a:solidFill>
                  <a:srgbClr val="FF0000"/>
                </a:solidFill>
              </a:rPr>
              <a:t>수와 동일하게 </a:t>
            </a:r>
            <a:r>
              <a:rPr lang="en-US" altLang="ko-KR" sz="1400" dirty="0">
                <a:solidFill>
                  <a:srgbClr val="FF0000"/>
                </a:solidFill>
              </a:rPr>
              <a:t>Consumer CMP </a:t>
            </a:r>
            <a:r>
              <a:rPr lang="ko-KR" altLang="en-US" sz="1400" dirty="0">
                <a:solidFill>
                  <a:srgbClr val="FF0000"/>
                </a:solidFill>
              </a:rPr>
              <a:t>프로세스를 추가 실행 시키면 처리속도 매우 향상됨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7A47E-B905-4CFA-B014-86777FB2EE17}"/>
              </a:ext>
            </a:extLst>
          </p:cNvPr>
          <p:cNvSpPr txBox="1"/>
          <p:nvPr/>
        </p:nvSpPr>
        <p:spPr>
          <a:xfrm>
            <a:off x="144584" y="857977"/>
            <a:ext cx="6096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결론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03D1A-0E69-47C8-9035-2EABEC8182A2}"/>
              </a:ext>
            </a:extLst>
          </p:cNvPr>
          <p:cNvSpPr txBox="1"/>
          <p:nvPr/>
        </p:nvSpPr>
        <p:spPr>
          <a:xfrm>
            <a:off x="144584" y="3887353"/>
            <a:ext cx="10405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4. Producer, Consumer </a:t>
            </a:r>
            <a:r>
              <a:rPr lang="ko-KR" altLang="en-US" sz="1200" b="1" dirty="0"/>
              <a:t>성능 측정 툴 테스트 결론</a:t>
            </a:r>
            <a:endParaRPr lang="en-US" altLang="ko-KR" sz="12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테스트 서버 장비 기준 </a:t>
            </a:r>
            <a:r>
              <a:rPr lang="en-US" altLang="ko-KR" sz="1200" dirty="0"/>
              <a:t> 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1,000,000 Logs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처리한 경우 적절한 성능을 보여줌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(Producer: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75.77 MB/sec , Consumer:476 MB/sec)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8A0C8-B96A-426A-9ADE-9B978ED64122}"/>
              </a:ext>
            </a:extLst>
          </p:cNvPr>
          <p:cNvSpPr txBox="1"/>
          <p:nvPr/>
        </p:nvSpPr>
        <p:spPr>
          <a:xfrm>
            <a:off x="144584" y="4737841"/>
            <a:ext cx="10405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5. Kafka Consumer JAR(Kafka to MongoDB) TPS </a:t>
            </a:r>
            <a:r>
              <a:rPr lang="ko-KR" altLang="en-US" sz="1200" b="1" dirty="0"/>
              <a:t>테스트 결론</a:t>
            </a:r>
            <a:endParaRPr lang="en-US" altLang="ko-KR" sz="1200" b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MongoDB 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저장되는 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TPS 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성능은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AVG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 MB/sec), </a:t>
            </a:r>
            <a:r>
              <a:rPr lang="en-US" altLang="ko-KR" sz="1200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MongoDB </a:t>
            </a:r>
            <a:r>
              <a:rPr lang="ko-KR" altLang="en-US" sz="1200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저장되는 </a:t>
            </a:r>
            <a:r>
              <a:rPr lang="en-US" altLang="ko-KR" sz="1200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TPS (4,000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/sec)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한계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(limit)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보여줌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i="0" u="none" strike="noStrike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6175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Apache Kafka </a:t>
            </a:r>
            <a:r>
              <a:rPr lang="ko-KR" altLang="en-US" sz="200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144584" y="2722520"/>
            <a:ext cx="1047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고성능 하드웨어 스펙에서 벤치마킹</a:t>
            </a:r>
            <a:endParaRPr lang="en-US" altLang="ko-KR" sz="1600" b="1" dirty="0"/>
          </a:p>
          <a:p>
            <a:r>
              <a:rPr lang="en-US" altLang="ko-KR" sz="1600" b="1" dirty="0"/>
              <a:t>  - Kafka JVM Heap size Tuning (Default Heap 1G Memory)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4A087-3FD6-4CDD-ACDC-B36D6B1F201A}"/>
              </a:ext>
            </a:extLst>
          </p:cNvPr>
          <p:cNvSpPr txBox="1"/>
          <p:nvPr/>
        </p:nvSpPr>
        <p:spPr>
          <a:xfrm>
            <a:off x="144584" y="1732658"/>
            <a:ext cx="104050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1. Kafka Consumer Layer </a:t>
            </a:r>
            <a:r>
              <a:rPr lang="ko-KR" altLang="en-US" sz="1600" b="1" dirty="0"/>
              <a:t>벤치마킹</a:t>
            </a:r>
            <a:endParaRPr lang="en-US" altLang="ko-KR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04FC8-E043-4634-81D6-10A07B14DBB4}"/>
              </a:ext>
            </a:extLst>
          </p:cNvPr>
          <p:cNvSpPr txBox="1"/>
          <p:nvPr/>
        </p:nvSpPr>
        <p:spPr>
          <a:xfrm>
            <a:off x="167173" y="3786736"/>
            <a:ext cx="104050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최적의 성능을 계산하는 공식 제공</a:t>
            </a:r>
            <a:endParaRPr lang="en-US" altLang="ko-KR" sz="1600" b="1" dirty="0"/>
          </a:p>
          <a:p>
            <a:r>
              <a:rPr lang="en-US" altLang="ko-KR" sz="1600" b="1" dirty="0"/>
              <a:t>  - Producer, Consumer, Consumer To MongoDB </a:t>
            </a:r>
            <a:r>
              <a:rPr lang="ko-KR" altLang="en-US" sz="1600" b="1" dirty="0"/>
              <a:t>측정 툴을 기준으로 </a:t>
            </a:r>
            <a:r>
              <a:rPr lang="en-US" altLang="ko-KR" sz="1600" b="1" dirty="0"/>
              <a:t>TPS </a:t>
            </a:r>
            <a:r>
              <a:rPr lang="ko-KR" altLang="en-US" sz="1600" b="1" dirty="0"/>
              <a:t>성능 테스트 수행</a:t>
            </a:r>
            <a:endParaRPr lang="en-US" altLang="ko-KR" sz="1600" b="1" dirty="0"/>
          </a:p>
          <a:p>
            <a:r>
              <a:rPr lang="en-US" altLang="ko-KR" sz="1600" b="1" dirty="0"/>
              <a:t>    (</a:t>
            </a:r>
            <a:r>
              <a:rPr lang="ko-KR" altLang="en-US" sz="1600" b="1" dirty="0"/>
              <a:t>최대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년 </a:t>
            </a:r>
            <a:r>
              <a:rPr lang="en-US" altLang="ko-KR" sz="1600" b="1" dirty="0"/>
              <a:t>~ 10</a:t>
            </a:r>
            <a:r>
              <a:rPr lang="ko-KR" altLang="en-US" sz="1600" b="1" dirty="0"/>
              <a:t>년 기준 최대 </a:t>
            </a:r>
            <a:r>
              <a:rPr lang="en-US" altLang="ko-KR" sz="1600" b="1" dirty="0"/>
              <a:t>Logs </a:t>
            </a:r>
            <a:r>
              <a:rPr lang="ko-KR" altLang="en-US" sz="1600" b="1" dirty="0"/>
              <a:t>토탈 카운트 기준 테스트</a:t>
            </a:r>
            <a:r>
              <a:rPr lang="en-US" altLang="ko-KR" sz="1600" b="1" dirty="0"/>
              <a:t>)</a:t>
            </a:r>
          </a:p>
          <a:p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7A47E-B905-4CFA-B014-86777FB2EE17}"/>
              </a:ext>
            </a:extLst>
          </p:cNvPr>
          <p:cNvSpPr txBox="1"/>
          <p:nvPr/>
        </p:nvSpPr>
        <p:spPr>
          <a:xfrm>
            <a:off x="144584" y="964577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추가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97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1318</Words>
  <Application>Microsoft Office PowerPoint</Application>
  <PresentationFormat>와이드스크린</PresentationFormat>
  <Paragraphs>214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나종철</dc:creator>
  <cp:lastModifiedBy>박선규</cp:lastModifiedBy>
  <cp:revision>45</cp:revision>
  <dcterms:created xsi:type="dcterms:W3CDTF">2022-01-13T06:51:36Z</dcterms:created>
  <dcterms:modified xsi:type="dcterms:W3CDTF">2022-01-14T04:55:10Z</dcterms:modified>
</cp:coreProperties>
</file>