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89" r:id="rId6"/>
    <p:sldId id="291" r:id="rId7"/>
    <p:sldId id="293" r:id="rId8"/>
    <p:sldId id="292" r:id="rId9"/>
    <p:sldId id="294" r:id="rId10"/>
    <p:sldId id="284" r:id="rId11"/>
    <p:sldId id="285" r:id="rId12"/>
    <p:sldId id="287" r:id="rId13"/>
    <p:sldId id="288" r:id="rId14"/>
    <p:sldId id="290" r:id="rId15"/>
    <p:sldId id="295" r:id="rId16"/>
    <p:sldId id="296" r:id="rId17"/>
    <p:sldId id="29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BEB5BB-664C-404D-9EF6-37DE71E6A468}" v="23" dt="2021-09-29T06:58:27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CE74C-80FF-429B-A6AD-55D346EAC95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6AB21-F1BE-4586-87F4-0A151EE55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65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95A11-A3AC-4CDA-963D-07AC43636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8A81F-51F8-441A-A409-AB9E27997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3575C-1801-47A1-8212-048C1F27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28F7-3A3A-45C9-8788-ECAEE7B8779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FB658-F784-4B11-B61F-8F35D67A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5CCD78-9858-404A-AFBF-CF36C9AD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ACB9-CABC-474B-87F4-FE05BC0DA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06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EB8B9-2F43-47E6-9B09-87D4B78B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29CCC6-9674-414C-B03F-151795A4B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A14CD5-B617-4156-BFB4-078E7B43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28F7-3A3A-45C9-8788-ECAEE7B8779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B3A86E-5326-4FF2-8325-D5B64304E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22BC14-BD5A-44EE-A934-59E47FA1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ACB9-CABC-474B-87F4-FE05BC0DA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82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5A6148-C171-45B2-8DFF-9B1C68CFB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651E3B-3B30-4065-85A6-FE73B798A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312879-FA0F-41CD-9B67-417F4825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28F7-3A3A-45C9-8788-ECAEE7B8779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7140D-F73C-4F93-857F-32D43189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792B64-70C6-4674-97A9-22E30C59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ACB9-CABC-474B-87F4-FE05BC0DA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25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F81D2-5D53-43D3-AFF2-B8748EA4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7B7778-2EDC-4359-9F52-DC5ED7162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1A984B-2783-40A5-A80A-E9CA9F48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28F7-3A3A-45C9-8788-ECAEE7B8779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C071A6-31E6-4078-8258-7573E599A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AAD3F8-0CBD-4AB8-8EFE-FA9776F1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ACB9-CABC-474B-87F4-FE05BC0DA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43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8FBD5-E289-473F-8AF2-9D3CA338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E22136-DC57-4109-B581-83CAE76D1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9AD47-C906-4B8C-99D6-CDAC7B56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28F7-3A3A-45C9-8788-ECAEE7B8779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8CA21-7E12-4877-BA87-53CF0BFB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CC057B-1EF5-47E4-8813-54EAA9BC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ACB9-CABC-474B-87F4-FE05BC0DA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7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B6B7B-00A4-49B9-BDC7-29562509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94BD5-EB14-4612-A002-598432A9C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6533B0-0558-4930-9524-F40A260F0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C14DB3-EE18-4E83-AEAC-09C2E80C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28F7-3A3A-45C9-8788-ECAEE7B8779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233F20-1BAB-47C6-90BB-8F2C90C0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7E4C18-EF25-4198-B211-6FCB6CC19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ACB9-CABC-474B-87F4-FE05BC0DA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04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D2ECB-BBF5-4C32-B3F7-46166C048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DD5977-151A-4AA1-99CB-95473A3D9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597139-5167-42B0-B7C3-553F0EED7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135952-BF09-4BB9-AC6E-26801173C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9F5759-4423-4F4F-B7F0-F75CBA970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845494-002F-4BD4-BDEC-FD886838E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28F7-3A3A-45C9-8788-ECAEE7B8779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0DA56F-4E6A-4CEB-B624-EAC81399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E97920-7867-4CEF-B113-E2E9CBC6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ACB9-CABC-474B-87F4-FE05BC0DA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0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25D4F-C098-4B42-BBEC-10979138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53A85B-54EE-47AE-95A1-09916F9A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28F7-3A3A-45C9-8788-ECAEE7B8779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E61485-4D9A-4BEB-ABC4-44E1EC97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4FE07A-CAC1-48DD-9912-41EA7EF8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ACB9-CABC-474B-87F4-FE05BC0DA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42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ABEF51-A5E8-4DC5-B09C-CA00F14C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28F7-3A3A-45C9-8788-ECAEE7B8779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D2FCAA-0B05-488E-A0A5-E36A9552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35C76D-BDAF-44E4-8A4A-C0E1C40D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ACB9-CABC-474B-87F4-FE05BC0DA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27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828E9-29BD-4BC3-9D00-20ECCEDB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9CFAD-E486-4166-A00F-E3B8CF5FE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CDB2DD-7715-4D06-B760-B5942BBCC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5B8917-158E-44DC-8811-463AE1B2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28F7-3A3A-45C9-8788-ECAEE7B8779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C8D4A-C032-40BB-A74B-949FB9F4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206F86-9103-46B5-83C1-F9683988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ACB9-CABC-474B-87F4-FE05BC0DA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47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DE846-6266-4412-8D9A-258003CEA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B020BE-1288-47DD-A9C6-9A67FEE28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ABD9F9-2800-4A8D-A5C5-573A4317F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40ED08-228E-47DE-8C14-5959B4BA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28F7-3A3A-45C9-8788-ECAEE7B8779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E23BF9-5705-4609-8116-80C26CC6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A5A543-9BEA-4CE9-A30B-49D7E04B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ACB9-CABC-474B-87F4-FE05BC0DA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49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6F5C25-D5E3-43CE-AE31-F70A0419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C3C89-8B81-46D2-A29E-1EBBE1454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D853F4-BCAB-4513-A079-9E377372C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728F7-3A3A-45C9-8788-ECAEE7B8779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41E1DA-456E-40FA-B392-AE76A2993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A02C1-6CD0-4EDE-B5EF-1B6FD8F3E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DACB9-CABC-474B-87F4-FE05BC0DA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67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appygrammer.github.io/nlp/doc2vec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elasticsearch/reference/7.3/query-dsl-script-score-query.html#vector-functions" TargetMode="External"/><Relationship Id="rId2" Type="http://schemas.openxmlformats.org/officeDocument/2006/relationships/hyperlink" Target="https://https/ko.wikipedia.org/wiki/%EC%BD%94%EC%82%AC%EC%9D%B8_%EC%9C%A0%EC%82%AC%EB%8F%8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tibshirani/text-embeddings/blob/blog/src/main.py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025E52A2-ACE9-4112-8113-4B739574180F}"/>
              </a:ext>
            </a:extLst>
          </p:cNvPr>
          <p:cNvSpPr/>
          <p:nvPr/>
        </p:nvSpPr>
        <p:spPr>
          <a:xfrm>
            <a:off x="213097" y="1688498"/>
            <a:ext cx="1171777" cy="30644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E2E9268-6FC9-42DA-8A12-E28F9F6C7D01}"/>
              </a:ext>
            </a:extLst>
          </p:cNvPr>
          <p:cNvCxnSpPr>
            <a:cxnSpLocks/>
          </p:cNvCxnSpPr>
          <p:nvPr/>
        </p:nvCxnSpPr>
        <p:spPr>
          <a:xfrm flipV="1">
            <a:off x="9216273" y="3304441"/>
            <a:ext cx="492642" cy="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8" descr="elasticsearch or stack 7.10.2 설치: wget">
            <a:extLst>
              <a:ext uri="{FF2B5EF4-FFF2-40B4-BE49-F238E27FC236}">
                <a16:creationId xmlns:a16="http://schemas.microsoft.com/office/drawing/2014/main" id="{9583942F-9785-4994-99B6-7FB6C06DE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882" y="2270392"/>
            <a:ext cx="1162947" cy="57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754F82A3-D768-4747-8EBE-89216644A075}"/>
              </a:ext>
            </a:extLst>
          </p:cNvPr>
          <p:cNvGrpSpPr/>
          <p:nvPr/>
        </p:nvGrpSpPr>
        <p:grpSpPr>
          <a:xfrm>
            <a:off x="3002609" y="1800500"/>
            <a:ext cx="2931929" cy="715736"/>
            <a:chOff x="2362612" y="1539546"/>
            <a:chExt cx="2931929" cy="715736"/>
          </a:xfrm>
        </p:grpSpPr>
        <p:pic>
          <p:nvPicPr>
            <p:cNvPr id="21" name="Picture 4" descr="Especialistas en Big Data y Analítica - Morris &amp;amp; Opazo">
              <a:extLst>
                <a:ext uri="{FF2B5EF4-FFF2-40B4-BE49-F238E27FC236}">
                  <a16:creationId xmlns:a16="http://schemas.microsoft.com/office/drawing/2014/main" id="{93A34457-FAA0-4413-9E84-4F6D8BFEC7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612" y="1539546"/>
              <a:ext cx="1431471" cy="715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82B1749-452F-461F-BE2D-77B2B825638C}"/>
                </a:ext>
              </a:extLst>
            </p:cNvPr>
            <p:cNvSpPr/>
            <p:nvPr/>
          </p:nvSpPr>
          <p:spPr>
            <a:xfrm>
              <a:off x="3629514" y="1745395"/>
              <a:ext cx="16650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/>
                <a:t>Cluster</a:t>
              </a:r>
              <a:endParaRPr lang="ko-KR" altLang="en-US" sz="1200" b="1" dirty="0"/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54540F9-96F4-4494-B2AB-09492EA91A99}"/>
              </a:ext>
            </a:extLst>
          </p:cNvPr>
          <p:cNvCxnSpPr>
            <a:cxnSpLocks/>
          </p:cNvCxnSpPr>
          <p:nvPr/>
        </p:nvCxnSpPr>
        <p:spPr>
          <a:xfrm>
            <a:off x="1400783" y="3156144"/>
            <a:ext cx="895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9" name="Picture 10" descr="Kibana - visualize and pilot your Elasticsearch - Spoons Elastic">
            <a:extLst>
              <a:ext uri="{FF2B5EF4-FFF2-40B4-BE49-F238E27FC236}">
                <a16:creationId xmlns:a16="http://schemas.microsoft.com/office/drawing/2014/main" id="{C7482D1E-DA59-4C45-89F6-19EF2A6ED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022" y="53396"/>
            <a:ext cx="985171" cy="39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" descr="Customizing the Spring Boot Banner | by Leo Gutiérrez | The Startup | Medium">
            <a:extLst>
              <a:ext uri="{FF2B5EF4-FFF2-40B4-BE49-F238E27FC236}">
                <a16:creationId xmlns:a16="http://schemas.microsoft.com/office/drawing/2014/main" id="{C94FE940-ED91-4317-9909-995CB57F8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724" y="18466"/>
            <a:ext cx="1094163" cy="46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GODB &amp;amp; GO CODE COLORADO - Go Code Colorado">
            <a:extLst>
              <a:ext uri="{FF2B5EF4-FFF2-40B4-BE49-F238E27FC236}">
                <a16:creationId xmlns:a16="http://schemas.microsoft.com/office/drawing/2014/main" id="{F6D8D0E3-8081-43DC-B8BD-B5AF8423D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515" y="1370270"/>
            <a:ext cx="1092463" cy="109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원통형 32">
            <a:extLst>
              <a:ext uri="{FF2B5EF4-FFF2-40B4-BE49-F238E27FC236}">
                <a16:creationId xmlns:a16="http://schemas.microsoft.com/office/drawing/2014/main" id="{CAAAA445-EDF7-43C1-860E-6EF3BD7F7757}"/>
              </a:ext>
            </a:extLst>
          </p:cNvPr>
          <p:cNvSpPr/>
          <p:nvPr/>
        </p:nvSpPr>
        <p:spPr>
          <a:xfrm>
            <a:off x="9906369" y="2722654"/>
            <a:ext cx="1188726" cy="1237693"/>
          </a:xfrm>
          <a:prstGeom prst="ca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Elastic</a:t>
            </a:r>
            <a:br>
              <a:rPr lang="en-US" altLang="ko-KR" sz="1400" dirty="0"/>
            </a:br>
            <a:r>
              <a:rPr lang="en-US" altLang="ko-KR" sz="1400" dirty="0"/>
              <a:t>Search</a:t>
            </a:r>
            <a:br>
              <a:rPr lang="en-US" altLang="ko-KR" sz="1400" dirty="0"/>
            </a:br>
            <a:r>
              <a:rPr lang="en-US" altLang="ko-KR" sz="1400" dirty="0"/>
              <a:t>Cluster</a:t>
            </a:r>
            <a:endParaRPr lang="ko-KR" altLang="en-US" sz="14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420200D-4064-4D92-AC5C-60ABB2F20D09}"/>
              </a:ext>
            </a:extLst>
          </p:cNvPr>
          <p:cNvCxnSpPr>
            <a:cxnSpLocks/>
          </p:cNvCxnSpPr>
          <p:nvPr/>
        </p:nvCxnSpPr>
        <p:spPr>
          <a:xfrm>
            <a:off x="5553688" y="3306023"/>
            <a:ext cx="6480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AB3EA8-12BF-4F3A-8ED1-2D49B8D341DF}"/>
              </a:ext>
            </a:extLst>
          </p:cNvPr>
          <p:cNvSpPr/>
          <p:nvPr/>
        </p:nvSpPr>
        <p:spPr>
          <a:xfrm>
            <a:off x="119403" y="123814"/>
            <a:ext cx="2996333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ko-KR" dirty="0">
                <a:ea typeface="맑은 고딕"/>
              </a:rPr>
              <a:t>CMP </a:t>
            </a:r>
            <a:r>
              <a:rPr lang="en-US" altLang="ko-KR" dirty="0" err="1">
                <a:ea typeface="맑은 고딕"/>
              </a:rPr>
              <a:t>데이터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허브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아키텍처</a:t>
            </a:r>
            <a:endParaRPr lang="en-US" altLang="ko-KR" dirty="0">
              <a:ea typeface="맑은 고딕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576232-CF5A-42F4-B303-EDB244D901EC}"/>
              </a:ext>
            </a:extLst>
          </p:cNvPr>
          <p:cNvSpPr txBox="1"/>
          <p:nvPr/>
        </p:nvSpPr>
        <p:spPr>
          <a:xfrm>
            <a:off x="7955017" y="3113655"/>
            <a:ext cx="1261256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700" b="1" dirty="0"/>
              <a:t>[Node#3] </a:t>
            </a:r>
            <a:r>
              <a:rPr lang="en-US" altLang="ko-KR" sz="900" b="1" dirty="0"/>
              <a:t>Logstash 1</a:t>
            </a:r>
          </a:p>
          <a:p>
            <a:r>
              <a:rPr lang="en-US" altLang="ko-KR" sz="900" b="1" dirty="0"/>
              <a:t>           Logstash 2</a:t>
            </a:r>
            <a:endParaRPr lang="en-US" altLang="ko-KR" sz="700" b="1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89DD37E-8D0B-4CA4-BBA3-9934ED9DE1FE}"/>
              </a:ext>
            </a:extLst>
          </p:cNvPr>
          <p:cNvGrpSpPr/>
          <p:nvPr/>
        </p:nvGrpSpPr>
        <p:grpSpPr>
          <a:xfrm>
            <a:off x="9889084" y="4035033"/>
            <a:ext cx="1224272" cy="331500"/>
            <a:chOff x="3958953" y="4578485"/>
            <a:chExt cx="1786852" cy="33722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13FDC5F-5639-4AD1-B0BE-A856FA11012F}"/>
                </a:ext>
              </a:extLst>
            </p:cNvPr>
            <p:cNvSpPr/>
            <p:nvPr/>
          </p:nvSpPr>
          <p:spPr>
            <a:xfrm>
              <a:off x="3958955" y="4578485"/>
              <a:ext cx="1786850" cy="33722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5219CA7-2AB8-46F6-BCD7-63F3CA887237}"/>
                </a:ext>
              </a:extLst>
            </p:cNvPr>
            <p:cNvSpPr txBox="1"/>
            <p:nvPr/>
          </p:nvSpPr>
          <p:spPr>
            <a:xfrm>
              <a:off x="3958953" y="4616293"/>
              <a:ext cx="1786849" cy="183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/>
                <a:t>[Node#1] Elasticsearch</a:t>
              </a:r>
              <a:endParaRPr lang="ko-KR" altLang="en-US" sz="900" b="1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F5FB117-0AA1-40A9-8CE5-93818EB35C03}"/>
              </a:ext>
            </a:extLst>
          </p:cNvPr>
          <p:cNvGrpSpPr/>
          <p:nvPr/>
        </p:nvGrpSpPr>
        <p:grpSpPr>
          <a:xfrm>
            <a:off x="9889084" y="4477007"/>
            <a:ext cx="1224270" cy="288778"/>
            <a:chOff x="3958953" y="4578485"/>
            <a:chExt cx="1786852" cy="33722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055B679-16D9-4B43-B4CB-16378AE53FA4}"/>
                </a:ext>
              </a:extLst>
            </p:cNvPr>
            <p:cNvSpPr/>
            <p:nvPr/>
          </p:nvSpPr>
          <p:spPr>
            <a:xfrm>
              <a:off x="3958955" y="4578485"/>
              <a:ext cx="1786850" cy="33722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0818BA4-1214-416B-9C61-792D150B51E4}"/>
                </a:ext>
              </a:extLst>
            </p:cNvPr>
            <p:cNvSpPr txBox="1"/>
            <p:nvPr/>
          </p:nvSpPr>
          <p:spPr>
            <a:xfrm>
              <a:off x="3958953" y="4616293"/>
              <a:ext cx="1786849" cy="183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/>
                <a:t>[Node#2] Elasticsearch</a:t>
              </a:r>
              <a:endParaRPr lang="ko-KR" altLang="en-US" sz="900" b="1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A951199-FD6C-4473-BA16-72B5B0C81362}"/>
              </a:ext>
            </a:extLst>
          </p:cNvPr>
          <p:cNvGrpSpPr/>
          <p:nvPr/>
        </p:nvGrpSpPr>
        <p:grpSpPr>
          <a:xfrm>
            <a:off x="9889084" y="4899525"/>
            <a:ext cx="1224268" cy="306999"/>
            <a:chOff x="3958953" y="4578485"/>
            <a:chExt cx="1786852" cy="33722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476A90E-E679-4494-9CD7-D691AF8A5069}"/>
                </a:ext>
              </a:extLst>
            </p:cNvPr>
            <p:cNvSpPr/>
            <p:nvPr/>
          </p:nvSpPr>
          <p:spPr>
            <a:xfrm>
              <a:off x="3958955" y="4578485"/>
              <a:ext cx="1786850" cy="33722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03BA25F-1D2B-4397-BD07-5671D7C111C7}"/>
                </a:ext>
              </a:extLst>
            </p:cNvPr>
            <p:cNvSpPr txBox="1"/>
            <p:nvPr/>
          </p:nvSpPr>
          <p:spPr>
            <a:xfrm>
              <a:off x="3958953" y="4616293"/>
              <a:ext cx="1786849" cy="18330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700" b="1"/>
                <a:t>[Node#3] Elasticsearch</a:t>
              </a:r>
              <a:endParaRPr lang="ko-KR" altLang="en-US" sz="900" b="1"/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7CF28FB-E3E5-455D-8A27-AD81BBFDB85B}"/>
              </a:ext>
            </a:extLst>
          </p:cNvPr>
          <p:cNvSpPr/>
          <p:nvPr/>
        </p:nvSpPr>
        <p:spPr>
          <a:xfrm>
            <a:off x="9708915" y="2239150"/>
            <a:ext cx="1608856" cy="3119519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E98CF7E-10F8-4C87-BC4D-CB732C3989BC}"/>
              </a:ext>
            </a:extLst>
          </p:cNvPr>
          <p:cNvGrpSpPr/>
          <p:nvPr/>
        </p:nvGrpSpPr>
        <p:grpSpPr>
          <a:xfrm>
            <a:off x="114874" y="5236213"/>
            <a:ext cx="1905942" cy="1010271"/>
            <a:chOff x="-11856" y="4121791"/>
            <a:chExt cx="2390430" cy="1010271"/>
          </a:xfrm>
        </p:grpSpPr>
        <p:sp>
          <p:nvSpPr>
            <p:cNvPr id="81" name="직사각형 80"/>
            <p:cNvSpPr/>
            <p:nvPr/>
          </p:nvSpPr>
          <p:spPr>
            <a:xfrm>
              <a:off x="-11856" y="4121791"/>
              <a:ext cx="208827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 err="1"/>
                <a:t>filebeat.yml</a:t>
              </a:r>
              <a:endParaRPr lang="ko-KR" altLang="en-US" sz="1200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D9E8F87-DD2B-4C95-89FF-2B2C581DF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3520" y="4421545"/>
              <a:ext cx="2205054" cy="710517"/>
            </a:xfrm>
            <a:prstGeom prst="rect">
              <a:avLst/>
            </a:prstGeom>
          </p:spPr>
        </p:pic>
      </p:grpSp>
      <p:grpSp>
        <p:nvGrpSpPr>
          <p:cNvPr id="1029" name="그룹 1028">
            <a:extLst>
              <a:ext uri="{FF2B5EF4-FFF2-40B4-BE49-F238E27FC236}">
                <a16:creationId xmlns:a16="http://schemas.microsoft.com/office/drawing/2014/main" id="{EE84216F-8D37-4A22-8C16-01F9D783FBCE}"/>
              </a:ext>
            </a:extLst>
          </p:cNvPr>
          <p:cNvGrpSpPr/>
          <p:nvPr/>
        </p:nvGrpSpPr>
        <p:grpSpPr>
          <a:xfrm>
            <a:off x="7871336" y="3697695"/>
            <a:ext cx="1629336" cy="774875"/>
            <a:chOff x="7255260" y="4689906"/>
            <a:chExt cx="1807819" cy="77487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4B13CC9-6C3A-429C-B614-F56A29F0259E}"/>
                </a:ext>
              </a:extLst>
            </p:cNvPr>
            <p:cNvSpPr/>
            <p:nvPr/>
          </p:nvSpPr>
          <p:spPr>
            <a:xfrm>
              <a:off x="7255260" y="4689906"/>
              <a:ext cx="166995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dirty="0" err="1"/>
                <a:t>logstash_cmp.conf</a:t>
              </a:r>
              <a:endParaRPr lang="ko-KR" altLang="en-US" sz="10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886A234-1BD1-4A5A-9AEB-4FD2751A940B}"/>
                </a:ext>
              </a:extLst>
            </p:cNvPr>
            <p:cNvSpPr/>
            <p:nvPr/>
          </p:nvSpPr>
          <p:spPr>
            <a:xfrm>
              <a:off x="7277983" y="4956950"/>
              <a:ext cx="178509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900" dirty="0"/>
                <a:t>Grok </a:t>
              </a:r>
              <a:r>
                <a:rPr lang="ko-KR" altLang="en-US" sz="900" dirty="0"/>
                <a:t>패턴 사용 및 제거</a:t>
              </a:r>
              <a:endParaRPr lang="en-US" altLang="ko-KR" sz="900" dirty="0"/>
            </a:p>
            <a:p>
              <a:pPr marL="171450" indent="-171450">
                <a:buFontTx/>
                <a:buChar char="-"/>
              </a:pPr>
              <a:r>
                <a:rPr lang="en-US" altLang="ko-KR" sz="900" dirty="0"/>
                <a:t>Mutate </a:t>
              </a:r>
              <a:r>
                <a:rPr lang="ko-KR" altLang="en-US" sz="900" dirty="0"/>
                <a:t>필터 사용</a:t>
              </a:r>
              <a:endParaRPr lang="en-US" altLang="ko-KR" sz="900" dirty="0"/>
            </a:p>
            <a:p>
              <a:pPr marL="171450" indent="-171450">
                <a:buFontTx/>
                <a:buChar char="-"/>
              </a:pPr>
              <a:r>
                <a:rPr lang="en-US" altLang="ko-KR" sz="900" dirty="0"/>
                <a:t>Log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Type</a:t>
              </a:r>
              <a:r>
                <a:rPr lang="ko-KR" altLang="en-US" sz="900" dirty="0"/>
                <a:t> 별 필터 적용</a:t>
              </a: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0C35578-CBFB-4E12-866D-B27FD6BCCED7}"/>
              </a:ext>
            </a:extLst>
          </p:cNvPr>
          <p:cNvSpPr/>
          <p:nvPr/>
        </p:nvSpPr>
        <p:spPr>
          <a:xfrm>
            <a:off x="8790425" y="440528"/>
            <a:ext cx="8549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Discover</a:t>
            </a:r>
            <a:endParaRPr lang="ko-KR" altLang="en-US" sz="1000" dirty="0"/>
          </a:p>
        </p:txBody>
      </p:sp>
      <p:grpSp>
        <p:nvGrpSpPr>
          <p:cNvPr id="1033" name="그룹 1032">
            <a:extLst>
              <a:ext uri="{FF2B5EF4-FFF2-40B4-BE49-F238E27FC236}">
                <a16:creationId xmlns:a16="http://schemas.microsoft.com/office/drawing/2014/main" id="{6A9D6977-6284-429E-8568-B34B99705ECC}"/>
              </a:ext>
            </a:extLst>
          </p:cNvPr>
          <p:cNvGrpSpPr/>
          <p:nvPr/>
        </p:nvGrpSpPr>
        <p:grpSpPr>
          <a:xfrm>
            <a:off x="9645411" y="5413117"/>
            <a:ext cx="1785096" cy="1329378"/>
            <a:chOff x="9236856" y="5484452"/>
            <a:chExt cx="1785096" cy="132937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43766A6F-9E80-45FE-986D-92DCFEF5DB00}"/>
                </a:ext>
              </a:extLst>
            </p:cNvPr>
            <p:cNvSpPr/>
            <p:nvPr/>
          </p:nvSpPr>
          <p:spPr>
            <a:xfrm>
              <a:off x="9236856" y="5484452"/>
              <a:ext cx="1785096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50"/>
                <a:t>인덱스 템플릿 적용</a:t>
              </a:r>
              <a:br>
                <a:rPr lang="en-US" altLang="ko-KR" sz="1050"/>
              </a:br>
              <a:r>
                <a:rPr lang="en-US" altLang="ko-KR" sz="1050"/>
                <a:t>sptek-logs-YYYY.MM</a:t>
              </a:r>
              <a:endParaRPr lang="ko-KR" altLang="en-US" sz="1050"/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6B22436-1602-4B6A-9B7E-52A5C4474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33439" y="5912920"/>
              <a:ext cx="1648257" cy="900910"/>
            </a:xfrm>
            <a:prstGeom prst="rect">
              <a:avLst/>
            </a:prstGeom>
          </p:spPr>
        </p:pic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8D1E6E8-5823-4155-8087-B4B8B5EFEF71}"/>
              </a:ext>
            </a:extLst>
          </p:cNvPr>
          <p:cNvGrpSpPr/>
          <p:nvPr/>
        </p:nvGrpSpPr>
        <p:grpSpPr>
          <a:xfrm>
            <a:off x="6212725" y="2263307"/>
            <a:ext cx="1334946" cy="2812588"/>
            <a:chOff x="5784715" y="2671864"/>
            <a:chExt cx="1334946" cy="2812588"/>
          </a:xfrm>
        </p:grpSpPr>
        <p:sp>
          <p:nvSpPr>
            <p:cNvPr id="32" name="원통형 31">
              <a:extLst>
                <a:ext uri="{FF2B5EF4-FFF2-40B4-BE49-F238E27FC236}">
                  <a16:creationId xmlns:a16="http://schemas.microsoft.com/office/drawing/2014/main" id="{C9327A4E-E511-4945-8385-F562FB738382}"/>
                </a:ext>
              </a:extLst>
            </p:cNvPr>
            <p:cNvSpPr/>
            <p:nvPr/>
          </p:nvSpPr>
          <p:spPr>
            <a:xfrm>
              <a:off x="5886505" y="2806910"/>
              <a:ext cx="1120426" cy="1281725"/>
            </a:xfrm>
            <a:prstGeom prst="can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MongoDB</a:t>
              </a:r>
              <a:br>
                <a:rPr lang="en-US" altLang="ko-KR" sz="1600"/>
              </a:br>
              <a:br>
                <a:rPr lang="en-US" altLang="ko-KR" sz="1600"/>
              </a:br>
              <a:r>
                <a:rPr lang="en-US" altLang="ko-KR" sz="1600"/>
                <a:t>Cluster</a:t>
              </a:r>
              <a:endParaRPr lang="ko-KR" altLang="en-US" sz="1600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447AC50-607C-43B9-8BB2-2C40A4E13CFE}"/>
                </a:ext>
              </a:extLst>
            </p:cNvPr>
            <p:cNvGrpSpPr/>
            <p:nvPr/>
          </p:nvGrpSpPr>
          <p:grpSpPr>
            <a:xfrm>
              <a:off x="5899372" y="4242300"/>
              <a:ext cx="1107559" cy="295424"/>
              <a:chOff x="3958953" y="4578485"/>
              <a:chExt cx="1786852" cy="337226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1F73228-84A3-472C-8D61-B78E8B835F67}"/>
                  </a:ext>
                </a:extLst>
              </p:cNvPr>
              <p:cNvSpPr/>
              <p:nvPr/>
            </p:nvSpPr>
            <p:spPr>
              <a:xfrm>
                <a:off x="3958955" y="4578485"/>
                <a:ext cx="1786850" cy="337226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3800197-009F-48C6-AF0F-DCAD0A1696F8}"/>
                  </a:ext>
                </a:extLst>
              </p:cNvPr>
              <p:cNvSpPr txBox="1"/>
              <p:nvPr/>
            </p:nvSpPr>
            <p:spPr>
              <a:xfrm>
                <a:off x="3958953" y="4616293"/>
                <a:ext cx="178684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 dirty="0"/>
                  <a:t>[Node#1] MongoDB</a:t>
                </a:r>
                <a:endParaRPr lang="ko-KR" altLang="en-US" sz="900" b="1" dirty="0"/>
              </a:p>
            </p:txBody>
          </p:sp>
        </p:grp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5F14251-FFB2-43FA-B4F0-0B3B2B5BB53B}"/>
                </a:ext>
              </a:extLst>
            </p:cNvPr>
            <p:cNvSpPr/>
            <p:nvPr/>
          </p:nvSpPr>
          <p:spPr>
            <a:xfrm>
              <a:off x="5784715" y="2671864"/>
              <a:ext cx="1334946" cy="2812588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0138DCA6-70D5-4932-AF1D-36C8ED9DA5CB}"/>
                </a:ext>
              </a:extLst>
            </p:cNvPr>
            <p:cNvGrpSpPr/>
            <p:nvPr/>
          </p:nvGrpSpPr>
          <p:grpSpPr>
            <a:xfrm>
              <a:off x="5899372" y="4641821"/>
              <a:ext cx="1107559" cy="295424"/>
              <a:chOff x="3958953" y="4578485"/>
              <a:chExt cx="1786852" cy="337226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CD811A97-162E-4D3B-9A9C-1A8BAD9B5C69}"/>
                  </a:ext>
                </a:extLst>
              </p:cNvPr>
              <p:cNvSpPr/>
              <p:nvPr/>
            </p:nvSpPr>
            <p:spPr>
              <a:xfrm>
                <a:off x="3958955" y="4578485"/>
                <a:ext cx="1786850" cy="337226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A04BF39-F721-401A-AD25-15128AF03DA2}"/>
                  </a:ext>
                </a:extLst>
              </p:cNvPr>
              <p:cNvSpPr txBox="1"/>
              <p:nvPr/>
            </p:nvSpPr>
            <p:spPr>
              <a:xfrm>
                <a:off x="3958953" y="4616293"/>
                <a:ext cx="1786849" cy="228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/>
                  <a:t>[Node#2] MongoDB</a:t>
                </a:r>
                <a:endParaRPr lang="ko-KR" altLang="en-US" sz="900" b="1"/>
              </a:p>
            </p:txBody>
          </p: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82D421A3-1E55-4C44-B8A4-F347EF79A39D}"/>
                </a:ext>
              </a:extLst>
            </p:cNvPr>
            <p:cNvGrpSpPr/>
            <p:nvPr/>
          </p:nvGrpSpPr>
          <p:grpSpPr>
            <a:xfrm>
              <a:off x="5901187" y="5074463"/>
              <a:ext cx="1107559" cy="295424"/>
              <a:chOff x="3958953" y="4578485"/>
              <a:chExt cx="1786852" cy="337226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790EA3F8-0830-43ED-BFE5-25F10F6C2CE8}"/>
                  </a:ext>
                </a:extLst>
              </p:cNvPr>
              <p:cNvSpPr/>
              <p:nvPr/>
            </p:nvSpPr>
            <p:spPr>
              <a:xfrm>
                <a:off x="3958955" y="4578485"/>
                <a:ext cx="1786850" cy="337226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870D972-C720-46A8-8D8E-14C18CCB36DC}"/>
                  </a:ext>
                </a:extLst>
              </p:cNvPr>
              <p:cNvSpPr txBox="1"/>
              <p:nvPr/>
            </p:nvSpPr>
            <p:spPr>
              <a:xfrm>
                <a:off x="3958953" y="4616293"/>
                <a:ext cx="1786849" cy="228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 dirty="0"/>
                  <a:t>[Node#3] MongoDB</a:t>
                </a:r>
                <a:endParaRPr lang="ko-KR" altLang="en-US" sz="900" b="1" dirty="0"/>
              </a:p>
            </p:txBody>
          </p:sp>
        </p:grpSp>
      </p:grp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B4CDF18-18E5-46B9-914E-4CE009EF0A37}"/>
              </a:ext>
            </a:extLst>
          </p:cNvPr>
          <p:cNvCxnSpPr>
            <a:cxnSpLocks/>
          </p:cNvCxnSpPr>
          <p:nvPr/>
        </p:nvCxnSpPr>
        <p:spPr>
          <a:xfrm>
            <a:off x="7543742" y="3306023"/>
            <a:ext cx="411275" cy="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8" name="그룹 1037">
            <a:extLst>
              <a:ext uri="{FF2B5EF4-FFF2-40B4-BE49-F238E27FC236}">
                <a16:creationId xmlns:a16="http://schemas.microsoft.com/office/drawing/2014/main" id="{0A58CA62-EB7C-4B5A-A2B1-53343F091CE7}"/>
              </a:ext>
            </a:extLst>
          </p:cNvPr>
          <p:cNvGrpSpPr/>
          <p:nvPr/>
        </p:nvGrpSpPr>
        <p:grpSpPr>
          <a:xfrm>
            <a:off x="8837022" y="430773"/>
            <a:ext cx="1455822" cy="1143027"/>
            <a:chOff x="8402527" y="268648"/>
            <a:chExt cx="1455822" cy="1186841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37EC06D-2CB7-4BB3-94B4-EA38615769FC}"/>
                </a:ext>
              </a:extLst>
            </p:cNvPr>
            <p:cNvSpPr/>
            <p:nvPr/>
          </p:nvSpPr>
          <p:spPr>
            <a:xfrm>
              <a:off x="8452513" y="1008181"/>
              <a:ext cx="1353671" cy="32517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Kibana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8CE0B683-2531-42B0-AA96-64EAFA8DDC58}"/>
                </a:ext>
              </a:extLst>
            </p:cNvPr>
            <p:cNvGrpSpPr/>
            <p:nvPr/>
          </p:nvGrpSpPr>
          <p:grpSpPr>
            <a:xfrm>
              <a:off x="8452513" y="559708"/>
              <a:ext cx="1353671" cy="369821"/>
              <a:chOff x="3958953" y="4578485"/>
              <a:chExt cx="1786852" cy="363271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2FE0ECD3-FA17-426B-B562-169E245D97C3}"/>
                  </a:ext>
                </a:extLst>
              </p:cNvPr>
              <p:cNvSpPr/>
              <p:nvPr/>
            </p:nvSpPr>
            <p:spPr>
              <a:xfrm>
                <a:off x="3958955" y="4578485"/>
                <a:ext cx="1786850" cy="3372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E65779C-8BA2-46DB-BD05-ECA296E27CD0}"/>
                  </a:ext>
                </a:extLst>
              </p:cNvPr>
              <p:cNvSpPr txBox="1"/>
              <p:nvPr/>
            </p:nvSpPr>
            <p:spPr>
              <a:xfrm>
                <a:off x="3958953" y="4596450"/>
                <a:ext cx="1786849" cy="345306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>
                    <a:solidFill>
                      <a:schemeClr val="tx1"/>
                    </a:solidFill>
                  </a:rPr>
                  <a:t>[Node#2] Kibana</a:t>
                </a:r>
                <a:br>
                  <a:rPr lang="en-US" altLang="ko-KR" sz="800" b="1" dirty="0">
                    <a:solidFill>
                      <a:schemeClr val="tx1"/>
                    </a:solidFill>
                  </a:rPr>
                </a:br>
                <a:r>
                  <a:rPr lang="en-US" altLang="ko-KR" sz="800" b="1" dirty="0">
                    <a:solidFill>
                      <a:schemeClr val="tx1"/>
                    </a:solidFill>
                  </a:rPr>
                  <a:t>PORT : 5602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1481CA2B-E5B2-4DA0-9E5C-E351F825FC2A}"/>
                </a:ext>
              </a:extLst>
            </p:cNvPr>
            <p:cNvSpPr/>
            <p:nvPr/>
          </p:nvSpPr>
          <p:spPr>
            <a:xfrm>
              <a:off x="8402527" y="268648"/>
              <a:ext cx="1455822" cy="1186841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E78CD8FB-4ECB-4A5E-887C-E160154D55EF}"/>
              </a:ext>
            </a:extLst>
          </p:cNvPr>
          <p:cNvGrpSpPr/>
          <p:nvPr/>
        </p:nvGrpSpPr>
        <p:grpSpPr>
          <a:xfrm>
            <a:off x="10513345" y="431696"/>
            <a:ext cx="1486635" cy="1143028"/>
            <a:chOff x="10117863" y="308481"/>
            <a:chExt cx="1478673" cy="1143028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F8FE076-05B3-453A-8599-8315AF8842FF}"/>
                </a:ext>
              </a:extLst>
            </p:cNvPr>
            <p:cNvSpPr/>
            <p:nvPr/>
          </p:nvSpPr>
          <p:spPr>
            <a:xfrm>
              <a:off x="10198366" y="1021150"/>
              <a:ext cx="1353671" cy="3118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API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558FD24F-54ED-4961-BB64-DABD4119B125}"/>
                </a:ext>
              </a:extLst>
            </p:cNvPr>
            <p:cNvGrpSpPr/>
            <p:nvPr/>
          </p:nvGrpSpPr>
          <p:grpSpPr>
            <a:xfrm>
              <a:off x="10198366" y="598611"/>
              <a:ext cx="1353671" cy="349730"/>
              <a:chOff x="3958953" y="4578485"/>
              <a:chExt cx="1786852" cy="356246"/>
            </a:xfrm>
          </p:grpSpPr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DBC04774-DD1F-4F67-8381-625D4B8E373E}"/>
                  </a:ext>
                </a:extLst>
              </p:cNvPr>
              <p:cNvSpPr/>
              <p:nvPr/>
            </p:nvSpPr>
            <p:spPr>
              <a:xfrm>
                <a:off x="3958955" y="4578485"/>
                <a:ext cx="1786850" cy="3372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A3306883-335D-4575-A965-5D8EC9298F9E}"/>
                  </a:ext>
                </a:extLst>
              </p:cNvPr>
              <p:cNvSpPr txBox="1"/>
              <p:nvPr/>
            </p:nvSpPr>
            <p:spPr>
              <a:xfrm>
                <a:off x="3958953" y="4589869"/>
                <a:ext cx="1786849" cy="344862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>
                    <a:solidFill>
                      <a:schemeClr val="tx1"/>
                    </a:solidFill>
                  </a:rPr>
                  <a:t>[Node#2] ES API</a:t>
                </a:r>
                <a:br>
                  <a:rPr lang="en-US" altLang="ko-KR" sz="800" b="1" dirty="0">
                    <a:solidFill>
                      <a:schemeClr val="tx1"/>
                    </a:solidFill>
                  </a:rPr>
                </a:br>
                <a:r>
                  <a:rPr lang="en-US" altLang="ko-KR" sz="800" b="1" dirty="0">
                    <a:solidFill>
                      <a:schemeClr val="tx1"/>
                    </a:solidFill>
                  </a:rPr>
                  <a:t>PORT</a:t>
                </a:r>
                <a:r>
                  <a:rPr lang="ko-KR" altLang="en-US" sz="8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800" b="1" dirty="0">
                    <a:solidFill>
                      <a:schemeClr val="tx1"/>
                    </a:solidFill>
                  </a:rPr>
                  <a:t>:</a:t>
                </a:r>
                <a:r>
                  <a:rPr lang="ko-KR" altLang="en-US" sz="8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800" b="1" dirty="0">
                    <a:solidFill>
                      <a:schemeClr val="tx1"/>
                    </a:solidFill>
                  </a:rPr>
                  <a:t>9000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602AD0F1-3FF3-4F32-B51B-E3C7814C4972}"/>
                </a:ext>
              </a:extLst>
            </p:cNvPr>
            <p:cNvSpPr/>
            <p:nvPr/>
          </p:nvSpPr>
          <p:spPr>
            <a:xfrm>
              <a:off x="10117863" y="313876"/>
              <a:ext cx="141511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dirty="0"/>
                <a:t>ES DATA API</a:t>
              </a:r>
              <a:endParaRPr lang="ko-KR" altLang="en-US" sz="1000" dirty="0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1DEA43C5-8827-421C-9FFC-C345F6F09CC5}"/>
                </a:ext>
              </a:extLst>
            </p:cNvPr>
            <p:cNvSpPr/>
            <p:nvPr/>
          </p:nvSpPr>
          <p:spPr>
            <a:xfrm>
              <a:off x="10140714" y="308481"/>
              <a:ext cx="1455822" cy="1143028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43" name="연결선: 꺾임 1042">
            <a:extLst>
              <a:ext uri="{FF2B5EF4-FFF2-40B4-BE49-F238E27FC236}">
                <a16:creationId xmlns:a16="http://schemas.microsoft.com/office/drawing/2014/main" id="{B67B3D6E-171C-48A1-9082-A353B0B6348B}"/>
              </a:ext>
            </a:extLst>
          </p:cNvPr>
          <p:cNvCxnSpPr>
            <a:cxnSpLocks/>
          </p:cNvCxnSpPr>
          <p:nvPr/>
        </p:nvCxnSpPr>
        <p:spPr>
          <a:xfrm rot="16200000" flipV="1">
            <a:off x="9553671" y="1613493"/>
            <a:ext cx="641044" cy="6018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연결선: 꺾임 1046">
            <a:extLst>
              <a:ext uri="{FF2B5EF4-FFF2-40B4-BE49-F238E27FC236}">
                <a16:creationId xmlns:a16="http://schemas.microsoft.com/office/drawing/2014/main" id="{B90F3FF7-C92B-43E1-8A3F-F27E94DA1F9C}"/>
              </a:ext>
            </a:extLst>
          </p:cNvPr>
          <p:cNvCxnSpPr>
            <a:stCxn id="95" idx="0"/>
            <a:endCxn id="172" idx="2"/>
          </p:cNvCxnSpPr>
          <p:nvPr/>
        </p:nvCxnSpPr>
        <p:spPr>
          <a:xfrm rot="5400000" flipH="1" flipV="1">
            <a:off x="10558533" y="1529534"/>
            <a:ext cx="664426" cy="754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CBC423BB-A3A4-4584-9A15-498B891DA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99" y="2398353"/>
            <a:ext cx="3565990" cy="158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Logstash - Coralogix">
            <a:extLst>
              <a:ext uri="{FF2B5EF4-FFF2-40B4-BE49-F238E27FC236}">
                <a16:creationId xmlns:a16="http://schemas.microsoft.com/office/drawing/2014/main" id="{6BE0BD78-B462-423D-A0F5-AACE23D3C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547" y="2450684"/>
            <a:ext cx="630799" cy="63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10D11501-F1BE-4566-A198-842DCB111615}"/>
              </a:ext>
            </a:extLst>
          </p:cNvPr>
          <p:cNvGrpSpPr/>
          <p:nvPr/>
        </p:nvGrpSpPr>
        <p:grpSpPr>
          <a:xfrm>
            <a:off x="2931525" y="3993574"/>
            <a:ext cx="2333476" cy="1243209"/>
            <a:chOff x="3093214" y="3943916"/>
            <a:chExt cx="2333476" cy="1243209"/>
          </a:xfrm>
        </p:grpSpPr>
        <p:pic>
          <p:nvPicPr>
            <p:cNvPr id="1026" name="Picture 2" descr="Customizing the Spring Boot Banner | by Leo Gutiérrez | The Startup | Medium">
              <a:extLst>
                <a:ext uri="{FF2B5EF4-FFF2-40B4-BE49-F238E27FC236}">
                  <a16:creationId xmlns:a16="http://schemas.microsoft.com/office/drawing/2014/main" id="{2F5E0CED-24F2-435C-B9FA-72859FF8C0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02" y="3943916"/>
              <a:ext cx="953635" cy="479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1BC84ADF-0924-40ED-BA65-E440836A67D1}"/>
                </a:ext>
              </a:extLst>
            </p:cNvPr>
            <p:cNvGrpSpPr/>
            <p:nvPr/>
          </p:nvGrpSpPr>
          <p:grpSpPr>
            <a:xfrm>
              <a:off x="3093214" y="4283802"/>
              <a:ext cx="2333476" cy="903323"/>
              <a:chOff x="2365135" y="5430364"/>
              <a:chExt cx="2764579" cy="903323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2365135" y="5430364"/>
                <a:ext cx="2659915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100" dirty="0" err="1"/>
                  <a:t>application.properties</a:t>
                </a:r>
                <a:endParaRPr lang="ko-KR" altLang="en-US" sz="1100" dirty="0"/>
              </a:p>
            </p:txBody>
          </p:sp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B2728CCE-0F8D-4867-84F7-F2FAF041D1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21064" y="5796137"/>
                <a:ext cx="2708650" cy="537550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82CC7A-1836-4982-9AA0-2525C6920E55}"/>
                </a:ext>
              </a:extLst>
            </p:cNvPr>
            <p:cNvSpPr txBox="1"/>
            <p:nvPr/>
          </p:nvSpPr>
          <p:spPr>
            <a:xfrm>
              <a:off x="4048337" y="4050962"/>
              <a:ext cx="136768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Consumer Daemon</a:t>
              </a:r>
              <a:endParaRPr lang="ko-KR" altLang="en-US" sz="105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A9186F4-BD82-474C-BC16-0CA884E7BDF6}"/>
              </a:ext>
            </a:extLst>
          </p:cNvPr>
          <p:cNvGrpSpPr/>
          <p:nvPr/>
        </p:nvGrpSpPr>
        <p:grpSpPr>
          <a:xfrm>
            <a:off x="320201" y="1831203"/>
            <a:ext cx="962128" cy="813727"/>
            <a:chOff x="257013" y="1235658"/>
            <a:chExt cx="962128" cy="81372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EF9C847-75C8-43D0-B81D-781F728EBEAD}"/>
                </a:ext>
              </a:extLst>
            </p:cNvPr>
            <p:cNvSpPr/>
            <p:nvPr/>
          </p:nvSpPr>
          <p:spPr>
            <a:xfrm>
              <a:off x="257013" y="1235658"/>
              <a:ext cx="962128" cy="81372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highlight>
                    <a:srgbClr val="FFFF00"/>
                  </a:highlight>
                </a:rPr>
                <a:t>Node1</a:t>
              </a:r>
              <a:r>
                <a:rPr lang="en-US" altLang="ko-KR" sz="800" dirty="0"/>
                <a:t> H/W Info</a:t>
              </a:r>
              <a:br>
                <a:rPr lang="en-US" altLang="ko-KR" sz="800" dirty="0"/>
              </a:br>
              <a:r>
                <a:rPr lang="en-US" altLang="ko-KR" sz="800" dirty="0"/>
                <a:t>(172.16.11.246)</a:t>
              </a:r>
            </a:p>
            <a:p>
              <a:pPr algn="ctr"/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endParaRPr lang="ko-KR" altLang="en-US" sz="800" dirty="0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F134AECB-6C2F-4216-A0C3-32D2585A07A2}"/>
                </a:ext>
              </a:extLst>
            </p:cNvPr>
            <p:cNvSpPr/>
            <p:nvPr/>
          </p:nvSpPr>
          <p:spPr>
            <a:xfrm>
              <a:off x="365809" y="1653081"/>
              <a:ext cx="756365" cy="3245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ES </a:t>
              </a:r>
              <a:r>
                <a:rPr lang="en-US" altLang="ko-KR" sz="900" dirty="0" err="1"/>
                <a:t>Filebeat</a:t>
              </a:r>
              <a:endParaRPr lang="ko-KR" altLang="en-US" sz="900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BAB114F3-21B8-4B6F-8BEC-E17F224CDF18}"/>
              </a:ext>
            </a:extLst>
          </p:cNvPr>
          <p:cNvGrpSpPr/>
          <p:nvPr/>
        </p:nvGrpSpPr>
        <p:grpSpPr>
          <a:xfrm>
            <a:off x="315378" y="2807023"/>
            <a:ext cx="962128" cy="813727"/>
            <a:chOff x="257013" y="1235658"/>
            <a:chExt cx="962128" cy="813727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994023A-A541-405F-9265-59C563B66660}"/>
                </a:ext>
              </a:extLst>
            </p:cNvPr>
            <p:cNvSpPr/>
            <p:nvPr/>
          </p:nvSpPr>
          <p:spPr>
            <a:xfrm>
              <a:off x="257013" y="1235658"/>
              <a:ext cx="962128" cy="81372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highlight>
                    <a:srgbClr val="FFFF00"/>
                  </a:highlight>
                </a:rPr>
                <a:t>Node2</a:t>
              </a:r>
              <a:r>
                <a:rPr lang="en-US" altLang="ko-KR" sz="800" dirty="0"/>
                <a:t> H/W Info</a:t>
              </a:r>
              <a:br>
                <a:rPr lang="en-US" altLang="ko-KR" sz="800" dirty="0"/>
              </a:br>
              <a:r>
                <a:rPr lang="en-US" altLang="ko-KR" sz="800" dirty="0"/>
                <a:t>(172.16.11.247)</a:t>
              </a:r>
            </a:p>
            <a:p>
              <a:pPr algn="ctr"/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endParaRPr lang="ko-KR" altLang="en-US" sz="800" dirty="0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0FE83743-4826-461C-AB9C-F1A0A48295FE}"/>
                </a:ext>
              </a:extLst>
            </p:cNvPr>
            <p:cNvSpPr/>
            <p:nvPr/>
          </p:nvSpPr>
          <p:spPr>
            <a:xfrm>
              <a:off x="365809" y="1653081"/>
              <a:ext cx="756365" cy="3245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ES </a:t>
              </a:r>
              <a:r>
                <a:rPr lang="en-US" altLang="ko-KR" sz="900" dirty="0" err="1"/>
                <a:t>Filebeat</a:t>
              </a:r>
              <a:endParaRPr lang="ko-KR" altLang="en-US" sz="900" dirty="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0BE49A6C-9596-436A-BE13-C3307ACB4667}"/>
              </a:ext>
            </a:extLst>
          </p:cNvPr>
          <p:cNvGrpSpPr/>
          <p:nvPr/>
        </p:nvGrpSpPr>
        <p:grpSpPr>
          <a:xfrm>
            <a:off x="310214" y="3798909"/>
            <a:ext cx="962128" cy="813727"/>
            <a:chOff x="257013" y="1235658"/>
            <a:chExt cx="962128" cy="813727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71121DB-5CE7-4A30-B0EB-A343B9618376}"/>
                </a:ext>
              </a:extLst>
            </p:cNvPr>
            <p:cNvSpPr/>
            <p:nvPr/>
          </p:nvSpPr>
          <p:spPr>
            <a:xfrm>
              <a:off x="257013" y="1235658"/>
              <a:ext cx="962128" cy="81372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highlight>
                    <a:srgbClr val="FFFF00"/>
                  </a:highlight>
                </a:rPr>
                <a:t>Node3</a:t>
              </a:r>
              <a:r>
                <a:rPr lang="en-US" altLang="ko-KR" sz="800" dirty="0"/>
                <a:t> H/W Info</a:t>
              </a:r>
              <a:br>
                <a:rPr lang="en-US" altLang="ko-KR" sz="800" dirty="0"/>
              </a:br>
              <a:r>
                <a:rPr lang="en-US" altLang="ko-KR" sz="800" dirty="0"/>
                <a:t>(172.16.11.248)</a:t>
              </a:r>
            </a:p>
            <a:p>
              <a:pPr algn="ctr"/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endParaRPr lang="ko-KR" altLang="en-US" sz="8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0CA8D7E-254B-4F4D-A33F-7998E5803B3F}"/>
                </a:ext>
              </a:extLst>
            </p:cNvPr>
            <p:cNvSpPr/>
            <p:nvPr/>
          </p:nvSpPr>
          <p:spPr>
            <a:xfrm>
              <a:off x="365809" y="1653081"/>
              <a:ext cx="756365" cy="3245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ES </a:t>
              </a:r>
              <a:r>
                <a:rPr lang="en-US" altLang="ko-KR" sz="900" dirty="0" err="1"/>
                <a:t>Filebeat</a:t>
              </a:r>
              <a:endParaRPr lang="ko-KR" altLang="en-US" sz="900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1462EE6-DCA6-4B43-9224-2EE7A3930C6B}"/>
              </a:ext>
            </a:extLst>
          </p:cNvPr>
          <p:cNvSpPr txBox="1"/>
          <p:nvPr/>
        </p:nvSpPr>
        <p:spPr>
          <a:xfrm>
            <a:off x="114874" y="4856296"/>
            <a:ext cx="1806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ko-KR" altLang="en-US" sz="800" dirty="0"/>
              <a:t>초 주기로  </a:t>
            </a:r>
            <a:r>
              <a:rPr lang="en-US" altLang="ko-KR" sz="800" dirty="0"/>
              <a:t>Agent(Spring boot)</a:t>
            </a:r>
          </a:p>
          <a:p>
            <a:r>
              <a:rPr lang="ko-KR" altLang="en-US" sz="800" dirty="0"/>
              <a:t>는 각 노드의 리소스 정보 </a:t>
            </a:r>
            <a:r>
              <a:rPr lang="en-US" altLang="ko-KR" sz="800"/>
              <a:t>TXT </a:t>
            </a:r>
            <a:r>
              <a:rPr lang="ko-KR" altLang="en-US" sz="800"/>
              <a:t>저장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68961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67173" y="165718"/>
            <a:ext cx="451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Hardware resource info Log Data Sample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E7D295-57EE-4E1B-A84B-C1D6E5DBF75E}"/>
              </a:ext>
            </a:extLst>
          </p:cNvPr>
          <p:cNvSpPr/>
          <p:nvPr/>
        </p:nvSpPr>
        <p:spPr>
          <a:xfrm>
            <a:off x="186629" y="1001684"/>
            <a:ext cx="11851169" cy="1458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</a:rPr>
              <a:t>LOG_TIME</a:t>
            </a:r>
            <a:r>
              <a:rPr lang="en-US" altLang="ko-KR" sz="1000" dirty="0">
                <a:solidFill>
                  <a:schemeClr val="tx1"/>
                </a:solidFill>
              </a:rPr>
              <a:t>=2021-09-16 00:00:35 </a:t>
            </a:r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</a:rPr>
              <a:t>NODE_IP</a:t>
            </a:r>
            <a:r>
              <a:rPr lang="en-US" altLang="ko-KR" sz="1000" dirty="0">
                <a:solidFill>
                  <a:schemeClr val="tx1"/>
                </a:solidFill>
              </a:rPr>
              <a:t>=172.16.11.246 </a:t>
            </a:r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</a:rPr>
              <a:t>MESSAGE</a:t>
            </a:r>
            <a:r>
              <a:rPr lang="en-US" altLang="ko-KR" sz="1000" dirty="0">
                <a:solidFill>
                  <a:schemeClr val="tx1"/>
                </a:solidFill>
              </a:rPr>
              <a:t>=CPU User: 2.5% CPU Nice: 0.0% CPU System: 0.8% CPU Idle: 96.7% CPU </a:t>
            </a:r>
            <a:r>
              <a:rPr lang="en-US" altLang="ko-KR" sz="1000" dirty="0" err="1">
                <a:solidFill>
                  <a:schemeClr val="tx1"/>
                </a:solidFill>
              </a:rPr>
              <a:t>IOwait</a:t>
            </a:r>
            <a:r>
              <a:rPr lang="en-US" altLang="ko-KR" sz="1000" dirty="0">
                <a:solidFill>
                  <a:schemeClr val="tx1"/>
                </a:solidFill>
              </a:rPr>
              <a:t>: 0.0% CPU IRQ: 0.0% CPU </a:t>
            </a:r>
            <a:r>
              <a:rPr lang="en-US" altLang="ko-KR" sz="1000" dirty="0" err="1">
                <a:solidFill>
                  <a:schemeClr val="tx1"/>
                </a:solidFill>
              </a:rPr>
              <a:t>SoftIRQ</a:t>
            </a:r>
            <a:r>
              <a:rPr lang="en-US" altLang="ko-KR" sz="1000" dirty="0">
                <a:solidFill>
                  <a:schemeClr val="tx1"/>
                </a:solidFill>
              </a:rPr>
              <a:t>: 0.0% CPU Steal: 0.0% CPU load: 3.3% Physical Memory: Available: 1.2 GiB/7.6 GiB Virtual Memory: Swap Used/Avail: 0 bytes/0 bytes, Virtual Memory In Use/Max=6.4 GiB/3.8 GiB  / (Local Disk) [</a:t>
            </a:r>
            <a:r>
              <a:rPr lang="en-US" altLang="ko-KR" sz="1000" dirty="0" err="1">
                <a:solidFill>
                  <a:schemeClr val="tx1"/>
                </a:solidFill>
              </a:rPr>
              <a:t>xfs</a:t>
            </a:r>
            <a:r>
              <a:rPr lang="en-US" altLang="ko-KR" sz="1000" dirty="0">
                <a:solidFill>
                  <a:schemeClr val="tx1"/>
                </a:solidFill>
              </a:rPr>
              <a:t>] 36.2 GiB of 50.0 GiB free (72.4%), 26.2 M of 26.2 M files free (99.8%) is /dev/mapper/centos-root [/dev/dm-0] and is mounted at /  /dev/vda1 (Local Disk) [</a:t>
            </a:r>
            <a:r>
              <a:rPr lang="en-US" altLang="ko-KR" sz="1000" dirty="0" err="1">
                <a:solidFill>
                  <a:schemeClr val="tx1"/>
                </a:solidFill>
              </a:rPr>
              <a:t>xfs</a:t>
            </a:r>
            <a:r>
              <a:rPr lang="en-US" altLang="ko-KR" sz="1000" dirty="0">
                <a:solidFill>
                  <a:schemeClr val="tx1"/>
                </a:solidFill>
              </a:rPr>
              <a:t>] 786.4 MiB of 1014 MiB free (77.6%), 523.9 K of 524.3 K files free (99.9%) is /dev/vda1  and is mounted at /boot  /dev/mapper/centos-home (Local Disk) [</a:t>
            </a:r>
            <a:r>
              <a:rPr lang="en-US" altLang="ko-KR" sz="1000" dirty="0" err="1">
                <a:solidFill>
                  <a:schemeClr val="tx1"/>
                </a:solidFill>
              </a:rPr>
              <a:t>xfs</a:t>
            </a:r>
            <a:r>
              <a:rPr lang="en-US" altLang="ko-KR" sz="1000" dirty="0">
                <a:solidFill>
                  <a:schemeClr val="tx1"/>
                </a:solidFill>
              </a:rPr>
              <a:t>] 40.2 GiB of 41.1 GiB free (97.7%), 21.6 M of 21.6 M files free (100.0%) is /dev/mapper/centos-home [/dev/dm-2] and is mounted at /home  </a:t>
            </a:r>
            <a:r>
              <a:rPr lang="en-US" altLang="ko-KR" sz="1000" dirty="0" err="1">
                <a:solidFill>
                  <a:schemeClr val="tx1"/>
                </a:solidFill>
              </a:rPr>
              <a:t>tmpfs</a:t>
            </a:r>
            <a:r>
              <a:rPr lang="en-US" altLang="ko-KR" sz="1000" dirty="0">
                <a:solidFill>
                  <a:schemeClr val="tx1"/>
                </a:solidFill>
              </a:rPr>
              <a:t> (Ram Disk) [</a:t>
            </a:r>
            <a:r>
              <a:rPr lang="en-US" altLang="ko-KR" sz="1000" dirty="0" err="1">
                <a:solidFill>
                  <a:schemeClr val="tx1"/>
                </a:solidFill>
              </a:rPr>
              <a:t>tmpfs</a:t>
            </a:r>
            <a:r>
              <a:rPr lang="en-US" altLang="ko-KR" sz="1000" dirty="0">
                <a:solidFill>
                  <a:schemeClr val="tx1"/>
                </a:solidFill>
              </a:rPr>
              <a:t>] 3.8 GiB of 3.8 GiB free (100.0%), 1.0 M of 1.0 M files free (100.0%) is </a:t>
            </a:r>
            <a:r>
              <a:rPr lang="en-US" altLang="ko-KR" sz="1000" dirty="0" err="1">
                <a:solidFill>
                  <a:schemeClr val="tx1"/>
                </a:solidFill>
              </a:rPr>
              <a:t>tmpfs</a:t>
            </a:r>
            <a:r>
              <a:rPr lang="en-US" altLang="ko-KR" sz="1000" dirty="0">
                <a:solidFill>
                  <a:schemeClr val="tx1"/>
                </a:solidFill>
              </a:rPr>
              <a:t>  and is mounted at /var/lib/</a:t>
            </a:r>
            <a:r>
              <a:rPr lang="en-US" altLang="ko-KR" sz="1000" dirty="0" err="1">
                <a:solidFill>
                  <a:schemeClr val="tx1"/>
                </a:solidFill>
              </a:rPr>
              <a:t>kubelet</a:t>
            </a:r>
            <a:r>
              <a:rPr lang="en-US" altLang="ko-KR" sz="1000" dirty="0">
                <a:solidFill>
                  <a:schemeClr val="tx1"/>
                </a:solidFill>
              </a:rPr>
              <a:t>/pods/2d8fb875-1d59-4495-a770-a5d9dadf49c7/volumes/</a:t>
            </a:r>
            <a:r>
              <a:rPr lang="en-US" altLang="ko-KR" sz="1000" dirty="0" err="1">
                <a:solidFill>
                  <a:schemeClr val="tx1"/>
                </a:solidFill>
              </a:rPr>
              <a:t>kubernetes.io~projected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</a:rPr>
              <a:t>kube</a:t>
            </a:r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en-US" altLang="ko-KR" sz="1000" dirty="0" err="1">
                <a:solidFill>
                  <a:schemeClr val="tx1"/>
                </a:solidFill>
              </a:rPr>
              <a:t>api</a:t>
            </a:r>
            <a:r>
              <a:rPr lang="en-US" altLang="ko-KR" sz="1000" dirty="0">
                <a:solidFill>
                  <a:schemeClr val="tx1"/>
                </a:solidFill>
              </a:rPr>
              <a:t>-access-</a:t>
            </a:r>
            <a:r>
              <a:rPr lang="en-US" altLang="ko-KR" sz="1000" dirty="0" err="1">
                <a:solidFill>
                  <a:schemeClr val="tx1"/>
                </a:solidFill>
              </a:rPr>
              <a:t>qqdld</a:t>
            </a:r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 err="1">
                <a:solidFill>
                  <a:schemeClr val="tx1"/>
                </a:solidFill>
              </a:rPr>
              <a:t>tmpfs</a:t>
            </a:r>
            <a:r>
              <a:rPr lang="en-US" altLang="ko-KR" sz="1000" dirty="0">
                <a:solidFill>
                  <a:schemeClr val="tx1"/>
                </a:solidFill>
              </a:rPr>
              <a:t> (Ram Disk) [</a:t>
            </a:r>
            <a:r>
              <a:rPr lang="en-US" altLang="ko-KR" sz="1000" dirty="0" err="1">
                <a:solidFill>
                  <a:schemeClr val="tx1"/>
                </a:solidFill>
              </a:rPr>
              <a:t>tmpfs</a:t>
            </a:r>
            <a:r>
              <a:rPr lang="en-US" altLang="ko-KR" sz="1000" dirty="0">
                <a:solidFill>
                  <a:schemeClr val="tx1"/>
                </a:solidFill>
              </a:rPr>
              <a:t>] 3.8 GiB of 3.8 GiB free (100.0%), 1.0 M of 1.0 M files free (100.0%) is </a:t>
            </a:r>
            <a:r>
              <a:rPr lang="en-US" altLang="ko-KR" sz="1000" dirty="0" err="1">
                <a:solidFill>
                  <a:schemeClr val="tx1"/>
                </a:solidFill>
              </a:rPr>
              <a:t>tmpfs</a:t>
            </a:r>
            <a:r>
              <a:rPr lang="en-US" altLang="ko-KR" sz="1000" dirty="0">
                <a:solidFill>
                  <a:schemeClr val="tx1"/>
                </a:solidFill>
              </a:rPr>
              <a:t>  and is mounted at /var/lib/</a:t>
            </a:r>
            <a:r>
              <a:rPr lang="en-US" altLang="ko-KR" sz="1000" dirty="0" err="1">
                <a:solidFill>
                  <a:schemeClr val="tx1"/>
                </a:solidFill>
              </a:rPr>
              <a:t>kubelet</a:t>
            </a:r>
            <a:r>
              <a:rPr lang="en-US" altLang="ko-KR" sz="1000" dirty="0">
                <a:solidFill>
                  <a:schemeClr val="tx1"/>
                </a:solidFill>
              </a:rPr>
              <a:t>/pods/5a9a0eda-4ee1-4002-a53d-cb2ed6b2249f/volumes/</a:t>
            </a:r>
            <a:r>
              <a:rPr lang="en-US" altLang="ko-KR" sz="1000" dirty="0" err="1">
                <a:solidFill>
                  <a:schemeClr val="tx1"/>
                </a:solidFill>
              </a:rPr>
              <a:t>kubernetes.io~projected</a:t>
            </a:r>
            <a:r>
              <a:rPr lang="en-US" altLang="ko-KR" sz="1000" dirty="0">
                <a:solidFill>
                  <a:schemeClr val="tx1"/>
                </a:solidFill>
              </a:rPr>
              <a:t>/kube-api-access-k5sp7  </a:t>
            </a:r>
            <a:r>
              <a:rPr lang="en-US" altLang="ko-KR" sz="1000" dirty="0" err="1">
                <a:solidFill>
                  <a:schemeClr val="tx1"/>
                </a:solidFill>
              </a:rPr>
              <a:t>tmpfs</a:t>
            </a:r>
            <a:r>
              <a:rPr lang="en-US" altLang="ko-KR" sz="1000" dirty="0">
                <a:solidFill>
                  <a:schemeClr val="tx1"/>
                </a:solidFill>
              </a:rPr>
              <a:t> (Ram Disk) [</a:t>
            </a:r>
            <a:r>
              <a:rPr lang="en-US" altLang="ko-KR" sz="1000" dirty="0" err="1">
                <a:solidFill>
                  <a:schemeClr val="tx1"/>
                </a:solidFill>
              </a:rPr>
              <a:t>tmpfs</a:t>
            </a:r>
            <a:r>
              <a:rPr lang="en-US" altLang="ko-KR" sz="1000" dirty="0">
                <a:solidFill>
                  <a:schemeClr val="tx1"/>
                </a:solidFill>
              </a:rPr>
              <a:t>] 3.8 GiB of 3.8 GiB free (100.0%), 1.0 M of 1.0 M files free (100.0%) is </a:t>
            </a:r>
            <a:r>
              <a:rPr lang="en-US" altLang="ko-KR" sz="1000" dirty="0" err="1">
                <a:solidFill>
                  <a:schemeClr val="tx1"/>
                </a:solidFill>
              </a:rPr>
              <a:t>tmpfs</a:t>
            </a:r>
            <a:r>
              <a:rPr lang="en-US" altLang="ko-KR" sz="1000" dirty="0">
                <a:solidFill>
                  <a:schemeClr val="tx1"/>
                </a:solidFill>
              </a:rPr>
              <a:t>  and is mounted at /var/lib/</a:t>
            </a:r>
            <a:r>
              <a:rPr lang="en-US" altLang="ko-KR" sz="1000" dirty="0" err="1">
                <a:solidFill>
                  <a:schemeClr val="tx1"/>
                </a:solidFill>
              </a:rPr>
              <a:t>kubelet</a:t>
            </a:r>
            <a:r>
              <a:rPr lang="en-US" altLang="ko-KR" sz="1000" dirty="0">
                <a:solidFill>
                  <a:schemeClr val="tx1"/>
                </a:solidFill>
              </a:rPr>
              <a:t>/pods/ff315574-97bc-4d50-9e90-415ff8042634/volumes/</a:t>
            </a:r>
            <a:r>
              <a:rPr lang="en-US" altLang="ko-KR" sz="1000" dirty="0" err="1">
                <a:solidFill>
                  <a:schemeClr val="tx1"/>
                </a:solidFill>
              </a:rPr>
              <a:t>kubernetes.io~projected</a:t>
            </a:r>
            <a:r>
              <a:rPr lang="en-US" altLang="ko-KR" sz="1000" dirty="0">
                <a:solidFill>
                  <a:schemeClr val="tx1"/>
                </a:solidFill>
              </a:rPr>
              <a:t>/kube-api-access-f8w7g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D43CC5-FE73-4022-99AA-7C51C63961E2}"/>
              </a:ext>
            </a:extLst>
          </p:cNvPr>
          <p:cNvSpPr/>
          <p:nvPr/>
        </p:nvSpPr>
        <p:spPr>
          <a:xfrm>
            <a:off x="137990" y="652020"/>
            <a:ext cx="16940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Source Data (</a:t>
            </a:r>
            <a:r>
              <a:rPr lang="en-US" altLang="ko-KR" sz="1400" dirty="0">
                <a:solidFill>
                  <a:srgbClr val="C00000"/>
                </a:solidFill>
              </a:rPr>
              <a:t>txt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C8E9C7-DD83-4515-A96A-2D8BC99808EC}"/>
              </a:ext>
            </a:extLst>
          </p:cNvPr>
          <p:cNvSpPr/>
          <p:nvPr/>
        </p:nvSpPr>
        <p:spPr>
          <a:xfrm>
            <a:off x="137990" y="2856053"/>
            <a:ext cx="3496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MongoDB Data (</a:t>
            </a:r>
            <a:r>
              <a:rPr lang="en-US" altLang="ko-KR" sz="1400" dirty="0" err="1">
                <a:solidFill>
                  <a:srgbClr val="C00000"/>
                </a:solidFill>
              </a:rPr>
              <a:t>sptek.cmp_log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DD8C35-62E7-4BB9-9980-BC293A80F720}"/>
              </a:ext>
            </a:extLst>
          </p:cNvPr>
          <p:cNvSpPr/>
          <p:nvPr/>
        </p:nvSpPr>
        <p:spPr>
          <a:xfrm>
            <a:off x="131364" y="4327363"/>
            <a:ext cx="3496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Elasticsearch (</a:t>
            </a:r>
            <a:r>
              <a:rPr lang="en-US" altLang="ko-KR" sz="1400" b="0" i="0" dirty="0">
                <a:solidFill>
                  <a:srgbClr val="C00000"/>
                </a:solidFill>
                <a:effectLst/>
                <a:latin typeface="Roboto Mono"/>
              </a:rPr>
              <a:t>sptek-logs-2021.09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1E7CE3-F70E-48FB-88F6-E179A2147EA6}"/>
              </a:ext>
            </a:extLst>
          </p:cNvPr>
          <p:cNvSpPr/>
          <p:nvPr/>
        </p:nvSpPr>
        <p:spPr>
          <a:xfrm>
            <a:off x="137990" y="2482322"/>
            <a:ext cx="597422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MESSAGE </a:t>
            </a:r>
            <a:r>
              <a:rPr lang="ko-KR" altLang="en-US" sz="1000" dirty="0"/>
              <a:t>정보</a:t>
            </a:r>
            <a:r>
              <a:rPr lang="en-US" altLang="ko-KR" sz="1000" dirty="0"/>
              <a:t> ( CPU </a:t>
            </a:r>
            <a:r>
              <a:rPr lang="ko-KR" altLang="en-US" sz="1000" dirty="0"/>
              <a:t>사용률</a:t>
            </a:r>
            <a:r>
              <a:rPr lang="en-US" altLang="ko-KR" sz="1000" dirty="0"/>
              <a:t>, </a:t>
            </a:r>
            <a:r>
              <a:rPr lang="ko-KR" altLang="en-US" sz="1000" dirty="0"/>
              <a:t>메모리 사용률</a:t>
            </a:r>
            <a:r>
              <a:rPr lang="en-US" altLang="ko-KR" sz="1000" dirty="0"/>
              <a:t>, </a:t>
            </a:r>
            <a:r>
              <a:rPr lang="ko-KR" altLang="en-US" sz="1000" dirty="0"/>
              <a:t>디스크 사용률 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156E34-9B92-4D8A-BBAC-832A7A5DA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0" y="3277254"/>
            <a:ext cx="9414572" cy="10161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692317C-2BA3-406A-B759-8B9C13CFC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04" y="4724706"/>
            <a:ext cx="9352258" cy="202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77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67173" y="165718"/>
            <a:ext cx="4408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Cerebro</a:t>
            </a:r>
            <a:r>
              <a:rPr lang="en-US" altLang="ko-KR" dirty="0"/>
              <a:t> (Elasticsearch</a:t>
            </a:r>
            <a:r>
              <a:rPr lang="ko-KR" altLang="en-US" dirty="0"/>
              <a:t> 모니터링 </a:t>
            </a:r>
            <a:r>
              <a:rPr lang="en-US" altLang="ko-KR" dirty="0"/>
              <a:t>WEB </a:t>
            </a:r>
            <a:r>
              <a:rPr lang="ko-KR" altLang="en-US" dirty="0"/>
              <a:t>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6F0F3-67BD-4D3A-A2E2-6AD3742ADADA}"/>
              </a:ext>
            </a:extLst>
          </p:cNvPr>
          <p:cNvSpPr txBox="1"/>
          <p:nvPr/>
        </p:nvSpPr>
        <p:spPr>
          <a:xfrm>
            <a:off x="303174" y="634419"/>
            <a:ext cx="97385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400"/>
              <a:t>클러스터링 구성된 노드 관리 </a:t>
            </a:r>
            <a:endParaRPr lang="en-US" altLang="ko-KR" sz="1400"/>
          </a:p>
          <a:p>
            <a:pPr marL="171450" indent="-171450">
              <a:buFontTx/>
              <a:buChar char="-"/>
            </a:pPr>
            <a:r>
              <a:rPr lang="en-US" altLang="ko-KR" sz="1400"/>
              <a:t>INDEX, SHARD, Documents </a:t>
            </a:r>
            <a:r>
              <a:rPr lang="ko-KR" altLang="en-US" sz="1400"/>
              <a:t>관리</a:t>
            </a:r>
            <a:endParaRPr lang="en-US" altLang="ko-KR" sz="1400"/>
          </a:p>
          <a:p>
            <a:pPr marL="171450" indent="-171450">
              <a:buFontTx/>
              <a:buChar char="-"/>
            </a:pPr>
            <a:r>
              <a:rPr lang="en-US" altLang="ko-KR" sz="1400"/>
              <a:t>INDEX templates </a:t>
            </a:r>
            <a:r>
              <a:rPr lang="ko-KR" altLang="en-US" sz="1400"/>
              <a:t>관리</a:t>
            </a:r>
            <a:endParaRPr lang="en-US" altLang="ko-KR" sz="1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F43198-4B22-40F6-98CA-B53F91B77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55" y="1546016"/>
            <a:ext cx="6642375" cy="20013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212C93-77A9-45BF-97E8-7832E4F80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55" y="4176478"/>
            <a:ext cx="6642376" cy="22321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A8C3DE-2924-4A91-B3EC-758D98736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923" y="1546016"/>
            <a:ext cx="4837889" cy="488201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414F7EA-EF77-437D-ABDF-A9F348A9CDF8}"/>
              </a:ext>
            </a:extLst>
          </p:cNvPr>
          <p:cNvSpPr/>
          <p:nvPr/>
        </p:nvSpPr>
        <p:spPr>
          <a:xfrm>
            <a:off x="7282775" y="2546685"/>
            <a:ext cx="2315182" cy="183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8EA63F-824C-4EA3-AD0C-6A1EA7DD454D}"/>
              </a:ext>
            </a:extLst>
          </p:cNvPr>
          <p:cNvSpPr/>
          <p:nvPr/>
        </p:nvSpPr>
        <p:spPr>
          <a:xfrm>
            <a:off x="405319" y="4560311"/>
            <a:ext cx="6533745" cy="225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DA686A-19FD-4A6D-9FDE-8ED2C9FE42E4}"/>
              </a:ext>
            </a:extLst>
          </p:cNvPr>
          <p:cNvSpPr/>
          <p:nvPr/>
        </p:nvSpPr>
        <p:spPr>
          <a:xfrm>
            <a:off x="405319" y="2118668"/>
            <a:ext cx="1131652" cy="1363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7B960C-C0E5-4F33-9461-87C2F579D49D}"/>
              </a:ext>
            </a:extLst>
          </p:cNvPr>
          <p:cNvSpPr/>
          <p:nvPr/>
        </p:nvSpPr>
        <p:spPr>
          <a:xfrm>
            <a:off x="405319" y="5234763"/>
            <a:ext cx="4011037" cy="1173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622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E95C85-A979-48CB-BFE3-BFDE37D18D51}"/>
              </a:ext>
            </a:extLst>
          </p:cNvPr>
          <p:cNvSpPr/>
          <p:nvPr/>
        </p:nvSpPr>
        <p:spPr>
          <a:xfrm>
            <a:off x="167173" y="165718"/>
            <a:ext cx="2574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Elasticsearch </a:t>
            </a:r>
            <a:r>
              <a:rPr lang="ko-KR" altLang="en-US" dirty="0"/>
              <a:t>머신 러닝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50C4C-AF92-43AB-8C15-40BC9E9AC2BC}"/>
              </a:ext>
            </a:extLst>
          </p:cNvPr>
          <p:cNvSpPr txBox="1"/>
          <p:nvPr/>
        </p:nvSpPr>
        <p:spPr>
          <a:xfrm>
            <a:off x="167172" y="809109"/>
            <a:ext cx="104896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시계열 데이터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(Time-series Data)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를 학습해서 이상 징후를 파악하는 이상 징후 탐지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(Anomaly Detection)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e-nanumgothic"/>
              </a:rPr>
              <a:t>엘라스틱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e-nanumgothic"/>
              </a:rPr>
              <a:t>머신러닝의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 가장 대표적인 활용 방법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C168D5-3959-427A-90CC-07935DA382B2}"/>
              </a:ext>
            </a:extLst>
          </p:cNvPr>
          <p:cNvSpPr txBox="1"/>
          <p:nvPr/>
        </p:nvSpPr>
        <p:spPr>
          <a:xfrm>
            <a:off x="167171" y="1839143"/>
            <a:ext cx="10422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동일한 패턴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(Pattern)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으로 카테고리화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A29DC1-7922-4A93-98F9-43C331B759B8}"/>
              </a:ext>
            </a:extLst>
          </p:cNvPr>
          <p:cNvSpPr txBox="1"/>
          <p:nvPr/>
        </p:nvSpPr>
        <p:spPr>
          <a:xfrm>
            <a:off x="167170" y="2436367"/>
            <a:ext cx="7941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KR"/>
              </a:rPr>
              <a:t>elasticsearch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의 검색알고리즘은 기본적으로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BM25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알고리즘을 기본으로 지원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3A6AD3-AA8F-4CE3-B215-640A3E20DE9D}"/>
              </a:ext>
            </a:extLst>
          </p:cNvPr>
          <p:cNvSpPr txBox="1"/>
          <p:nvPr/>
        </p:nvSpPr>
        <p:spPr>
          <a:xfrm>
            <a:off x="167170" y="3128972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7.3.0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버전부터는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cosine similarity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검색을 지원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04E805-C2C7-4A59-A935-3918183E284E}"/>
              </a:ext>
            </a:extLst>
          </p:cNvPr>
          <p:cNvSpPr txBox="1"/>
          <p:nvPr/>
        </p:nvSpPr>
        <p:spPr>
          <a:xfrm>
            <a:off x="167169" y="3821577"/>
            <a:ext cx="9763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검색어와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문서간의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 유사성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의미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맥락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문맥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시맨틱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을 중요하게 </a:t>
            </a:r>
            <a:r>
              <a:rPr lang="ko-KR" altLang="en-US" dirty="0">
                <a:solidFill>
                  <a:srgbClr val="000000"/>
                </a:solidFill>
                <a:latin typeface="Noto Sans KR"/>
              </a:rPr>
              <a:t>본다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ED96BC-9420-4FC3-89B8-499E4077B18D}"/>
              </a:ext>
            </a:extLst>
          </p:cNvPr>
          <p:cNvSpPr txBox="1"/>
          <p:nvPr/>
        </p:nvSpPr>
        <p:spPr>
          <a:xfrm>
            <a:off x="167169" y="4368551"/>
            <a:ext cx="117603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  <a:hlinkClick r:id="rId2"/>
              </a:rPr>
              <a:t>Doc2Vec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  <a:hlinkClick r:id="rId2"/>
              </a:rPr>
              <a:t>방법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에는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 Sans KR"/>
              </a:rPr>
              <a:t>PV-DM(Distributed Memory version of Paragraph Vector)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방식과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 Sans KR"/>
              </a:rPr>
              <a:t>PV-DBOW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방식이 있었다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그래서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PV-DM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방식을 이용하기로 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Noto Sans KR"/>
              </a:rPr>
              <a:t>문단을 문장으로 다 분리해서 문장전체를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Noto Sans KR"/>
              </a:rPr>
              <a:t>평균화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하여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Document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의 대표성을 가지도록 하였다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6CF845-CE9C-4312-A65D-CF9210EA08E2}"/>
              </a:ext>
            </a:extLst>
          </p:cNvPr>
          <p:cNvSpPr txBox="1"/>
          <p:nvPr/>
        </p:nvSpPr>
        <p:spPr>
          <a:xfrm>
            <a:off x="167169" y="5630561"/>
            <a:ext cx="6711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title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의 벡터와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paragraph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의 벡터를 모두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INDEX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집어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넣도록하였다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0623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E95C85-A979-48CB-BFE3-BFDE37D18D51}"/>
              </a:ext>
            </a:extLst>
          </p:cNvPr>
          <p:cNvSpPr/>
          <p:nvPr/>
        </p:nvSpPr>
        <p:spPr>
          <a:xfrm>
            <a:off x="167173" y="165718"/>
            <a:ext cx="2574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Elasticsearch </a:t>
            </a:r>
            <a:r>
              <a:rPr lang="ko-KR" altLang="en-US" dirty="0"/>
              <a:t>머신 러닝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AA1D3D-C6FD-4645-A94E-F1C1828DC1B6}"/>
              </a:ext>
            </a:extLst>
          </p:cNvPr>
          <p:cNvSpPr txBox="1"/>
          <p:nvPr/>
        </p:nvSpPr>
        <p:spPr>
          <a:xfrm>
            <a:off x="230280" y="1013510"/>
            <a:ext cx="113947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343741"/>
                </a:solidFill>
                <a:effectLst/>
                <a:highlight>
                  <a:srgbClr val="00FF00"/>
                </a:highlight>
                <a:latin typeface="Inter"/>
              </a:rPr>
              <a:t>텍스트 </a:t>
            </a:r>
            <a:r>
              <a:rPr lang="ko-KR" altLang="en-US" b="0" i="0" dirty="0" err="1">
                <a:solidFill>
                  <a:srgbClr val="343741"/>
                </a:solidFill>
                <a:effectLst/>
                <a:highlight>
                  <a:srgbClr val="00FF00"/>
                </a:highlight>
                <a:latin typeface="Inter"/>
              </a:rPr>
              <a:t>임베딩</a:t>
            </a:r>
            <a:r>
              <a:rPr lang="ko-KR" altLang="en-US" b="0" i="0" dirty="0" err="1">
                <a:solidFill>
                  <a:srgbClr val="343741"/>
                </a:solidFill>
                <a:effectLst/>
                <a:latin typeface="Inter"/>
              </a:rPr>
              <a:t>을</a:t>
            </a:r>
            <a:r>
              <a:rPr lang="ko-KR" altLang="en-US" b="0" i="0" dirty="0">
                <a:solidFill>
                  <a:srgbClr val="343741"/>
                </a:solidFill>
                <a:effectLst/>
                <a:latin typeface="Inter"/>
              </a:rPr>
              <a:t> 사용하여 유사한 질문을 검색할 수 있습니다</a:t>
            </a:r>
            <a:r>
              <a:rPr lang="en-US" altLang="ko-KR" b="0" i="0" dirty="0">
                <a:solidFill>
                  <a:srgbClr val="343741"/>
                </a:solidFill>
                <a:effectLst/>
                <a:latin typeface="Inter"/>
              </a:rPr>
              <a:t>.</a:t>
            </a:r>
          </a:p>
          <a:p>
            <a:pPr algn="l"/>
            <a:endParaRPr lang="en-US" altLang="ko-KR" b="0" i="0" dirty="0">
              <a:solidFill>
                <a:srgbClr val="343741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43741"/>
                </a:solidFill>
                <a:effectLst/>
                <a:latin typeface="Inter"/>
              </a:rPr>
              <a:t> </a:t>
            </a:r>
            <a:r>
              <a:rPr lang="ko-KR" altLang="en-US" b="0" i="0" dirty="0">
                <a:solidFill>
                  <a:srgbClr val="343741"/>
                </a:solidFill>
                <a:effectLst/>
                <a:highlight>
                  <a:srgbClr val="FFFF00"/>
                </a:highlight>
                <a:latin typeface="Inter"/>
              </a:rPr>
              <a:t>색인하는 동안 각 질문은 문장 </a:t>
            </a:r>
            <a:r>
              <a:rPr lang="ko-KR" altLang="en-US" b="0" i="0" dirty="0" err="1">
                <a:solidFill>
                  <a:srgbClr val="343741"/>
                </a:solidFill>
                <a:effectLst/>
                <a:highlight>
                  <a:srgbClr val="FFFF00"/>
                </a:highlight>
                <a:latin typeface="Inter"/>
              </a:rPr>
              <a:t>임베딩</a:t>
            </a:r>
            <a:r>
              <a:rPr lang="ko-KR" altLang="en-US" b="0" i="0" dirty="0">
                <a:solidFill>
                  <a:srgbClr val="343741"/>
                </a:solidFill>
                <a:effectLst/>
                <a:highlight>
                  <a:srgbClr val="FFFF00"/>
                </a:highlight>
                <a:latin typeface="Inter"/>
              </a:rPr>
              <a:t> 모델을 통해 실행되어 숫자 벡터를 생성</a:t>
            </a:r>
            <a:r>
              <a:rPr lang="ko-KR" altLang="en-US" b="0" i="0" dirty="0">
                <a:solidFill>
                  <a:srgbClr val="343741"/>
                </a:solidFill>
                <a:effectLst/>
                <a:latin typeface="Inter"/>
              </a:rPr>
              <a:t>합니다</a:t>
            </a:r>
            <a:r>
              <a:rPr lang="en-US" altLang="ko-KR" b="0" i="0" dirty="0">
                <a:solidFill>
                  <a:srgbClr val="343741"/>
                </a:solidFill>
                <a:effectLst/>
                <a:latin typeface="Inte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43741"/>
                </a:solidFill>
                <a:effectLst/>
                <a:latin typeface="Inter"/>
              </a:rPr>
              <a:t> </a:t>
            </a:r>
            <a:r>
              <a:rPr lang="ko-KR" altLang="en-US" b="0" i="0" dirty="0">
                <a:solidFill>
                  <a:srgbClr val="343741"/>
                </a:solidFill>
                <a:effectLst/>
                <a:highlight>
                  <a:srgbClr val="FFFF00"/>
                </a:highlight>
                <a:latin typeface="Inter"/>
              </a:rPr>
              <a:t>사용자가 쿼리를 입력하면 동일한 문장 </a:t>
            </a:r>
            <a:r>
              <a:rPr lang="ko-KR" altLang="en-US" b="0" i="0" dirty="0" err="1">
                <a:solidFill>
                  <a:srgbClr val="343741"/>
                </a:solidFill>
                <a:effectLst/>
                <a:highlight>
                  <a:srgbClr val="FFFF00"/>
                </a:highlight>
                <a:latin typeface="Inter"/>
              </a:rPr>
              <a:t>임베딩</a:t>
            </a:r>
            <a:r>
              <a:rPr lang="ko-KR" altLang="en-US" b="0" i="0" dirty="0">
                <a:solidFill>
                  <a:srgbClr val="343741"/>
                </a:solidFill>
                <a:effectLst/>
                <a:highlight>
                  <a:srgbClr val="FFFF00"/>
                </a:highlight>
                <a:latin typeface="Inter"/>
              </a:rPr>
              <a:t> 모델을 통해 실행되어 벡터를 생성</a:t>
            </a:r>
            <a:r>
              <a:rPr lang="ko-KR" altLang="en-US" b="0" i="0" dirty="0">
                <a:solidFill>
                  <a:srgbClr val="343741"/>
                </a:solidFill>
                <a:effectLst/>
                <a:latin typeface="Inter"/>
              </a:rPr>
              <a:t>합니다</a:t>
            </a:r>
            <a:r>
              <a:rPr lang="en-US" altLang="ko-KR" b="0" i="0" dirty="0">
                <a:solidFill>
                  <a:srgbClr val="343741"/>
                </a:solidFill>
                <a:effectLst/>
                <a:latin typeface="Inter"/>
              </a:rPr>
              <a:t>. </a:t>
            </a:r>
            <a:r>
              <a:rPr lang="ko-KR" altLang="en-US" b="0" i="0" dirty="0">
                <a:solidFill>
                  <a:srgbClr val="343741"/>
                </a:solidFill>
                <a:effectLst/>
                <a:latin typeface="Inter"/>
              </a:rPr>
              <a:t>응답의 순위를 매기기 위해 각 </a:t>
            </a:r>
            <a:r>
              <a:rPr lang="ko-KR" altLang="en-US" b="0" i="0" dirty="0">
                <a:solidFill>
                  <a:srgbClr val="343741"/>
                </a:solidFill>
                <a:effectLst/>
                <a:highlight>
                  <a:srgbClr val="FFFF00"/>
                </a:highlight>
                <a:latin typeface="Inter"/>
              </a:rPr>
              <a:t>질문과 쿼리 벡터 사이의 벡터 유사도를 계산</a:t>
            </a:r>
            <a:r>
              <a:rPr lang="ko-KR" altLang="en-US" b="0" i="0" dirty="0">
                <a:solidFill>
                  <a:srgbClr val="343741"/>
                </a:solidFill>
                <a:effectLst/>
                <a:latin typeface="Inter"/>
              </a:rPr>
              <a:t>하게 됩니다</a:t>
            </a:r>
            <a:r>
              <a:rPr lang="en-US" altLang="ko-KR" b="0" i="0" dirty="0">
                <a:solidFill>
                  <a:srgbClr val="343741"/>
                </a:solidFill>
                <a:effectLst/>
                <a:latin typeface="Inter"/>
              </a:rPr>
              <a:t>. </a:t>
            </a:r>
            <a:r>
              <a:rPr lang="ko-KR" altLang="en-US" b="0" i="0" dirty="0" err="1">
                <a:solidFill>
                  <a:srgbClr val="343741"/>
                </a:solidFill>
                <a:effectLst/>
                <a:highlight>
                  <a:srgbClr val="00FF00"/>
                </a:highlight>
                <a:latin typeface="Inter"/>
              </a:rPr>
              <a:t>임베딩</a:t>
            </a:r>
            <a:r>
              <a:rPr lang="ko-KR" altLang="en-US" b="0" i="0" dirty="0">
                <a:solidFill>
                  <a:srgbClr val="343741"/>
                </a:solidFill>
                <a:effectLst/>
                <a:highlight>
                  <a:srgbClr val="00FF00"/>
                </a:highlight>
                <a:latin typeface="Inter"/>
              </a:rPr>
              <a:t> 벡터를 비교할 때는 </a:t>
            </a:r>
            <a:r>
              <a:rPr lang="ko-KR" altLang="en-US" b="1" i="0" u="sng" dirty="0">
                <a:solidFill>
                  <a:srgbClr val="0077CC"/>
                </a:solidFill>
                <a:effectLst/>
                <a:highlight>
                  <a:srgbClr val="00FF00"/>
                </a:highlight>
                <a:latin typeface="Inter"/>
                <a:hlinkClick r:id="rId2"/>
              </a:rPr>
              <a:t>코사인 유사도</a:t>
            </a:r>
            <a:r>
              <a:rPr lang="ko-KR" altLang="en-US" b="0" i="0" dirty="0">
                <a:solidFill>
                  <a:srgbClr val="343741"/>
                </a:solidFill>
                <a:effectLst/>
                <a:highlight>
                  <a:srgbClr val="00FF00"/>
                </a:highlight>
                <a:latin typeface="Inter"/>
              </a:rPr>
              <a:t>를 사용하는 것이 일반적입니다</a:t>
            </a:r>
            <a:r>
              <a:rPr lang="en-US" altLang="ko-KR" b="0" i="0" dirty="0">
                <a:solidFill>
                  <a:srgbClr val="343741"/>
                </a:solidFill>
                <a:effectLst/>
                <a:latin typeface="Inter"/>
              </a:rPr>
              <a:t>.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105B9AC-B972-4BD5-B6F1-735FA1AA8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80" y="4665034"/>
            <a:ext cx="7991290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Arial Unicode MS"/>
                <a:ea typeface="SFMono-Regular"/>
              </a:rPr>
              <a:t>dense_vector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741"/>
                </a:solidFill>
                <a:effectLst/>
                <a:ea typeface="Inter"/>
              </a:rPr>
              <a:t>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741"/>
                </a:solidFill>
                <a:effectLst/>
                <a:ea typeface="Inter"/>
              </a:rPr>
              <a:t> 대한 매핑에서는 벡터에 포함될 차원 수를 지정해야 합니다.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343741"/>
              </a:solidFill>
              <a:effectLst/>
              <a:ea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Arial Unicode MS"/>
                <a:ea typeface="SFMono-Regular"/>
              </a:rPr>
              <a:t>title_vector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741"/>
                </a:solidFill>
                <a:effectLst/>
                <a:ea typeface="Inter"/>
              </a:rPr>
              <a:t>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741"/>
                </a:solidFill>
                <a:effectLst/>
                <a:latin typeface="Arial" panose="020B0604020202020204" pitchFamily="34" charset="0"/>
                <a:ea typeface="Inter"/>
              </a:rPr>
              <a:t>필드를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741"/>
                </a:solidFill>
                <a:effectLst/>
                <a:latin typeface="Arial" panose="020B0604020202020204" pitchFamily="34" charset="0"/>
                <a:ea typeface="Inter"/>
              </a:rPr>
              <a:t>색인할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741"/>
                </a:solidFill>
                <a:effectLst/>
                <a:latin typeface="Arial" panose="020B0604020202020204" pitchFamily="34" charset="0"/>
                <a:ea typeface="Inter"/>
              </a:rPr>
              <a:t> 때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741"/>
                </a:solidFill>
                <a:effectLst/>
                <a:latin typeface="Arial" panose="020B0604020202020204" pitchFamily="34" charset="0"/>
                <a:ea typeface="Inter"/>
              </a:rPr>
              <a:t>Elasticsearch에서는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741"/>
                </a:solidFill>
                <a:effectLst/>
                <a:latin typeface="Arial" panose="020B0604020202020204" pitchFamily="34" charset="0"/>
                <a:ea typeface="Inter"/>
              </a:rPr>
              <a:t> 차원 수가 매핑에 지정된 것과 동일한지 확인합니다.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343741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74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Inter"/>
              </a:rPr>
              <a:t>문서를 색인하기 위해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74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Inter"/>
              </a:rPr>
              <a:t>임베딩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74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Inter"/>
              </a:rPr>
              <a:t> 모델을 통해 질문 제목을 실행하여 숫자 배열을 가져옵니다.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343741"/>
              </a:solidFill>
              <a:effectLst/>
              <a:highlight>
                <a:srgbClr val="FFFF00"/>
              </a:highlight>
              <a:latin typeface="Arial" panose="020B0604020202020204" pitchFamily="34" charset="0"/>
              <a:ea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741"/>
                </a:solidFill>
                <a:effectLst/>
                <a:latin typeface="Arial" panose="020B0604020202020204" pitchFamily="34" charset="0"/>
                <a:ea typeface="Inter"/>
              </a:rPr>
              <a:t>이 배열은 문서에서 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Arial Unicode MS"/>
                <a:ea typeface="SFMono-Regular"/>
              </a:rPr>
              <a:t>title_vector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741"/>
                </a:solidFill>
                <a:effectLst/>
                <a:ea typeface="Inter"/>
              </a:rPr>
              <a:t>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741"/>
                </a:solidFill>
                <a:effectLst/>
                <a:latin typeface="Arial" panose="020B0604020202020204" pitchFamily="34" charset="0"/>
                <a:ea typeface="Inter"/>
              </a:rPr>
              <a:t>필드에 추가됩니다.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343741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741"/>
                </a:solidFill>
                <a:effectLst/>
                <a:latin typeface="Arial" panose="020B0604020202020204" pitchFamily="34" charset="0"/>
                <a:ea typeface="Inter"/>
              </a:rPr>
              <a:t>사용자가 쿼리를 입력하면 텍스트는 먼저 동일한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741"/>
                </a:solidFill>
                <a:effectLst/>
                <a:latin typeface="Arial" panose="020B0604020202020204" pitchFamily="34" charset="0"/>
                <a:ea typeface="Inter"/>
              </a:rPr>
              <a:t>임베딩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741"/>
                </a:solidFill>
                <a:effectLst/>
                <a:latin typeface="Arial" panose="020B0604020202020204" pitchFamily="34" charset="0"/>
                <a:ea typeface="Inter"/>
              </a:rPr>
              <a:t> 모델을 통해 실행되고 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Arial Unicode MS"/>
                <a:ea typeface="SFMono-Regular"/>
              </a:rPr>
              <a:t>query_vector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741"/>
                </a:solidFill>
                <a:effectLst/>
                <a:ea typeface="Inter"/>
              </a:rPr>
              <a:t>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741"/>
                </a:solidFill>
                <a:effectLst/>
                <a:latin typeface="Arial" panose="020B0604020202020204" pitchFamily="34" charset="0"/>
                <a:ea typeface="Inter"/>
              </a:rPr>
              <a:t>파라미터에 저장됩니다.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343741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741"/>
                </a:solidFill>
                <a:effectLst/>
                <a:latin typeface="Arial" panose="020B0604020202020204" pitchFamily="34" charset="0"/>
                <a:ea typeface="Inter"/>
              </a:rPr>
              <a:t>Elasticsearch에서는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741"/>
                </a:solidFill>
                <a:effectLst/>
                <a:latin typeface="Arial" panose="020B0604020202020204" pitchFamily="34" charset="0"/>
                <a:ea typeface="Inter"/>
              </a:rPr>
              <a:t> 7.3부터 </a:t>
            </a:r>
            <a:r>
              <a:rPr kumimoji="0" lang="ko-KR" altLang="ko-KR" sz="1000" b="1" i="0" u="sng" strike="noStrike" cap="none" normalizeH="0" baseline="0" dirty="0" err="1">
                <a:ln>
                  <a:noFill/>
                </a:ln>
                <a:solidFill>
                  <a:srgbClr val="DD0A73"/>
                </a:solidFill>
                <a:effectLst/>
                <a:latin typeface="Arial Unicode MS"/>
                <a:ea typeface="SFMono-Regular"/>
                <a:hlinkClick r:id="rId3"/>
              </a:rPr>
              <a:t>cosineSimilarity</a:t>
            </a:r>
            <a:r>
              <a:rPr kumimoji="0" lang="ko-KR" altLang="ko-KR" sz="1200" b="1" i="0" u="sng" strike="noStrike" cap="none" normalizeH="0" baseline="0" dirty="0">
                <a:ln>
                  <a:noFill/>
                </a:ln>
                <a:solidFill>
                  <a:srgbClr val="0077CC"/>
                </a:solidFill>
                <a:effectLst/>
                <a:ea typeface="Inter"/>
                <a:hlinkClick r:id="rId3"/>
              </a:rPr>
              <a:t> </a:t>
            </a:r>
            <a:r>
              <a:rPr kumimoji="0" lang="ko-KR" altLang="ko-KR" sz="1200" b="1" i="0" u="sng" strike="noStrike" cap="none" normalizeH="0" baseline="0" dirty="0">
                <a:ln>
                  <a:noFill/>
                </a:ln>
                <a:solidFill>
                  <a:srgbClr val="0077CC"/>
                </a:solidFill>
                <a:effectLst/>
                <a:latin typeface="Arial" panose="020B0604020202020204" pitchFamily="34" charset="0"/>
                <a:ea typeface="Inter"/>
                <a:hlinkClick r:id="rId3"/>
              </a:rPr>
              <a:t>함수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741"/>
                </a:solidFill>
                <a:effectLst/>
                <a:latin typeface="Arial" panose="020B0604020202020204" pitchFamily="34" charset="0"/>
                <a:ea typeface="Inter"/>
              </a:rPr>
              <a:t>를 기본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741"/>
                </a:solidFill>
                <a:effectLst/>
                <a:latin typeface="Arial" panose="020B0604020202020204" pitchFamily="34" charset="0"/>
                <a:ea typeface="Inter"/>
              </a:rPr>
              <a:t>스크립팅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741"/>
                </a:solidFill>
                <a:effectLst/>
                <a:latin typeface="Arial" panose="020B0604020202020204" pitchFamily="34" charset="0"/>
                <a:ea typeface="Inter"/>
              </a:rPr>
              <a:t> 언어로 제공합니다.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343741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dirty="0">
              <a:solidFill>
                <a:srgbClr val="343741"/>
              </a:solidFill>
              <a:ea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741"/>
                </a:solidFill>
                <a:effectLst/>
                <a:latin typeface="Arial" panose="020B0604020202020204" pitchFamily="34" charset="0"/>
                <a:ea typeface="Inter"/>
              </a:rPr>
              <a:t>따라서 다음과 같이 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Arial Unicode MS"/>
                <a:ea typeface="SFMono-Regular"/>
              </a:rPr>
              <a:t>script_score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741"/>
                </a:solidFill>
                <a:effectLst/>
                <a:ea typeface="Inter"/>
              </a:rPr>
              <a:t>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741"/>
                </a:solidFill>
                <a:effectLst/>
                <a:latin typeface="Arial" panose="020B0604020202020204" pitchFamily="34" charset="0"/>
                <a:ea typeface="Inter"/>
              </a:rPr>
              <a:t>쿼리를 사용하여 사용자 쿼리와의 유사도를 기준으로 질문 순위를 매깁니다.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923767-FE57-4F51-BDB6-2772AE0D0276}"/>
              </a:ext>
            </a:extLst>
          </p:cNvPr>
          <p:cNvSpPr txBox="1"/>
          <p:nvPr/>
        </p:nvSpPr>
        <p:spPr>
          <a:xfrm>
            <a:off x="167173" y="2910708"/>
            <a:ext cx="116729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u="sng" dirty="0">
                <a:solidFill>
                  <a:srgbClr val="0077CC"/>
                </a:solidFill>
                <a:effectLst/>
                <a:latin typeface="Inter"/>
                <a:hlinkClick r:id="rId4"/>
              </a:rPr>
              <a:t>이 스크립트</a:t>
            </a:r>
            <a:r>
              <a:rPr lang="ko-KR" altLang="en-US" b="0" i="0" dirty="0">
                <a:solidFill>
                  <a:srgbClr val="343741"/>
                </a:solidFill>
                <a:effectLst/>
                <a:latin typeface="Inter"/>
              </a:rPr>
              <a:t>는 </a:t>
            </a:r>
            <a:r>
              <a:rPr lang="en-US" altLang="ko-KR" b="0" i="0" dirty="0">
                <a:solidFill>
                  <a:srgbClr val="343741"/>
                </a:solidFill>
                <a:effectLst/>
                <a:highlight>
                  <a:srgbClr val="FFFF00"/>
                </a:highlight>
                <a:latin typeface="Inter"/>
              </a:rPr>
              <a:t>TensorFlow</a:t>
            </a:r>
            <a:r>
              <a:rPr lang="ko-KR" altLang="en-US" b="0" i="0" dirty="0">
                <a:solidFill>
                  <a:srgbClr val="343741"/>
                </a:solidFill>
                <a:effectLst/>
                <a:highlight>
                  <a:srgbClr val="FFFF00"/>
                </a:highlight>
                <a:latin typeface="Inter"/>
              </a:rPr>
              <a:t>에 </a:t>
            </a:r>
            <a:r>
              <a:rPr lang="ko-KR" altLang="en-US" b="0" i="0" dirty="0" err="1">
                <a:solidFill>
                  <a:srgbClr val="343741"/>
                </a:solidFill>
                <a:effectLst/>
                <a:highlight>
                  <a:srgbClr val="FFFF00"/>
                </a:highlight>
                <a:latin typeface="Inter"/>
              </a:rPr>
              <a:t>임베딩</a:t>
            </a:r>
            <a:r>
              <a:rPr lang="ko-KR" altLang="en-US" b="0" i="0" dirty="0">
                <a:solidFill>
                  <a:srgbClr val="343741"/>
                </a:solidFill>
                <a:effectLst/>
                <a:highlight>
                  <a:srgbClr val="FFFF00"/>
                </a:highlight>
                <a:latin typeface="Inter"/>
              </a:rPr>
              <a:t> 모델을 다운로드하고 생성하는 것으로 시작합니다</a:t>
            </a:r>
            <a:r>
              <a:rPr lang="en-US" altLang="ko-KR" b="0" i="0" dirty="0">
                <a:solidFill>
                  <a:srgbClr val="343741"/>
                </a:solidFill>
                <a:effectLst/>
                <a:latin typeface="Inter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343741"/>
                </a:solidFill>
                <a:effectLst/>
                <a:latin typeface="Inter"/>
              </a:rPr>
              <a:t>여기에서는 </a:t>
            </a:r>
            <a:r>
              <a:rPr lang="en-US" altLang="ko-KR" b="0" i="0" dirty="0">
                <a:solidFill>
                  <a:srgbClr val="343741"/>
                </a:solidFill>
                <a:effectLst/>
                <a:latin typeface="Inter"/>
              </a:rPr>
              <a:t>Google</a:t>
            </a:r>
            <a:r>
              <a:rPr lang="ko-KR" altLang="en-US" b="0" i="0" dirty="0">
                <a:solidFill>
                  <a:srgbClr val="343741"/>
                </a:solidFill>
                <a:effectLst/>
                <a:latin typeface="Inter"/>
              </a:rPr>
              <a:t>의 </a:t>
            </a:r>
            <a:r>
              <a:rPr lang="en-US" altLang="ko-KR" b="0" i="0" dirty="0">
                <a:solidFill>
                  <a:srgbClr val="343741"/>
                </a:solidFill>
                <a:effectLst/>
                <a:latin typeface="Inter"/>
              </a:rPr>
              <a:t>Universal Sentence Encoder</a:t>
            </a:r>
            <a:r>
              <a:rPr lang="ko-KR" altLang="en-US" b="0" i="0" dirty="0">
                <a:solidFill>
                  <a:srgbClr val="343741"/>
                </a:solidFill>
                <a:effectLst/>
                <a:latin typeface="Inter"/>
              </a:rPr>
              <a:t>를 선택했지만 얼마든지 다른 </a:t>
            </a:r>
            <a:r>
              <a:rPr lang="ko-KR" altLang="en-US" b="0" i="0" dirty="0" err="1">
                <a:solidFill>
                  <a:srgbClr val="343741"/>
                </a:solidFill>
                <a:effectLst/>
                <a:latin typeface="Inter"/>
              </a:rPr>
              <a:t>임베딩</a:t>
            </a:r>
            <a:r>
              <a:rPr lang="ko-KR" altLang="en-US" b="0" i="0" dirty="0">
                <a:solidFill>
                  <a:srgbClr val="343741"/>
                </a:solidFill>
                <a:effectLst/>
                <a:latin typeface="Inter"/>
              </a:rPr>
              <a:t> 메서드를 사용할 수 있습니다</a:t>
            </a:r>
            <a:r>
              <a:rPr lang="en-US" altLang="ko-KR" b="0" i="0" dirty="0">
                <a:solidFill>
                  <a:srgbClr val="343741"/>
                </a:solidFill>
                <a:effectLst/>
                <a:latin typeface="Inter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43741"/>
                </a:solidFill>
                <a:effectLst/>
                <a:latin typeface="Inter"/>
              </a:rPr>
              <a:t>이 스크립트에서는 추가 훈련이나 미세 조정 없이 </a:t>
            </a:r>
            <a:r>
              <a:rPr lang="ko-KR" altLang="en-US" b="0" i="0" dirty="0" err="1">
                <a:solidFill>
                  <a:srgbClr val="343741"/>
                </a:solidFill>
                <a:effectLst/>
                <a:latin typeface="Inter"/>
              </a:rPr>
              <a:t>임베딩</a:t>
            </a:r>
            <a:r>
              <a:rPr lang="ko-KR" altLang="en-US" b="0" i="0" dirty="0">
                <a:solidFill>
                  <a:srgbClr val="343741"/>
                </a:solidFill>
                <a:effectLst/>
                <a:latin typeface="Inter"/>
              </a:rPr>
              <a:t> 모델을 그대로 사용합니다</a:t>
            </a:r>
            <a:r>
              <a:rPr lang="en-US" altLang="ko-KR" b="0" i="0" dirty="0">
                <a:solidFill>
                  <a:srgbClr val="343741"/>
                </a:solidFill>
                <a:effectLst/>
                <a:latin typeface="Inter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43741"/>
                </a:solidFill>
                <a:effectLst/>
                <a:latin typeface="Inter"/>
              </a:rPr>
              <a:t>그런 다음 질문 제목</a:t>
            </a:r>
            <a:r>
              <a:rPr lang="en-US" altLang="ko-KR" b="0" i="0" dirty="0">
                <a:solidFill>
                  <a:srgbClr val="343741"/>
                </a:solidFill>
                <a:effectLst/>
                <a:latin typeface="Inter"/>
              </a:rPr>
              <a:t>, </a:t>
            </a:r>
            <a:r>
              <a:rPr lang="ko-KR" altLang="en-US" b="0" i="0" dirty="0">
                <a:solidFill>
                  <a:srgbClr val="343741"/>
                </a:solidFill>
                <a:effectLst/>
                <a:latin typeface="Inter"/>
              </a:rPr>
              <a:t>태그</a:t>
            </a:r>
            <a:r>
              <a:rPr lang="en-US" altLang="ko-KR" b="0" i="0" dirty="0">
                <a:solidFill>
                  <a:srgbClr val="343741"/>
                </a:solidFill>
                <a:effectLst/>
                <a:latin typeface="Inter"/>
              </a:rPr>
              <a:t>, </a:t>
            </a:r>
            <a:r>
              <a:rPr lang="ko-KR" altLang="en-US" b="0" i="0" dirty="0">
                <a:solidFill>
                  <a:srgbClr val="343741"/>
                </a:solidFill>
                <a:effectLst/>
                <a:latin typeface="Inter"/>
              </a:rPr>
              <a:t>벡터로 </a:t>
            </a:r>
            <a:r>
              <a:rPr lang="ko-KR" altLang="en-US" b="0" i="0" dirty="0" err="1">
                <a:solidFill>
                  <a:srgbClr val="343741"/>
                </a:solidFill>
                <a:effectLst/>
                <a:latin typeface="Inter"/>
              </a:rPr>
              <a:t>인코딩된</a:t>
            </a:r>
            <a:r>
              <a:rPr lang="ko-KR" altLang="en-US" b="0" i="0" dirty="0">
                <a:solidFill>
                  <a:srgbClr val="343741"/>
                </a:solidFill>
                <a:effectLst/>
                <a:latin typeface="Inter"/>
              </a:rPr>
              <a:t> 질문 제목에 대한 매핑을 포함하는 </a:t>
            </a:r>
            <a:r>
              <a:rPr lang="en-US" altLang="ko-KR" b="0" i="0" dirty="0">
                <a:solidFill>
                  <a:srgbClr val="343741"/>
                </a:solidFill>
                <a:effectLst/>
                <a:latin typeface="Inter"/>
              </a:rPr>
              <a:t>Elasticsearch </a:t>
            </a:r>
            <a:r>
              <a:rPr lang="ko-KR" altLang="en-US" b="0" i="0" dirty="0">
                <a:solidFill>
                  <a:srgbClr val="343741"/>
                </a:solidFill>
                <a:effectLst/>
                <a:latin typeface="Inter"/>
              </a:rPr>
              <a:t>인덱스를 생성합니다</a:t>
            </a:r>
          </a:p>
        </p:txBody>
      </p:sp>
    </p:spTree>
    <p:extLst>
      <p:ext uri="{BB962C8B-B14F-4D97-AF65-F5344CB8AC3E}">
        <p14:creationId xmlns:p14="http://schemas.microsoft.com/office/powerpoint/2010/main" val="2276745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7D3DF00-4DCA-41BC-81C1-36F5757E5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35" y="564776"/>
            <a:ext cx="12192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Arial" panose="020B0604020202020204" pitchFamily="34" charset="0"/>
                <a:ea typeface="PT Sans" panose="020B0604020202020204" pitchFamily="34" charset="0"/>
              </a:rPr>
              <a:t>ES 에서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Arial" panose="020B0604020202020204" pitchFamily="34" charset="0"/>
                <a:ea typeface="PT Sans" panose="020B0604020202020204" pitchFamily="34" charset="0"/>
              </a:rPr>
              <a:t>dotProduct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Arial" panose="020B0604020202020204" pitchFamily="34" charset="0"/>
                <a:ea typeface="PT Sans" panose="020B0604020202020204" pitchFamily="34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Arial" panose="020B0604020202020204" pitchFamily="34" charset="0"/>
                <a:ea typeface="PT Sans" panose="020B0604020202020204" pitchFamily="34" charset="0"/>
              </a:rPr>
              <a:t>를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Arial" panose="020B0604020202020204" pitchFamily="34" charset="0"/>
                <a:ea typeface="PT Sans" panose="020B0604020202020204" pitchFamily="34" charset="0"/>
              </a:rPr>
              <a:t> 사용하려면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F616A"/>
                </a:solidFill>
                <a:effectLst/>
                <a:latin typeface="Arial Unicode MS"/>
                <a:ea typeface="Menlo"/>
              </a:rPr>
              <a:t>dense_vector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ea typeface="PT Sans" panose="020B0604020202020204" pitchFamily="34" charset="0"/>
              </a:rPr>
              <a:t> 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Arial" panose="020B0604020202020204" pitchFamily="34" charset="0"/>
                <a:ea typeface="PT Sans" panose="020B0604020202020204" pitchFamily="34" charset="0"/>
              </a:rPr>
              <a:t>타입으로 인덱스의 필드가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Arial" panose="020B0604020202020204" pitchFamily="34" charset="0"/>
                <a:ea typeface="PT Sans" panose="020B0604020202020204" pitchFamily="34" charset="0"/>
              </a:rPr>
              <a:t>매핑되어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Arial" panose="020B0604020202020204" pitchFamily="34" charset="0"/>
                <a:ea typeface="PT Sans" panose="020B0604020202020204" pitchFamily="34" charset="0"/>
              </a:rPr>
              <a:t> 있어야 한다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940C04E-2BC2-4B41-AD2B-D1C5F7388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17" y="931903"/>
            <a:ext cx="8595623" cy="1107996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Arial" panose="020B0604020202020204" pitchFamily="34" charset="0"/>
                <a:ea typeface="PT Sans" panose="020B0503020203020204" pitchFamily="34" charset="0"/>
              </a:rPr>
              <a:t>이후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Arial" panose="020B0604020202020204" pitchFamily="34" charset="0"/>
                <a:ea typeface="PT Sans" panose="020B0503020203020204" pitchFamily="34" charset="0"/>
              </a:rPr>
              <a:t>로컬호스트에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Arial" panose="020B0604020202020204" pitchFamily="34" charset="0"/>
                <a:ea typeface="PT Sans" panose="020B0503020203020204" pitchFamily="34" charset="0"/>
              </a:rPr>
              <a:t> 설치된 ES 에 인덱스를 생성해준다.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515151"/>
              </a:solidFill>
              <a:effectLst/>
              <a:latin typeface="Arial" panose="020B0604020202020204" pitchFamily="34" charset="0"/>
              <a:ea typeface="PT Sans" panose="020B05030202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Arial" panose="020B0604020202020204" pitchFamily="34" charset="0"/>
                <a:ea typeface="PT Sans" panose="020B0503020203020204" pitchFamily="34" charset="0"/>
              </a:rPr>
              <a:t>여기서는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F616A"/>
                </a:solidFill>
                <a:effectLst/>
                <a:latin typeface="Arial Unicode MS"/>
                <a:ea typeface="Menlo"/>
              </a:rPr>
              <a:t>features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ea typeface="PT Sans" panose="020B0503020203020204" pitchFamily="34" charset="0"/>
              </a:rPr>
              <a:t> 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Arial" panose="020B0604020202020204" pitchFamily="34" charset="0"/>
                <a:ea typeface="PT Sans" panose="020B0503020203020204" pitchFamily="34" charset="0"/>
              </a:rPr>
              <a:t>라는 이름의 인덱스를 생성하고, 인덱스의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F616A"/>
                </a:solidFill>
                <a:effectLst/>
                <a:latin typeface="Arial Unicode MS"/>
                <a:ea typeface="Menlo"/>
              </a:rPr>
              <a:t>feature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ea typeface="PT Sans" panose="020B0503020203020204" pitchFamily="34" charset="0"/>
              </a:rPr>
              <a:t> 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Arial" panose="020B0604020202020204" pitchFamily="34" charset="0"/>
                <a:ea typeface="PT Sans" panose="020B0503020203020204" pitchFamily="34" charset="0"/>
              </a:rPr>
              <a:t>필드를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F616A"/>
                </a:solidFill>
                <a:effectLst/>
                <a:latin typeface="Arial Unicode MS"/>
                <a:ea typeface="Menlo"/>
              </a:rPr>
              <a:t>dense_vector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ea typeface="PT Sans" panose="020B0503020203020204" pitchFamily="34" charset="0"/>
              </a:rPr>
              <a:t> 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Arial" panose="020B0604020202020204" pitchFamily="34" charset="0"/>
                <a:ea typeface="PT Sans" panose="020B0503020203020204" pitchFamily="34" charset="0"/>
              </a:rPr>
              <a:t>로 설정해준다.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515151"/>
              </a:solidFill>
              <a:effectLst/>
              <a:latin typeface="Arial" panose="020B0604020202020204" pitchFamily="34" charset="0"/>
              <a:ea typeface="PT Sans" panose="020B05030202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F616A"/>
                </a:solidFill>
                <a:effectLst/>
                <a:latin typeface="Arial Unicode MS"/>
                <a:ea typeface="Menlo"/>
              </a:rPr>
              <a:t>dims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ea typeface="PT Sans" panose="020B0503020203020204" pitchFamily="34" charset="0"/>
              </a:rPr>
              <a:t> 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Arial" panose="020B0604020202020204" pitchFamily="34" charset="0"/>
                <a:ea typeface="PT Sans" panose="020B0503020203020204" pitchFamily="34" charset="0"/>
              </a:rPr>
              <a:t>에서 해당 벡터의 차원수를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Arial" panose="020B0604020202020204" pitchFamily="34" charset="0"/>
                <a:ea typeface="PT Sans" panose="020B0503020203020204" pitchFamily="34" charset="0"/>
              </a:rPr>
              <a:t>입력해줘야하는데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Arial" panose="020B0604020202020204" pitchFamily="34" charset="0"/>
                <a:ea typeface="PT Sans" panose="020B0503020203020204" pitchFamily="34" charset="0"/>
              </a:rPr>
              <a:t> 다차원 지원은 하지 않기 때문에,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515151"/>
              </a:solidFill>
              <a:effectLst/>
              <a:latin typeface="Arial" panose="020B0604020202020204" pitchFamily="34" charset="0"/>
              <a:ea typeface="PT Sans" panose="020B05030202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Arial" panose="020B0604020202020204" pitchFamily="34" charset="0"/>
                <a:ea typeface="PT Sans" panose="020B0503020203020204" pitchFamily="34" charset="0"/>
              </a:rPr>
              <a:t>다차원 데이터를 인덱싱할 땐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Arial" panose="020B0604020202020204" pitchFamily="34" charset="0"/>
                <a:ea typeface="PT Sans" panose="020B0503020203020204" pitchFamily="34" charset="0"/>
              </a:rPr>
              <a:t>flatten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Arial" panose="020B0604020202020204" pitchFamily="34" charset="0"/>
                <a:ea typeface="PT Sans" panose="020B0503020203020204" pitchFamily="34" charset="0"/>
              </a:rPr>
              <a:t> 작업을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Arial" panose="020B0604020202020204" pitchFamily="34" charset="0"/>
                <a:ea typeface="PT Sans" panose="020B0503020203020204" pitchFamily="34" charset="0"/>
              </a:rPr>
              <a:t>해야한다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Arial" panose="020B0604020202020204" pitchFamily="34" charset="0"/>
                <a:ea typeface="PT Sans" panose="020B0503020203020204" pitchFamily="34" charset="0"/>
              </a:rPr>
              <a:t>. 여기서는 128 차원으로 입력했다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4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AB3EA8-12BF-4F3A-8ED1-2D49B8D341DF}"/>
              </a:ext>
            </a:extLst>
          </p:cNvPr>
          <p:cNvSpPr/>
          <p:nvPr/>
        </p:nvSpPr>
        <p:spPr>
          <a:xfrm>
            <a:off x="145348" y="123814"/>
            <a:ext cx="2462534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ko-KR">
                <a:ea typeface="맑은 고딕"/>
              </a:rPr>
              <a:t>CMP Kafka Consumer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4AB3127-E7F9-4AD4-8B3A-B3D975A3D8F3}"/>
              </a:ext>
            </a:extLst>
          </p:cNvPr>
          <p:cNvSpPr txBox="1"/>
          <p:nvPr/>
        </p:nvSpPr>
        <p:spPr>
          <a:xfrm>
            <a:off x="345785" y="4639742"/>
            <a:ext cx="81333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Kafka </a:t>
            </a:r>
            <a:r>
              <a:rPr lang="ko-KR" altLang="en-US" sz="1200"/>
              <a:t>클러스터링을 기반으로 한 </a:t>
            </a:r>
            <a:r>
              <a:rPr lang="en-US" altLang="ko-KR" sz="1200"/>
              <a:t>Kafka Consumer </a:t>
            </a:r>
            <a:r>
              <a:rPr lang="ko-KR" altLang="en-US" sz="1200"/>
              <a:t>모듈</a:t>
            </a:r>
            <a:endParaRPr lang="en-US" altLang="ko-KR" sz="1200"/>
          </a:p>
          <a:p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Spring Boot Framework </a:t>
            </a:r>
            <a:r>
              <a:rPr lang="ko-KR" altLang="en-US" sz="1200"/>
              <a:t>기반 프로그래밍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대용량 로그 데이터를 </a:t>
            </a:r>
            <a:r>
              <a:rPr lang="en-US" altLang="ko-KR" sz="1200"/>
              <a:t>Kafka Topic</a:t>
            </a:r>
            <a:r>
              <a:rPr lang="ko-KR" altLang="en-US" sz="1200"/>
              <a:t>을 사용하여 데이터 디스크 보존 및 안정성 강화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Source Data </a:t>
            </a:r>
            <a:r>
              <a:rPr lang="ko-KR" altLang="en-US" sz="1200"/>
              <a:t>에 있는 시간 패턴을 인식하여 </a:t>
            </a:r>
            <a:r>
              <a:rPr lang="en-US" altLang="ko-KR" sz="1200" err="1"/>
              <a:t>Log_time</a:t>
            </a:r>
            <a:r>
              <a:rPr lang="en-US" altLang="ko-KR" sz="1200"/>
              <a:t> </a:t>
            </a:r>
            <a:r>
              <a:rPr lang="ko-KR" altLang="en-US" sz="1200"/>
              <a:t>필드 저장</a:t>
            </a:r>
            <a:r>
              <a:rPr lang="en-US" altLang="ko-KR" sz="1200"/>
              <a:t>, </a:t>
            </a:r>
            <a:r>
              <a:rPr lang="ko-KR" altLang="en-US" sz="1200"/>
              <a:t>시간 패턴이 없는 경우 현재 시간 기준으로 저장</a:t>
            </a:r>
            <a:endParaRPr lang="en-US" altLang="ko-KR" sz="12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C9A4FDE-46C8-45FD-A75D-F562596A3D16}"/>
              </a:ext>
            </a:extLst>
          </p:cNvPr>
          <p:cNvGrpSpPr/>
          <p:nvPr/>
        </p:nvGrpSpPr>
        <p:grpSpPr>
          <a:xfrm>
            <a:off x="391779" y="1224972"/>
            <a:ext cx="9082114" cy="2910349"/>
            <a:chOff x="145349" y="1224972"/>
            <a:chExt cx="9082114" cy="291034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392BCBE-F03C-449D-BD30-C8EE8B55CF72}"/>
                </a:ext>
              </a:extLst>
            </p:cNvPr>
            <p:cNvSpPr/>
            <p:nvPr/>
          </p:nvSpPr>
          <p:spPr>
            <a:xfrm>
              <a:off x="4119022" y="1942686"/>
              <a:ext cx="4668297" cy="16435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 </a:t>
              </a:r>
            </a:p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5349" y="1224972"/>
              <a:ext cx="9082114" cy="291034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09070" y="1898435"/>
              <a:ext cx="3031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Consumer {}</a:t>
              </a:r>
              <a:endParaRPr lang="ko-KR" altLang="en-US" sz="140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511027" y="2325788"/>
              <a:ext cx="888456" cy="7740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Kafka Consumer Data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348275" y="2281450"/>
              <a:ext cx="1106077" cy="9070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Mongo DB</a:t>
              </a: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Repository</a:t>
              </a: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[ SAVE ]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785516" y="2256634"/>
              <a:ext cx="1179487" cy="9318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Data </a:t>
              </a:r>
            </a:p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Process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14108" y="2256634"/>
              <a:ext cx="1009912" cy="931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Source </a:t>
              </a:r>
            </a:p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Time parser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193A7601-E9FE-4F87-BDBF-36708AB9DC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9483" y="2722560"/>
              <a:ext cx="424780" cy="12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BBC2967-143B-42BC-8ABD-DA54DC16C50A}"/>
                </a:ext>
              </a:extLst>
            </p:cNvPr>
            <p:cNvSpPr/>
            <p:nvPr/>
          </p:nvSpPr>
          <p:spPr>
            <a:xfrm>
              <a:off x="2833991" y="2325788"/>
              <a:ext cx="998708" cy="7740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Kafka JSON</a:t>
              </a:r>
            </a:p>
            <a:p>
              <a:pPr algn="ctr"/>
              <a:r>
                <a:rPr lang="en-US" altLang="ko-KR" sz="1200" err="1">
                  <a:solidFill>
                    <a:schemeClr val="tx1"/>
                  </a:solidFill>
                </a:rPr>
                <a:t>Deserializer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1578DC6F-47ED-48B5-A6C9-3659B9419DA4}"/>
                </a:ext>
              </a:extLst>
            </p:cNvPr>
            <p:cNvCxnSpPr>
              <a:cxnSpLocks/>
            </p:cNvCxnSpPr>
            <p:nvPr/>
          </p:nvCxnSpPr>
          <p:spPr>
            <a:xfrm>
              <a:off x="3842427" y="2734969"/>
              <a:ext cx="5716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75BA748-670C-4CBF-AD47-3393331A03FD}"/>
                </a:ext>
              </a:extLst>
            </p:cNvPr>
            <p:cNvCxnSpPr>
              <a:cxnSpLocks/>
              <a:endCxn id="79" idx="1"/>
            </p:cNvCxnSpPr>
            <p:nvPr/>
          </p:nvCxnSpPr>
          <p:spPr>
            <a:xfrm>
              <a:off x="5424020" y="2722560"/>
              <a:ext cx="36149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65AEE82-D567-4637-821B-19B4F5F5A9B2}"/>
                </a:ext>
              </a:extLst>
            </p:cNvPr>
            <p:cNvCxnSpPr>
              <a:cxnSpLocks/>
              <a:endCxn id="78" idx="1"/>
            </p:cNvCxnSpPr>
            <p:nvPr/>
          </p:nvCxnSpPr>
          <p:spPr>
            <a:xfrm flipV="1">
              <a:off x="6960402" y="2734969"/>
              <a:ext cx="387873" cy="18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A5F3D83-2AED-4E39-A628-7ACFE95D9DFD}"/>
                </a:ext>
              </a:extLst>
            </p:cNvPr>
            <p:cNvSpPr/>
            <p:nvPr/>
          </p:nvSpPr>
          <p:spPr>
            <a:xfrm>
              <a:off x="289604" y="2325787"/>
              <a:ext cx="888456" cy="7740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Topic</a:t>
              </a:r>
            </a:p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7978DD4-FAD5-4D3A-9F05-71DDBD92D1AC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1168340" y="2712833"/>
              <a:ext cx="34268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868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AB3EA8-12BF-4F3A-8ED1-2D49B8D341DF}"/>
              </a:ext>
            </a:extLst>
          </p:cNvPr>
          <p:cNvSpPr/>
          <p:nvPr/>
        </p:nvSpPr>
        <p:spPr>
          <a:xfrm>
            <a:off x="145348" y="123814"/>
            <a:ext cx="3053978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ko-KR">
                <a:ea typeface="맑은 고딕"/>
              </a:rPr>
              <a:t>CMP Elasticsearch Data API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4AB3127-E7F9-4AD4-8B3A-B3D975A3D8F3}"/>
              </a:ext>
            </a:extLst>
          </p:cNvPr>
          <p:cNvSpPr txBox="1"/>
          <p:nvPr/>
        </p:nvSpPr>
        <p:spPr>
          <a:xfrm>
            <a:off x="345784" y="4639742"/>
            <a:ext cx="9738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Elasticsearch </a:t>
            </a:r>
            <a:r>
              <a:rPr lang="ko-KR" altLang="en-US" sz="1200"/>
              <a:t>클러스터링을 기반으로 한 </a:t>
            </a:r>
            <a:r>
              <a:rPr lang="en-US" altLang="ko-KR" sz="1200"/>
              <a:t>Data API</a:t>
            </a:r>
          </a:p>
          <a:p>
            <a:endParaRPr lang="en-US" altLang="ko-KR" sz="1200"/>
          </a:p>
          <a:p>
            <a:r>
              <a:rPr lang="en-US" altLang="ko-KR" sz="1200"/>
              <a:t>-  Lombok</a:t>
            </a:r>
            <a:r>
              <a:rPr lang="ko-KR" altLang="en-US" sz="1200"/>
              <a:t> </a:t>
            </a:r>
            <a:r>
              <a:rPr lang="en-US" altLang="ko-KR" sz="1200"/>
              <a:t>: VO </a:t>
            </a:r>
            <a:r>
              <a:rPr lang="ko-KR" altLang="en-US" sz="1200"/>
              <a:t>객체 필드 </a:t>
            </a:r>
            <a:r>
              <a:rPr lang="en-US" altLang="ko-KR" sz="1200"/>
              <a:t>getter, setter, </a:t>
            </a:r>
            <a:r>
              <a:rPr lang="en-US" altLang="ko-KR" sz="1200" err="1"/>
              <a:t>toString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/>
              <a:t>constructor </a:t>
            </a:r>
            <a:r>
              <a:rPr lang="ko-KR" altLang="en-US" sz="1200"/>
              <a:t>자동 처리 </a:t>
            </a:r>
            <a:r>
              <a:rPr lang="en-US" altLang="ko-KR" sz="1200"/>
              <a:t>(</a:t>
            </a:r>
            <a:r>
              <a:rPr lang="ko-KR" altLang="en-US" sz="1200"/>
              <a:t>개발자 추가 필요 없음</a:t>
            </a:r>
            <a:r>
              <a:rPr lang="en-US" altLang="ko-KR" sz="120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err="1"/>
              <a:t>RestHighLevelClient</a:t>
            </a:r>
            <a:r>
              <a:rPr lang="en-US" altLang="ko-KR" sz="1200"/>
              <a:t> : </a:t>
            </a:r>
            <a:r>
              <a:rPr lang="ko-KR" altLang="en-US" sz="1200"/>
              <a:t>공식 </a:t>
            </a:r>
            <a:r>
              <a:rPr lang="en-US" altLang="ko-KR" sz="1200"/>
              <a:t>JAVA Elasticsearch </a:t>
            </a:r>
            <a:r>
              <a:rPr lang="ko-KR" altLang="en-US" sz="1200"/>
              <a:t>라이브러리 지원</a:t>
            </a:r>
            <a:r>
              <a:rPr lang="en-US" altLang="ko-KR" sz="1200"/>
              <a:t>, ES Cluster </a:t>
            </a:r>
            <a:r>
              <a:rPr lang="ko-KR" altLang="en-US" sz="1200"/>
              <a:t>접근</a:t>
            </a:r>
            <a:r>
              <a:rPr lang="en-US" altLang="ko-KR" sz="1200"/>
              <a:t>, Query DSL </a:t>
            </a:r>
            <a:r>
              <a:rPr lang="ko-KR" altLang="en-US" sz="1200"/>
              <a:t>지원</a:t>
            </a:r>
            <a:r>
              <a:rPr lang="en-US" altLang="ko-KR" sz="1200"/>
              <a:t>, </a:t>
            </a:r>
            <a:r>
              <a:rPr lang="ko-KR" altLang="en-US" sz="1200"/>
              <a:t>인덱스 관리</a:t>
            </a:r>
            <a:r>
              <a:rPr lang="en-US" altLang="ko-KR" sz="1200"/>
              <a:t>,  Async. Sync </a:t>
            </a:r>
            <a:r>
              <a:rPr lang="ko-KR" altLang="en-US" sz="1200"/>
              <a:t>지원</a:t>
            </a:r>
            <a:endParaRPr lang="en-US" altLang="ko-KR" sz="1200"/>
          </a:p>
        </p:txBody>
      </p:sp>
      <p:sp>
        <p:nvSpPr>
          <p:cNvPr id="17" name="직사각형 16"/>
          <p:cNvSpPr/>
          <p:nvPr/>
        </p:nvSpPr>
        <p:spPr>
          <a:xfrm>
            <a:off x="345785" y="1111271"/>
            <a:ext cx="9608853" cy="261766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62327" y="2437278"/>
            <a:ext cx="1746370" cy="758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API Controller</a:t>
            </a:r>
          </a:p>
          <a:p>
            <a:pPr algn="ctr"/>
            <a:endParaRPr lang="en-US" altLang="ko-KR" sz="1050">
              <a:solidFill>
                <a:schemeClr val="tx1"/>
              </a:solidFill>
            </a:endParaRPr>
          </a:p>
          <a:p>
            <a:pPr algn="ctr"/>
            <a:r>
              <a:rPr lang="en-US" altLang="ko-KR" sz="1050">
                <a:solidFill>
                  <a:schemeClr val="tx1"/>
                </a:solidFill>
                <a:highlight>
                  <a:srgbClr val="FFFF00"/>
                </a:highlight>
              </a:rPr>
              <a:t>CMP </a:t>
            </a:r>
            <a:r>
              <a:rPr lang="ko-KR" altLang="en-US" sz="1050">
                <a:solidFill>
                  <a:schemeClr val="tx1"/>
                </a:solidFill>
                <a:highlight>
                  <a:srgbClr val="FFFF00"/>
                </a:highlight>
              </a:rPr>
              <a:t>로그 검색</a:t>
            </a:r>
            <a:endParaRPr lang="en-US" altLang="ko-KR" sz="105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A5F3D83-2AED-4E39-A628-7ACFE95D9DFD}"/>
              </a:ext>
            </a:extLst>
          </p:cNvPr>
          <p:cNvSpPr/>
          <p:nvPr/>
        </p:nvSpPr>
        <p:spPr>
          <a:xfrm>
            <a:off x="548020" y="1435626"/>
            <a:ext cx="3393702" cy="656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Elasticsearch Connection</a:t>
            </a:r>
            <a:br>
              <a:rPr lang="en-US" altLang="ko-KR" sz="1000">
                <a:solidFill>
                  <a:schemeClr val="tx1"/>
                </a:solidFill>
              </a:rPr>
            </a:b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en-US" altLang="ko-KR" sz="1000" err="1">
                <a:solidFill>
                  <a:schemeClr val="tx1"/>
                </a:solidFill>
                <a:highlight>
                  <a:srgbClr val="FFFF00"/>
                </a:highlight>
              </a:rPr>
              <a:t>RestHighLevelClient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781020" y="1343163"/>
            <a:ext cx="3715076" cy="19897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776053-CE33-4144-9296-E8B641F1532B}"/>
              </a:ext>
            </a:extLst>
          </p:cNvPr>
          <p:cNvSpPr txBox="1"/>
          <p:nvPr/>
        </p:nvSpPr>
        <p:spPr>
          <a:xfrm>
            <a:off x="5469935" y="1364697"/>
            <a:ext cx="2715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Elasticsearch Provider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C49DAD-4B47-4D06-B4EC-6C213CA79EFB}"/>
              </a:ext>
            </a:extLst>
          </p:cNvPr>
          <p:cNvSpPr/>
          <p:nvPr/>
        </p:nvSpPr>
        <p:spPr>
          <a:xfrm>
            <a:off x="5976289" y="1849083"/>
            <a:ext cx="1000038" cy="5841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err="1">
                <a:solidFill>
                  <a:schemeClr val="tx1"/>
                </a:solidFill>
              </a:rPr>
              <a:t>Log_Type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Term Query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B5DCE45-FA48-459A-8B32-53E05DFAA6D3}"/>
              </a:ext>
            </a:extLst>
          </p:cNvPr>
          <p:cNvSpPr/>
          <p:nvPr/>
        </p:nvSpPr>
        <p:spPr>
          <a:xfrm>
            <a:off x="7162000" y="1849082"/>
            <a:ext cx="1000038" cy="5841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Message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Query String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99FBE4-B58A-4CE2-8D1F-904B6B530541}"/>
              </a:ext>
            </a:extLst>
          </p:cNvPr>
          <p:cNvSpPr/>
          <p:nvPr/>
        </p:nvSpPr>
        <p:spPr>
          <a:xfrm>
            <a:off x="2494711" y="2434114"/>
            <a:ext cx="1447011" cy="758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Thread pool</a:t>
            </a:r>
            <a:br>
              <a:rPr lang="en-US" altLang="ko-KR" sz="1200">
                <a:solidFill>
                  <a:schemeClr val="tx1"/>
                </a:solidFill>
              </a:rPr>
            </a:br>
            <a:r>
              <a:rPr lang="en-US" altLang="ko-KR" sz="1200">
                <a:solidFill>
                  <a:schemeClr val="tx1"/>
                </a:solidFill>
              </a:rPr>
              <a:t>Task process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B529E9-3AC1-41BD-9E96-CA8694FBF007}"/>
              </a:ext>
            </a:extLst>
          </p:cNvPr>
          <p:cNvSpPr/>
          <p:nvPr/>
        </p:nvSpPr>
        <p:spPr>
          <a:xfrm>
            <a:off x="4146537" y="1444691"/>
            <a:ext cx="1144544" cy="656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log4j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906325-C9AF-43F5-AB7D-A258712404F2}"/>
              </a:ext>
            </a:extLst>
          </p:cNvPr>
          <p:cNvSpPr/>
          <p:nvPr/>
        </p:nvSpPr>
        <p:spPr>
          <a:xfrm>
            <a:off x="5978885" y="2596652"/>
            <a:ext cx="1009912" cy="58599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Find All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BEDEB6-EFFD-48CE-AEED-4C0ED330D877}"/>
              </a:ext>
            </a:extLst>
          </p:cNvPr>
          <p:cNvSpPr/>
          <p:nvPr/>
        </p:nvSpPr>
        <p:spPr>
          <a:xfrm>
            <a:off x="7157063" y="2589530"/>
            <a:ext cx="1009912" cy="58599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Find By</a:t>
            </a:r>
          </a:p>
          <a:p>
            <a:pPr algn="ctr"/>
            <a:r>
              <a:rPr lang="en-US" altLang="ko-KR" sz="1100" err="1">
                <a:solidFill>
                  <a:schemeClr val="tx1"/>
                </a:solidFill>
              </a:rPr>
              <a:t>Log_time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B522744-118B-4611-8C59-18025200AD40}"/>
              </a:ext>
            </a:extLst>
          </p:cNvPr>
          <p:cNvSpPr/>
          <p:nvPr/>
        </p:nvSpPr>
        <p:spPr>
          <a:xfrm>
            <a:off x="8304957" y="2589530"/>
            <a:ext cx="1009912" cy="58599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Find By</a:t>
            </a:r>
          </a:p>
          <a:p>
            <a:pPr algn="ctr"/>
            <a:r>
              <a:rPr lang="en-US" altLang="ko-KR" sz="1100" err="1">
                <a:solidFill>
                  <a:schemeClr val="tx1"/>
                </a:solidFill>
              </a:rPr>
              <a:t>Save_time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ECAEB28-862C-4C2B-9FEC-34DD1A760A7D}"/>
              </a:ext>
            </a:extLst>
          </p:cNvPr>
          <p:cNvSpPr/>
          <p:nvPr/>
        </p:nvSpPr>
        <p:spPr>
          <a:xfrm>
            <a:off x="8304957" y="1855371"/>
            <a:ext cx="1009912" cy="58599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Find By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ID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E938A81-DF1F-48DE-9EA6-53AC895B6B26}"/>
              </a:ext>
            </a:extLst>
          </p:cNvPr>
          <p:cNvSpPr/>
          <p:nvPr/>
        </p:nvSpPr>
        <p:spPr>
          <a:xfrm>
            <a:off x="4140933" y="2434984"/>
            <a:ext cx="1144544" cy="740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Lombok</a:t>
            </a:r>
          </a:p>
        </p:txBody>
      </p:sp>
    </p:spTree>
    <p:extLst>
      <p:ext uri="{BB962C8B-B14F-4D97-AF65-F5344CB8AC3E}">
        <p14:creationId xmlns:p14="http://schemas.microsoft.com/office/powerpoint/2010/main" val="253822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AB3EA8-12BF-4F3A-8ED1-2D49B8D341DF}"/>
              </a:ext>
            </a:extLst>
          </p:cNvPr>
          <p:cNvSpPr/>
          <p:nvPr/>
        </p:nvSpPr>
        <p:spPr>
          <a:xfrm>
            <a:off x="145348" y="123814"/>
            <a:ext cx="3390544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ko-KR">
                <a:ea typeface="맑은 고딕"/>
              </a:rPr>
              <a:t>CMP Elasticsearch Search Flow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BF5315-03CA-438B-89B8-D218F16F677B}"/>
              </a:ext>
            </a:extLst>
          </p:cNvPr>
          <p:cNvSpPr/>
          <p:nvPr/>
        </p:nvSpPr>
        <p:spPr>
          <a:xfrm>
            <a:off x="2088068" y="2336944"/>
            <a:ext cx="1760677" cy="564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CMP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pic>
        <p:nvPicPr>
          <p:cNvPr id="4" name="그래픽 3" descr="기어 헤드 윤곽선">
            <a:extLst>
              <a:ext uri="{FF2B5EF4-FFF2-40B4-BE49-F238E27FC236}">
                <a16:creationId xmlns:a16="http://schemas.microsoft.com/office/drawing/2014/main" id="{EB7D921A-27FF-481A-A273-EE42E69CD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643" y="2162056"/>
            <a:ext cx="914400" cy="9144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76A1AEFD-99EA-4F5D-9E0F-EFB7D47EBBC5}"/>
              </a:ext>
            </a:extLst>
          </p:cNvPr>
          <p:cNvSpPr/>
          <p:nvPr/>
        </p:nvSpPr>
        <p:spPr>
          <a:xfrm>
            <a:off x="4469790" y="2336944"/>
            <a:ext cx="1760677" cy="564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CMP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Service</a:t>
            </a: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3070EC8-DCB9-4B4E-9622-F5B107109E4C}"/>
              </a:ext>
            </a:extLst>
          </p:cNvPr>
          <p:cNvGrpSpPr/>
          <p:nvPr/>
        </p:nvGrpSpPr>
        <p:grpSpPr>
          <a:xfrm>
            <a:off x="7036283" y="991422"/>
            <a:ext cx="1760677" cy="3249843"/>
            <a:chOff x="6809308" y="1769629"/>
            <a:chExt cx="1760677" cy="324984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FDE293B-FD98-45A7-8BC6-00A3807453AC}"/>
                </a:ext>
              </a:extLst>
            </p:cNvPr>
            <p:cNvSpPr/>
            <p:nvPr/>
          </p:nvSpPr>
          <p:spPr>
            <a:xfrm>
              <a:off x="6809308" y="1769629"/>
              <a:ext cx="1760677" cy="32498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Elasticsearch</a:t>
              </a:r>
            </a:p>
            <a:p>
              <a:pPr algn="ctr"/>
              <a:r>
                <a:rPr lang="en-US" altLang="ko-KR" sz="1000" err="1">
                  <a:solidFill>
                    <a:schemeClr val="tx1"/>
                  </a:solidFill>
                </a:rPr>
                <a:t>SearchSourceBuilder</a:t>
              </a:r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E526CEC-261C-4173-9A94-4433D0F7550E}"/>
                </a:ext>
              </a:extLst>
            </p:cNvPr>
            <p:cNvSpPr/>
            <p:nvPr/>
          </p:nvSpPr>
          <p:spPr>
            <a:xfrm>
              <a:off x="6958126" y="2431078"/>
              <a:ext cx="1463040" cy="236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err="1"/>
                <a:t>QueryBuilders</a:t>
              </a:r>
              <a:endParaRPr lang="en-US" altLang="ko-KR" sz="1050"/>
            </a:p>
            <a:p>
              <a:pPr algn="ctr"/>
              <a:endParaRPr lang="en-US" altLang="ko-KR" sz="1050"/>
            </a:p>
            <a:p>
              <a:pPr algn="ctr"/>
              <a:endParaRPr lang="en-US" altLang="ko-KR" sz="1050"/>
            </a:p>
            <a:p>
              <a:pPr algn="ctr"/>
              <a:endParaRPr lang="en-US" altLang="ko-KR" sz="1050"/>
            </a:p>
            <a:p>
              <a:pPr algn="ctr"/>
              <a:endParaRPr lang="en-US" altLang="ko-KR" sz="1050"/>
            </a:p>
            <a:p>
              <a:pPr algn="ctr"/>
              <a:endParaRPr lang="en-US" altLang="ko-KR" sz="1050"/>
            </a:p>
            <a:p>
              <a:pPr algn="ctr"/>
              <a:endParaRPr lang="en-US" altLang="ko-KR" sz="1200"/>
            </a:p>
            <a:p>
              <a:pPr algn="ctr"/>
              <a:endParaRPr lang="en-US" altLang="ko-KR" sz="1200"/>
            </a:p>
            <a:p>
              <a:pPr algn="ctr"/>
              <a:endParaRPr lang="en-US" altLang="ko-KR" sz="1200"/>
            </a:p>
            <a:p>
              <a:pPr algn="ctr"/>
              <a:endParaRPr lang="en-US" altLang="ko-KR" sz="1200"/>
            </a:p>
            <a:p>
              <a:pPr algn="ctr"/>
              <a:endParaRPr lang="en-US" altLang="ko-KR" sz="1200"/>
            </a:p>
            <a:p>
              <a:pPr algn="ctr"/>
              <a:endParaRPr lang="ko-KR" altLang="en-US" sz="12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91D2378-F2FB-4B75-8759-A46F71408AB9}"/>
                </a:ext>
              </a:extLst>
            </p:cNvPr>
            <p:cNvSpPr/>
            <p:nvPr/>
          </p:nvSpPr>
          <p:spPr>
            <a:xfrm>
              <a:off x="7081737" y="2983150"/>
              <a:ext cx="1225684" cy="314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Bool query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ED968DC-6C02-4789-AB0A-36A5B24FDB96}"/>
                </a:ext>
              </a:extLst>
            </p:cNvPr>
            <p:cNvSpPr/>
            <p:nvPr/>
          </p:nvSpPr>
          <p:spPr>
            <a:xfrm>
              <a:off x="7081737" y="3457074"/>
              <a:ext cx="1225684" cy="314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Term query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EDA4E53-F4AE-421F-BAA4-E1637A0B02DD}"/>
                </a:ext>
              </a:extLst>
            </p:cNvPr>
            <p:cNvSpPr/>
            <p:nvPr/>
          </p:nvSpPr>
          <p:spPr>
            <a:xfrm>
              <a:off x="7081737" y="3930998"/>
              <a:ext cx="1225684" cy="314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Range query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ED7F966-BD02-4F22-8C8B-78D0531ABA33}"/>
                </a:ext>
              </a:extLst>
            </p:cNvPr>
            <p:cNvSpPr/>
            <p:nvPr/>
          </p:nvSpPr>
          <p:spPr>
            <a:xfrm>
              <a:off x="7081737" y="4385778"/>
              <a:ext cx="1225684" cy="314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String query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8" name="원통형 7">
            <a:extLst>
              <a:ext uri="{FF2B5EF4-FFF2-40B4-BE49-F238E27FC236}">
                <a16:creationId xmlns:a16="http://schemas.microsoft.com/office/drawing/2014/main" id="{4B1FB658-DB62-4AFF-820A-AC7AADB16F77}"/>
              </a:ext>
            </a:extLst>
          </p:cNvPr>
          <p:cNvSpPr/>
          <p:nvPr/>
        </p:nvSpPr>
        <p:spPr>
          <a:xfrm>
            <a:off x="10103932" y="1922839"/>
            <a:ext cx="1057073" cy="1382355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Elastic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Search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9E909EC-0619-4EB1-8C05-FFCB52C6CE3E}"/>
              </a:ext>
            </a:extLst>
          </p:cNvPr>
          <p:cNvCxnSpPr>
            <a:stCxn id="4" idx="3"/>
            <a:endCxn id="22" idx="1"/>
          </p:cNvCxnSpPr>
          <p:nvPr/>
        </p:nvCxnSpPr>
        <p:spPr>
          <a:xfrm>
            <a:off x="1343043" y="2619256"/>
            <a:ext cx="745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804201D-2142-464E-A629-432E812EB0E5}"/>
              </a:ext>
            </a:extLst>
          </p:cNvPr>
          <p:cNvCxnSpPr>
            <a:stCxn id="22" idx="3"/>
            <a:endCxn id="30" idx="1"/>
          </p:cNvCxnSpPr>
          <p:nvPr/>
        </p:nvCxnSpPr>
        <p:spPr>
          <a:xfrm>
            <a:off x="3848745" y="2619256"/>
            <a:ext cx="621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D3CB887-64AF-4965-A454-31A11B827EFF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 flipV="1">
            <a:off x="6230467" y="2616344"/>
            <a:ext cx="805816" cy="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1820C36-CAD4-4E26-9C9C-3558C4DA96CA}"/>
              </a:ext>
            </a:extLst>
          </p:cNvPr>
          <p:cNvCxnSpPr>
            <a:stCxn id="31" idx="3"/>
            <a:endCxn id="8" idx="2"/>
          </p:cNvCxnSpPr>
          <p:nvPr/>
        </p:nvCxnSpPr>
        <p:spPr>
          <a:xfrm flipV="1">
            <a:off x="8796960" y="2614017"/>
            <a:ext cx="1306972" cy="2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50ED019-89E6-4C58-99E2-43CCA4161831}"/>
              </a:ext>
            </a:extLst>
          </p:cNvPr>
          <p:cNvSpPr txBox="1"/>
          <p:nvPr/>
        </p:nvSpPr>
        <p:spPr>
          <a:xfrm>
            <a:off x="499979" y="3099661"/>
            <a:ext cx="644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Search</a:t>
            </a:r>
            <a:endParaRPr lang="ko-KR" altLang="en-US"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81A881-EEB7-4A54-BFCC-B386C26ED3A8}"/>
              </a:ext>
            </a:extLst>
          </p:cNvPr>
          <p:cNvSpPr txBox="1"/>
          <p:nvPr/>
        </p:nvSpPr>
        <p:spPr>
          <a:xfrm>
            <a:off x="2059631" y="3044122"/>
            <a:ext cx="1817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REST API : /</a:t>
            </a:r>
            <a:r>
              <a:rPr lang="en-US" altLang="ko-KR" sz="1200" err="1"/>
              <a:t>cmp</a:t>
            </a:r>
            <a:r>
              <a:rPr lang="en-US" altLang="ko-KR" sz="1200"/>
              <a:t>/search</a:t>
            </a:r>
            <a:endParaRPr lang="ko-KR" altLang="en-US" sz="12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31F90D-221B-4DAB-8C37-674936C22C7A}"/>
              </a:ext>
            </a:extLst>
          </p:cNvPr>
          <p:cNvSpPr txBox="1"/>
          <p:nvPr/>
        </p:nvSpPr>
        <p:spPr>
          <a:xfrm>
            <a:off x="4668050" y="3076456"/>
            <a:ext cx="1364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err="1"/>
              <a:t>searchQuery</a:t>
            </a:r>
            <a:r>
              <a:rPr lang="en-US" altLang="ko-KR" sz="1200"/>
              <a:t> Call</a:t>
            </a:r>
            <a:endParaRPr lang="ko-KR" altLang="en-US" sz="12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82312C-42A6-47D7-9BEB-A866E0D74D0F}"/>
              </a:ext>
            </a:extLst>
          </p:cNvPr>
          <p:cNvSpPr txBox="1"/>
          <p:nvPr/>
        </p:nvSpPr>
        <p:spPr>
          <a:xfrm>
            <a:off x="6750936" y="4447190"/>
            <a:ext cx="441006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Elasticsearch </a:t>
            </a:r>
            <a:r>
              <a:rPr lang="ko-KR" altLang="en-US" sz="1200"/>
              <a:t>쿼리</a:t>
            </a:r>
            <a:r>
              <a:rPr lang="en-US" altLang="ko-KR" sz="1200"/>
              <a:t>(Query DSL)</a:t>
            </a:r>
            <a:r>
              <a:rPr lang="ko-KR" altLang="en-US" sz="1200"/>
              <a:t> 생성</a:t>
            </a:r>
            <a:endParaRPr lang="en-US" altLang="ko-KR" sz="1200"/>
          </a:p>
          <a:p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050" err="1"/>
              <a:t>SearchRequest</a:t>
            </a:r>
            <a:r>
              <a:rPr lang="ko-KR" altLang="en-US" sz="1050"/>
              <a:t> 객체를 생성하면서 조회할 인덱스 지정</a:t>
            </a:r>
            <a:endParaRPr lang="en-US" altLang="ko-KR" sz="1050"/>
          </a:p>
          <a:p>
            <a:pPr marL="171450" indent="-171450">
              <a:buFontTx/>
              <a:buChar char="-"/>
            </a:pPr>
            <a:r>
              <a:rPr lang="en-US" altLang="ko-KR" sz="1050" err="1"/>
              <a:t>QueryBuilder</a:t>
            </a:r>
            <a:r>
              <a:rPr lang="ko-KR" altLang="en-US" sz="1050"/>
              <a:t>를 생성하고 </a:t>
            </a:r>
            <a:r>
              <a:rPr lang="en-US" altLang="ko-KR" sz="1050"/>
              <a:t>Query </a:t>
            </a:r>
            <a:r>
              <a:rPr lang="ko-KR" altLang="en-US" sz="1050" err="1"/>
              <a:t>매소드를</a:t>
            </a:r>
            <a:r>
              <a:rPr lang="ko-KR" altLang="en-US" sz="1050"/>
              <a:t> 호출하면</a:t>
            </a:r>
            <a:r>
              <a:rPr lang="en-US" altLang="ko-KR" sz="1050"/>
              <a:t> </a:t>
            </a:r>
            <a:r>
              <a:rPr lang="en-US" altLang="ko-KR" sz="1050" err="1"/>
              <a:t>QueryDSL</a:t>
            </a:r>
            <a:r>
              <a:rPr lang="en-US" altLang="ko-KR" sz="1050"/>
              <a:t> </a:t>
            </a:r>
            <a:r>
              <a:rPr lang="ko-KR" altLang="en-US" sz="1050"/>
              <a:t>생성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3BD850-428A-4888-8A49-B6521AD8DBC0}"/>
              </a:ext>
            </a:extLst>
          </p:cNvPr>
          <p:cNvSpPr txBox="1"/>
          <p:nvPr/>
        </p:nvSpPr>
        <p:spPr>
          <a:xfrm>
            <a:off x="9801037" y="3429000"/>
            <a:ext cx="1811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Query DSL </a:t>
            </a:r>
            <a:r>
              <a:rPr lang="ko-KR" altLang="en-US" sz="1200"/>
              <a:t>인덱스 검색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75DB2EA-A3C0-4D69-AFA1-5D38126FD509}"/>
              </a:ext>
            </a:extLst>
          </p:cNvPr>
          <p:cNvGrpSpPr/>
          <p:nvPr/>
        </p:nvGrpSpPr>
        <p:grpSpPr>
          <a:xfrm>
            <a:off x="226979" y="3960506"/>
            <a:ext cx="5726349" cy="2764550"/>
            <a:chOff x="226979" y="4018871"/>
            <a:chExt cx="5726349" cy="276455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5945E99-EACE-4391-954C-972BD57DF99A}"/>
                </a:ext>
              </a:extLst>
            </p:cNvPr>
            <p:cNvSpPr/>
            <p:nvPr/>
          </p:nvSpPr>
          <p:spPr>
            <a:xfrm>
              <a:off x="226979" y="4018871"/>
              <a:ext cx="5726349" cy="276455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A9664279-0554-43E0-B6F4-46628E873602}"/>
                </a:ext>
              </a:extLst>
            </p:cNvPr>
            <p:cNvGrpSpPr/>
            <p:nvPr/>
          </p:nvGrpSpPr>
          <p:grpSpPr>
            <a:xfrm>
              <a:off x="273619" y="4097313"/>
              <a:ext cx="5420306" cy="2583303"/>
              <a:chOff x="344954" y="4077858"/>
              <a:chExt cx="5420306" cy="2583303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E125FA3-D908-4492-AD77-BCA226F50636}"/>
                  </a:ext>
                </a:extLst>
              </p:cNvPr>
              <p:cNvSpPr txBox="1"/>
              <p:nvPr/>
            </p:nvSpPr>
            <p:spPr>
              <a:xfrm>
                <a:off x="344954" y="4077858"/>
                <a:ext cx="299133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>
                    <a:highlight>
                      <a:srgbClr val="FFFF00"/>
                    </a:highlight>
                  </a:rPr>
                  <a:t>Java High Level Rest Client</a:t>
                </a:r>
              </a:p>
              <a:p>
                <a:endParaRPr lang="en-US" altLang="ko-KR"/>
              </a:p>
              <a:p>
                <a:pPr marL="285750" indent="-285750">
                  <a:buFontTx/>
                  <a:buChar char="-"/>
                </a:pPr>
                <a:r>
                  <a:rPr lang="en-US" altLang="ko-KR" sz="1200"/>
                  <a:t>Sync, Async API </a:t>
                </a:r>
                <a:r>
                  <a:rPr lang="ko-KR" altLang="en-US" sz="1200"/>
                  <a:t>호출</a:t>
                </a:r>
                <a:endParaRPr lang="en-US" altLang="ko-KR" sz="1200"/>
              </a:p>
              <a:p>
                <a:pPr marL="285750" indent="-285750">
                  <a:buFontTx/>
                  <a:buChar char="-"/>
                </a:pPr>
                <a:r>
                  <a:rPr lang="ko-KR" altLang="en-US" sz="1200"/>
                  <a:t>인덱스 관리</a:t>
                </a:r>
                <a:r>
                  <a:rPr lang="en-US" altLang="ko-KR" sz="1200"/>
                  <a:t>, Search API </a:t>
                </a:r>
                <a:r>
                  <a:rPr lang="ko-KR" altLang="en-US" sz="1200"/>
                  <a:t>지원</a:t>
                </a:r>
                <a:endParaRPr lang="en-US" altLang="ko-KR" sz="1200"/>
              </a:p>
              <a:p>
                <a:pPr marL="285750" indent="-285750">
                  <a:buFontTx/>
                  <a:buChar char="-"/>
                </a:pPr>
                <a:r>
                  <a:rPr lang="en-US" altLang="ko-KR" sz="1200"/>
                  <a:t>Spring Boot POM.xml </a:t>
                </a:r>
                <a:r>
                  <a:rPr lang="ko-KR" altLang="en-US" sz="1200"/>
                  <a:t>정보</a:t>
                </a:r>
              </a:p>
            </p:txBody>
          </p:sp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CE465534-7E0A-4A55-A503-BD5041332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226" y="5278186"/>
                <a:ext cx="5134034" cy="13829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7671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AB3EA8-12BF-4F3A-8ED1-2D49B8D341DF}"/>
              </a:ext>
            </a:extLst>
          </p:cNvPr>
          <p:cNvSpPr/>
          <p:nvPr/>
        </p:nvSpPr>
        <p:spPr>
          <a:xfrm>
            <a:off x="145348" y="123814"/>
            <a:ext cx="3262753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ko-KR">
                <a:ea typeface="맑은 고딕"/>
              </a:rPr>
              <a:t>CMP Elasticsearch Query DSL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C3BACC-BFAD-4C7C-869B-4A579AEDB50B}"/>
              </a:ext>
            </a:extLst>
          </p:cNvPr>
          <p:cNvSpPr/>
          <p:nvPr/>
        </p:nvSpPr>
        <p:spPr>
          <a:xfrm>
            <a:off x="309659" y="747083"/>
            <a:ext cx="10220081" cy="4494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GET /_search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"</a:t>
            </a:r>
            <a:r>
              <a:rPr lang="en-US" altLang="ko-KR" sz="1600">
                <a:solidFill>
                  <a:schemeClr val="tx1"/>
                </a:solidFill>
                <a:highlight>
                  <a:srgbClr val="00FF00"/>
                </a:highlight>
              </a:rPr>
              <a:t>query</a:t>
            </a:r>
            <a:r>
              <a:rPr lang="en-US" altLang="ko-KR" sz="1600">
                <a:solidFill>
                  <a:schemeClr val="tx1"/>
                </a:solidFill>
              </a:rPr>
              <a:t>": { 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  "</a:t>
            </a:r>
            <a:r>
              <a:rPr lang="en-US" altLang="ko-KR" sz="1600">
                <a:solidFill>
                  <a:schemeClr val="tx1"/>
                </a:solidFill>
                <a:highlight>
                  <a:srgbClr val="FFFF00"/>
                </a:highlight>
              </a:rPr>
              <a:t>bool</a:t>
            </a:r>
            <a:r>
              <a:rPr lang="en-US" altLang="ko-KR" sz="1600">
                <a:solidFill>
                  <a:schemeClr val="tx1"/>
                </a:solidFill>
              </a:rPr>
              <a:t>": {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"</a:t>
            </a:r>
            <a:r>
              <a:rPr lang="en-US" altLang="ko-KR" sz="1600">
                <a:solidFill>
                  <a:schemeClr val="tx1"/>
                </a:solidFill>
                <a:highlight>
                  <a:srgbClr val="FFFF00"/>
                </a:highlight>
              </a:rPr>
              <a:t>must</a:t>
            </a:r>
            <a:r>
              <a:rPr lang="en-US" altLang="ko-KR" sz="1600">
                <a:solidFill>
                  <a:schemeClr val="tx1"/>
                </a:solidFill>
              </a:rPr>
              <a:t>": [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{ "match": { "</a:t>
            </a:r>
            <a:r>
              <a:rPr lang="en-US" altLang="ko-KR" sz="1600" b="0" i="0">
                <a:solidFill>
                  <a:schemeClr val="tx1"/>
                </a:solidFill>
                <a:effectLst/>
                <a:highlight>
                  <a:srgbClr val="00FFFF"/>
                </a:highlight>
                <a:latin typeface="Roboto Mono"/>
              </a:rPr>
              <a:t>message</a:t>
            </a:r>
            <a:r>
              <a:rPr lang="en-US" altLang="ko-KR" sz="1600">
                <a:solidFill>
                  <a:schemeClr val="tx1"/>
                </a:solidFill>
              </a:rPr>
              <a:t>":   "Search"  }}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{ "match": { "content": "Elasticsearch" }}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],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"</a:t>
            </a:r>
            <a:r>
              <a:rPr lang="en-US" altLang="ko-KR" sz="1600">
                <a:solidFill>
                  <a:schemeClr val="tx1"/>
                </a:solidFill>
                <a:highlight>
                  <a:srgbClr val="FFFF00"/>
                </a:highlight>
              </a:rPr>
              <a:t>filter</a:t>
            </a:r>
            <a:r>
              <a:rPr lang="en-US" altLang="ko-KR" sz="1600">
                <a:solidFill>
                  <a:schemeClr val="tx1"/>
                </a:solidFill>
              </a:rPr>
              <a:t>": [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{ "term":  { “</a:t>
            </a:r>
            <a:r>
              <a:rPr lang="en-US" altLang="ko-KR" sz="1600" err="1">
                <a:solidFill>
                  <a:schemeClr val="tx1"/>
                </a:solidFill>
                <a:highlight>
                  <a:srgbClr val="00FFFF"/>
                </a:highlight>
              </a:rPr>
              <a:t>log_type</a:t>
            </a:r>
            <a:r>
              <a:rPr lang="en-US" altLang="ko-KR" sz="1600">
                <a:solidFill>
                  <a:schemeClr val="tx1"/>
                </a:solidFill>
              </a:rPr>
              <a:t>": "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Roboto Mono"/>
              </a:rPr>
              <a:t>INT-GW-Log</a:t>
            </a:r>
            <a:r>
              <a:rPr lang="en-US" altLang="ko-KR" sz="1600">
                <a:solidFill>
                  <a:schemeClr val="tx1"/>
                </a:solidFill>
              </a:rPr>
              <a:t>" }},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{ "range": { "</a:t>
            </a:r>
            <a:r>
              <a:rPr lang="en-US" altLang="ko-KR" sz="1600" b="0" i="0" err="1">
                <a:solidFill>
                  <a:schemeClr val="tx1"/>
                </a:solidFill>
                <a:effectLst/>
                <a:highlight>
                  <a:srgbClr val="00FFFF"/>
                </a:highlight>
                <a:latin typeface="Roboto Mono"/>
              </a:rPr>
              <a:t>log_time</a:t>
            </a:r>
            <a:r>
              <a:rPr lang="en-US" altLang="ko-KR" sz="1600">
                <a:solidFill>
                  <a:schemeClr val="tx1"/>
                </a:solidFill>
              </a:rPr>
              <a:t>": { "</a:t>
            </a:r>
            <a:r>
              <a:rPr lang="en-US" altLang="ko-KR" sz="1600" err="1">
                <a:solidFill>
                  <a:schemeClr val="tx1"/>
                </a:solidFill>
              </a:rPr>
              <a:t>gte</a:t>
            </a:r>
            <a:r>
              <a:rPr lang="en-US" altLang="ko-KR" sz="1600">
                <a:solidFill>
                  <a:schemeClr val="tx1"/>
                </a:solidFill>
              </a:rPr>
              <a:t>": "2015-01-01" }}}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]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}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07B6D5-F0D5-47BC-8E43-07D114E828FD}"/>
              </a:ext>
            </a:extLst>
          </p:cNvPr>
          <p:cNvSpPr txBox="1"/>
          <p:nvPr/>
        </p:nvSpPr>
        <p:spPr>
          <a:xfrm>
            <a:off x="309659" y="5375032"/>
            <a:ext cx="97385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Elasticsearch </a:t>
            </a:r>
            <a:r>
              <a:rPr lang="en-US" altLang="ko-KR" sz="1400" err="1"/>
              <a:t>QueryDSL</a:t>
            </a:r>
            <a:r>
              <a:rPr lang="en-US" altLang="ko-KR" sz="1400"/>
              <a:t> Document </a:t>
            </a:r>
            <a:r>
              <a:rPr lang="ko-KR" altLang="en-US" sz="1400"/>
              <a:t>검색</a:t>
            </a:r>
            <a:endParaRPr lang="en-US" altLang="ko-KR" sz="1400"/>
          </a:p>
          <a:p>
            <a:endParaRPr lang="en-US" altLang="ko-KR" sz="1400"/>
          </a:p>
          <a:p>
            <a:pPr marL="171450" indent="-171450">
              <a:buFontTx/>
              <a:buChar char="-"/>
            </a:pPr>
            <a:r>
              <a:rPr lang="en-US" altLang="ko-KR" sz="1400" b="1"/>
              <a:t>query</a:t>
            </a:r>
            <a:r>
              <a:rPr lang="ko-KR" altLang="en-US" sz="1400"/>
              <a:t> </a:t>
            </a:r>
            <a:r>
              <a:rPr lang="en-US" altLang="ko-KR" sz="1400"/>
              <a:t>: </a:t>
            </a:r>
            <a:r>
              <a:rPr lang="ko-KR" altLang="en-US" sz="1400"/>
              <a:t>전체 쿼리 </a:t>
            </a:r>
            <a:r>
              <a:rPr lang="en-US" altLang="ko-KR" sz="1400"/>
              <a:t>context</a:t>
            </a:r>
          </a:p>
          <a:p>
            <a:pPr marL="171450" indent="-171450">
              <a:buFontTx/>
              <a:buChar char="-"/>
            </a:pPr>
            <a:r>
              <a:rPr lang="en-US" altLang="ko-KR" sz="1400" b="1"/>
              <a:t>bool</a:t>
            </a:r>
            <a:r>
              <a:rPr lang="en-US" altLang="ko-KR" sz="1400"/>
              <a:t> : </a:t>
            </a:r>
            <a:r>
              <a:rPr lang="ko-KR" altLang="en-US" sz="1400"/>
              <a:t>각 필드를 </a:t>
            </a:r>
            <a:r>
              <a:rPr lang="en-US" altLang="ko-KR" sz="1400"/>
              <a:t>and </a:t>
            </a:r>
            <a:r>
              <a:rPr lang="ko-KR" altLang="en-US" sz="1400"/>
              <a:t>조건으로 검색</a:t>
            </a:r>
            <a:endParaRPr lang="en-US" altLang="ko-KR" sz="1400"/>
          </a:p>
          <a:p>
            <a:pPr marL="171450" indent="-171450">
              <a:buFontTx/>
              <a:buChar char="-"/>
            </a:pPr>
            <a:r>
              <a:rPr lang="en-US" altLang="ko-KR" sz="1400" b="1"/>
              <a:t>filter </a:t>
            </a:r>
            <a:r>
              <a:rPr lang="en-US" altLang="ko-KR" sz="1400"/>
              <a:t>: </a:t>
            </a:r>
            <a:r>
              <a:rPr lang="ko-KR" altLang="en-US" sz="1400"/>
              <a:t>필터 </a:t>
            </a:r>
            <a:r>
              <a:rPr lang="en-US" altLang="ko-KR" sz="1400"/>
              <a:t>context, </a:t>
            </a:r>
            <a:r>
              <a:rPr lang="ko-KR" altLang="en-US" sz="1400"/>
              <a:t>미리 필터 조건을 추가하여 속도 개선 </a:t>
            </a:r>
            <a:r>
              <a:rPr lang="en-US" altLang="ko-KR" sz="1400"/>
              <a:t>(</a:t>
            </a:r>
            <a:r>
              <a:rPr lang="ko-KR" altLang="en-US" sz="1400"/>
              <a:t>일치하지 않는 문서를 필터링</a:t>
            </a:r>
            <a:r>
              <a:rPr lang="en-US" altLang="ko-KR" sz="1400"/>
              <a:t>), Score </a:t>
            </a:r>
            <a:r>
              <a:rPr lang="ko-KR" altLang="en-US" sz="1400"/>
              <a:t>점수는 미 반영 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98367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AB3EA8-12BF-4F3A-8ED1-2D49B8D341DF}"/>
              </a:ext>
            </a:extLst>
          </p:cNvPr>
          <p:cNvSpPr/>
          <p:nvPr/>
        </p:nvSpPr>
        <p:spPr>
          <a:xfrm>
            <a:off x="145348" y="123814"/>
            <a:ext cx="3425168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ko-KR">
                <a:ea typeface="맑은 고딕"/>
              </a:rPr>
              <a:t>CMP Elasticsearch Search After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50203C-F817-469D-8A1F-F6AD7C2C67E6}"/>
              </a:ext>
            </a:extLst>
          </p:cNvPr>
          <p:cNvSpPr txBox="1"/>
          <p:nvPr/>
        </p:nvSpPr>
        <p:spPr>
          <a:xfrm>
            <a:off x="298651" y="1142398"/>
            <a:ext cx="86008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여러 </a:t>
            </a:r>
            <a:r>
              <a:rPr lang="en-US" altLang="ko-KR" sz="1200"/>
              <a:t>shard</a:t>
            </a:r>
            <a:r>
              <a:rPr lang="ko-KR" altLang="en-US" sz="1200"/>
              <a:t>들에 데이터를 분산해서 저장하고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/>
              <a:t>shard</a:t>
            </a:r>
            <a:r>
              <a:rPr lang="ko-KR" altLang="en-US" sz="1200"/>
              <a:t>들로부터 데이터를 반환하는 과정을 거치기 때문에</a:t>
            </a:r>
            <a:endParaRPr lang="en-US" altLang="ko-KR" sz="1200"/>
          </a:p>
          <a:p>
            <a:r>
              <a:rPr lang="en-US" altLang="ko-KR" sz="1200">
                <a:highlight>
                  <a:srgbClr val="FFFF00"/>
                </a:highlight>
              </a:rPr>
              <a:t>Elasticsearch </a:t>
            </a:r>
            <a:r>
              <a:rPr lang="ko-KR" altLang="en-US" sz="1200">
                <a:highlight>
                  <a:srgbClr val="FFFF00"/>
                </a:highlight>
              </a:rPr>
              <a:t>최대 검색 </a:t>
            </a:r>
            <a:r>
              <a:rPr lang="en-US" altLang="ko-KR" sz="1200">
                <a:highlight>
                  <a:srgbClr val="FFFF00"/>
                </a:highlight>
              </a:rPr>
              <a:t>document </a:t>
            </a:r>
            <a:r>
              <a:rPr lang="ko-KR" altLang="en-US" sz="1200">
                <a:highlight>
                  <a:srgbClr val="FFFF00"/>
                </a:highlight>
              </a:rPr>
              <a:t>개수를 </a:t>
            </a:r>
            <a:r>
              <a:rPr lang="en-US" altLang="ko-KR" sz="1200">
                <a:highlight>
                  <a:srgbClr val="FFFF00"/>
                </a:highlight>
              </a:rPr>
              <a:t>10,000 </a:t>
            </a:r>
            <a:r>
              <a:rPr lang="ko-KR" altLang="en-US" sz="1200">
                <a:highlight>
                  <a:srgbClr val="FFFF00"/>
                </a:highlight>
              </a:rPr>
              <a:t>개로 제한 </a:t>
            </a:r>
            <a:r>
              <a:rPr lang="en-US" altLang="ko-KR" sz="1200">
                <a:highlight>
                  <a:srgbClr val="FFFF00"/>
                </a:highlight>
              </a:rPr>
              <a:t>-&gt; </a:t>
            </a:r>
            <a:r>
              <a:rPr lang="en-US" altLang="ko-KR" sz="1200" b="1">
                <a:highlight>
                  <a:srgbClr val="FFFF00"/>
                </a:highlight>
              </a:rPr>
              <a:t>Elasticsearch</a:t>
            </a:r>
            <a:r>
              <a:rPr lang="ko-KR" altLang="en-US" sz="1200" b="1">
                <a:highlight>
                  <a:srgbClr val="FFFF00"/>
                </a:highlight>
              </a:rPr>
              <a:t>는 한번에 볼 수 있는 데이터의 건수가 제한적</a:t>
            </a:r>
            <a:endParaRPr lang="en-US" altLang="ko-KR" sz="1200" b="1">
              <a:highlight>
                <a:srgbClr val="FFFF00"/>
              </a:highlight>
            </a:endParaRPr>
          </a:p>
          <a:p>
            <a:endParaRPr lang="en-US" altLang="ko-KR" sz="1200">
              <a:highlight>
                <a:srgbClr val="FFFF00"/>
              </a:highlight>
            </a:endParaRPr>
          </a:p>
          <a:p>
            <a:r>
              <a:rPr lang="ko-KR" altLang="en-US" sz="1200" err="1"/>
              <a:t>페이징</a:t>
            </a:r>
            <a:r>
              <a:rPr lang="ko-KR" altLang="en-US" sz="1200"/>
              <a:t> 처리하여 </a:t>
            </a:r>
            <a:r>
              <a:rPr lang="en-US" altLang="ko-KR" sz="1200">
                <a:highlight>
                  <a:srgbClr val="FFFF00"/>
                </a:highlight>
              </a:rPr>
              <a:t>form:9990, size:20 </a:t>
            </a:r>
            <a:r>
              <a:rPr lang="ko-KR" altLang="en-US" sz="1200">
                <a:highlight>
                  <a:srgbClr val="FFFF00"/>
                </a:highlight>
              </a:rPr>
              <a:t>처럼 </a:t>
            </a:r>
            <a:r>
              <a:rPr lang="en-US" altLang="ko-KR" sz="1200">
                <a:highlight>
                  <a:srgbClr val="FFFF00"/>
                </a:highlight>
              </a:rPr>
              <a:t>index</a:t>
            </a:r>
            <a:r>
              <a:rPr lang="ko-KR" altLang="en-US" sz="1200">
                <a:highlight>
                  <a:srgbClr val="FFFF00"/>
                </a:highlight>
              </a:rPr>
              <a:t>가 </a:t>
            </a:r>
            <a:r>
              <a:rPr lang="en-US" altLang="ko-KR" sz="1200">
                <a:highlight>
                  <a:srgbClr val="FFFF00"/>
                </a:highlight>
              </a:rPr>
              <a:t>10,000</a:t>
            </a:r>
            <a:r>
              <a:rPr lang="ko-KR" altLang="en-US" sz="1200">
                <a:highlight>
                  <a:srgbClr val="FFFF00"/>
                </a:highlight>
              </a:rPr>
              <a:t>이 넘어갈 경우 </a:t>
            </a:r>
            <a:r>
              <a:rPr lang="en-US" altLang="ko-KR" sz="1200" err="1">
                <a:solidFill>
                  <a:srgbClr val="FF0000"/>
                </a:solidFill>
                <a:highlight>
                  <a:srgbClr val="FFFF00"/>
                </a:highlight>
              </a:rPr>
              <a:t>query_phase_execution_exception</a:t>
            </a:r>
            <a:r>
              <a:rPr lang="en-US" altLang="ko-KR" sz="120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ko-KR" altLang="en-US" sz="1200">
                <a:highlight>
                  <a:srgbClr val="FFFF00"/>
                </a:highlight>
              </a:rPr>
              <a:t>에러 발생</a:t>
            </a:r>
            <a:endParaRPr lang="en-US" altLang="ko-KR" sz="1200">
              <a:highlight>
                <a:srgbClr val="FFFF00"/>
              </a:highlight>
            </a:endParaRPr>
          </a:p>
          <a:p>
            <a:endParaRPr lang="en-US" altLang="ko-KR" sz="1200">
              <a:highlight>
                <a:srgbClr val="FFFF00"/>
              </a:highlight>
            </a:endParaRPr>
          </a:p>
          <a:p>
            <a:r>
              <a:rPr lang="en-US" altLang="ko-KR" sz="1200">
                <a:highlight>
                  <a:srgbClr val="FFFF00"/>
                </a:highlight>
              </a:rPr>
              <a:t>-&gt; </a:t>
            </a:r>
            <a:r>
              <a:rPr lang="en-US" altLang="ko-KR" sz="1200" b="1" err="1">
                <a:highlight>
                  <a:srgbClr val="FFFF00"/>
                </a:highlight>
              </a:rPr>
              <a:t>search_after</a:t>
            </a:r>
            <a:r>
              <a:rPr lang="ko-KR" altLang="en-US" sz="1200" b="1">
                <a:highlight>
                  <a:srgbClr val="FFFF00"/>
                </a:highlight>
              </a:rPr>
              <a:t> 필드 </a:t>
            </a:r>
            <a:r>
              <a:rPr lang="ko-KR" altLang="en-US" sz="1200">
                <a:highlight>
                  <a:srgbClr val="FFFF00"/>
                </a:highlight>
              </a:rPr>
              <a:t>사용</a:t>
            </a:r>
            <a:endParaRPr lang="en-US" altLang="ko-KR" sz="1200">
              <a:highlight>
                <a:srgbClr val="FFFF00"/>
              </a:highlight>
            </a:endParaRPr>
          </a:p>
          <a:p>
            <a:endParaRPr lang="en-US" altLang="ko-KR" sz="1200">
              <a:highlight>
                <a:srgbClr val="FFFF00"/>
              </a:highlight>
            </a:endParaRPr>
          </a:p>
          <a:p>
            <a:r>
              <a:rPr lang="en-US" altLang="ko-KR" sz="1200" err="1"/>
              <a:t>search_after</a:t>
            </a:r>
            <a:r>
              <a:rPr lang="en-US" altLang="ko-KR" sz="1200"/>
              <a:t> </a:t>
            </a:r>
            <a:r>
              <a:rPr lang="ko-KR" altLang="en-US" sz="1200"/>
              <a:t>라이브 커서를 제공하여 다음 페이지 조회 가능 </a:t>
            </a:r>
            <a:r>
              <a:rPr lang="en-US" altLang="ko-KR" sz="1200"/>
              <a:t>(</a:t>
            </a:r>
            <a:r>
              <a:rPr lang="ko-KR" altLang="en-US" sz="1200"/>
              <a:t>반복 </a:t>
            </a:r>
            <a:r>
              <a:rPr lang="en-US" altLang="ko-KR" sz="1200"/>
              <a:t>API </a:t>
            </a:r>
            <a:r>
              <a:rPr lang="ko-KR" altLang="en-US" sz="1200"/>
              <a:t>요청</a:t>
            </a:r>
            <a:r>
              <a:rPr lang="en-US" altLang="ko-KR" sz="120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F36481-C05A-4AE9-9ED5-71AFB9669DF0}"/>
              </a:ext>
            </a:extLst>
          </p:cNvPr>
          <p:cNvSpPr/>
          <p:nvPr/>
        </p:nvSpPr>
        <p:spPr>
          <a:xfrm>
            <a:off x="400451" y="2892358"/>
            <a:ext cx="9670919" cy="3679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GET /_search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  <a:highlight>
                  <a:srgbClr val="FFFF00"/>
                </a:highlight>
              </a:rPr>
              <a:t>"size": 10,         # API </a:t>
            </a:r>
            <a:r>
              <a:rPr lang="ko-KR" altLang="en-US" sz="1600">
                <a:solidFill>
                  <a:schemeClr val="tx1"/>
                </a:solidFill>
                <a:highlight>
                  <a:srgbClr val="FFFF00"/>
                </a:highlight>
              </a:rPr>
              <a:t>통신으로 가져오는 최대값</a:t>
            </a:r>
            <a:endParaRPr lang="en-US" altLang="ko-KR" sz="160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"query":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"match" :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"title" : "</a:t>
            </a:r>
            <a:r>
              <a:rPr lang="en-US" altLang="ko-KR" sz="1600" err="1">
                <a:solidFill>
                  <a:schemeClr val="tx1"/>
                </a:solidFill>
              </a:rPr>
              <a:t>elasticsearch</a:t>
            </a:r>
            <a:r>
              <a:rPr lang="en-US" altLang="ko-KR" sz="160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},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  <a:highlight>
                  <a:srgbClr val="FFFF00"/>
                </a:highlight>
              </a:rPr>
              <a:t>"</a:t>
            </a:r>
            <a:r>
              <a:rPr lang="en-US" altLang="ko-KR" sz="1600" err="1">
                <a:solidFill>
                  <a:schemeClr val="tx1"/>
                </a:solidFill>
                <a:highlight>
                  <a:srgbClr val="FFFF00"/>
                </a:highlight>
              </a:rPr>
              <a:t>search_after</a:t>
            </a:r>
            <a:r>
              <a:rPr lang="en-US" altLang="ko-KR" sz="1600">
                <a:solidFill>
                  <a:schemeClr val="tx1"/>
                </a:solidFill>
                <a:highlight>
                  <a:srgbClr val="FFFF00"/>
                </a:highlight>
              </a:rPr>
              <a:t>": [1463538857, "654323"],   # </a:t>
            </a:r>
            <a:r>
              <a:rPr lang="ko-KR" altLang="en-US" sz="1600">
                <a:solidFill>
                  <a:schemeClr val="tx1"/>
                </a:solidFill>
                <a:highlight>
                  <a:srgbClr val="FFFF00"/>
                </a:highlight>
              </a:rPr>
              <a:t>마지막 문서의 정렬 값</a:t>
            </a:r>
            <a:endParaRPr lang="en-US" altLang="ko-KR" sz="160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  <a:highlight>
                  <a:srgbClr val="FFFF00"/>
                </a:highlight>
              </a:rPr>
              <a:t>"sort": </a:t>
            </a:r>
            <a:r>
              <a:rPr lang="en-US" altLang="ko-KR" sz="1600">
                <a:solidFill>
                  <a:schemeClr val="tx1"/>
                </a:solidFill>
              </a:rPr>
              <a:t>[       </a:t>
            </a:r>
            <a:r>
              <a:rPr lang="en-US" altLang="ko-KR" sz="1600">
                <a:solidFill>
                  <a:srgbClr val="FF0000"/>
                </a:solidFill>
              </a:rPr>
              <a:t># </a:t>
            </a:r>
            <a:r>
              <a:rPr lang="en-US" altLang="ko-KR" sz="1600" err="1">
                <a:solidFill>
                  <a:srgbClr val="FF0000"/>
                </a:solidFill>
              </a:rPr>
              <a:t>search_after</a:t>
            </a:r>
            <a:r>
              <a:rPr lang="en-US" altLang="ko-KR" sz="1600">
                <a:solidFill>
                  <a:srgbClr val="FF0000"/>
                </a:solidFill>
              </a:rPr>
              <a:t> </a:t>
            </a:r>
            <a:r>
              <a:rPr lang="ko-KR" altLang="en-US" sz="1600">
                <a:solidFill>
                  <a:srgbClr val="FF0000"/>
                </a:solidFill>
              </a:rPr>
              <a:t>를 사용하기 위해 </a:t>
            </a:r>
            <a:r>
              <a:rPr lang="en-US" altLang="ko-KR" sz="1600">
                <a:solidFill>
                  <a:srgbClr val="FF0000"/>
                </a:solidFill>
              </a:rPr>
              <a:t>sort </a:t>
            </a:r>
            <a:r>
              <a:rPr lang="ko-KR" altLang="en-US" sz="1600">
                <a:solidFill>
                  <a:srgbClr val="FF0000"/>
                </a:solidFill>
              </a:rPr>
              <a:t>필드 반드시 필요</a:t>
            </a:r>
            <a:endParaRPr lang="en-US" altLang="ko-KR" sz="1600">
              <a:solidFill>
                <a:srgbClr val="FF0000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        </a:t>
            </a:r>
            <a:r>
              <a:rPr lang="en-US" altLang="ko-KR" sz="1400">
                <a:solidFill>
                  <a:srgbClr val="FF0000"/>
                </a:solidFill>
              </a:rPr>
              <a:t>{"</a:t>
            </a:r>
            <a:r>
              <a:rPr lang="en-US" altLang="ko-KR" sz="1400">
                <a:solidFill>
                  <a:srgbClr val="FF0000"/>
                </a:solidFill>
                <a:ea typeface="D2Coding" panose="020B0609020101020101" pitchFamily="49" charset="-127"/>
              </a:rPr>
              <a:t>_id</a:t>
            </a:r>
            <a:r>
              <a:rPr lang="en-US" altLang="ko-KR" sz="1400">
                <a:solidFill>
                  <a:srgbClr val="FF0000"/>
                </a:solidFill>
              </a:rPr>
              <a:t>": "</a:t>
            </a:r>
            <a:r>
              <a:rPr lang="en-US" altLang="ko-KR" sz="1400" b="1" i="1">
                <a:solidFill>
                  <a:srgbClr val="FF0000"/>
                </a:solidFill>
                <a:ea typeface="D2Coding" panose="020B0609020101020101" pitchFamily="49" charset="-127"/>
              </a:rPr>
              <a:t>DESC </a:t>
            </a:r>
            <a:r>
              <a:rPr lang="en-US" altLang="ko-KR" sz="1400">
                <a:solidFill>
                  <a:srgbClr val="FF0000"/>
                </a:solidFill>
              </a:rPr>
              <a:t>"},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        </a:t>
            </a:r>
            <a:r>
              <a:rPr lang="en-US" altLang="ko-KR" sz="1400">
                <a:solidFill>
                  <a:srgbClr val="FF0000"/>
                </a:solidFill>
              </a:rPr>
              <a:t>{"</a:t>
            </a:r>
            <a:r>
              <a:rPr lang="en-US" altLang="ko-KR" sz="1400" err="1">
                <a:solidFill>
                  <a:srgbClr val="FF0000"/>
                </a:solidFill>
                <a:ea typeface="D2Coding" panose="020B0609020101020101" pitchFamily="49" charset="-127"/>
              </a:rPr>
              <a:t>log_time</a:t>
            </a:r>
            <a:r>
              <a:rPr lang="en-US" altLang="ko-KR" sz="1400">
                <a:solidFill>
                  <a:srgbClr val="FF0000"/>
                </a:solidFill>
              </a:rPr>
              <a:t>": "</a:t>
            </a:r>
            <a:r>
              <a:rPr lang="en-US" altLang="ko-KR" sz="1400" b="1" i="1">
                <a:solidFill>
                  <a:srgbClr val="FF0000"/>
                </a:solidFill>
                <a:ea typeface="D2Coding" panose="020B0609020101020101" pitchFamily="49" charset="-127"/>
              </a:rPr>
              <a:t>DESC </a:t>
            </a:r>
            <a:r>
              <a:rPr lang="en-US" altLang="ko-KR" sz="1400">
                <a:solidFill>
                  <a:srgbClr val="FF0000"/>
                </a:solidFill>
              </a:rPr>
              <a:t>"}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]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59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A3B28FF-E2A4-4908-B84A-46171129C4D9}"/>
              </a:ext>
            </a:extLst>
          </p:cNvPr>
          <p:cNvGrpSpPr/>
          <p:nvPr/>
        </p:nvGrpSpPr>
        <p:grpSpPr>
          <a:xfrm>
            <a:off x="87910" y="1604184"/>
            <a:ext cx="1481193" cy="3818211"/>
            <a:chOff x="1125477" y="1439589"/>
            <a:chExt cx="1789043" cy="381821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35C9315-0165-4502-860D-A08DB2CF87EE}"/>
                </a:ext>
              </a:extLst>
            </p:cNvPr>
            <p:cNvSpPr/>
            <p:nvPr/>
          </p:nvSpPr>
          <p:spPr>
            <a:xfrm>
              <a:off x="1125477" y="1808921"/>
              <a:ext cx="1789043" cy="34488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B55841-DA52-4874-9D3E-34522C8D3E70}"/>
                </a:ext>
              </a:extLst>
            </p:cNvPr>
            <p:cNvSpPr txBox="1"/>
            <p:nvPr/>
          </p:nvSpPr>
          <p:spPr>
            <a:xfrm>
              <a:off x="1530793" y="1439589"/>
              <a:ext cx="941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Servers</a:t>
              </a:r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15B0AA2-60CA-4F09-AE63-E1EF63BE1233}"/>
                </a:ext>
              </a:extLst>
            </p:cNvPr>
            <p:cNvSpPr/>
            <p:nvPr/>
          </p:nvSpPr>
          <p:spPr>
            <a:xfrm>
              <a:off x="1431235" y="2097156"/>
              <a:ext cx="1212574" cy="93427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Server 1</a:t>
              </a:r>
              <a:br>
                <a:rPr lang="en-US" altLang="ko-KR" sz="1050"/>
              </a:br>
              <a:r>
                <a:rPr lang="en-US" altLang="ko-KR" sz="1050"/>
                <a:t>File beat</a:t>
              </a:r>
              <a:endParaRPr lang="ko-KR" altLang="en-US" sz="105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8D86ED6-0CB4-45FB-8B0F-940AF44292B9}"/>
                </a:ext>
              </a:extLst>
            </p:cNvPr>
            <p:cNvSpPr/>
            <p:nvPr/>
          </p:nvSpPr>
          <p:spPr>
            <a:xfrm>
              <a:off x="1431235" y="3321252"/>
              <a:ext cx="1212574" cy="93427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Server 2</a:t>
              </a:r>
              <a:br>
                <a:rPr lang="en-US" altLang="ko-KR" sz="1050"/>
              </a:br>
              <a:r>
                <a:rPr lang="en-US" altLang="ko-KR" sz="1050"/>
                <a:t>File beat</a:t>
              </a:r>
              <a:endParaRPr lang="ko-KR" altLang="en-US" sz="105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D7E211-3ACE-4D58-8D60-77AE3772153E}"/>
                </a:ext>
              </a:extLst>
            </p:cNvPr>
            <p:cNvSpPr txBox="1"/>
            <p:nvPr/>
          </p:nvSpPr>
          <p:spPr>
            <a:xfrm>
              <a:off x="1859428" y="4537214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…</a:t>
              </a:r>
              <a:endParaRPr lang="ko-KR" altLang="en-US"/>
            </a:p>
          </p:txBody>
        </p:sp>
      </p:grp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F88F9CF7-E6FF-46D9-99A1-BE726D464FFC}"/>
              </a:ext>
            </a:extLst>
          </p:cNvPr>
          <p:cNvSpPr/>
          <p:nvPr/>
        </p:nvSpPr>
        <p:spPr>
          <a:xfrm>
            <a:off x="1640257" y="3399460"/>
            <a:ext cx="305995" cy="269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8557599-F202-49AC-AEE2-E63D4D5DDE32}"/>
              </a:ext>
            </a:extLst>
          </p:cNvPr>
          <p:cNvGrpSpPr/>
          <p:nvPr/>
        </p:nvGrpSpPr>
        <p:grpSpPr>
          <a:xfrm>
            <a:off x="2040557" y="1973516"/>
            <a:ext cx="2599482" cy="2999351"/>
            <a:chOff x="2131997" y="1973516"/>
            <a:chExt cx="2599482" cy="299935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41B0A50-7534-4365-847E-1B04235D9DB2}"/>
                </a:ext>
              </a:extLst>
            </p:cNvPr>
            <p:cNvGrpSpPr/>
            <p:nvPr/>
          </p:nvGrpSpPr>
          <p:grpSpPr>
            <a:xfrm>
              <a:off x="2131997" y="1973516"/>
              <a:ext cx="2599482" cy="2999351"/>
              <a:chOff x="3754617" y="1769165"/>
              <a:chExt cx="3174503" cy="3097625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CE33371-DA5B-4A65-B17F-3D569EB207C7}"/>
                  </a:ext>
                </a:extLst>
              </p:cNvPr>
              <p:cNvSpPr/>
              <p:nvPr/>
            </p:nvSpPr>
            <p:spPr>
              <a:xfrm>
                <a:off x="3754617" y="2175087"/>
                <a:ext cx="3174503" cy="269170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42A873-5D3A-429D-BC44-69AE6E0FC925}"/>
                  </a:ext>
                </a:extLst>
              </p:cNvPr>
              <p:cNvSpPr txBox="1"/>
              <p:nvPr/>
            </p:nvSpPr>
            <p:spPr>
              <a:xfrm>
                <a:off x="4529521" y="1769165"/>
                <a:ext cx="1514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Kafka cluster</a:t>
                </a:r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2E44D74-8131-4A95-AB7D-3F03927C5ADF}"/>
                  </a:ext>
                </a:extLst>
              </p:cNvPr>
              <p:cNvSpPr/>
              <p:nvPr/>
            </p:nvSpPr>
            <p:spPr>
              <a:xfrm>
                <a:off x="3947490" y="2625338"/>
                <a:ext cx="1212574" cy="93427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Kafka 1</a:t>
                </a:r>
                <a:endParaRPr lang="ko-KR" altLang="en-US" sz="120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527F072-238A-447C-8FDA-B8B992657DDE}"/>
                  </a:ext>
                </a:extLst>
              </p:cNvPr>
              <p:cNvSpPr/>
              <p:nvPr/>
            </p:nvSpPr>
            <p:spPr>
              <a:xfrm>
                <a:off x="5489713" y="2625338"/>
                <a:ext cx="1212574" cy="93427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Kafka 2</a:t>
                </a:r>
                <a:endParaRPr lang="ko-KR" altLang="en-US" sz="120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746731FC-6441-405E-8F48-151ED62D7913}"/>
                  </a:ext>
                </a:extLst>
              </p:cNvPr>
              <p:cNvSpPr/>
              <p:nvPr/>
            </p:nvSpPr>
            <p:spPr>
              <a:xfrm>
                <a:off x="4735561" y="3694120"/>
                <a:ext cx="1212575" cy="93427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Kafka 3</a:t>
                </a:r>
                <a:endParaRPr lang="ko-KR" altLang="en-US" sz="1200"/>
              </a:p>
            </p:txBody>
          </p:sp>
        </p:grp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A0BB4D1C-8A75-4C11-8B8E-FBEA9CFB8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1519" y="2586943"/>
              <a:ext cx="496493" cy="431165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7AF16FD2-AEE3-49A0-93C3-ED411B4DE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5759" y="2619854"/>
              <a:ext cx="496493" cy="431165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BA7F584-60DF-4522-A851-8AC132CF7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8429" y="3642660"/>
              <a:ext cx="496493" cy="431165"/>
            </a:xfrm>
            <a:prstGeom prst="rect">
              <a:avLst/>
            </a:prstGeom>
          </p:spPr>
        </p:pic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6E887B37-2A7C-4BE2-AAD4-5B800122D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45" y="2076611"/>
            <a:ext cx="496493" cy="43116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016F12D-0FD6-491A-A97D-58E59D172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45" y="3349778"/>
            <a:ext cx="496493" cy="431165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DA995A-7EB5-4A4D-9198-5FEAA7A2795C}"/>
              </a:ext>
            </a:extLst>
          </p:cNvPr>
          <p:cNvGrpSpPr/>
          <p:nvPr/>
        </p:nvGrpSpPr>
        <p:grpSpPr>
          <a:xfrm>
            <a:off x="5079499" y="1988573"/>
            <a:ext cx="2555264" cy="3008956"/>
            <a:chOff x="6075680" y="991997"/>
            <a:chExt cx="2688962" cy="300895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2ACA6DB-C275-4215-9518-04A45A0AD221}"/>
                </a:ext>
              </a:extLst>
            </p:cNvPr>
            <p:cNvSpPr/>
            <p:nvPr/>
          </p:nvSpPr>
          <p:spPr>
            <a:xfrm>
              <a:off x="6075680" y="1394646"/>
              <a:ext cx="2688962" cy="260630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33F0EC3-DF20-46C1-82C2-11758373174C}"/>
                </a:ext>
              </a:extLst>
            </p:cNvPr>
            <p:cNvSpPr txBox="1"/>
            <p:nvPr/>
          </p:nvSpPr>
          <p:spPr>
            <a:xfrm>
              <a:off x="6550960" y="991997"/>
              <a:ext cx="1707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Mongo cluster</a:t>
              </a:r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402C45C-DC17-41C5-9F80-23C1CF5DF3A5}"/>
                </a:ext>
              </a:extLst>
            </p:cNvPr>
            <p:cNvSpPr/>
            <p:nvPr/>
          </p:nvSpPr>
          <p:spPr>
            <a:xfrm>
              <a:off x="6259373" y="1830612"/>
              <a:ext cx="1113700" cy="90463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Mongo 1</a:t>
              </a:r>
              <a:endParaRPr lang="ko-KR" altLang="en-US" sz="100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91D8D460-8CE3-49AC-ACD4-B8CBD257A79F}"/>
                </a:ext>
              </a:extLst>
            </p:cNvPr>
            <p:cNvSpPr/>
            <p:nvPr/>
          </p:nvSpPr>
          <p:spPr>
            <a:xfrm>
              <a:off x="7565713" y="1830612"/>
              <a:ext cx="1113700" cy="90463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Mongo</a:t>
              </a:r>
              <a:r>
                <a:rPr lang="en-US" altLang="ko-KR" sz="1200"/>
                <a:t> 2</a:t>
              </a:r>
              <a:endParaRPr lang="ko-KR" altLang="en-US" sz="120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B645AD8-7DC3-4018-AC78-0D6378C8A02B}"/>
                </a:ext>
              </a:extLst>
            </p:cNvPr>
            <p:cNvSpPr/>
            <p:nvPr/>
          </p:nvSpPr>
          <p:spPr>
            <a:xfrm>
              <a:off x="6919406" y="2872572"/>
              <a:ext cx="1161475" cy="90463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Mongo 3</a:t>
              </a:r>
              <a:endParaRPr lang="ko-KR" altLang="en-US" sz="1000"/>
            </a:p>
          </p:txBody>
        </p:sp>
      </p:grp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6870ED36-6AC8-41BF-855F-4CB72C564ACF}"/>
              </a:ext>
            </a:extLst>
          </p:cNvPr>
          <p:cNvSpPr/>
          <p:nvPr/>
        </p:nvSpPr>
        <p:spPr>
          <a:xfrm>
            <a:off x="4701853" y="3399461"/>
            <a:ext cx="312544" cy="269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AB72F6EC-60F5-4DC7-8B2F-671018C33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422" y="2586942"/>
            <a:ext cx="496493" cy="43116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C4EAFCF2-384B-4154-810A-B8AEC5FF8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778" y="2586512"/>
            <a:ext cx="496493" cy="43116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D925C63-3CFC-4AE5-94C7-1D5E10228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891" y="3653566"/>
            <a:ext cx="496493" cy="431165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105F73BB-2B90-4BA1-A1E2-2033F2BF1E75}"/>
              </a:ext>
            </a:extLst>
          </p:cNvPr>
          <p:cNvSpPr/>
          <p:nvPr/>
        </p:nvSpPr>
        <p:spPr>
          <a:xfrm>
            <a:off x="8127391" y="193040"/>
            <a:ext cx="3976699" cy="63757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F6D166-6673-4429-8066-EEA808990D2C}"/>
              </a:ext>
            </a:extLst>
          </p:cNvPr>
          <p:cNvSpPr txBox="1"/>
          <p:nvPr/>
        </p:nvSpPr>
        <p:spPr>
          <a:xfrm>
            <a:off x="8126423" y="19304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ELK  Stack</a:t>
            </a:r>
            <a:endParaRPr lang="ko-KR" altLang="en-US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B2F82543-F280-4681-A51F-8733BD5BA152}"/>
              </a:ext>
            </a:extLst>
          </p:cNvPr>
          <p:cNvSpPr/>
          <p:nvPr/>
        </p:nvSpPr>
        <p:spPr>
          <a:xfrm>
            <a:off x="7726674" y="3340432"/>
            <a:ext cx="363370" cy="302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007B7D6-8F1B-46E7-84DC-9E51098E01EB}"/>
              </a:ext>
            </a:extLst>
          </p:cNvPr>
          <p:cNvGrpSpPr/>
          <p:nvPr/>
        </p:nvGrpSpPr>
        <p:grpSpPr>
          <a:xfrm>
            <a:off x="8278906" y="2292231"/>
            <a:ext cx="1398338" cy="2756536"/>
            <a:chOff x="8702730" y="1945274"/>
            <a:chExt cx="1398338" cy="2756536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7987F67D-E2C9-4482-91BF-68A72768BFCB}"/>
                </a:ext>
              </a:extLst>
            </p:cNvPr>
            <p:cNvGrpSpPr/>
            <p:nvPr/>
          </p:nvGrpSpPr>
          <p:grpSpPr>
            <a:xfrm>
              <a:off x="8702730" y="1945274"/>
              <a:ext cx="1398338" cy="2756536"/>
              <a:chOff x="1125477" y="1808921"/>
              <a:chExt cx="1789043" cy="3448879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C7E9C60-11A3-4C70-8943-4E4CA281D421}"/>
                  </a:ext>
                </a:extLst>
              </p:cNvPr>
              <p:cNvSpPr/>
              <p:nvPr/>
            </p:nvSpPr>
            <p:spPr>
              <a:xfrm>
                <a:off x="1125477" y="1808921"/>
                <a:ext cx="1789043" cy="344887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24017219-F97F-4087-B05A-32C051DADCF4}"/>
                  </a:ext>
                </a:extLst>
              </p:cNvPr>
              <p:cNvSpPr/>
              <p:nvPr/>
            </p:nvSpPr>
            <p:spPr>
              <a:xfrm>
                <a:off x="1295879" y="2250489"/>
                <a:ext cx="1483284" cy="93427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/>
                  <a:t>Logstash 1</a:t>
                </a:r>
                <a:endParaRPr lang="ko-KR" altLang="en-US" sz="1000"/>
              </a:p>
            </p:txBody>
          </p:sp>
        </p:grp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27AD55AC-4864-4CAC-B914-E7039D4D9CAE}"/>
                </a:ext>
              </a:extLst>
            </p:cNvPr>
            <p:cNvSpPr/>
            <p:nvPr/>
          </p:nvSpPr>
          <p:spPr>
            <a:xfrm>
              <a:off x="8819370" y="3397178"/>
              <a:ext cx="1159353" cy="93427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Logstash 2 </a:t>
              </a:r>
              <a:endParaRPr lang="ko-KR" altLang="en-US" sz="1000"/>
            </a:p>
          </p:txBody>
        </p:sp>
      </p:grpSp>
      <p:pic>
        <p:nvPicPr>
          <p:cNvPr id="63" name="그림 62">
            <a:extLst>
              <a:ext uri="{FF2B5EF4-FFF2-40B4-BE49-F238E27FC236}">
                <a16:creationId xmlns:a16="http://schemas.microsoft.com/office/drawing/2014/main" id="{33E6AABF-AA9A-435B-9B6D-F8485C041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523" y="2010405"/>
            <a:ext cx="496493" cy="431165"/>
          </a:xfrm>
          <a:prstGeom prst="rect">
            <a:avLst/>
          </a:prstGeom>
        </p:spPr>
      </p:pic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029E3713-5B7F-4632-8A5D-FB5D03F2D3AA}"/>
              </a:ext>
            </a:extLst>
          </p:cNvPr>
          <p:cNvSpPr/>
          <p:nvPr/>
        </p:nvSpPr>
        <p:spPr>
          <a:xfrm>
            <a:off x="9740026" y="3367531"/>
            <a:ext cx="324050" cy="275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9E19E47-8DF9-487B-BD0E-027E842029F1}"/>
              </a:ext>
            </a:extLst>
          </p:cNvPr>
          <p:cNvGrpSpPr/>
          <p:nvPr/>
        </p:nvGrpSpPr>
        <p:grpSpPr>
          <a:xfrm>
            <a:off x="10170907" y="1931696"/>
            <a:ext cx="1767610" cy="4494443"/>
            <a:chOff x="1125477" y="1500134"/>
            <a:chExt cx="1789043" cy="375766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28952FD-FFB8-4172-A9EF-E1E1DED8A9F3}"/>
                </a:ext>
              </a:extLst>
            </p:cNvPr>
            <p:cNvSpPr/>
            <p:nvPr/>
          </p:nvSpPr>
          <p:spPr>
            <a:xfrm>
              <a:off x="1125477" y="1808921"/>
              <a:ext cx="1789043" cy="34488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47350B9-5EB5-483B-A7F3-D479103E7BF7}"/>
                </a:ext>
              </a:extLst>
            </p:cNvPr>
            <p:cNvSpPr txBox="1"/>
            <p:nvPr/>
          </p:nvSpPr>
          <p:spPr>
            <a:xfrm>
              <a:off x="1208349" y="1500134"/>
              <a:ext cx="1643532" cy="308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Elastic Cluster</a:t>
              </a:r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82E8B8C-6C4D-4B42-8957-189BFB33EB47}"/>
              </a:ext>
            </a:extLst>
          </p:cNvPr>
          <p:cNvGrpSpPr/>
          <p:nvPr/>
        </p:nvGrpSpPr>
        <p:grpSpPr>
          <a:xfrm>
            <a:off x="10454260" y="2455071"/>
            <a:ext cx="1167487" cy="1024730"/>
            <a:chOff x="10454260" y="2404271"/>
            <a:chExt cx="1167487" cy="1024730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26889DDF-F5E6-421D-A211-8DB8769C1C76}"/>
                </a:ext>
              </a:extLst>
            </p:cNvPr>
            <p:cNvSpPr/>
            <p:nvPr/>
          </p:nvSpPr>
          <p:spPr>
            <a:xfrm>
              <a:off x="10454260" y="2592275"/>
              <a:ext cx="1167487" cy="83672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ES 1</a:t>
              </a:r>
              <a:endParaRPr lang="ko-KR" altLang="en-US" sz="1200"/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DDDF0F89-47F6-4257-A05A-9E00416D0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16460" y="2404271"/>
              <a:ext cx="496493" cy="431165"/>
            </a:xfrm>
            <a:prstGeom prst="rect">
              <a:avLst/>
            </a:prstGeom>
          </p:spPr>
        </p:pic>
      </p:grpSp>
      <p:sp>
        <p:nvSpPr>
          <p:cNvPr id="76" name="타원 75">
            <a:extLst>
              <a:ext uri="{FF2B5EF4-FFF2-40B4-BE49-F238E27FC236}">
                <a16:creationId xmlns:a16="http://schemas.microsoft.com/office/drawing/2014/main" id="{477836C5-D6E8-4889-BEE4-6409F0C22DEE}"/>
              </a:ext>
            </a:extLst>
          </p:cNvPr>
          <p:cNvSpPr/>
          <p:nvPr/>
        </p:nvSpPr>
        <p:spPr>
          <a:xfrm>
            <a:off x="10462657" y="3853601"/>
            <a:ext cx="1167487" cy="8367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ES 2</a:t>
            </a:r>
            <a:endParaRPr lang="ko-KR" altLang="en-US" sz="1200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13E03907-0C4A-4E9E-AC78-41466719E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857" y="3665597"/>
            <a:ext cx="496493" cy="431165"/>
          </a:xfrm>
          <a:prstGeom prst="rect">
            <a:avLst/>
          </a:prstGeom>
        </p:spPr>
      </p:pic>
      <p:sp>
        <p:nvSpPr>
          <p:cNvPr id="78" name="타원 77">
            <a:extLst>
              <a:ext uri="{FF2B5EF4-FFF2-40B4-BE49-F238E27FC236}">
                <a16:creationId xmlns:a16="http://schemas.microsoft.com/office/drawing/2014/main" id="{49C2AC46-4E2E-4875-B15B-4B69A5E3F2E1}"/>
              </a:ext>
            </a:extLst>
          </p:cNvPr>
          <p:cNvSpPr/>
          <p:nvPr/>
        </p:nvSpPr>
        <p:spPr>
          <a:xfrm>
            <a:off x="10475100" y="5125224"/>
            <a:ext cx="1167487" cy="8367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ES 3</a:t>
            </a:r>
            <a:endParaRPr lang="ko-KR" altLang="en-US" sz="1200"/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62AE3B11-1C52-4E07-8DF2-73B79D121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300" y="4937220"/>
            <a:ext cx="496493" cy="431165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E820CBBD-FCDA-4520-8B80-BB032A9972EC}"/>
              </a:ext>
            </a:extLst>
          </p:cNvPr>
          <p:cNvSpPr txBox="1"/>
          <p:nvPr/>
        </p:nvSpPr>
        <p:spPr>
          <a:xfrm>
            <a:off x="10925654" y="5947332"/>
            <a:ext cx="29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BF98025-8DEA-47B4-BB89-A2968580B193}"/>
              </a:ext>
            </a:extLst>
          </p:cNvPr>
          <p:cNvSpPr txBox="1"/>
          <p:nvPr/>
        </p:nvSpPr>
        <p:spPr>
          <a:xfrm>
            <a:off x="8327189" y="5130007"/>
            <a:ext cx="123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Parse, filter,</a:t>
            </a:r>
          </a:p>
          <a:p>
            <a:r>
              <a:rPr lang="en-US" altLang="ko-KR" sz="1600"/>
              <a:t>transform</a:t>
            </a:r>
            <a:endParaRPr lang="ko-KR" altLang="en-US" sz="1600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F4B8F88-51E3-4AA6-9DBF-9258C35D9355}"/>
              </a:ext>
            </a:extLst>
          </p:cNvPr>
          <p:cNvGrpSpPr/>
          <p:nvPr/>
        </p:nvGrpSpPr>
        <p:grpSpPr>
          <a:xfrm>
            <a:off x="10475100" y="519143"/>
            <a:ext cx="1167487" cy="1024730"/>
            <a:chOff x="10454260" y="2404271"/>
            <a:chExt cx="1167487" cy="102473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50869C66-90FC-43E9-866F-E7DD93831A94}"/>
                </a:ext>
              </a:extLst>
            </p:cNvPr>
            <p:cNvSpPr/>
            <p:nvPr/>
          </p:nvSpPr>
          <p:spPr>
            <a:xfrm>
              <a:off x="10454260" y="2592275"/>
              <a:ext cx="1167487" cy="83672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Kibana</a:t>
              </a:r>
              <a:endParaRPr lang="ko-KR" altLang="en-US" sz="1200"/>
            </a:p>
          </p:txBody>
        </p: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039ED1DE-4CCA-4315-8FEE-638D36837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16460" y="2404271"/>
              <a:ext cx="496493" cy="431165"/>
            </a:xfrm>
            <a:prstGeom prst="rect">
              <a:avLst/>
            </a:prstGeom>
          </p:spPr>
        </p:pic>
      </p:grpSp>
      <p:sp>
        <p:nvSpPr>
          <p:cNvPr id="75" name="화살표: 아래쪽 74">
            <a:extLst>
              <a:ext uri="{FF2B5EF4-FFF2-40B4-BE49-F238E27FC236}">
                <a16:creationId xmlns:a16="http://schemas.microsoft.com/office/drawing/2014/main" id="{D170F8C5-E35D-4052-A231-B2918752B89F}"/>
              </a:ext>
            </a:extLst>
          </p:cNvPr>
          <p:cNvSpPr/>
          <p:nvPr/>
        </p:nvSpPr>
        <p:spPr>
          <a:xfrm>
            <a:off x="10921142" y="1603065"/>
            <a:ext cx="299409" cy="328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7D0D1A7-32ED-4C41-AFD0-25F7648B110A}"/>
              </a:ext>
            </a:extLst>
          </p:cNvPr>
          <p:cNvSpPr txBox="1"/>
          <p:nvPr/>
        </p:nvSpPr>
        <p:spPr>
          <a:xfrm>
            <a:off x="10606889" y="217961"/>
            <a:ext cx="9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visualize</a:t>
            </a:r>
            <a:endParaRPr lang="ko-KR" altLang="en-US" sz="16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C86BF2-D11F-4814-B466-08002DF7AD20}"/>
              </a:ext>
            </a:extLst>
          </p:cNvPr>
          <p:cNvSpPr/>
          <p:nvPr/>
        </p:nvSpPr>
        <p:spPr>
          <a:xfrm>
            <a:off x="145348" y="123814"/>
            <a:ext cx="4857420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ko-KR">
                <a:ea typeface="맑은 고딕"/>
              </a:rPr>
              <a:t>CMP </a:t>
            </a:r>
            <a:r>
              <a:rPr lang="en-US" altLang="ko-KR" err="1">
                <a:ea typeface="맑은 고딕"/>
              </a:rPr>
              <a:t>로그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기반</a:t>
            </a:r>
            <a:r>
              <a:rPr lang="en-US" altLang="ko-KR">
                <a:ea typeface="맑은 고딕"/>
              </a:rPr>
              <a:t> </a:t>
            </a:r>
            <a:r>
              <a:rPr lang="en-US" altLang="ko-KR" err="1">
                <a:ea typeface="맑은 고딕"/>
              </a:rPr>
              <a:t>데이터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허브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아키텍처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상세도</a:t>
            </a:r>
          </a:p>
        </p:txBody>
      </p:sp>
    </p:spTree>
    <p:extLst>
      <p:ext uri="{BB962C8B-B14F-4D97-AF65-F5344CB8AC3E}">
        <p14:creationId xmlns:p14="http://schemas.microsoft.com/office/powerpoint/2010/main" val="211381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B42665B-63FC-4D74-888F-3BEF911574A7}"/>
              </a:ext>
            </a:extLst>
          </p:cNvPr>
          <p:cNvSpPr/>
          <p:nvPr/>
        </p:nvSpPr>
        <p:spPr>
          <a:xfrm>
            <a:off x="8551985" y="1977338"/>
            <a:ext cx="2414953" cy="1899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20725" y="2712207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MongoDB#1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20725" y="3041817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Elasticsearch#1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020725" y="2375511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Kafka#1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020725" y="2042358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err="1">
                <a:solidFill>
                  <a:schemeClr val="tx1"/>
                </a:solidFill>
              </a:rPr>
              <a:t>Logstash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020725" y="3371426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8core, 32G, 2T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650511" y="2712207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MongoDB#2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650511" y="3041817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Elasticsearch#2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650511" y="2375511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Kafka#2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650511" y="2042358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err="1">
                <a:solidFill>
                  <a:schemeClr val="tx1"/>
                </a:solidFill>
              </a:rPr>
              <a:t>Kibana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650511" y="3371426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8core, 32G, 2T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280297" y="2712207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MongoDB#3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280297" y="3041817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Elasticsearch#3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280297" y="2375511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Kafka#3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280297" y="3371426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8core, 32G, 2T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833" y="1517819"/>
            <a:ext cx="10619744" cy="260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47718" y="191659"/>
            <a:ext cx="1957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S/W Architecture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DC02D0-7C4E-40FB-B767-FDBECFC65405}"/>
              </a:ext>
            </a:extLst>
          </p:cNvPr>
          <p:cNvSpPr/>
          <p:nvPr/>
        </p:nvSpPr>
        <p:spPr>
          <a:xfrm>
            <a:off x="8765588" y="2706345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100" err="1">
                <a:solidFill>
                  <a:schemeClr val="tx1"/>
                </a:solidFill>
                <a:ea typeface="맑은 고딕"/>
              </a:rPr>
              <a:t>MongoDB#n</a:t>
            </a:r>
            <a:endParaRPr lang="ko-KR" altLang="en-US" sz="1100" err="1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9925E4-7857-49BD-B92D-AD7595957E40}"/>
              </a:ext>
            </a:extLst>
          </p:cNvPr>
          <p:cNvSpPr/>
          <p:nvPr/>
        </p:nvSpPr>
        <p:spPr>
          <a:xfrm>
            <a:off x="8765588" y="3035955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100" err="1">
                <a:solidFill>
                  <a:schemeClr val="tx1"/>
                </a:solidFill>
                <a:ea typeface="맑은 고딕"/>
              </a:rPr>
              <a:t>Elasticsearch#n</a:t>
            </a:r>
            <a:endParaRPr lang="ko-KR" altLang="en-US" sz="1100" err="1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A2DD40-9B30-4081-83F8-2707F5857DC1}"/>
              </a:ext>
            </a:extLst>
          </p:cNvPr>
          <p:cNvSpPr/>
          <p:nvPr/>
        </p:nvSpPr>
        <p:spPr>
          <a:xfrm>
            <a:off x="8765588" y="2369649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100" err="1">
                <a:solidFill>
                  <a:schemeClr val="tx1"/>
                </a:solidFill>
                <a:ea typeface="맑은 고딕"/>
              </a:rPr>
              <a:t>Kafka#n</a:t>
            </a:r>
            <a:endParaRPr lang="ko-KR" altLang="en-US" sz="1100" err="1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BD3D3B-9741-4F9F-88DD-1697CC5488A3}"/>
              </a:ext>
            </a:extLst>
          </p:cNvPr>
          <p:cNvSpPr/>
          <p:nvPr/>
        </p:nvSpPr>
        <p:spPr>
          <a:xfrm>
            <a:off x="8765588" y="3365564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8core, 32G, 2T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" name="더하기 기호 3">
            <a:extLst>
              <a:ext uri="{FF2B5EF4-FFF2-40B4-BE49-F238E27FC236}">
                <a16:creationId xmlns:a16="http://schemas.microsoft.com/office/drawing/2014/main" id="{65C05666-4710-4607-8C23-490343FBB95F}"/>
              </a:ext>
            </a:extLst>
          </p:cNvPr>
          <p:cNvSpPr/>
          <p:nvPr/>
        </p:nvSpPr>
        <p:spPr>
          <a:xfrm>
            <a:off x="8513152" y="1920919"/>
            <a:ext cx="328247" cy="31652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D4DD70-C3B1-43C5-B564-02F3BB6DD300}"/>
              </a:ext>
            </a:extLst>
          </p:cNvPr>
          <p:cNvSpPr txBox="1"/>
          <p:nvPr/>
        </p:nvSpPr>
        <p:spPr>
          <a:xfrm>
            <a:off x="8767397" y="2093102"/>
            <a:ext cx="181121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err="1">
                <a:ea typeface="맑은 고딕"/>
              </a:rPr>
              <a:t>Node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Scale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out</a:t>
            </a:r>
            <a:endParaRPr lang="ko-KR" altLang="en-US" sz="1200">
              <a:ea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674DB8-038A-4C97-8277-F9EAA3A1DD6C}"/>
              </a:ext>
            </a:extLst>
          </p:cNvPr>
          <p:cNvSpPr txBox="1"/>
          <p:nvPr/>
        </p:nvSpPr>
        <p:spPr>
          <a:xfrm>
            <a:off x="418605" y="4469112"/>
            <a:ext cx="2393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컨테이너 기반 제공 </a:t>
            </a:r>
            <a:r>
              <a:rPr lang="en-US" altLang="ko-KR" sz="1200"/>
              <a:t>(K8S)</a:t>
            </a:r>
          </a:p>
          <a:p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ELK : 7.6.2</a:t>
            </a:r>
          </a:p>
          <a:p>
            <a:pPr marL="171450" indent="-171450">
              <a:buFontTx/>
              <a:buChar char="-"/>
            </a:pPr>
            <a:r>
              <a:rPr lang="en-US" altLang="ko-KR" sz="1200"/>
              <a:t>KAFKA : 2.12-2.7.0</a:t>
            </a:r>
          </a:p>
          <a:p>
            <a:pPr marL="171450" indent="-171450">
              <a:buFontTx/>
              <a:buChar char="-"/>
            </a:pPr>
            <a:r>
              <a:rPr lang="en-US" altLang="ko-KR" sz="1200"/>
              <a:t>MongoDB : 4.4.6 Community</a:t>
            </a:r>
          </a:p>
        </p:txBody>
      </p:sp>
    </p:spTree>
    <p:extLst>
      <p:ext uri="{BB962C8B-B14F-4D97-AF65-F5344CB8AC3E}">
        <p14:creationId xmlns:p14="http://schemas.microsoft.com/office/powerpoint/2010/main" val="176444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0C19E6-2FDE-4332-811C-7B08B668F689}"/>
              </a:ext>
            </a:extLst>
          </p:cNvPr>
          <p:cNvSpPr/>
          <p:nvPr/>
        </p:nvSpPr>
        <p:spPr>
          <a:xfrm>
            <a:off x="253098" y="3186106"/>
            <a:ext cx="2892177" cy="4918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9576B0-5714-4037-A2B9-616D2C7A3581}"/>
              </a:ext>
            </a:extLst>
          </p:cNvPr>
          <p:cNvSpPr/>
          <p:nvPr/>
        </p:nvSpPr>
        <p:spPr>
          <a:xfrm>
            <a:off x="253099" y="2067828"/>
            <a:ext cx="2892177" cy="4918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67173" y="165718"/>
            <a:ext cx="191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Log Data </a:t>
            </a:r>
            <a:r>
              <a:rPr lang="ko-KR" altLang="en-US"/>
              <a:t>흐름도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518E14-D8B4-4531-90A5-BCA0A71BDFDB}"/>
              </a:ext>
            </a:extLst>
          </p:cNvPr>
          <p:cNvSpPr/>
          <p:nvPr/>
        </p:nvSpPr>
        <p:spPr>
          <a:xfrm>
            <a:off x="253101" y="1004359"/>
            <a:ext cx="2892174" cy="5412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D43CC5-FE73-4022-99AA-7C51C63961E2}"/>
              </a:ext>
            </a:extLst>
          </p:cNvPr>
          <p:cNvSpPr/>
          <p:nvPr/>
        </p:nvSpPr>
        <p:spPr>
          <a:xfrm>
            <a:off x="301497" y="1124004"/>
            <a:ext cx="16940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Source Data (</a:t>
            </a:r>
            <a:r>
              <a:rPr lang="en-US" altLang="ko-KR" sz="1400">
                <a:solidFill>
                  <a:srgbClr val="C00000"/>
                </a:solidFill>
              </a:rPr>
              <a:t>txt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C8E9C7-DD83-4515-A96A-2D8BC99808EC}"/>
              </a:ext>
            </a:extLst>
          </p:cNvPr>
          <p:cNvSpPr/>
          <p:nvPr/>
        </p:nvSpPr>
        <p:spPr>
          <a:xfrm>
            <a:off x="253099" y="2159869"/>
            <a:ext cx="2744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err="1"/>
              <a:t>mongoDB</a:t>
            </a:r>
            <a:r>
              <a:rPr lang="en-US" altLang="ko-KR" sz="1400"/>
              <a:t> Data (</a:t>
            </a:r>
            <a:r>
              <a:rPr lang="en-US" altLang="ko-KR" sz="1400" err="1">
                <a:solidFill>
                  <a:srgbClr val="C00000"/>
                </a:solidFill>
              </a:rPr>
              <a:t>sptek.cmp_log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DD8C35-62E7-4BB9-9980-BC293A80F720}"/>
              </a:ext>
            </a:extLst>
          </p:cNvPr>
          <p:cNvSpPr/>
          <p:nvPr/>
        </p:nvSpPr>
        <p:spPr>
          <a:xfrm>
            <a:off x="212568" y="3291456"/>
            <a:ext cx="2892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Elasticsearch (</a:t>
            </a:r>
            <a:r>
              <a:rPr lang="en-US" altLang="ko-KR" sz="1400" b="0" i="0">
                <a:solidFill>
                  <a:srgbClr val="C00000"/>
                </a:solidFill>
                <a:effectLst/>
                <a:latin typeface="Roboto Mono"/>
              </a:rPr>
              <a:t>sptek-logs-2021.08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2CE321-8C92-4A54-A7A2-0CFDAA15B704}"/>
              </a:ext>
            </a:extLst>
          </p:cNvPr>
          <p:cNvSpPr txBox="1"/>
          <p:nvPr/>
        </p:nvSpPr>
        <p:spPr>
          <a:xfrm>
            <a:off x="3236068" y="2177197"/>
            <a:ext cx="3140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Source</a:t>
            </a:r>
            <a:r>
              <a:rPr lang="ko-KR" altLang="en-US" sz="1200"/>
              <a:t> </a:t>
            </a:r>
            <a:r>
              <a:rPr lang="en-US" altLang="ko-KR" sz="1200"/>
              <a:t>Data</a:t>
            </a:r>
            <a:r>
              <a:rPr lang="ko-KR" altLang="en-US" sz="1200"/>
              <a:t> </a:t>
            </a:r>
            <a:r>
              <a:rPr lang="en-US" altLang="ko-KR" sz="1200"/>
              <a:t>(</a:t>
            </a:r>
            <a:r>
              <a:rPr lang="ko-KR" altLang="en-US" sz="1200"/>
              <a:t>오리지널</a:t>
            </a:r>
            <a:r>
              <a:rPr lang="en-US" altLang="ko-KR" sz="1200"/>
              <a:t>) </a:t>
            </a:r>
            <a:r>
              <a:rPr lang="ko-KR" altLang="en-US" sz="1200"/>
              <a:t>데이터 </a:t>
            </a:r>
            <a:r>
              <a:rPr lang="en-US" altLang="ko-KR" sz="1200"/>
              <a:t>DB </a:t>
            </a:r>
            <a:r>
              <a:rPr lang="ko-KR" altLang="en-US" sz="1200"/>
              <a:t>에 저장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2EE69-2E43-4B65-BE68-CA736D77338E}"/>
              </a:ext>
            </a:extLst>
          </p:cNvPr>
          <p:cNvSpPr txBox="1"/>
          <p:nvPr/>
        </p:nvSpPr>
        <p:spPr>
          <a:xfrm>
            <a:off x="3236068" y="1144693"/>
            <a:ext cx="1874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err="1"/>
              <a:t>Filebeat</a:t>
            </a:r>
            <a:r>
              <a:rPr lang="en-US" altLang="ko-KR" sz="1200"/>
              <a:t> </a:t>
            </a:r>
            <a:r>
              <a:rPr lang="ko-KR" altLang="en-US" sz="1200"/>
              <a:t>로그 </a:t>
            </a:r>
            <a:r>
              <a:rPr lang="en-US" altLang="ko-KR" sz="1200"/>
              <a:t>DATA </a:t>
            </a:r>
            <a:r>
              <a:rPr lang="ko-KR" altLang="en-US" sz="1200"/>
              <a:t>전송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11C7D99-95D5-495B-8DB5-2F15FD97583D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1699188" y="1545601"/>
            <a:ext cx="0" cy="52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7A5BA8E-88EF-47AD-B63C-1EF911B28711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 flipH="1">
            <a:off x="1699187" y="2559689"/>
            <a:ext cx="1" cy="626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8D9E067-432F-4DC5-9726-EC87012C9756}"/>
              </a:ext>
            </a:extLst>
          </p:cNvPr>
          <p:cNvSpPr txBox="1"/>
          <p:nvPr/>
        </p:nvSpPr>
        <p:spPr>
          <a:xfrm>
            <a:off x="3236067" y="3291456"/>
            <a:ext cx="2131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데이터 가공 후 </a:t>
            </a:r>
            <a:r>
              <a:rPr lang="en-US" altLang="ko-KR" sz="1200"/>
              <a:t>INDEX </a:t>
            </a:r>
            <a:r>
              <a:rPr lang="ko-KR" altLang="en-US" sz="1200"/>
              <a:t>저장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15B4AE4-932C-4128-B5BA-DF53640CC74F}"/>
              </a:ext>
            </a:extLst>
          </p:cNvPr>
          <p:cNvSpPr/>
          <p:nvPr/>
        </p:nvSpPr>
        <p:spPr>
          <a:xfrm>
            <a:off x="253098" y="3923917"/>
            <a:ext cx="8466367" cy="2820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0D292E-0751-433D-B940-1567C1908986}"/>
              </a:ext>
            </a:extLst>
          </p:cNvPr>
          <p:cNvSpPr txBox="1"/>
          <p:nvPr/>
        </p:nvSpPr>
        <p:spPr>
          <a:xfrm>
            <a:off x="236324" y="3900621"/>
            <a:ext cx="315342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Log Type </a:t>
            </a:r>
            <a:r>
              <a:rPr lang="ko-KR" altLang="en-US" sz="1200" b="1"/>
              <a:t>별 필터 설정 가능</a:t>
            </a:r>
            <a:br>
              <a:rPr lang="en-US" altLang="ko-KR" sz="1200" b="1"/>
            </a:br>
            <a:br>
              <a:rPr lang="en-US" altLang="ko-KR" sz="1100"/>
            </a:br>
            <a:r>
              <a:rPr lang="en-US" altLang="ko-KR" sz="1100"/>
              <a:t>- </a:t>
            </a:r>
            <a:r>
              <a:rPr lang="ko-KR" altLang="en-US" sz="1100"/>
              <a:t>패턴 정의 하여 필요 없는 </a:t>
            </a:r>
            <a:r>
              <a:rPr lang="en-US" altLang="ko-KR" sz="1100"/>
              <a:t>String </a:t>
            </a:r>
            <a:r>
              <a:rPr lang="ko-KR" altLang="en-US" sz="1100"/>
              <a:t>삭제 가능</a:t>
            </a:r>
            <a:endParaRPr lang="en-US" altLang="ko-KR" sz="1100"/>
          </a:p>
          <a:p>
            <a:r>
              <a:rPr lang="en-US" altLang="ko-KR" sz="1100"/>
              <a:t>- Grok </a:t>
            </a:r>
            <a:r>
              <a:rPr lang="ko-KR" altLang="en-US" sz="1100"/>
              <a:t>공용 패턴을 사용하여 손쉽게 추가 가능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AFAEFB-51D2-444B-8097-8E1F192A1F52}"/>
              </a:ext>
            </a:extLst>
          </p:cNvPr>
          <p:cNvSpPr txBox="1"/>
          <p:nvPr/>
        </p:nvSpPr>
        <p:spPr>
          <a:xfrm>
            <a:off x="295629" y="4768541"/>
            <a:ext cx="8310724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/>
              <a:t># </a:t>
            </a:r>
            <a:r>
              <a:rPr lang="en-US" altLang="ko-KR" sz="1100">
                <a:solidFill>
                  <a:srgbClr val="C00000"/>
                </a:solidFill>
              </a:rPr>
              <a:t>‘|’ </a:t>
            </a:r>
            <a:r>
              <a:rPr lang="ko-KR" altLang="en-US" sz="1100">
                <a:solidFill>
                  <a:srgbClr val="C00000"/>
                </a:solidFill>
              </a:rPr>
              <a:t>기호 제거</a:t>
            </a:r>
            <a:r>
              <a:rPr lang="en-US" altLang="ko-KR" sz="1100">
                <a:solidFill>
                  <a:srgbClr val="C00000"/>
                </a:solidFill>
              </a:rPr>
              <a:t> </a:t>
            </a:r>
            <a:r>
              <a:rPr lang="en-US" altLang="ko-KR" sz="1100"/>
              <a:t>: g</a:t>
            </a:r>
            <a:r>
              <a:rPr lang="ko-KR" altLang="en-US" sz="1100" err="1"/>
              <a:t>sub</a:t>
            </a:r>
            <a:r>
              <a:rPr lang="ko-KR" altLang="en-US" sz="1100"/>
              <a:t> =&gt; [＂</a:t>
            </a:r>
            <a:r>
              <a:rPr lang="ko-KR" altLang="en-US" sz="1100" err="1"/>
              <a:t>message</a:t>
            </a:r>
            <a:r>
              <a:rPr lang="ko-KR" altLang="en-US" sz="1100"/>
              <a:t>＂, ＂([|])+＂, ＂ ＂] </a:t>
            </a:r>
            <a:br>
              <a:rPr lang="en-US" altLang="ko-KR" sz="1100"/>
            </a:br>
            <a:endParaRPr lang="en-US" altLang="ko-KR" sz="1100"/>
          </a:p>
          <a:p>
            <a:r>
              <a:rPr lang="en-US" altLang="ko-KR" sz="1100"/>
              <a:t># </a:t>
            </a:r>
            <a:r>
              <a:rPr lang="en-US" altLang="ko-KR" sz="1100">
                <a:solidFill>
                  <a:srgbClr val="C00000"/>
                </a:solidFill>
              </a:rPr>
              <a:t>IP </a:t>
            </a:r>
            <a:r>
              <a:rPr lang="ko-KR" altLang="en-US" sz="1100">
                <a:solidFill>
                  <a:srgbClr val="C00000"/>
                </a:solidFill>
              </a:rPr>
              <a:t>제거 </a:t>
            </a:r>
            <a:r>
              <a:rPr lang="en-US" altLang="ko-KR" sz="1100"/>
              <a:t>:</a:t>
            </a:r>
            <a:r>
              <a:rPr lang="ko-KR" altLang="en-US" sz="1100"/>
              <a:t> </a:t>
            </a:r>
            <a:r>
              <a:rPr lang="ko-KR" altLang="en-US" sz="1100" err="1"/>
              <a:t>gsub</a:t>
            </a:r>
            <a:r>
              <a:rPr lang="ko-KR" altLang="en-US" sz="1100"/>
              <a:t> =&gt; ["</a:t>
            </a:r>
            <a:r>
              <a:rPr lang="ko-KR" altLang="en-US" sz="1100" err="1"/>
              <a:t>message</a:t>
            </a:r>
            <a:r>
              <a:rPr lang="ko-KR" altLang="en-US" sz="1100"/>
              <a:t>","(?:(?:2(?:[0-4][0-9]|5[0-5])|[0-1]?[0-9]?[0-9])\.){3}(?:(?:2([0-4][0-9]|5[0-5])|[0-1]?[0-9]?[0-9]))",""]</a:t>
            </a:r>
            <a:br>
              <a:rPr lang="en-US" altLang="ko-KR" sz="1100"/>
            </a:br>
            <a:endParaRPr lang="ko-KR" altLang="en-US" sz="1100"/>
          </a:p>
          <a:p>
            <a:r>
              <a:rPr lang="en-US" altLang="ko-KR" sz="1100"/>
              <a:t># </a:t>
            </a:r>
            <a:r>
              <a:rPr lang="en-US" altLang="ko-KR" sz="1100">
                <a:solidFill>
                  <a:srgbClr val="C00000"/>
                </a:solidFill>
              </a:rPr>
              <a:t>YYYY-MM-DD HH.MM.SS.SSS </a:t>
            </a:r>
            <a:r>
              <a:rPr lang="ko-KR" altLang="en-US" sz="1100">
                <a:solidFill>
                  <a:srgbClr val="C00000"/>
                </a:solidFill>
              </a:rPr>
              <a:t>제거</a:t>
            </a:r>
            <a:r>
              <a:rPr lang="ko-KR" altLang="en-US" sz="1100"/>
              <a:t> </a:t>
            </a:r>
            <a:r>
              <a:rPr lang="en-US" altLang="ko-KR" sz="1100"/>
              <a:t>:</a:t>
            </a:r>
            <a:r>
              <a:rPr lang="ko-KR" altLang="en-US" sz="1100"/>
              <a:t> </a:t>
            </a:r>
            <a:r>
              <a:rPr lang="ko-KR" altLang="en-US" sz="1100" err="1"/>
              <a:t>gsub</a:t>
            </a:r>
            <a:r>
              <a:rPr lang="ko-KR" altLang="en-US" sz="1100"/>
              <a:t> =&gt; ["</a:t>
            </a:r>
            <a:r>
              <a:rPr lang="ko-KR" altLang="en-US" sz="1100" err="1"/>
              <a:t>message</a:t>
            </a:r>
            <a:r>
              <a:rPr lang="ko-KR" altLang="en-US" sz="1100"/>
              <a:t>", "\</a:t>
            </a:r>
            <a:r>
              <a:rPr lang="ko-KR" altLang="en-US" sz="1100" err="1"/>
              <a:t>d</a:t>
            </a:r>
            <a:r>
              <a:rPr lang="ko-KR" altLang="en-US" sz="1100"/>
              <a:t>{4}-\</a:t>
            </a:r>
            <a:r>
              <a:rPr lang="ko-KR" altLang="en-US" sz="1100" err="1"/>
              <a:t>d</a:t>
            </a:r>
            <a:r>
              <a:rPr lang="ko-KR" altLang="en-US" sz="1100"/>
              <a:t>{2}-\</a:t>
            </a:r>
            <a:r>
              <a:rPr lang="ko-KR" altLang="en-US" sz="1100" err="1"/>
              <a:t>d</a:t>
            </a:r>
            <a:r>
              <a:rPr lang="ko-KR" altLang="en-US" sz="1100"/>
              <a:t>{2} \</a:t>
            </a:r>
            <a:r>
              <a:rPr lang="ko-KR" altLang="en-US" sz="1100" err="1"/>
              <a:t>d</a:t>
            </a:r>
            <a:r>
              <a:rPr lang="ko-KR" altLang="en-US" sz="1100"/>
              <a:t>{2}:\</a:t>
            </a:r>
            <a:r>
              <a:rPr lang="ko-KR" altLang="en-US" sz="1100" err="1"/>
              <a:t>d</a:t>
            </a:r>
            <a:r>
              <a:rPr lang="ko-KR" altLang="en-US" sz="1100"/>
              <a:t>{2}:\</a:t>
            </a:r>
            <a:r>
              <a:rPr lang="ko-KR" altLang="en-US" sz="1100" err="1"/>
              <a:t>d</a:t>
            </a:r>
            <a:r>
              <a:rPr lang="ko-KR" altLang="en-US" sz="1100"/>
              <a:t>{2}.\</a:t>
            </a:r>
            <a:r>
              <a:rPr lang="ko-KR" altLang="en-US" sz="1100" err="1"/>
              <a:t>d</a:t>
            </a:r>
            <a:r>
              <a:rPr lang="ko-KR" altLang="en-US" sz="1100"/>
              <a:t>{3} ",""]</a:t>
            </a:r>
            <a:br>
              <a:rPr lang="en-US" altLang="ko-KR" sz="1100"/>
            </a:br>
            <a:endParaRPr lang="ko-KR" altLang="en-US" sz="1100"/>
          </a:p>
          <a:p>
            <a:r>
              <a:rPr lang="en-US" altLang="ko-KR" sz="1100"/>
              <a:t># </a:t>
            </a:r>
            <a:r>
              <a:rPr lang="en-US" altLang="ko-KR" sz="1100">
                <a:solidFill>
                  <a:srgbClr val="C00000"/>
                </a:solidFill>
              </a:rPr>
              <a:t>YYYY-MM-DD HH.MM.SS </a:t>
            </a:r>
            <a:r>
              <a:rPr lang="ko-KR" altLang="en-US" sz="1100">
                <a:solidFill>
                  <a:srgbClr val="C00000"/>
                </a:solidFill>
              </a:rPr>
              <a:t>제거</a:t>
            </a:r>
            <a:r>
              <a:rPr lang="ko-KR" altLang="en-US" sz="1100"/>
              <a:t> </a:t>
            </a:r>
            <a:r>
              <a:rPr lang="en-US" altLang="ko-KR" sz="1100"/>
              <a:t>:</a:t>
            </a:r>
            <a:r>
              <a:rPr lang="ko-KR" altLang="en-US" sz="1100"/>
              <a:t> </a:t>
            </a:r>
            <a:r>
              <a:rPr lang="ko-KR" altLang="en-US" sz="1100" err="1"/>
              <a:t>gsub</a:t>
            </a:r>
            <a:r>
              <a:rPr lang="ko-KR" altLang="en-US" sz="1100"/>
              <a:t> =&gt; ["</a:t>
            </a:r>
            <a:r>
              <a:rPr lang="ko-KR" altLang="en-US" sz="1100" err="1"/>
              <a:t>message</a:t>
            </a:r>
            <a:r>
              <a:rPr lang="ko-KR" altLang="en-US" sz="1100"/>
              <a:t>", "\</a:t>
            </a:r>
            <a:r>
              <a:rPr lang="ko-KR" altLang="en-US" sz="1100" err="1"/>
              <a:t>d</a:t>
            </a:r>
            <a:r>
              <a:rPr lang="ko-KR" altLang="en-US" sz="1100"/>
              <a:t>{4}-\</a:t>
            </a:r>
            <a:r>
              <a:rPr lang="ko-KR" altLang="en-US" sz="1100" err="1"/>
              <a:t>d</a:t>
            </a:r>
            <a:r>
              <a:rPr lang="ko-KR" altLang="en-US" sz="1100"/>
              <a:t>{2}-\</a:t>
            </a:r>
            <a:r>
              <a:rPr lang="ko-KR" altLang="en-US" sz="1100" err="1"/>
              <a:t>d</a:t>
            </a:r>
            <a:r>
              <a:rPr lang="ko-KR" altLang="en-US" sz="1100"/>
              <a:t>{2} \</a:t>
            </a:r>
            <a:r>
              <a:rPr lang="ko-KR" altLang="en-US" sz="1100" err="1"/>
              <a:t>d</a:t>
            </a:r>
            <a:r>
              <a:rPr lang="ko-KR" altLang="en-US" sz="1100"/>
              <a:t>{2}:\</a:t>
            </a:r>
            <a:r>
              <a:rPr lang="ko-KR" altLang="en-US" sz="1100" err="1"/>
              <a:t>d</a:t>
            </a:r>
            <a:r>
              <a:rPr lang="ko-KR" altLang="en-US" sz="1100"/>
              <a:t>{2}:\</a:t>
            </a:r>
            <a:r>
              <a:rPr lang="ko-KR" altLang="en-US" sz="1100" err="1"/>
              <a:t>d</a:t>
            </a:r>
            <a:r>
              <a:rPr lang="ko-KR" altLang="en-US" sz="1100"/>
              <a:t>{2} ",""]</a:t>
            </a:r>
            <a:br>
              <a:rPr lang="en-US" altLang="ko-KR" sz="1100"/>
            </a:br>
            <a:endParaRPr lang="ko-KR" altLang="en-US" sz="1100"/>
          </a:p>
          <a:p>
            <a:r>
              <a:rPr lang="en-US" altLang="ko-KR" sz="1100"/>
              <a:t># </a:t>
            </a:r>
            <a:r>
              <a:rPr lang="en-US" altLang="ko-KR" sz="1100">
                <a:solidFill>
                  <a:srgbClr val="C00000"/>
                </a:solidFill>
              </a:rPr>
              <a:t>[</a:t>
            </a:r>
            <a:r>
              <a:rPr lang="ko-KR" altLang="en-US" sz="1100">
                <a:solidFill>
                  <a:srgbClr val="C00000"/>
                </a:solidFill>
              </a:rPr>
              <a:t>A-Za-z0-9</a:t>
            </a:r>
            <a:r>
              <a:rPr lang="en-US" altLang="ko-KR" sz="1100">
                <a:solidFill>
                  <a:srgbClr val="C00000"/>
                </a:solidFill>
              </a:rPr>
              <a:t>] </a:t>
            </a:r>
            <a:r>
              <a:rPr lang="ko-KR" altLang="en-US" sz="1100">
                <a:solidFill>
                  <a:srgbClr val="C00000"/>
                </a:solidFill>
              </a:rPr>
              <a:t>제거</a:t>
            </a:r>
            <a:r>
              <a:rPr lang="en-US" altLang="ko-KR" sz="1100"/>
              <a:t>:</a:t>
            </a:r>
            <a:r>
              <a:rPr lang="ko-KR" altLang="en-US" sz="1100"/>
              <a:t> </a:t>
            </a:r>
            <a:r>
              <a:rPr lang="ko-KR" altLang="en-US" sz="1100" err="1"/>
              <a:t>gsub</a:t>
            </a:r>
            <a:r>
              <a:rPr lang="ko-KR" altLang="en-US" sz="1100"/>
              <a:t> =&gt; ["</a:t>
            </a:r>
            <a:r>
              <a:rPr lang="ko-KR" altLang="en-US" sz="1100" err="1"/>
              <a:t>message</a:t>
            </a:r>
            <a:r>
              <a:rPr lang="ko-KR" altLang="en-US" sz="1100"/>
              <a:t>","\[*[A-Za-z0-9: +]*]",""]</a:t>
            </a:r>
            <a:br>
              <a:rPr lang="en-US" altLang="ko-KR" sz="1100"/>
            </a:br>
            <a:endParaRPr lang="ko-KR" altLang="en-US" sz="1100"/>
          </a:p>
          <a:p>
            <a:r>
              <a:rPr lang="en-US" altLang="ko-KR" sz="1100"/>
              <a:t># </a:t>
            </a:r>
            <a:r>
              <a:rPr lang="en-US" altLang="ko-KR" sz="1100">
                <a:solidFill>
                  <a:srgbClr val="C00000"/>
                </a:solidFill>
              </a:rPr>
              <a:t>(</a:t>
            </a:r>
            <a:r>
              <a:rPr lang="ko-KR" altLang="en-US" sz="1100">
                <a:solidFill>
                  <a:srgbClr val="C00000"/>
                </a:solidFill>
              </a:rPr>
              <a:t>A-Za-z0-9</a:t>
            </a:r>
            <a:r>
              <a:rPr lang="en-US" altLang="ko-KR" sz="1100">
                <a:solidFill>
                  <a:srgbClr val="C00000"/>
                </a:solidFill>
              </a:rPr>
              <a:t>) </a:t>
            </a:r>
            <a:r>
              <a:rPr lang="ko-KR" altLang="en-US" sz="1100">
                <a:solidFill>
                  <a:srgbClr val="C00000"/>
                </a:solidFill>
              </a:rPr>
              <a:t>제거 </a:t>
            </a:r>
            <a:r>
              <a:rPr lang="en-US" altLang="ko-KR" sz="1100"/>
              <a:t>:</a:t>
            </a:r>
            <a:r>
              <a:rPr lang="ko-KR" altLang="en-US" sz="1100"/>
              <a:t> </a:t>
            </a:r>
            <a:r>
              <a:rPr lang="ko-KR" altLang="en-US" sz="1100" err="1"/>
              <a:t>gsub</a:t>
            </a:r>
            <a:r>
              <a:rPr lang="ko-KR" altLang="en-US" sz="1100"/>
              <a:t> =&gt; ["</a:t>
            </a:r>
            <a:r>
              <a:rPr lang="ko-KR" altLang="en-US" sz="1100" err="1"/>
              <a:t>message</a:t>
            </a:r>
            <a:r>
              <a:rPr lang="ko-KR" altLang="en-US" sz="1100"/>
              <a:t>","([a-zA-Z0-9]{16})",""]</a:t>
            </a:r>
          </a:p>
        </p:txBody>
      </p:sp>
    </p:spTree>
    <p:extLst>
      <p:ext uri="{BB962C8B-B14F-4D97-AF65-F5344CB8AC3E}">
        <p14:creationId xmlns:p14="http://schemas.microsoft.com/office/powerpoint/2010/main" val="2529864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304B8E0C77B6843A1C844664700FE69" ma:contentTypeVersion="8" ma:contentTypeDescription="새 문서를 만듭니다." ma:contentTypeScope="" ma:versionID="15022bbfae8ac9bcccf61fb1610791e7">
  <xsd:schema xmlns:xsd="http://www.w3.org/2001/XMLSchema" xmlns:xs="http://www.w3.org/2001/XMLSchema" xmlns:p="http://schemas.microsoft.com/office/2006/metadata/properties" xmlns:ns2="1cf5d90c-5f45-48f3-9faf-d496f445a16c" targetNamespace="http://schemas.microsoft.com/office/2006/metadata/properties" ma:root="true" ma:fieldsID="bf83375ec709f3b45dd21e576f0872f6" ns2:_="">
    <xsd:import namespace="1cf5d90c-5f45-48f3-9faf-d496f445a1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f5d90c-5f45-48f3-9faf-d496f445a1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2C4E8B-FDA7-48A9-A4B0-2930345F115E}">
  <ds:schemaRefs>
    <ds:schemaRef ds:uri="1cf5d90c-5f45-48f3-9faf-d496f445a16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DAEFDF4-5646-4DD7-A62B-8989E7910613}">
  <ds:schemaRefs>
    <ds:schemaRef ds:uri="http://www.w3.org/XML/1998/namespace"/>
    <ds:schemaRef ds:uri="1cf5d90c-5f45-48f3-9faf-d496f445a16c"/>
    <ds:schemaRef ds:uri="http://purl.org/dc/elements/1.1/"/>
    <ds:schemaRef ds:uri="http://schemas.microsoft.com/office/infopath/2007/PartnerControls"/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C6E43161-C4D2-4F95-B370-3BE0B80EA0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1923</Words>
  <Application>Microsoft Office PowerPoint</Application>
  <PresentationFormat>와이드스크린</PresentationFormat>
  <Paragraphs>298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Arial Unicode MS</vt:lpstr>
      <vt:lpstr>Inter</vt:lpstr>
      <vt:lpstr>Noto Sans KR</vt:lpstr>
      <vt:lpstr>Roboto Mono</vt:lpstr>
      <vt:lpstr>se-nanumgothic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박선규</dc:creator>
  <cp:lastModifiedBy>박선규</cp:lastModifiedBy>
  <cp:revision>3</cp:revision>
  <dcterms:created xsi:type="dcterms:W3CDTF">2021-06-16T04:32:25Z</dcterms:created>
  <dcterms:modified xsi:type="dcterms:W3CDTF">2021-10-14T04:50:58Z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0x0101001304B8E0C77B6843A1C844664700FE69</vt:lpwstr>
  </property>
</Properties>
</file>