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324" r:id="rId2"/>
    <p:sldId id="261" r:id="rId3"/>
    <p:sldId id="260" r:id="rId4"/>
    <p:sldId id="264" r:id="rId5"/>
    <p:sldId id="301" r:id="rId6"/>
    <p:sldId id="302" r:id="rId7"/>
    <p:sldId id="313" r:id="rId8"/>
    <p:sldId id="316" r:id="rId9"/>
    <p:sldId id="317" r:id="rId10"/>
    <p:sldId id="319" r:id="rId11"/>
    <p:sldId id="320" r:id="rId12"/>
    <p:sldId id="321" r:id="rId13"/>
    <p:sldId id="322" r:id="rId14"/>
    <p:sldId id="323" r:id="rId15"/>
    <p:sldId id="267" r:id="rId16"/>
    <p:sldId id="304" r:id="rId17"/>
    <p:sldId id="305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5" d="100"/>
          <a:sy n="155" d="100"/>
        </p:scale>
        <p:origin x="4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DC1F7D-A1AA-4AE9-8A32-A40FEA8D0649}" type="datetimeFigureOut">
              <a:rPr lang="ko-KR" altLang="en-US" smtClean="0"/>
              <a:t>2022-10-19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6610E1-44DA-4FAA-905F-FB4B693D50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2345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B077F6-0BED-48A6-B0F8-CAB38C52935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17025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B077F6-0BED-48A6-B0F8-CAB38C52935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69122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B077F6-0BED-48A6-B0F8-CAB38C52935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3500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B077F6-0BED-48A6-B0F8-CAB38C529356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27161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B077F6-0BED-48A6-B0F8-CAB38C529356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74591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B077F6-0BED-48A6-B0F8-CAB38C529356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91350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B077F6-0BED-48A6-B0F8-CAB38C529356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00301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B077F6-0BED-48A6-B0F8-CAB38C529356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78137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B077F6-0BED-48A6-B0F8-CAB38C529356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4665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6F0AC3-5207-4684-97E6-2901ABB129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7E7E7F0-EE88-4CAA-980C-847500ADAF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2740FF-D963-4C1C-AB53-246323FE5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EFEB6-9DDE-4D61-9032-EF30AF489AA4}" type="datetimeFigureOut">
              <a:rPr lang="ko-KR" altLang="en-US" smtClean="0"/>
              <a:t>2022-10-19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D3A8E0-39DF-45C0-8997-4EB0A194A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0EA5C8-63B3-443E-86F2-6058692AC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361C3-5243-466D-B6D7-34C0CBBFC2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9735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156D2E-FEDC-48FF-A152-0FCB52D5D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7938007-2827-4230-81E2-0D8A6D92C7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C398F3-25DF-43C3-AEBC-4448DBBF3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EFEB6-9DDE-4D61-9032-EF30AF489AA4}" type="datetimeFigureOut">
              <a:rPr lang="ko-KR" altLang="en-US" smtClean="0"/>
              <a:t>2022-10-19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412326-8D80-49B5-9A27-450EA4871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7A95C8-B33A-44D8-841C-103EAFCFB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361C3-5243-466D-B6D7-34C0CBBFC2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9252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98F4E04-E533-4A77-8E40-93F1770FAE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25C5F11-50D6-4CA0-8077-DFED47E7BD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E3837C-3622-40C2-9C1F-E3DE2CD9E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EFEB6-9DDE-4D61-9032-EF30AF489AA4}" type="datetimeFigureOut">
              <a:rPr lang="ko-KR" altLang="en-US" smtClean="0"/>
              <a:t>2022-10-19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6EB7FC-085B-4717-B5B2-0B6BE9CF3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10637B-ABC6-473D-9FF3-5CB061187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361C3-5243-466D-B6D7-34C0CBBFC2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5986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CFEBFC-D0CF-4914-9AB6-1416AE65A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AF71C1-AA6F-4FB6-8CCC-EC9930BA0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D1826B-9E6A-4793-ADEB-273BB3B80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EFEB6-9DDE-4D61-9032-EF30AF489AA4}" type="datetimeFigureOut">
              <a:rPr lang="ko-KR" altLang="en-US" smtClean="0"/>
              <a:t>2022-10-19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21999D-B437-4600-9B94-91B1E031C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EEEA5E-BE19-48E0-8995-FC3A745EA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361C3-5243-466D-B6D7-34C0CBBFC2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8695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5F8CCF-C6DD-4015-89C2-F853A61FB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074850E-19EF-4CBB-B483-1E78D318BF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53C313-7B98-43E7-94D6-7DF62C825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EFEB6-9DDE-4D61-9032-EF30AF489AA4}" type="datetimeFigureOut">
              <a:rPr lang="ko-KR" altLang="en-US" smtClean="0"/>
              <a:t>2022-10-19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CD1D1B-970C-4920-A6B7-7CD5E4FD8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A10ED5-A9FC-49F1-BF4B-6329B1AB1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361C3-5243-466D-B6D7-34C0CBBFC2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2079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E0C586-87A5-4BC7-9D8A-D64BDB12B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F94F03-038E-4F17-AF12-C40958E81F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A185106-04EE-4652-8605-5A0B9C4D5E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2109A62-1643-4186-9B01-7D30E36C5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EFEB6-9DDE-4D61-9032-EF30AF489AA4}" type="datetimeFigureOut">
              <a:rPr lang="ko-KR" altLang="en-US" smtClean="0"/>
              <a:t>2022-10-19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1FFA193-CC6A-401C-B847-76761C338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6CD15AE-EB40-4E01-8EC3-8EBDA3381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361C3-5243-466D-B6D7-34C0CBBFC2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9818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706EED-D36A-442C-8397-BD598BF24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E937E2-B5CA-4456-B651-149CFB9F6D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E169CF6-AEB8-4076-9661-E6B78160C0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BC17456-C8C7-4BED-9877-E7F01767C8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DF67D71-1025-43AE-8C65-CDF93B1000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A21CD98-97A2-4744-9EA1-5879CBF3E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EFEB6-9DDE-4D61-9032-EF30AF489AA4}" type="datetimeFigureOut">
              <a:rPr lang="ko-KR" altLang="en-US" smtClean="0"/>
              <a:t>2022-10-19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7F35CB1-BF71-4290-A231-BC1196F8F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EEBF398-104A-49D7-9A70-F2F175FA8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361C3-5243-466D-B6D7-34C0CBBFC2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4847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5AB3CB-0D7B-45A1-AB01-07D3F056B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103C8E4-9A0F-4A64-8432-8881CCFC8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EFEB6-9DDE-4D61-9032-EF30AF489AA4}" type="datetimeFigureOut">
              <a:rPr lang="ko-KR" altLang="en-US" smtClean="0"/>
              <a:t>2022-10-19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2923B88-F294-494D-98A2-D79568340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A91423D-EE1C-496A-A91B-EEB99CA9D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361C3-5243-466D-B6D7-34C0CBBFC2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0979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E4B2732-A28A-4EC4-9B1B-6B64B4076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EFEB6-9DDE-4D61-9032-EF30AF489AA4}" type="datetimeFigureOut">
              <a:rPr lang="ko-KR" altLang="en-US" smtClean="0"/>
              <a:t>2022-10-19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C5E88B7-BD88-4863-8C2C-C36947BD1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04608A6-78CF-40A1-8DA3-758F52442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361C3-5243-466D-B6D7-34C0CBBFC2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3114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978EBB-E4F2-42DD-9B71-3618197BA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DF60CC-66B6-40DD-98D6-072D6A14E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7F68A16-87C5-422C-BF99-892451DA4F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F1A7C5-FCF4-4B51-AE3D-99354EEEA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EFEB6-9DDE-4D61-9032-EF30AF489AA4}" type="datetimeFigureOut">
              <a:rPr lang="ko-KR" altLang="en-US" smtClean="0"/>
              <a:t>2022-10-19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B165920-705F-493C-A951-A6BB1FE7E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F131B05-F5B9-4447-A1F6-85C73BFC4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361C3-5243-466D-B6D7-34C0CBBFC2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1003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DC6027-03BA-4F43-9339-90AEEF497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5458056-BFDF-4FAF-9B4D-172F2364A8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DB65859-1D5D-443B-999E-5773F996C6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83E4A39-3414-42C1-A20E-5AA6A9F9A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EFEB6-9DDE-4D61-9032-EF30AF489AA4}" type="datetimeFigureOut">
              <a:rPr lang="ko-KR" altLang="en-US" smtClean="0"/>
              <a:t>2022-10-19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5CC7E1A-9A7E-4237-B630-2659C5694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DCBA05-DE12-438B-93E0-74908C255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361C3-5243-466D-B6D7-34C0CBBFC2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6654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FDA08C9-0050-49E8-BAFA-7F1511B0C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A7FE86-052E-4A93-8631-42E2140673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AFF3C1-58EA-444D-A540-89D29AA5EE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AEFEB6-9DDE-4D61-9032-EF30AF489AA4}" type="datetimeFigureOut">
              <a:rPr lang="ko-KR" altLang="en-US" smtClean="0"/>
              <a:t>2022-10-19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281BFC-ABF9-409C-889D-C76EACE7B2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185BB6-1573-40C0-B9D3-7FCA54BCD9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D361C3-5243-466D-B6D7-34C0CBBFC2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2087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D1FDCDFE-7FD7-49D5-A2A1-8F2C3C3B5404}"/>
              </a:ext>
            </a:extLst>
          </p:cNvPr>
          <p:cNvSpPr txBox="1"/>
          <p:nvPr/>
        </p:nvSpPr>
        <p:spPr>
          <a:xfrm>
            <a:off x="1125572" y="1854793"/>
            <a:ext cx="476267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-apple-system"/>
              </a:rPr>
              <a:t>단일 클러스터 동작함</a:t>
            </a:r>
            <a:endParaRPr lang="en-US" altLang="ko-KR" sz="1200" b="0" i="0" dirty="0">
              <a:effectLst/>
              <a:latin typeface="-apple-system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C5CC6E8-E928-4180-A731-95A6E0CD518A}"/>
              </a:ext>
            </a:extLst>
          </p:cNvPr>
          <p:cNvSpPr txBox="1"/>
          <p:nvPr/>
        </p:nvSpPr>
        <p:spPr>
          <a:xfrm>
            <a:off x="1125572" y="2185304"/>
            <a:ext cx="476267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ko-KR" altLang="en-US" sz="1200" b="0" i="0" dirty="0">
                <a:solidFill>
                  <a:srgbClr val="C00000"/>
                </a:solidFill>
                <a:effectLst/>
                <a:latin typeface="-apple-system"/>
              </a:rPr>
              <a:t>멀티 클러스터 동작 안함</a:t>
            </a:r>
            <a:endParaRPr lang="en-US" altLang="ko-KR" sz="1200" b="0" i="0" dirty="0">
              <a:solidFill>
                <a:srgbClr val="C00000"/>
              </a:solidFill>
              <a:effectLst/>
              <a:latin typeface="-apple-system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0AC1444-3388-4BF9-99AB-D52314FDD496}"/>
              </a:ext>
            </a:extLst>
          </p:cNvPr>
          <p:cNvSpPr txBox="1"/>
          <p:nvPr/>
        </p:nvSpPr>
        <p:spPr>
          <a:xfrm>
            <a:off x="890822" y="1488067"/>
            <a:ext cx="38347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AutoML</a:t>
            </a:r>
            <a:r>
              <a:rPr lang="en-US" altLang="ko-KR" sz="1400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400" b="1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Katib</a:t>
            </a:r>
            <a:r>
              <a:rPr lang="en-US" altLang="ko-KR" sz="1400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ko-KR" altLang="en-US" sz="1400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분석</a:t>
            </a:r>
            <a:endParaRPr lang="en-US" altLang="ko-KR" sz="1400" b="1" i="0" dirty="0">
              <a:solidFill>
                <a:schemeClr val="accent1"/>
              </a:solidFill>
              <a:effectLst/>
              <a:latin typeface="-apple-system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0006661-452D-4821-9212-4E671A473B14}"/>
              </a:ext>
            </a:extLst>
          </p:cNvPr>
          <p:cNvSpPr txBox="1"/>
          <p:nvPr/>
        </p:nvSpPr>
        <p:spPr>
          <a:xfrm>
            <a:off x="1125572" y="2515815"/>
            <a:ext cx="476267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altLang="ko-KR" sz="1200" b="1" i="0" dirty="0" err="1">
                <a:solidFill>
                  <a:srgbClr val="24292F"/>
                </a:solidFill>
                <a:effectLst/>
                <a:latin typeface="Segoe UI" panose="020B0502040204020203" pitchFamily="34" charset="0"/>
              </a:rPr>
              <a:t>Katib</a:t>
            </a:r>
            <a:r>
              <a:rPr lang="en-US" altLang="ko-KR" sz="1200" b="1" i="0" dirty="0">
                <a:solidFill>
                  <a:srgbClr val="24292F"/>
                </a:solidFill>
                <a:effectLst/>
                <a:latin typeface="Segoe UI" panose="020B0502040204020203" pitchFamily="34" charset="0"/>
              </a:rPr>
              <a:t> System Architecture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BF794B3-15AA-4778-A967-1CD6F8D6BE2E}"/>
              </a:ext>
            </a:extLst>
          </p:cNvPr>
          <p:cNvSpPr txBox="1"/>
          <p:nvPr/>
        </p:nvSpPr>
        <p:spPr>
          <a:xfrm>
            <a:off x="1125572" y="2846326"/>
            <a:ext cx="476267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altLang="ko-KR" sz="1200" b="1" i="0" dirty="0" err="1">
                <a:solidFill>
                  <a:srgbClr val="24292F"/>
                </a:solidFill>
                <a:effectLst/>
                <a:latin typeface="Segoe UI" panose="020B0502040204020203" pitchFamily="34" charset="0"/>
              </a:rPr>
              <a:t>Katib</a:t>
            </a:r>
            <a:r>
              <a:rPr lang="en-US" altLang="ko-KR" sz="1200" b="1" i="0" dirty="0">
                <a:solidFill>
                  <a:srgbClr val="24292F"/>
                </a:solidFill>
                <a:effectLst/>
                <a:latin typeface="Segoe UI" panose="020B0502040204020203" pitchFamily="34" charset="0"/>
              </a:rPr>
              <a:t> Workflow </a:t>
            </a:r>
            <a:r>
              <a:rPr lang="en-US" altLang="ko-KR" sz="1200" i="0" dirty="0">
                <a:solidFill>
                  <a:srgbClr val="24292F"/>
                </a:solidFill>
                <a:effectLst/>
                <a:latin typeface="Segoe UI" panose="020B0502040204020203" pitchFamily="34" charset="0"/>
              </a:rPr>
              <a:t>(What happens after an Experiment CR created)</a:t>
            </a: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77B6AC3D-6D24-4BEC-A04C-5351EE28E2D3}"/>
              </a:ext>
            </a:extLst>
          </p:cNvPr>
          <p:cNvCxnSpPr/>
          <p:nvPr/>
        </p:nvCxnSpPr>
        <p:spPr>
          <a:xfrm>
            <a:off x="929640" y="1269938"/>
            <a:ext cx="6988326" cy="0"/>
          </a:xfrm>
          <a:prstGeom prst="line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673192D0-38A0-4BDC-8546-76612FFFFB4F}"/>
              </a:ext>
            </a:extLst>
          </p:cNvPr>
          <p:cNvSpPr txBox="1"/>
          <p:nvPr/>
        </p:nvSpPr>
        <p:spPr>
          <a:xfrm>
            <a:off x="1125572" y="3176837"/>
            <a:ext cx="476267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altLang="ko-KR" sz="1200" b="1" i="0" dirty="0" err="1">
                <a:solidFill>
                  <a:srgbClr val="24292F"/>
                </a:solidFill>
                <a:effectLst/>
                <a:latin typeface="Segoe UI" panose="020B0502040204020203" pitchFamily="34" charset="0"/>
              </a:rPr>
              <a:t>Katib</a:t>
            </a:r>
            <a:r>
              <a:rPr lang="en-US" altLang="ko-KR" sz="1200" b="1" i="0" dirty="0">
                <a:solidFill>
                  <a:srgbClr val="24292F"/>
                </a:solidFill>
                <a:effectLst/>
                <a:latin typeface="Segoe UI" panose="020B0502040204020203" pitchFamily="34" charset="0"/>
              </a:rPr>
              <a:t> Hyperparameter Optimization Search Algorithm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F700DB3-BEEE-4E4A-9B36-BDBE5F0A0DC4}"/>
              </a:ext>
            </a:extLst>
          </p:cNvPr>
          <p:cNvSpPr txBox="1"/>
          <p:nvPr/>
        </p:nvSpPr>
        <p:spPr>
          <a:xfrm>
            <a:off x="1125572" y="3507348"/>
            <a:ext cx="476267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altLang="ko-KR" sz="1200" b="1" i="0" dirty="0" err="1">
                <a:solidFill>
                  <a:srgbClr val="24292F"/>
                </a:solidFill>
                <a:effectLst/>
                <a:latin typeface="Segoe UI" panose="020B0502040204020203" pitchFamily="34" charset="0"/>
              </a:rPr>
              <a:t>Katib</a:t>
            </a:r>
            <a:r>
              <a:rPr lang="en-US" altLang="ko-KR" sz="1200" b="1" i="0" dirty="0">
                <a:solidFill>
                  <a:srgbClr val="24292F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ko-KR" altLang="en-US" sz="1200" b="1" i="0" dirty="0">
                <a:solidFill>
                  <a:srgbClr val="24292F"/>
                </a:solidFill>
                <a:effectLst/>
                <a:latin typeface="Segoe UI" panose="020B0502040204020203" pitchFamily="34" charset="0"/>
              </a:rPr>
              <a:t>실행 절차</a:t>
            </a:r>
            <a:endParaRPr lang="en-US" altLang="ko-KR" sz="1200" i="0" dirty="0">
              <a:solidFill>
                <a:srgbClr val="24292F"/>
              </a:solidFill>
              <a:effectLst/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85575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0C02BA3-5563-4549-A376-869413531A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1485" y="1240971"/>
            <a:ext cx="5680710" cy="481203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7ADF712-B65B-4976-8D41-DF1C910B9294}"/>
              </a:ext>
            </a:extLst>
          </p:cNvPr>
          <p:cNvSpPr txBox="1"/>
          <p:nvPr/>
        </p:nvSpPr>
        <p:spPr>
          <a:xfrm>
            <a:off x="488461" y="470452"/>
            <a:ext cx="1980029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altLang="ko-KR" sz="1800" b="1" i="0" dirty="0" err="1">
                <a:solidFill>
                  <a:srgbClr val="24292F"/>
                </a:solidFill>
                <a:effectLst/>
                <a:latin typeface="Segoe UI" panose="020B0502040204020203" pitchFamily="34" charset="0"/>
              </a:rPr>
              <a:t>Katib</a:t>
            </a:r>
            <a:r>
              <a:rPr lang="en-US" altLang="ko-KR" sz="1800" b="1" i="0" dirty="0">
                <a:solidFill>
                  <a:srgbClr val="24292F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ko-KR" altLang="en-US" sz="1800" b="1" i="0" dirty="0">
                <a:solidFill>
                  <a:srgbClr val="24292F"/>
                </a:solidFill>
                <a:effectLst/>
                <a:latin typeface="Segoe UI" panose="020B0502040204020203" pitchFamily="34" charset="0"/>
              </a:rPr>
              <a:t>실행 절차</a:t>
            </a:r>
            <a:endParaRPr lang="en-US" altLang="ko-KR" sz="1800" i="0" dirty="0">
              <a:solidFill>
                <a:srgbClr val="24292F"/>
              </a:solidFill>
              <a:effectLst/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75192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AB0F928A-09F8-4384-B6F9-B1CB8CE290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1486" y="1240971"/>
            <a:ext cx="5665470" cy="482346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0AADB95-214A-48C9-BD37-6F27FAE4392F}"/>
              </a:ext>
            </a:extLst>
          </p:cNvPr>
          <p:cNvSpPr txBox="1"/>
          <p:nvPr/>
        </p:nvSpPr>
        <p:spPr>
          <a:xfrm>
            <a:off x="488461" y="470452"/>
            <a:ext cx="1980029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altLang="ko-KR" sz="1800" b="1" i="0" dirty="0" err="1">
                <a:solidFill>
                  <a:srgbClr val="24292F"/>
                </a:solidFill>
                <a:effectLst/>
                <a:latin typeface="Segoe UI" panose="020B0502040204020203" pitchFamily="34" charset="0"/>
              </a:rPr>
              <a:t>Katib</a:t>
            </a:r>
            <a:r>
              <a:rPr lang="en-US" altLang="ko-KR" sz="1800" b="1" i="0" dirty="0">
                <a:solidFill>
                  <a:srgbClr val="24292F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ko-KR" altLang="en-US" sz="1800" b="1" i="0" dirty="0">
                <a:solidFill>
                  <a:srgbClr val="24292F"/>
                </a:solidFill>
                <a:effectLst/>
                <a:latin typeface="Segoe UI" panose="020B0502040204020203" pitchFamily="34" charset="0"/>
              </a:rPr>
              <a:t>실행 절차</a:t>
            </a:r>
            <a:endParaRPr lang="en-US" altLang="ko-KR" sz="1800" i="0" dirty="0">
              <a:solidFill>
                <a:srgbClr val="24292F"/>
              </a:solidFill>
              <a:effectLst/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31696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2B417F97-8BC0-4C03-8C3E-0FB6B15E87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1486" y="1240971"/>
            <a:ext cx="5665470" cy="482346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0233A5D-3655-49B5-B6DF-B4C867C79CDB}"/>
              </a:ext>
            </a:extLst>
          </p:cNvPr>
          <p:cNvSpPr txBox="1"/>
          <p:nvPr/>
        </p:nvSpPr>
        <p:spPr>
          <a:xfrm>
            <a:off x="488461" y="470452"/>
            <a:ext cx="1980029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altLang="ko-KR" sz="1800" b="1" i="0" dirty="0" err="1">
                <a:solidFill>
                  <a:srgbClr val="24292F"/>
                </a:solidFill>
                <a:effectLst/>
                <a:latin typeface="Segoe UI" panose="020B0502040204020203" pitchFamily="34" charset="0"/>
              </a:rPr>
              <a:t>Katib</a:t>
            </a:r>
            <a:r>
              <a:rPr lang="en-US" altLang="ko-KR" sz="1800" b="1" i="0" dirty="0">
                <a:solidFill>
                  <a:srgbClr val="24292F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ko-KR" altLang="en-US" sz="1800" b="1" i="0" dirty="0">
                <a:solidFill>
                  <a:srgbClr val="24292F"/>
                </a:solidFill>
                <a:effectLst/>
                <a:latin typeface="Segoe UI" panose="020B0502040204020203" pitchFamily="34" charset="0"/>
              </a:rPr>
              <a:t>실행 절차</a:t>
            </a:r>
            <a:endParaRPr lang="en-US" altLang="ko-KR" sz="1800" i="0" dirty="0">
              <a:solidFill>
                <a:srgbClr val="24292F"/>
              </a:solidFill>
              <a:effectLst/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79631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96512F58-5C93-43A9-87ED-EC3D3667D3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1485" y="1240971"/>
            <a:ext cx="5657850" cy="478917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C7262FA-371C-4D7D-AFD2-7AC681C92FCF}"/>
              </a:ext>
            </a:extLst>
          </p:cNvPr>
          <p:cNvSpPr txBox="1"/>
          <p:nvPr/>
        </p:nvSpPr>
        <p:spPr>
          <a:xfrm>
            <a:off x="488461" y="470452"/>
            <a:ext cx="1980029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altLang="ko-KR" sz="1800" b="1" i="0" dirty="0" err="1">
                <a:solidFill>
                  <a:srgbClr val="24292F"/>
                </a:solidFill>
                <a:effectLst/>
                <a:latin typeface="Segoe UI" panose="020B0502040204020203" pitchFamily="34" charset="0"/>
              </a:rPr>
              <a:t>Katib</a:t>
            </a:r>
            <a:r>
              <a:rPr lang="en-US" altLang="ko-KR" sz="1800" b="1" i="0" dirty="0">
                <a:solidFill>
                  <a:srgbClr val="24292F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ko-KR" altLang="en-US" sz="1800" b="1" i="0" dirty="0">
                <a:solidFill>
                  <a:srgbClr val="24292F"/>
                </a:solidFill>
                <a:effectLst/>
                <a:latin typeface="Segoe UI" panose="020B0502040204020203" pitchFamily="34" charset="0"/>
              </a:rPr>
              <a:t>실행 절차</a:t>
            </a:r>
            <a:endParaRPr lang="en-US" altLang="ko-KR" sz="1800" i="0" dirty="0">
              <a:solidFill>
                <a:srgbClr val="24292F"/>
              </a:solidFill>
              <a:effectLst/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80468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>
            <a:extLst>
              <a:ext uri="{FF2B5EF4-FFF2-40B4-BE49-F238E27FC236}">
                <a16:creationId xmlns:a16="http://schemas.microsoft.com/office/drawing/2014/main" id="{E1962CAE-B41D-4FC9-8303-975689EA847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5046"/>
          <a:stretch/>
        </p:blipFill>
        <p:spPr>
          <a:xfrm>
            <a:off x="1001485" y="1236617"/>
            <a:ext cx="5657850" cy="326449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69E627B-B2B5-4C19-BAA9-B7CEF96085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4954"/>
          <a:stretch/>
        </p:blipFill>
        <p:spPr>
          <a:xfrm>
            <a:off x="4293025" y="2241117"/>
            <a:ext cx="5657850" cy="399736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F25E04C-96C5-42D8-8384-8B2CE9F786BE}"/>
              </a:ext>
            </a:extLst>
          </p:cNvPr>
          <p:cNvSpPr txBox="1"/>
          <p:nvPr/>
        </p:nvSpPr>
        <p:spPr>
          <a:xfrm>
            <a:off x="488461" y="470452"/>
            <a:ext cx="1980029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altLang="ko-KR" sz="1800" b="1" i="0" dirty="0" err="1">
                <a:solidFill>
                  <a:srgbClr val="24292F"/>
                </a:solidFill>
                <a:effectLst/>
                <a:latin typeface="Segoe UI" panose="020B0502040204020203" pitchFamily="34" charset="0"/>
              </a:rPr>
              <a:t>Katib</a:t>
            </a:r>
            <a:r>
              <a:rPr lang="en-US" altLang="ko-KR" sz="1800" b="1" i="0" dirty="0">
                <a:solidFill>
                  <a:srgbClr val="24292F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ko-KR" altLang="en-US" sz="1800" b="1" i="0" dirty="0">
                <a:solidFill>
                  <a:srgbClr val="24292F"/>
                </a:solidFill>
                <a:effectLst/>
                <a:latin typeface="Segoe UI" panose="020B0502040204020203" pitchFamily="34" charset="0"/>
              </a:rPr>
              <a:t>실행 절차</a:t>
            </a:r>
            <a:endParaRPr lang="en-US" altLang="ko-KR" sz="1800" i="0" dirty="0">
              <a:solidFill>
                <a:srgbClr val="24292F"/>
              </a:solidFill>
              <a:effectLst/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98111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D728E1E-5B1E-4EAF-BC12-342EBD5B75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5" y="0"/>
            <a:ext cx="1216105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72DDFC3-4A5A-4943-81BF-3229616EA4F8}"/>
              </a:ext>
            </a:extLst>
          </p:cNvPr>
          <p:cNvSpPr txBox="1"/>
          <p:nvPr/>
        </p:nvSpPr>
        <p:spPr>
          <a:xfrm>
            <a:off x="488461" y="470452"/>
            <a:ext cx="1980029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altLang="ko-KR" sz="1800" b="1" i="0" dirty="0" err="1">
                <a:solidFill>
                  <a:srgbClr val="24292F"/>
                </a:solidFill>
                <a:effectLst/>
                <a:latin typeface="Segoe UI" panose="020B0502040204020203" pitchFamily="34" charset="0"/>
              </a:rPr>
              <a:t>Katib</a:t>
            </a:r>
            <a:r>
              <a:rPr lang="en-US" altLang="ko-KR" sz="1800" b="1" i="0" dirty="0">
                <a:solidFill>
                  <a:srgbClr val="24292F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ko-KR" altLang="en-US" sz="1800" b="1" i="0" dirty="0">
                <a:solidFill>
                  <a:srgbClr val="24292F"/>
                </a:solidFill>
                <a:effectLst/>
                <a:latin typeface="Segoe UI" panose="020B0502040204020203" pitchFamily="34" charset="0"/>
              </a:rPr>
              <a:t>실행 결과</a:t>
            </a:r>
            <a:endParaRPr lang="en-US" altLang="ko-KR" sz="1800" i="0" dirty="0">
              <a:solidFill>
                <a:srgbClr val="24292F"/>
              </a:solidFill>
              <a:effectLst/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98185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85FACD9-8986-4AB7-A165-62A49842CA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717"/>
            <a:ext cx="12192000" cy="680856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79A5AEE-E8D4-4BD0-8B9B-BAA03375BFDE}"/>
              </a:ext>
            </a:extLst>
          </p:cNvPr>
          <p:cNvSpPr txBox="1"/>
          <p:nvPr/>
        </p:nvSpPr>
        <p:spPr>
          <a:xfrm>
            <a:off x="488461" y="470452"/>
            <a:ext cx="1980029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altLang="ko-KR" sz="1800" b="1" i="0" dirty="0" err="1">
                <a:solidFill>
                  <a:srgbClr val="24292F"/>
                </a:solidFill>
                <a:effectLst/>
                <a:latin typeface="Segoe UI" panose="020B0502040204020203" pitchFamily="34" charset="0"/>
              </a:rPr>
              <a:t>Katib</a:t>
            </a:r>
            <a:r>
              <a:rPr lang="en-US" altLang="ko-KR" sz="1800" b="1" i="0" dirty="0">
                <a:solidFill>
                  <a:srgbClr val="24292F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ko-KR" altLang="en-US" sz="1800" b="1" i="0" dirty="0">
                <a:solidFill>
                  <a:srgbClr val="24292F"/>
                </a:solidFill>
                <a:effectLst/>
                <a:latin typeface="Segoe UI" panose="020B0502040204020203" pitchFamily="34" charset="0"/>
              </a:rPr>
              <a:t>실행 결과</a:t>
            </a:r>
            <a:endParaRPr lang="en-US" altLang="ko-KR" sz="1800" i="0" dirty="0">
              <a:solidFill>
                <a:srgbClr val="24292F"/>
              </a:solidFill>
              <a:effectLst/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26645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1983EC19-C8EF-4230-88D7-F14E3FCF30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6501"/>
            <a:ext cx="12192000" cy="650499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665C6CD-86A2-41D7-9DA1-4960CCBCFCF5}"/>
              </a:ext>
            </a:extLst>
          </p:cNvPr>
          <p:cNvSpPr txBox="1"/>
          <p:nvPr/>
        </p:nvSpPr>
        <p:spPr>
          <a:xfrm>
            <a:off x="488461" y="470452"/>
            <a:ext cx="1980029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altLang="ko-KR" sz="1800" b="1" i="0" dirty="0" err="1">
                <a:solidFill>
                  <a:srgbClr val="24292F"/>
                </a:solidFill>
                <a:effectLst/>
                <a:latin typeface="Segoe UI" panose="020B0502040204020203" pitchFamily="34" charset="0"/>
              </a:rPr>
              <a:t>Katib</a:t>
            </a:r>
            <a:r>
              <a:rPr lang="en-US" altLang="ko-KR" sz="1800" b="1" i="0" dirty="0">
                <a:solidFill>
                  <a:srgbClr val="24292F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ko-KR" altLang="en-US" sz="1800" b="1" i="0" dirty="0">
                <a:solidFill>
                  <a:srgbClr val="24292F"/>
                </a:solidFill>
                <a:effectLst/>
                <a:latin typeface="Segoe UI" panose="020B0502040204020203" pitchFamily="34" charset="0"/>
              </a:rPr>
              <a:t>실행 결과</a:t>
            </a:r>
            <a:endParaRPr lang="en-US" altLang="ko-KR" sz="1800" i="0" dirty="0">
              <a:solidFill>
                <a:srgbClr val="24292F"/>
              </a:solidFill>
              <a:effectLst/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8120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F8B1053D-4F7B-46B7-B450-6FB714E1CA72}"/>
              </a:ext>
            </a:extLst>
          </p:cNvPr>
          <p:cNvGrpSpPr/>
          <p:nvPr/>
        </p:nvGrpSpPr>
        <p:grpSpPr>
          <a:xfrm>
            <a:off x="1029037" y="2557294"/>
            <a:ext cx="2788479" cy="1407840"/>
            <a:chOff x="1029037" y="2557294"/>
            <a:chExt cx="2788479" cy="1407840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F4C37232-2199-4211-BD16-6406BEC1E061}"/>
                </a:ext>
              </a:extLst>
            </p:cNvPr>
            <p:cNvSpPr/>
            <p:nvPr/>
          </p:nvSpPr>
          <p:spPr>
            <a:xfrm>
              <a:off x="1029037" y="2926626"/>
              <a:ext cx="2788479" cy="1038508"/>
            </a:xfrm>
            <a:prstGeom prst="roundRect">
              <a:avLst>
                <a:gd name="adj" fmla="val 9044"/>
              </a:avLst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3944AA4-78D1-4181-AACD-6E84446F1395}"/>
                </a:ext>
              </a:extLst>
            </p:cNvPr>
            <p:cNvSpPr txBox="1"/>
            <p:nvPr/>
          </p:nvSpPr>
          <p:spPr>
            <a:xfrm>
              <a:off x="1029037" y="2557294"/>
              <a:ext cx="9024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Cluster</a:t>
              </a:r>
              <a:endParaRPr lang="ko-KR" altLang="en-US" dirty="0"/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750C707E-2F4C-4EC0-A857-046A27CA9602}"/>
                </a:ext>
              </a:extLst>
            </p:cNvPr>
            <p:cNvGrpSpPr/>
            <p:nvPr/>
          </p:nvGrpSpPr>
          <p:grpSpPr>
            <a:xfrm>
              <a:off x="1235133" y="3120666"/>
              <a:ext cx="2376286" cy="650429"/>
              <a:chOff x="1303873" y="3132887"/>
              <a:chExt cx="2376286" cy="650429"/>
            </a:xfrm>
          </p:grpSpPr>
          <p:sp>
            <p:nvSpPr>
              <p:cNvPr id="3" name="사각형: 둥근 모서리 2">
                <a:extLst>
                  <a:ext uri="{FF2B5EF4-FFF2-40B4-BE49-F238E27FC236}">
                    <a16:creationId xmlns:a16="http://schemas.microsoft.com/office/drawing/2014/main" id="{9C79EB01-73E8-4235-BFEB-C97CB4F8333C}"/>
                  </a:ext>
                </a:extLst>
              </p:cNvPr>
              <p:cNvSpPr/>
              <p:nvPr/>
            </p:nvSpPr>
            <p:spPr>
              <a:xfrm>
                <a:off x="1303873" y="3132887"/>
                <a:ext cx="2376286" cy="296112"/>
              </a:xfrm>
              <a:prstGeom prst="roundRect">
                <a:avLst>
                  <a:gd name="adj" fmla="val 9044"/>
                </a:avLst>
              </a:prstGeom>
              <a:solidFill>
                <a:schemeClr val="accent5">
                  <a:alpha val="5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Katib</a:t>
                </a:r>
                <a:endParaRPr lang="ko-KR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3" name="사각형: 둥근 모서리 22">
                <a:extLst>
                  <a:ext uri="{FF2B5EF4-FFF2-40B4-BE49-F238E27FC236}">
                    <a16:creationId xmlns:a16="http://schemas.microsoft.com/office/drawing/2014/main" id="{EFF465D0-7A31-4D64-8DEF-6F7BEEE42B70}"/>
                  </a:ext>
                </a:extLst>
              </p:cNvPr>
              <p:cNvSpPr/>
              <p:nvPr/>
            </p:nvSpPr>
            <p:spPr>
              <a:xfrm>
                <a:off x="1303873" y="3487204"/>
                <a:ext cx="2376286" cy="296112"/>
              </a:xfrm>
              <a:prstGeom prst="roundRect">
                <a:avLst>
                  <a:gd name="adj" fmla="val 9044"/>
                </a:avLst>
              </a:prstGeom>
              <a:solidFill>
                <a:schemeClr val="accent3">
                  <a:alpha val="5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Node1</a:t>
                </a:r>
                <a:endParaRPr lang="ko-KR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</p:grpSp>
      <p:pic>
        <p:nvPicPr>
          <p:cNvPr id="11" name="Picture 4" descr="Architecture">
            <a:extLst>
              <a:ext uri="{FF2B5EF4-FFF2-40B4-BE49-F238E27FC236}">
                <a16:creationId xmlns:a16="http://schemas.microsoft.com/office/drawing/2014/main" id="{33862C69-6042-4689-BE21-AA01929C3E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5114" y="1547321"/>
            <a:ext cx="6458788" cy="3763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9AAFFD3-64AE-4560-A591-33818712925E}"/>
              </a:ext>
            </a:extLst>
          </p:cNvPr>
          <p:cNvSpPr txBox="1"/>
          <p:nvPr/>
        </p:nvSpPr>
        <p:spPr>
          <a:xfrm>
            <a:off x="488461" y="470452"/>
            <a:ext cx="3168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altLang="ko-KR" sz="1800" b="1" i="0" dirty="0" err="1">
                <a:solidFill>
                  <a:srgbClr val="24292F"/>
                </a:solidFill>
                <a:effectLst/>
                <a:latin typeface="Segoe UI" panose="020B0502040204020203" pitchFamily="34" charset="0"/>
              </a:rPr>
              <a:t>Katib</a:t>
            </a:r>
            <a:r>
              <a:rPr lang="en-US" altLang="ko-KR" sz="1800" b="1" i="0" dirty="0">
                <a:solidFill>
                  <a:srgbClr val="24292F"/>
                </a:solidFill>
                <a:effectLst/>
                <a:latin typeface="Segoe UI" panose="020B0502040204020203" pitchFamily="34" charset="0"/>
              </a:rPr>
              <a:t> System Architecture</a:t>
            </a:r>
          </a:p>
        </p:txBody>
      </p:sp>
    </p:spTree>
    <p:extLst>
      <p:ext uri="{BB962C8B-B14F-4D97-AF65-F5344CB8AC3E}">
        <p14:creationId xmlns:p14="http://schemas.microsoft.com/office/powerpoint/2010/main" val="2284602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4" descr="image">
            <a:extLst>
              <a:ext uri="{FF2B5EF4-FFF2-40B4-BE49-F238E27FC236}">
                <a16:creationId xmlns:a16="http://schemas.microsoft.com/office/drawing/2014/main" id="{8AD6AA15-89FB-4CBB-92A5-97E9F20760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9772" y="1302131"/>
            <a:ext cx="6846797" cy="5361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FDD36157-663C-4C4A-BF7A-5F6B4F94D52F}"/>
              </a:ext>
            </a:extLst>
          </p:cNvPr>
          <p:cNvSpPr txBox="1"/>
          <p:nvPr/>
        </p:nvSpPr>
        <p:spPr>
          <a:xfrm>
            <a:off x="488461" y="470452"/>
            <a:ext cx="6943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altLang="ko-KR" sz="1800" b="1" i="0" dirty="0" err="1">
                <a:solidFill>
                  <a:srgbClr val="24292F"/>
                </a:solidFill>
                <a:effectLst/>
                <a:latin typeface="Segoe UI" panose="020B0502040204020203" pitchFamily="34" charset="0"/>
              </a:rPr>
              <a:t>Katib</a:t>
            </a:r>
            <a:r>
              <a:rPr lang="en-US" altLang="ko-KR" sz="1800" b="1" i="0" dirty="0">
                <a:solidFill>
                  <a:srgbClr val="24292F"/>
                </a:solidFill>
                <a:effectLst/>
                <a:latin typeface="Segoe UI" panose="020B0502040204020203" pitchFamily="34" charset="0"/>
              </a:rPr>
              <a:t> Workflow </a:t>
            </a:r>
            <a:r>
              <a:rPr lang="en-US" altLang="ko-KR" sz="1800" i="0" dirty="0">
                <a:solidFill>
                  <a:srgbClr val="24292F"/>
                </a:solidFill>
                <a:effectLst/>
                <a:latin typeface="Segoe UI" panose="020B0502040204020203" pitchFamily="34" charset="0"/>
              </a:rPr>
              <a:t>(What happens after an Experiment CR created)</a:t>
            </a: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AE3AC7B3-7658-4263-9F7D-3490421C06E6}"/>
              </a:ext>
            </a:extLst>
          </p:cNvPr>
          <p:cNvGrpSpPr/>
          <p:nvPr/>
        </p:nvGrpSpPr>
        <p:grpSpPr>
          <a:xfrm>
            <a:off x="1029037" y="2557294"/>
            <a:ext cx="2788479" cy="1407840"/>
            <a:chOff x="1029037" y="2557294"/>
            <a:chExt cx="2788479" cy="1407840"/>
          </a:xfrm>
        </p:grpSpPr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29495BEF-339A-484B-855B-370EB3A7C8EE}"/>
                </a:ext>
              </a:extLst>
            </p:cNvPr>
            <p:cNvSpPr/>
            <p:nvPr/>
          </p:nvSpPr>
          <p:spPr>
            <a:xfrm>
              <a:off x="1029037" y="2926626"/>
              <a:ext cx="2788479" cy="1038508"/>
            </a:xfrm>
            <a:prstGeom prst="roundRect">
              <a:avLst>
                <a:gd name="adj" fmla="val 9044"/>
              </a:avLst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B0880BE0-FF26-4F10-B470-4F12D8020F9F}"/>
                </a:ext>
              </a:extLst>
            </p:cNvPr>
            <p:cNvSpPr txBox="1"/>
            <p:nvPr/>
          </p:nvSpPr>
          <p:spPr>
            <a:xfrm>
              <a:off x="1029037" y="2557294"/>
              <a:ext cx="9024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Cluster</a:t>
              </a:r>
              <a:endParaRPr lang="ko-KR" altLang="en-US" dirty="0"/>
            </a:p>
          </p:txBody>
        </p: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FA9203CA-2DC3-47F2-85D2-361F87388B8F}"/>
                </a:ext>
              </a:extLst>
            </p:cNvPr>
            <p:cNvGrpSpPr/>
            <p:nvPr/>
          </p:nvGrpSpPr>
          <p:grpSpPr>
            <a:xfrm>
              <a:off x="1235133" y="3120666"/>
              <a:ext cx="2376286" cy="650429"/>
              <a:chOff x="1303873" y="3132887"/>
              <a:chExt cx="2376286" cy="650429"/>
            </a:xfrm>
          </p:grpSpPr>
          <p:sp>
            <p:nvSpPr>
              <p:cNvPr id="44" name="사각형: 둥근 모서리 43">
                <a:extLst>
                  <a:ext uri="{FF2B5EF4-FFF2-40B4-BE49-F238E27FC236}">
                    <a16:creationId xmlns:a16="http://schemas.microsoft.com/office/drawing/2014/main" id="{AAF805D5-DE13-4A58-81AD-7AF1945906D5}"/>
                  </a:ext>
                </a:extLst>
              </p:cNvPr>
              <p:cNvSpPr/>
              <p:nvPr/>
            </p:nvSpPr>
            <p:spPr>
              <a:xfrm>
                <a:off x="1303873" y="3132887"/>
                <a:ext cx="2376286" cy="296112"/>
              </a:xfrm>
              <a:prstGeom prst="roundRect">
                <a:avLst>
                  <a:gd name="adj" fmla="val 9044"/>
                </a:avLst>
              </a:prstGeom>
              <a:solidFill>
                <a:schemeClr val="accent5">
                  <a:alpha val="5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Katib</a:t>
                </a:r>
                <a:endParaRPr lang="ko-KR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45" name="사각형: 둥근 모서리 44">
                <a:extLst>
                  <a:ext uri="{FF2B5EF4-FFF2-40B4-BE49-F238E27FC236}">
                    <a16:creationId xmlns:a16="http://schemas.microsoft.com/office/drawing/2014/main" id="{E5B4CBB8-DFAD-42E4-BF97-C813A2E9223A}"/>
                  </a:ext>
                </a:extLst>
              </p:cNvPr>
              <p:cNvSpPr/>
              <p:nvPr/>
            </p:nvSpPr>
            <p:spPr>
              <a:xfrm>
                <a:off x="1303873" y="3487204"/>
                <a:ext cx="2376286" cy="296112"/>
              </a:xfrm>
              <a:prstGeom prst="roundRect">
                <a:avLst>
                  <a:gd name="adj" fmla="val 9044"/>
                </a:avLst>
              </a:prstGeom>
              <a:solidFill>
                <a:schemeClr val="accent3">
                  <a:alpha val="5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Node1</a:t>
                </a:r>
                <a:endParaRPr lang="ko-KR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5373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8264DE8-EE84-4FEB-A19A-067B3D69D7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930" y="1283494"/>
            <a:ext cx="10274141" cy="4291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499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Box 92">
            <a:extLst>
              <a:ext uri="{FF2B5EF4-FFF2-40B4-BE49-F238E27FC236}">
                <a16:creationId xmlns:a16="http://schemas.microsoft.com/office/drawing/2014/main" id="{B4DC43D4-D799-4646-A412-21D5B427A1F3}"/>
              </a:ext>
            </a:extLst>
          </p:cNvPr>
          <p:cNvSpPr txBox="1"/>
          <p:nvPr/>
        </p:nvSpPr>
        <p:spPr>
          <a:xfrm>
            <a:off x="932036" y="1196406"/>
            <a:ext cx="17103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 b="1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Grid Search phase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1D501922-9956-404C-AFD6-F5AAC1D8482C}"/>
              </a:ext>
            </a:extLst>
          </p:cNvPr>
          <p:cNvGrpSpPr/>
          <p:nvPr/>
        </p:nvGrpSpPr>
        <p:grpSpPr>
          <a:xfrm>
            <a:off x="2274333" y="2464597"/>
            <a:ext cx="8675667" cy="1928806"/>
            <a:chOff x="1991166" y="2016816"/>
            <a:chExt cx="8675667" cy="1928806"/>
          </a:xfrm>
        </p:grpSpPr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801AFB5F-07E8-41FD-899A-B0478627769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7310" b="14773"/>
            <a:stretch/>
          </p:blipFill>
          <p:spPr bwMode="auto">
            <a:xfrm>
              <a:off x="1991166" y="2016816"/>
              <a:ext cx="1670607" cy="19288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12862175-DFAB-412D-AA09-F6B6F9FCFFAF}"/>
                </a:ext>
              </a:extLst>
            </p:cNvPr>
            <p:cNvGrpSpPr/>
            <p:nvPr/>
          </p:nvGrpSpPr>
          <p:grpSpPr>
            <a:xfrm>
              <a:off x="3622242" y="2448620"/>
              <a:ext cx="2823004" cy="1065199"/>
              <a:chOff x="3611800" y="2448620"/>
              <a:chExt cx="2823004" cy="1065199"/>
            </a:xfrm>
          </p:grpSpPr>
          <p:cxnSp>
            <p:nvCxnSpPr>
              <p:cNvPr id="16" name="직선 화살표 연결선 15">
                <a:extLst>
                  <a:ext uri="{FF2B5EF4-FFF2-40B4-BE49-F238E27FC236}">
                    <a16:creationId xmlns:a16="http://schemas.microsoft.com/office/drawing/2014/main" id="{1405E8A2-3027-4A3D-BC78-1AFDDFAFFAA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11800" y="3247372"/>
                <a:ext cx="736944" cy="0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2" name="그룹 1">
                <a:extLst>
                  <a:ext uri="{FF2B5EF4-FFF2-40B4-BE49-F238E27FC236}">
                    <a16:creationId xmlns:a16="http://schemas.microsoft.com/office/drawing/2014/main" id="{2A7E3B07-441F-49E6-837E-EABE9FBF9048}"/>
                  </a:ext>
                </a:extLst>
              </p:cNvPr>
              <p:cNvGrpSpPr/>
              <p:nvPr/>
            </p:nvGrpSpPr>
            <p:grpSpPr>
              <a:xfrm>
                <a:off x="4064827" y="2448620"/>
                <a:ext cx="2369977" cy="1065199"/>
                <a:chOff x="4064827" y="2587227"/>
                <a:chExt cx="2369977" cy="1065199"/>
              </a:xfrm>
            </p:grpSpPr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440FFF6F-102D-4A0C-8CB3-A21DD7272275}"/>
                    </a:ext>
                  </a:extLst>
                </p:cNvPr>
                <p:cNvSpPr txBox="1"/>
                <p:nvPr/>
              </p:nvSpPr>
              <p:spPr>
                <a:xfrm>
                  <a:off x="4064827" y="2587227"/>
                  <a:ext cx="694421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00" b="1" dirty="0">
                      <a:solidFill>
                        <a:srgbClr val="222222"/>
                      </a:solidFill>
                      <a:latin typeface="open sans" panose="020B0606030504020204" pitchFamily="34" charset="0"/>
                    </a:rPr>
                    <a:t>Example</a:t>
                  </a:r>
                  <a:endParaRPr lang="en-US" altLang="ko-KR" sz="1000" b="1" i="0" dirty="0">
                    <a:solidFill>
                      <a:srgbClr val="222222"/>
                    </a:solidFill>
                    <a:effectLst/>
                    <a:latin typeface="open sans" panose="020B0606030504020204" pitchFamily="34" charset="0"/>
                  </a:endParaRPr>
                </a:p>
              </p:txBody>
            </p:sp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4A4C5288-81AC-4C1D-9A4C-B23F3638EC20}"/>
                    </a:ext>
                  </a:extLst>
                </p:cNvPr>
                <p:cNvSpPr txBox="1"/>
                <p:nvPr/>
              </p:nvSpPr>
              <p:spPr>
                <a:xfrm>
                  <a:off x="4230290" y="2864226"/>
                  <a:ext cx="1649811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00" dirty="0">
                      <a:solidFill>
                        <a:srgbClr val="222222"/>
                      </a:solidFill>
                      <a:latin typeface="open sans" panose="020B0606030504020204" pitchFamily="34" charset="0"/>
                    </a:rPr>
                    <a:t>2D important parameter</a:t>
                  </a:r>
                  <a:endParaRPr lang="en-US" altLang="ko-KR" sz="1000" i="0" dirty="0">
                    <a:solidFill>
                      <a:srgbClr val="222222"/>
                    </a:solidFill>
                    <a:effectLst/>
                    <a:latin typeface="open sans" panose="020B0606030504020204" pitchFamily="34" charset="0"/>
                  </a:endParaRPr>
                </a:p>
              </p:txBody>
            </p:sp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AF45DBB3-5767-4853-BF4D-2D659357DF7F}"/>
                    </a:ext>
                  </a:extLst>
                </p:cNvPr>
                <p:cNvSpPr txBox="1"/>
                <p:nvPr/>
              </p:nvSpPr>
              <p:spPr>
                <a:xfrm>
                  <a:off x="4482838" y="3141225"/>
                  <a:ext cx="950901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altLang="ko-KR" sz="1000" i="0" dirty="0">
                      <a:solidFill>
                        <a:srgbClr val="222222"/>
                      </a:solidFill>
                      <a:effectLst/>
                      <a:latin typeface="open sans" panose="020B0606030504020204" pitchFamily="34" charset="0"/>
                    </a:rPr>
                    <a:t>Layer-size</a:t>
                  </a:r>
                </a:p>
              </p:txBody>
            </p:sp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D128C05C-58C4-49E1-9F54-7789684A416D}"/>
                    </a:ext>
                  </a:extLst>
                </p:cNvPr>
                <p:cNvSpPr txBox="1"/>
                <p:nvPr/>
              </p:nvSpPr>
              <p:spPr>
                <a:xfrm>
                  <a:off x="4482838" y="3403319"/>
                  <a:ext cx="122661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altLang="ko-KR" sz="1000" i="0" dirty="0">
                      <a:solidFill>
                        <a:srgbClr val="222222"/>
                      </a:solidFill>
                      <a:effectLst/>
                      <a:latin typeface="open sans" panose="020B0606030504020204" pitchFamily="34" charset="0"/>
                    </a:rPr>
                    <a:t>Layer-unit-size</a:t>
                  </a:r>
                </a:p>
              </p:txBody>
            </p:sp>
            <p:sp>
              <p:nvSpPr>
                <p:cNvPr id="8" name="왼쪽 중괄호 7">
                  <a:extLst>
                    <a:ext uri="{FF2B5EF4-FFF2-40B4-BE49-F238E27FC236}">
                      <a16:creationId xmlns:a16="http://schemas.microsoft.com/office/drawing/2014/main" id="{9DB25B33-92EA-40B1-9C1C-E5607CC477EB}"/>
                    </a:ext>
                  </a:extLst>
                </p:cNvPr>
                <p:cNvSpPr/>
                <p:nvPr/>
              </p:nvSpPr>
              <p:spPr>
                <a:xfrm>
                  <a:off x="4420487" y="3264335"/>
                  <a:ext cx="124702" cy="246222"/>
                </a:xfrm>
                <a:prstGeom prst="leftBrace">
                  <a:avLst/>
                </a:prstGeom>
                <a:ln w="952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0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4" name="TextBox 43">
                      <a:extLst>
                        <a:ext uri="{FF2B5EF4-FFF2-40B4-BE49-F238E27FC236}">
                          <a16:creationId xmlns:a16="http://schemas.microsoft.com/office/drawing/2014/main" id="{B26EC04B-BBCB-465A-8244-A469063E9F8B}"/>
                        </a:ext>
                      </a:extLst>
                    </p:cNvPr>
                    <p:cNvSpPr txBox="1"/>
                    <p:nvPr/>
                  </p:nvSpPr>
                  <p:spPr>
                    <a:xfrm flipH="1">
                      <a:off x="5714804" y="3141225"/>
                      <a:ext cx="720000" cy="24910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 anchor="ctr" anchorCtr="0">
                      <a:spAutoFit/>
                    </a:bodyPr>
                    <a:lstStyle/>
                    <a:p>
                      <a:r>
                        <a:rPr lang="en-US" altLang="ko-KR" sz="1000" b="0" dirty="0">
                          <a:solidFill>
                            <a:srgbClr val="222222"/>
                          </a:solidFill>
                          <a:effectLst/>
                        </a:rPr>
                        <a:t>( </a:t>
                      </a:r>
                      <a14:m>
                        <m:oMath xmlns:m="http://schemas.openxmlformats.org/officeDocument/2006/math">
                          <m:r>
                            <a:rPr lang="en-US" altLang="ko-KR" sz="1000" b="0" i="1" smtClean="0">
                              <a:solidFill>
                                <a:srgbClr val="222222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1 ~ </m:t>
                          </m:r>
                          <m:r>
                            <a:rPr lang="en-US" altLang="ko-KR" sz="1000" b="0" i="1" smtClean="0">
                              <a:solidFill>
                                <a:srgbClr val="222222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  <m:r>
                            <a:rPr lang="en-US" altLang="ko-KR" sz="1000" b="0" i="1" smtClean="0">
                              <a:solidFill>
                                <a:srgbClr val="222222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 </m:t>
                          </m:r>
                        </m:oMath>
                      </a14:m>
                      <a:r>
                        <a:rPr lang="en-US" altLang="ko-KR" sz="1000" i="0" dirty="0">
                          <a:solidFill>
                            <a:srgbClr val="222222"/>
                          </a:solidFill>
                          <a:effectLst/>
                          <a:latin typeface="open sans" panose="020B0606030504020204" pitchFamily="34" charset="0"/>
                        </a:rPr>
                        <a:t>)</a:t>
                      </a:r>
                    </a:p>
                  </p:txBody>
                </p:sp>
              </mc:Choice>
              <mc:Fallback xmlns="">
                <p:sp>
                  <p:nvSpPr>
                    <p:cNvPr id="44" name="TextBox 43">
                      <a:extLst>
                        <a:ext uri="{FF2B5EF4-FFF2-40B4-BE49-F238E27FC236}">
                          <a16:creationId xmlns:a16="http://schemas.microsoft.com/office/drawing/2014/main" id="{B26EC04B-BBCB-465A-8244-A469063E9F8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flipH="1">
                      <a:off x="5714804" y="3141225"/>
                      <a:ext cx="720000" cy="249107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b="-1219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5" name="TextBox 44">
                      <a:extLst>
                        <a:ext uri="{FF2B5EF4-FFF2-40B4-BE49-F238E27FC236}">
                          <a16:creationId xmlns:a16="http://schemas.microsoft.com/office/drawing/2014/main" id="{A7E7C678-4697-4578-AD90-19AA705DEAE1}"/>
                        </a:ext>
                      </a:extLst>
                    </p:cNvPr>
                    <p:cNvSpPr txBox="1"/>
                    <p:nvPr/>
                  </p:nvSpPr>
                  <p:spPr>
                    <a:xfrm flipH="1">
                      <a:off x="5714804" y="3403319"/>
                      <a:ext cx="720000" cy="24910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 anchor="ctr" anchorCtr="0">
                      <a:spAutoFit/>
                    </a:bodyPr>
                    <a:lstStyle/>
                    <a:p>
                      <a:r>
                        <a:rPr lang="en-US" altLang="ko-KR" sz="1000" b="0" dirty="0">
                          <a:solidFill>
                            <a:srgbClr val="222222"/>
                          </a:solidFill>
                          <a:effectLst/>
                        </a:rPr>
                        <a:t>( </a:t>
                      </a:r>
                      <a14:m>
                        <m:oMath xmlns:m="http://schemas.openxmlformats.org/officeDocument/2006/math">
                          <m:r>
                            <a:rPr lang="en-US" altLang="ko-KR" sz="1000" b="0" i="1" smtClean="0">
                              <a:solidFill>
                                <a:srgbClr val="222222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1 ~ </m:t>
                          </m:r>
                          <m:r>
                            <a:rPr lang="en-US" altLang="ko-KR" sz="1000" b="0" i="1" smtClean="0">
                              <a:solidFill>
                                <a:srgbClr val="222222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oMath>
                      </a14:m>
                      <a:r>
                        <a:rPr lang="en-US" altLang="ko-KR" sz="1000" i="0" dirty="0">
                          <a:solidFill>
                            <a:srgbClr val="222222"/>
                          </a:solidFill>
                          <a:effectLst/>
                          <a:latin typeface="open sans" panose="020B0606030504020204" pitchFamily="34" charset="0"/>
                        </a:rPr>
                        <a:t> )</a:t>
                      </a:r>
                    </a:p>
                  </p:txBody>
                </p:sp>
              </mc:Choice>
              <mc:Fallback xmlns="">
                <p:sp>
                  <p:nvSpPr>
                    <p:cNvPr id="45" name="TextBox 44">
                      <a:extLst>
                        <a:ext uri="{FF2B5EF4-FFF2-40B4-BE49-F238E27FC236}">
                          <a16:creationId xmlns:a16="http://schemas.microsoft.com/office/drawing/2014/main" id="{A7E7C678-4697-4578-AD90-19AA705DEAE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flipH="1">
                      <a:off x="5714804" y="3403319"/>
                      <a:ext cx="720000" cy="249107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b="-1219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7C96E32A-ADB9-4E3B-9FE2-6C8BCC2712CF}"/>
                </a:ext>
              </a:extLst>
            </p:cNvPr>
            <p:cNvGrpSpPr/>
            <p:nvPr/>
          </p:nvGrpSpPr>
          <p:grpSpPr>
            <a:xfrm>
              <a:off x="7019327" y="2448620"/>
              <a:ext cx="3647506" cy="809755"/>
              <a:chOff x="3930733" y="4824443"/>
              <a:chExt cx="3647506" cy="809755"/>
            </a:xfrm>
          </p:grpSpPr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E3CEB48-D094-4FC9-9DF5-6C3CD33AB71C}"/>
                  </a:ext>
                </a:extLst>
              </p:cNvPr>
              <p:cNvSpPr txBox="1"/>
              <p:nvPr/>
            </p:nvSpPr>
            <p:spPr>
              <a:xfrm>
                <a:off x="3930733" y="4824443"/>
                <a:ext cx="44114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b="1" dirty="0">
                    <a:solidFill>
                      <a:srgbClr val="222222"/>
                    </a:solidFill>
                    <a:latin typeface="open sans" panose="020B0606030504020204" pitchFamily="34" charset="0"/>
                  </a:rPr>
                  <a:t>요약</a:t>
                </a:r>
                <a:endParaRPr lang="en-US" altLang="ko-KR" sz="1000" b="1" i="0" dirty="0">
                  <a:solidFill>
                    <a:srgbClr val="222222"/>
                  </a:solidFill>
                  <a:effectLst/>
                  <a:latin typeface="open sans" panose="020B0606030504020204" pitchFamily="34" charset="0"/>
                </a:endParaRP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F7FF5A86-F62F-40AE-9EC6-AE629F684EB7}"/>
                  </a:ext>
                </a:extLst>
              </p:cNvPr>
              <p:cNvSpPr txBox="1"/>
              <p:nvPr/>
            </p:nvSpPr>
            <p:spPr>
              <a:xfrm>
                <a:off x="4096196" y="5101442"/>
                <a:ext cx="283282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ko-KR" sz="1000" dirty="0">
                    <a:solidFill>
                      <a:srgbClr val="222222"/>
                    </a:solidFill>
                    <a:latin typeface="open sans" panose="020B0606030504020204" pitchFamily="34" charset="0"/>
                  </a:rPr>
                  <a:t>3 ~ 4</a:t>
                </a:r>
                <a:r>
                  <a:rPr lang="ko-KR" altLang="en-US" sz="1000" dirty="0">
                    <a:solidFill>
                      <a:srgbClr val="222222"/>
                    </a:solidFill>
                    <a:latin typeface="open sans" panose="020B0606030504020204" pitchFamily="34" charset="0"/>
                  </a:rPr>
                  <a:t>개의 </a:t>
                </a:r>
                <a:r>
                  <a:rPr lang="ko-KR" altLang="en-US" sz="1000" dirty="0" err="1">
                    <a:solidFill>
                      <a:srgbClr val="222222"/>
                    </a:solidFill>
                    <a:latin typeface="open sans" panose="020B0606030504020204" pitchFamily="34" charset="0"/>
                  </a:rPr>
                  <a:t>하이퍼파라미터에</a:t>
                </a:r>
                <a:r>
                  <a:rPr lang="ko-KR" altLang="en-US" sz="1000" dirty="0">
                    <a:solidFill>
                      <a:srgbClr val="222222"/>
                    </a:solidFill>
                    <a:latin typeface="open sans" panose="020B0606030504020204" pitchFamily="34" charset="0"/>
                  </a:rPr>
                  <a:t> 대한 탐색 추천</a:t>
                </a:r>
                <a:endParaRPr lang="en-US" altLang="ko-KR" sz="1000" i="0" dirty="0">
                  <a:solidFill>
                    <a:srgbClr val="222222"/>
                  </a:solidFill>
                  <a:effectLst/>
                  <a:latin typeface="open sans" panose="020B0606030504020204" pitchFamily="34" charset="0"/>
                </a:endParaRP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F143136F-C04A-48B3-B0D1-1049FA2011F2}"/>
                  </a:ext>
                </a:extLst>
              </p:cNvPr>
              <p:cNvSpPr txBox="1"/>
              <p:nvPr/>
            </p:nvSpPr>
            <p:spPr>
              <a:xfrm>
                <a:off x="4096196" y="5387977"/>
                <a:ext cx="3482043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ko-KR" altLang="en-US" sz="1000" i="0" dirty="0">
                    <a:solidFill>
                      <a:srgbClr val="222222"/>
                    </a:solidFill>
                    <a:effectLst/>
                    <a:latin typeface="open sans" panose="020B0606030504020204" pitchFamily="34" charset="0"/>
                  </a:rPr>
                  <a:t>좋은 모델을 찾을 수 있지만 많은 자원을 소비할 수 있음</a:t>
                </a:r>
                <a:endParaRPr lang="en-US" altLang="ko-KR" sz="1000" i="0" dirty="0">
                  <a:solidFill>
                    <a:srgbClr val="222222"/>
                  </a:solidFill>
                  <a:effectLst/>
                  <a:latin typeface="open sans" panose="020B0606030504020204" pitchFamily="34" charset="0"/>
                </a:endParaRPr>
              </a:p>
            </p:txBody>
          </p:sp>
        </p:grpSp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D0054859-DA50-4911-9871-DC383BC08063}"/>
                </a:ext>
              </a:extLst>
            </p:cNvPr>
            <p:cNvCxnSpPr>
              <a:cxnSpLocks/>
            </p:cNvCxnSpPr>
            <p:nvPr/>
          </p:nvCxnSpPr>
          <p:spPr>
            <a:xfrm>
              <a:off x="6732286" y="2016816"/>
              <a:ext cx="0" cy="1928806"/>
            </a:xfrm>
            <a:prstGeom prst="line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770837FF-8D2C-4151-A533-CB22226A4298}"/>
              </a:ext>
            </a:extLst>
          </p:cNvPr>
          <p:cNvSpPr txBox="1"/>
          <p:nvPr/>
        </p:nvSpPr>
        <p:spPr>
          <a:xfrm>
            <a:off x="488461" y="470452"/>
            <a:ext cx="6356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altLang="ko-KR" sz="1800" b="1" i="0" dirty="0" err="1">
                <a:solidFill>
                  <a:srgbClr val="24292F"/>
                </a:solidFill>
                <a:effectLst/>
                <a:latin typeface="Segoe UI" panose="020B0502040204020203" pitchFamily="34" charset="0"/>
              </a:rPr>
              <a:t>Katib</a:t>
            </a:r>
            <a:r>
              <a:rPr lang="en-US" altLang="ko-KR" sz="1800" b="1" i="0" dirty="0">
                <a:solidFill>
                  <a:srgbClr val="24292F"/>
                </a:solidFill>
                <a:effectLst/>
                <a:latin typeface="Segoe UI" panose="020B0502040204020203" pitchFamily="34" charset="0"/>
              </a:rPr>
              <a:t> Hyperparameter Optimization Search </a:t>
            </a:r>
            <a:r>
              <a:rPr lang="en-US" altLang="ko-KR" sz="1800" b="1" i="0" dirty="0" err="1">
                <a:solidFill>
                  <a:srgbClr val="24292F"/>
                </a:solidFill>
                <a:effectLst/>
                <a:latin typeface="Segoe UI" panose="020B0502040204020203" pitchFamily="34" charset="0"/>
              </a:rPr>
              <a:t>Algorigthm</a:t>
            </a:r>
            <a:endParaRPr lang="en-US" altLang="ko-KR" sz="1800" i="0" dirty="0">
              <a:solidFill>
                <a:srgbClr val="24292F"/>
              </a:solidFill>
              <a:effectLst/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1309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A394A73-018D-4344-BC6B-054DB22AD46B}"/>
              </a:ext>
            </a:extLst>
          </p:cNvPr>
          <p:cNvSpPr txBox="1"/>
          <p:nvPr/>
        </p:nvSpPr>
        <p:spPr>
          <a:xfrm>
            <a:off x="488461" y="470452"/>
            <a:ext cx="1980029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altLang="ko-KR" sz="1800" b="1" i="0" dirty="0" err="1">
                <a:solidFill>
                  <a:srgbClr val="24292F"/>
                </a:solidFill>
                <a:effectLst/>
                <a:latin typeface="Segoe UI" panose="020B0502040204020203" pitchFamily="34" charset="0"/>
              </a:rPr>
              <a:t>Katib</a:t>
            </a:r>
            <a:r>
              <a:rPr lang="en-US" altLang="ko-KR" sz="1800" b="1" i="0" dirty="0">
                <a:solidFill>
                  <a:srgbClr val="24292F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ko-KR" altLang="en-US" sz="1800" b="1" i="0" dirty="0">
                <a:solidFill>
                  <a:srgbClr val="24292F"/>
                </a:solidFill>
                <a:effectLst/>
                <a:latin typeface="Segoe UI" panose="020B0502040204020203" pitchFamily="34" charset="0"/>
              </a:rPr>
              <a:t>실행 절차</a:t>
            </a:r>
            <a:endParaRPr lang="en-US" altLang="ko-KR" sz="1800" i="0" dirty="0">
              <a:solidFill>
                <a:srgbClr val="24292F"/>
              </a:solidFill>
              <a:effectLst/>
              <a:latin typeface="Segoe UI" panose="020B0502040204020203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8E1B061-4550-44D4-95C6-2CFB623576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2137" y="2105025"/>
            <a:ext cx="8467725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137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5EBD32C-6F96-4A1D-BD3B-E64C3DD2B0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1486" y="1240971"/>
            <a:ext cx="5665470" cy="477012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D849C43-88C5-416A-A0B5-15752A183629}"/>
              </a:ext>
            </a:extLst>
          </p:cNvPr>
          <p:cNvSpPr txBox="1"/>
          <p:nvPr/>
        </p:nvSpPr>
        <p:spPr>
          <a:xfrm>
            <a:off x="488461" y="470452"/>
            <a:ext cx="1980029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altLang="ko-KR" sz="1800" b="1" i="0" dirty="0" err="1">
                <a:solidFill>
                  <a:srgbClr val="24292F"/>
                </a:solidFill>
                <a:effectLst/>
                <a:latin typeface="Segoe UI" panose="020B0502040204020203" pitchFamily="34" charset="0"/>
              </a:rPr>
              <a:t>Katib</a:t>
            </a:r>
            <a:r>
              <a:rPr lang="en-US" altLang="ko-KR" sz="1800" b="1" i="0" dirty="0">
                <a:solidFill>
                  <a:srgbClr val="24292F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ko-KR" altLang="en-US" sz="1800" b="1" i="0" dirty="0">
                <a:solidFill>
                  <a:srgbClr val="24292F"/>
                </a:solidFill>
                <a:effectLst/>
                <a:latin typeface="Segoe UI" panose="020B0502040204020203" pitchFamily="34" charset="0"/>
              </a:rPr>
              <a:t>실행 절차</a:t>
            </a:r>
            <a:endParaRPr lang="en-US" altLang="ko-KR" sz="1800" i="0" dirty="0">
              <a:solidFill>
                <a:srgbClr val="24292F"/>
              </a:solidFill>
              <a:effectLst/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4117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4AAC0C-4F12-4E49-A2A7-B181FA234A5A}"/>
              </a:ext>
            </a:extLst>
          </p:cNvPr>
          <p:cNvSpPr txBox="1"/>
          <p:nvPr/>
        </p:nvSpPr>
        <p:spPr>
          <a:xfrm>
            <a:off x="661197" y="518804"/>
            <a:ext cx="36318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b="1" i="0">
                <a:solidFill>
                  <a:srgbClr val="222222"/>
                </a:solidFill>
                <a:effectLst/>
                <a:latin typeface="open sans" panose="020B0606030504020204" pitchFamily="34" charset="0"/>
              </a:defRPr>
            </a:lvl1pPr>
          </a:lstStyle>
          <a:p>
            <a:r>
              <a:rPr lang="en-US" altLang="ko-KR" sz="1600" dirty="0" err="1"/>
              <a:t>KubeFlow</a:t>
            </a:r>
            <a:r>
              <a:rPr lang="ko-KR" altLang="en-US" sz="1600" dirty="0"/>
              <a:t> </a:t>
            </a:r>
            <a:r>
              <a:rPr lang="en-US" altLang="ko-KR" sz="1600" dirty="0" err="1"/>
              <a:t>AutoML</a:t>
            </a:r>
            <a:r>
              <a:rPr lang="en-US" altLang="ko-KR" sz="1600" dirty="0"/>
              <a:t> </a:t>
            </a:r>
            <a:r>
              <a:rPr lang="ko-KR" altLang="en-US" sz="1600" dirty="0"/>
              <a:t>생성 절차 </a:t>
            </a:r>
            <a:r>
              <a:rPr lang="en-US" altLang="ko-KR" sz="1600" dirty="0"/>
              <a:t>(</a:t>
            </a:r>
            <a:r>
              <a:rPr lang="ko-KR" altLang="en-US" sz="1600" dirty="0"/>
              <a:t>마법사</a:t>
            </a:r>
            <a:r>
              <a:rPr lang="en-US" altLang="ko-KR" sz="1600" dirty="0"/>
              <a:t>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E4E6CBF-5864-4513-A50E-5C16313AB1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1485" y="1240971"/>
            <a:ext cx="5680710" cy="478536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51AE67C-FF70-40BD-A602-4CAF5A5F8774}"/>
              </a:ext>
            </a:extLst>
          </p:cNvPr>
          <p:cNvSpPr txBox="1"/>
          <p:nvPr/>
        </p:nvSpPr>
        <p:spPr>
          <a:xfrm>
            <a:off x="488461" y="470452"/>
            <a:ext cx="1980029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altLang="ko-KR" sz="1800" b="1" i="0" dirty="0" err="1">
                <a:solidFill>
                  <a:srgbClr val="24292F"/>
                </a:solidFill>
                <a:effectLst/>
                <a:latin typeface="Segoe UI" panose="020B0502040204020203" pitchFamily="34" charset="0"/>
              </a:rPr>
              <a:t>Katib</a:t>
            </a:r>
            <a:r>
              <a:rPr lang="en-US" altLang="ko-KR" sz="1800" b="1" i="0" dirty="0">
                <a:solidFill>
                  <a:srgbClr val="24292F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ko-KR" altLang="en-US" sz="1800" b="1" i="0" dirty="0">
                <a:solidFill>
                  <a:srgbClr val="24292F"/>
                </a:solidFill>
                <a:effectLst/>
                <a:latin typeface="Segoe UI" panose="020B0502040204020203" pitchFamily="34" charset="0"/>
              </a:rPr>
              <a:t>실행 절차</a:t>
            </a:r>
            <a:endParaRPr lang="en-US" altLang="ko-KR" sz="1800" i="0" dirty="0">
              <a:solidFill>
                <a:srgbClr val="24292F"/>
              </a:solidFill>
              <a:effectLst/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97092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79F7987-039E-4A1E-AAED-A68D3D6945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1485" y="1240971"/>
            <a:ext cx="5654040" cy="478917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8E7BCCA-5F65-470D-8141-7535614DEB5C}"/>
              </a:ext>
            </a:extLst>
          </p:cNvPr>
          <p:cNvSpPr txBox="1"/>
          <p:nvPr/>
        </p:nvSpPr>
        <p:spPr>
          <a:xfrm>
            <a:off x="488461" y="470452"/>
            <a:ext cx="1980029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altLang="ko-KR" sz="1800" b="1" i="0" dirty="0" err="1">
                <a:solidFill>
                  <a:srgbClr val="24292F"/>
                </a:solidFill>
                <a:effectLst/>
                <a:latin typeface="Segoe UI" panose="020B0502040204020203" pitchFamily="34" charset="0"/>
              </a:rPr>
              <a:t>Katib</a:t>
            </a:r>
            <a:r>
              <a:rPr lang="en-US" altLang="ko-KR" sz="1800" b="1" i="0" dirty="0">
                <a:solidFill>
                  <a:srgbClr val="24292F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ko-KR" altLang="en-US" sz="1800" b="1" i="0" dirty="0">
                <a:solidFill>
                  <a:srgbClr val="24292F"/>
                </a:solidFill>
                <a:effectLst/>
                <a:latin typeface="Segoe UI" panose="020B0502040204020203" pitchFamily="34" charset="0"/>
              </a:rPr>
              <a:t>실행 절차</a:t>
            </a:r>
            <a:endParaRPr lang="en-US" altLang="ko-KR" sz="1800" i="0" dirty="0">
              <a:solidFill>
                <a:srgbClr val="24292F"/>
              </a:solidFill>
              <a:effectLst/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1115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798</TotalTime>
  <Words>147</Words>
  <Application>Microsoft Office PowerPoint</Application>
  <PresentationFormat>와이드스크린</PresentationFormat>
  <Paragraphs>48</Paragraphs>
  <Slides>17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4" baseType="lpstr">
      <vt:lpstr>-apple-system</vt:lpstr>
      <vt:lpstr>맑은 고딕</vt:lpstr>
      <vt:lpstr>Arial</vt:lpstr>
      <vt:lpstr>Cambria Math</vt:lpstr>
      <vt:lpstr>Open Sans</vt:lpstr>
      <vt:lpstr>Segoe UI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박남규</dc:creator>
  <cp:lastModifiedBy>박남규</cp:lastModifiedBy>
  <cp:revision>14</cp:revision>
  <dcterms:created xsi:type="dcterms:W3CDTF">2022-10-04T07:03:52Z</dcterms:created>
  <dcterms:modified xsi:type="dcterms:W3CDTF">2022-10-19T05:57:26Z</dcterms:modified>
</cp:coreProperties>
</file>