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63" r:id="rId3"/>
    <p:sldId id="270" r:id="rId4"/>
    <p:sldId id="271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A39E7-A031-4352-99B5-A01600E8477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077F6-0BED-48A6-B0F8-CAB38C529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0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77F6-0BED-48A6-B0F8-CAB38C5293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33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745CF-BB99-4004-8ACB-CA7E94FBF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AACD14-3909-4CA4-82B5-41A238E61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73DEF-1027-4BB9-B85C-CB0F1B0F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D209B-3BE6-417E-B6C2-6E3021F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821EC-F557-4766-BA87-33EA2D90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4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1E201-E618-4397-B15A-14982610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4DB955-30D7-402E-A08B-B7E6544D0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B867B-65F6-42F9-9488-A0EB5D82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6A599-F9F6-4CEC-ADCE-FB95F655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4EA68-125F-4DB2-9544-22E0FD60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9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4022CC-5C90-4876-AF34-764690A12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C1C077-1FA2-4E17-84D3-20144B879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E207F-9CC7-4050-B8DC-81FA294C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E870B-EF4E-4BA3-A1DB-AB091677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D5D70-CF26-45FE-8D4B-74ECB8E9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1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AA89F-50E6-4EF7-963D-2B508CD7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2CCBD-8EBC-40F9-BDFE-48ED9A747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DD1C5-E502-40D6-98F9-2976F4D8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7BF50-4450-4CBF-B799-6E839511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9A404-6E88-44FF-9C88-B38E425A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1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20DD1-249A-45C6-8E3A-37227BBB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F2376-3F26-4A60-B68D-66B969431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DBB78-9BCD-4135-9B57-B3931C06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68299-3922-40DD-90DF-6A86481D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DC373-9A1E-4D1D-A249-2798A09E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1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F0AC0-2C1D-4554-A883-900A45B8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CB087-A2F9-4DB8-98B4-9436F273D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CAE007-AEB3-4C1F-A1DC-A4A7EA59F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E949C-1CD1-439F-BCD2-81998F5B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56EA95-72BA-4159-BE95-3208E5DF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AE437-B7DC-4176-BDB4-3884F1AA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8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435C-2276-4655-B74D-967DFDE9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18859-2225-4288-B42A-3DA46801F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5E5948-2360-4010-A5D0-7242161D1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7B61B5-6942-445E-83E5-DA7A1910D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8D2E0C-052A-4430-8594-3C3E741C6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D20F34-65BB-4462-A0A1-BEB03DFA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144648-3F7D-49BA-BD0F-4575E786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B2C655-0C6C-4339-AFFF-80D6A613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7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B4FF3-06F0-4909-99B3-422A418B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DBF405-56F5-4B40-A886-44F60A01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35467F-BB3A-4F57-AAE4-AD35894C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87B7CD-7DDB-4FFB-B6C0-C8FEB890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30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68E6B2-58E4-4303-B22A-76F5E44E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0255BC-6EC7-4ADC-8527-919B39B6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73A8F3-BCE7-4F64-B3CC-6B26D081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7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A396A-524C-453B-989B-7335785F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33FEC-F644-4F6C-AAFB-88C8CD37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861511-66FE-4A28-9D1F-9E5DC572F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E78A5-1EBC-4655-96E4-B035CA85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083A2F-581D-4972-AEEF-885FDA96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417B4D-91A2-4BD1-9406-0E02ACBF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0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F9CB5-274A-48B4-AE4A-2564D89C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024183-2A35-47D2-B191-4D425A49F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30F029-9BBD-4768-94F2-88DEBCBA1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A69C7-CBF9-43A5-B9B2-0C1785DD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5C50-7B30-4193-967C-32874C8F4B6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68621-7EAD-4229-AF5D-D5A156E5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1F23CB-44C4-42B1-8DB3-D988DAD0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2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48B98C-CF81-44B1-A64D-D30EC6E6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39815C-744C-4FF0-A33E-9A9566C5E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B8986-9681-499F-A19E-A91956183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B5C50-7B30-4193-967C-32874C8F4B6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0A255-E3E8-42EE-8BFE-FE98D6BBE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F4BCD-6DB1-48F9-847A-4F428B4D2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100E-522B-429F-8FE7-82E8D235B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7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92A4D42-4211-4592-8738-1F210C88FE60}"/>
              </a:ext>
            </a:extLst>
          </p:cNvPr>
          <p:cNvSpPr txBox="1"/>
          <p:nvPr/>
        </p:nvSpPr>
        <p:spPr>
          <a:xfrm>
            <a:off x="648896" y="346353"/>
            <a:ext cx="5447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171717"/>
                </a:solidFill>
                <a:effectLst/>
                <a:latin typeface="Segoe UI" panose="020B0502040204020203" pitchFamily="34" charset="0"/>
              </a:defRPr>
            </a:lvl1pPr>
          </a:lstStyle>
          <a:p>
            <a:r>
              <a:rPr lang="en-US" altLang="ko-KR" sz="2400" i="1" u="sng" dirty="0" err="1">
                <a:solidFill>
                  <a:srgbClr val="C00000"/>
                </a:solidFill>
                <a:latin typeface="-apple-system"/>
              </a:rPr>
              <a:t>Katib</a:t>
            </a:r>
            <a:r>
              <a:rPr lang="en-US" altLang="ko-KR" sz="2400" i="1" u="sng" dirty="0">
                <a:solidFill>
                  <a:srgbClr val="C00000"/>
                </a:solidFill>
                <a:latin typeface="-apple-system"/>
              </a:rPr>
              <a:t> </a:t>
            </a:r>
            <a:r>
              <a:rPr lang="en-US" altLang="ko-KR" sz="2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hyperparameters</a:t>
            </a:r>
            <a:r>
              <a:rPr lang="ko-KR" altLang="en-US" sz="2400" dirty="0"/>
              <a:t> </a:t>
            </a:r>
            <a:r>
              <a:rPr lang="en-US" altLang="ko-KR" sz="2400" dirty="0"/>
              <a:t>tuning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CD0BC0A-115F-434D-87DD-1AAE990C18D0}"/>
              </a:ext>
            </a:extLst>
          </p:cNvPr>
          <p:cNvGrpSpPr/>
          <p:nvPr/>
        </p:nvGrpSpPr>
        <p:grpSpPr>
          <a:xfrm>
            <a:off x="1164526" y="1038758"/>
            <a:ext cx="7543800" cy="5119038"/>
            <a:chOff x="1164526" y="879989"/>
            <a:chExt cx="7543800" cy="511903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7A5C67C-2A86-451C-857E-E1DE7DE18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4526" y="1289537"/>
              <a:ext cx="7543800" cy="126873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D47CFD4-9A1F-4FA7-8A36-D92BA051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520" y="2660038"/>
              <a:ext cx="5533549" cy="333898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97B3E9-63CA-43C8-9F2A-C940C1F7233C}"/>
                </a:ext>
              </a:extLst>
            </p:cNvPr>
            <p:cNvSpPr txBox="1"/>
            <p:nvPr/>
          </p:nvSpPr>
          <p:spPr>
            <a:xfrm>
              <a:off x="1164526" y="879989"/>
              <a:ext cx="35530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b="1" i="0">
                  <a:solidFill>
                    <a:srgbClr val="171717"/>
                  </a:solidFill>
                  <a:effectLst/>
                  <a:latin typeface="Segoe UI" panose="020B0502040204020203" pitchFamily="34" charset="0"/>
                </a:defRPr>
              </a:lvl1pPr>
            </a:lstStyle>
            <a:p>
              <a:r>
                <a:rPr lang="en-US" altLang="ko-KR" sz="1400" dirty="0">
                  <a:solidFill>
                    <a:schemeClr val="accent1"/>
                  </a:solidFill>
                </a:rPr>
                <a:t>Support from the </a:t>
              </a:r>
              <a:r>
                <a:rPr lang="en-US" altLang="ko-KR" sz="1400" dirty="0">
                  <a:solidFill>
                    <a:srgbClr val="C00000"/>
                  </a:solidFill>
                </a:rPr>
                <a:t>Kubeflow</a:t>
              </a:r>
              <a:r>
                <a:rPr lang="en-US" altLang="ko-KR" sz="1400" dirty="0">
                  <a:solidFill>
                    <a:schemeClr val="accent1"/>
                  </a:solidFill>
                </a:rPr>
                <a:t> community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1ABE7FA-C2FB-451B-8A42-1F3E5B7D6E0F}"/>
              </a:ext>
            </a:extLst>
          </p:cNvPr>
          <p:cNvSpPr txBox="1"/>
          <p:nvPr/>
        </p:nvSpPr>
        <p:spPr>
          <a:xfrm>
            <a:off x="4987834" y="6388536"/>
            <a:ext cx="22163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https://github.com/kubeflow/katib</a:t>
            </a:r>
          </a:p>
        </p:txBody>
      </p:sp>
    </p:spTree>
    <p:extLst>
      <p:ext uri="{BB962C8B-B14F-4D97-AF65-F5344CB8AC3E}">
        <p14:creationId xmlns:p14="http://schemas.microsoft.com/office/powerpoint/2010/main" val="124772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92A4D42-4211-4592-8738-1F210C88FE60}"/>
              </a:ext>
            </a:extLst>
          </p:cNvPr>
          <p:cNvSpPr txBox="1"/>
          <p:nvPr/>
        </p:nvSpPr>
        <p:spPr>
          <a:xfrm>
            <a:off x="648896" y="346353"/>
            <a:ext cx="5447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171717"/>
                </a:solidFill>
                <a:effectLst/>
                <a:latin typeface="Segoe UI" panose="020B0502040204020203" pitchFamily="34" charset="0"/>
              </a:defRPr>
            </a:lvl1pPr>
          </a:lstStyle>
          <a:p>
            <a:r>
              <a:rPr lang="en-US" altLang="ko-KR" sz="2400" i="1" u="sng" dirty="0" err="1">
                <a:solidFill>
                  <a:srgbClr val="C00000"/>
                </a:solidFill>
                <a:latin typeface="-apple-system"/>
              </a:rPr>
              <a:t>KerasTuner</a:t>
            </a:r>
            <a:r>
              <a:rPr lang="en-US" altLang="ko-KR" sz="2400" i="1" u="sng" dirty="0">
                <a:solidFill>
                  <a:srgbClr val="C00000"/>
                </a:solidFill>
                <a:latin typeface="-apple-system"/>
              </a:rPr>
              <a:t>  </a:t>
            </a:r>
            <a:r>
              <a:rPr lang="en-US" altLang="ko-KR" sz="2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hyperparameters</a:t>
            </a:r>
            <a:r>
              <a:rPr lang="ko-KR" altLang="en-US" sz="2400" dirty="0"/>
              <a:t> </a:t>
            </a:r>
            <a:r>
              <a:rPr lang="en-US" altLang="ko-KR" sz="2400" dirty="0"/>
              <a:t>tuning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A146FC-A655-40A1-9620-8398B569B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669"/>
          <a:stretch/>
        </p:blipFill>
        <p:spPr>
          <a:xfrm>
            <a:off x="1198768" y="1341121"/>
            <a:ext cx="5343142" cy="214865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95A20CC5-166B-4852-9DB0-45524ED327F0}"/>
              </a:ext>
            </a:extLst>
          </p:cNvPr>
          <p:cNvGrpSpPr/>
          <p:nvPr/>
        </p:nvGrpSpPr>
        <p:grpSpPr>
          <a:xfrm>
            <a:off x="1030568" y="4077698"/>
            <a:ext cx="9431443" cy="1937022"/>
            <a:chOff x="1030568" y="4077698"/>
            <a:chExt cx="9431443" cy="193702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3A1290-51D6-4D94-8ECA-01F2AE720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8768" y="4251382"/>
              <a:ext cx="2389839" cy="163996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D345A00-A04A-4AA6-A7CA-3784E05CC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1935" y="4251382"/>
              <a:ext cx="2389839" cy="120711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93171F5-B140-4FE3-A4CA-FD8CBD8C8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5102" y="4251382"/>
              <a:ext cx="2389839" cy="102421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2FEE62A-E375-4964-8DEC-3FCE785C1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78268" y="4251382"/>
              <a:ext cx="2383743" cy="810838"/>
            </a:xfrm>
            <a:prstGeom prst="rect">
              <a:avLst/>
            </a:prstGeom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001B239-B12E-4FBE-941C-90A4021BCFFF}"/>
                </a:ext>
              </a:extLst>
            </p:cNvPr>
            <p:cNvSpPr/>
            <p:nvPr/>
          </p:nvSpPr>
          <p:spPr>
            <a:xfrm>
              <a:off x="1030568" y="4077698"/>
              <a:ext cx="9175152" cy="1937022"/>
            </a:xfrm>
            <a:prstGeom prst="roundRect">
              <a:avLst>
                <a:gd name="adj" fmla="val 11160"/>
              </a:avLst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0C3465D-17FD-42CF-9DF8-184C41BFE0B5}"/>
              </a:ext>
            </a:extLst>
          </p:cNvPr>
          <p:cNvSpPr txBox="1"/>
          <p:nvPr/>
        </p:nvSpPr>
        <p:spPr>
          <a:xfrm>
            <a:off x="5077097" y="6388536"/>
            <a:ext cx="20378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https://keras.io/api/keras_tuner/</a:t>
            </a:r>
          </a:p>
        </p:txBody>
      </p:sp>
    </p:spTree>
    <p:extLst>
      <p:ext uri="{BB962C8B-B14F-4D97-AF65-F5344CB8AC3E}">
        <p14:creationId xmlns:p14="http://schemas.microsoft.com/office/powerpoint/2010/main" val="321137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92A4D42-4211-4592-8738-1F210C88FE60}"/>
              </a:ext>
            </a:extLst>
          </p:cNvPr>
          <p:cNvSpPr txBox="1"/>
          <p:nvPr/>
        </p:nvSpPr>
        <p:spPr>
          <a:xfrm>
            <a:off x="648896" y="346353"/>
            <a:ext cx="5447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171717"/>
                </a:solidFill>
                <a:effectLst/>
                <a:latin typeface="Segoe UI" panose="020B0502040204020203" pitchFamily="34" charset="0"/>
              </a:defRPr>
            </a:lvl1pPr>
          </a:lstStyle>
          <a:p>
            <a:r>
              <a:rPr lang="en-US" altLang="ko-KR" sz="2400" i="1" u="sng" dirty="0">
                <a:solidFill>
                  <a:srgbClr val="C00000"/>
                </a:solidFill>
                <a:latin typeface="-apple-system"/>
              </a:rPr>
              <a:t>Azure </a:t>
            </a:r>
            <a:r>
              <a:rPr lang="en-US" altLang="ko-KR" sz="2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hyperparameters</a:t>
            </a:r>
            <a:r>
              <a:rPr lang="ko-KR" altLang="en-US" sz="2400" dirty="0"/>
              <a:t> </a:t>
            </a:r>
            <a:r>
              <a:rPr lang="en-US" altLang="ko-KR" sz="2400" dirty="0"/>
              <a:t>tuning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C4F9FA-1E53-4CD9-BA9A-79BD2F52DA5C}"/>
              </a:ext>
            </a:extLst>
          </p:cNvPr>
          <p:cNvSpPr txBox="1"/>
          <p:nvPr/>
        </p:nvSpPr>
        <p:spPr>
          <a:xfrm>
            <a:off x="2301785" y="6388536"/>
            <a:ext cx="75884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https://learn.microsoft.com/en-us/azure/machine-learning/how-to-tune-hyperparameters#sampling-the-hyperparameter-space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76C3ECC-220F-4049-A677-EDCA27ADBFFB}"/>
              </a:ext>
            </a:extLst>
          </p:cNvPr>
          <p:cNvGrpSpPr/>
          <p:nvPr/>
        </p:nvGrpSpPr>
        <p:grpSpPr>
          <a:xfrm>
            <a:off x="1257898" y="1673109"/>
            <a:ext cx="4229100" cy="4193239"/>
            <a:chOff x="6272211" y="1807187"/>
            <a:chExt cx="4229100" cy="4193239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97DE09C1-22A2-49B2-8602-FBC3C5676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2211" y="4685976"/>
              <a:ext cx="4229100" cy="1314450"/>
            </a:xfrm>
            <a:prstGeom prst="rect">
              <a:avLst/>
            </a:prstGeom>
          </p:spPr>
        </p:pic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4423205-B725-44BD-B231-5623003F7C7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72211" y="1807187"/>
              <a:ext cx="2546548" cy="1129881"/>
              <a:chOff x="6322880" y="1350087"/>
              <a:chExt cx="4286250" cy="1901772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169E4A6C-EB00-4364-A9DC-BA07175184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2880" y="1350087"/>
                <a:ext cx="4286250" cy="533400"/>
              </a:xfrm>
              <a:prstGeom prst="rect">
                <a:avLst/>
              </a:prstGeom>
            </p:spPr>
          </p:pic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11F48444-43C6-491A-8E61-B8974664C42B}"/>
                  </a:ext>
                </a:extLst>
              </p:cNvPr>
              <p:cNvGrpSpPr/>
              <p:nvPr/>
            </p:nvGrpSpPr>
            <p:grpSpPr>
              <a:xfrm>
                <a:off x="6687820" y="1883487"/>
                <a:ext cx="3159760" cy="1368372"/>
                <a:chOff x="7236460" y="2041578"/>
                <a:chExt cx="3159760" cy="1368372"/>
              </a:xfrm>
            </p:grpSpPr>
            <p:pic>
              <p:nvPicPr>
                <p:cNvPr id="81" name="그림 80">
                  <a:extLst>
                    <a:ext uri="{FF2B5EF4-FFF2-40B4-BE49-F238E27FC236}">
                      <a16:creationId xmlns:a16="http://schemas.microsoft.com/office/drawing/2014/main" id="{D4F0982F-2766-4A67-94B3-85D761EE11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36460" y="2041578"/>
                  <a:ext cx="2828925" cy="342900"/>
                </a:xfrm>
                <a:prstGeom prst="rect">
                  <a:avLst/>
                </a:prstGeom>
              </p:spPr>
            </p:pic>
            <p:pic>
              <p:nvPicPr>
                <p:cNvPr id="83" name="그림 82">
                  <a:extLst>
                    <a:ext uri="{FF2B5EF4-FFF2-40B4-BE49-F238E27FC236}">
                      <a16:creationId xmlns:a16="http://schemas.microsoft.com/office/drawing/2014/main" id="{18436DF2-9BE9-4FE4-BBD2-1B4C45B3FF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72020" y="2389752"/>
                  <a:ext cx="3038475" cy="333375"/>
                </a:xfrm>
                <a:prstGeom prst="rect">
                  <a:avLst/>
                </a:prstGeom>
              </p:spPr>
            </p:pic>
            <p:pic>
              <p:nvPicPr>
                <p:cNvPr id="85" name="그림 84">
                  <a:extLst>
                    <a:ext uri="{FF2B5EF4-FFF2-40B4-BE49-F238E27FC236}">
                      <a16:creationId xmlns:a16="http://schemas.microsoft.com/office/drawing/2014/main" id="{E28B1EB7-E126-429D-BAB1-0FBDF82AE4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72020" y="2728401"/>
                  <a:ext cx="2838450" cy="314325"/>
                </a:xfrm>
                <a:prstGeom prst="rect">
                  <a:avLst/>
                </a:prstGeom>
              </p:spPr>
            </p:pic>
            <p:pic>
              <p:nvPicPr>
                <p:cNvPr id="87" name="그림 86">
                  <a:extLst>
                    <a:ext uri="{FF2B5EF4-FFF2-40B4-BE49-F238E27FC236}">
                      <a16:creationId xmlns:a16="http://schemas.microsoft.com/office/drawing/2014/main" id="{4D7AC4E3-95DA-4EF8-9322-4AE403A069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72020" y="3048000"/>
                  <a:ext cx="3124200" cy="36195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002E3772-B9F7-4366-8BE8-F7BCFE6B01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72211" y="3246581"/>
              <a:ext cx="2926742" cy="1129881"/>
              <a:chOff x="4148772" y="2282218"/>
              <a:chExt cx="4676775" cy="1805488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950D4EFF-2FB3-4366-9981-EE134E56916A}"/>
                  </a:ext>
                </a:extLst>
              </p:cNvPr>
              <p:cNvGrpSpPr/>
              <p:nvPr/>
            </p:nvGrpSpPr>
            <p:grpSpPr>
              <a:xfrm>
                <a:off x="4631400" y="2805013"/>
                <a:ext cx="2857500" cy="1282693"/>
                <a:chOff x="6322880" y="2693786"/>
                <a:chExt cx="2857500" cy="1282693"/>
              </a:xfrm>
            </p:grpSpPr>
            <p:pic>
              <p:nvPicPr>
                <p:cNvPr id="91" name="그림 90">
                  <a:extLst>
                    <a:ext uri="{FF2B5EF4-FFF2-40B4-BE49-F238E27FC236}">
                      <a16:creationId xmlns:a16="http://schemas.microsoft.com/office/drawing/2014/main" id="{097336C2-9883-4962-AE57-E9F7217C67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22880" y="2693786"/>
                  <a:ext cx="2533650" cy="333375"/>
                </a:xfrm>
                <a:prstGeom prst="rect">
                  <a:avLst/>
                </a:prstGeom>
              </p:spPr>
            </p:pic>
            <p:pic>
              <p:nvPicPr>
                <p:cNvPr id="93" name="그림 92">
                  <a:extLst>
                    <a:ext uri="{FF2B5EF4-FFF2-40B4-BE49-F238E27FC236}">
                      <a16:creationId xmlns:a16="http://schemas.microsoft.com/office/drawing/2014/main" id="{227883D3-EE95-4ADE-9AD7-F2EE6BA5E0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51455" y="3032450"/>
                  <a:ext cx="2705100" cy="323850"/>
                </a:xfrm>
                <a:prstGeom prst="rect">
                  <a:avLst/>
                </a:prstGeom>
              </p:spPr>
            </p:pic>
            <p:pic>
              <p:nvPicPr>
                <p:cNvPr id="95" name="그림 94">
                  <a:extLst>
                    <a:ext uri="{FF2B5EF4-FFF2-40B4-BE49-F238E27FC236}">
                      <a16:creationId xmlns:a16="http://schemas.microsoft.com/office/drawing/2014/main" id="{2E7B97DA-A211-4354-8DC5-1D9780285C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43200" y="3361589"/>
                  <a:ext cx="2600325" cy="295275"/>
                </a:xfrm>
                <a:prstGeom prst="rect">
                  <a:avLst/>
                </a:prstGeom>
              </p:spPr>
            </p:pic>
            <p:pic>
              <p:nvPicPr>
                <p:cNvPr id="97" name="그림 96">
                  <a:extLst>
                    <a:ext uri="{FF2B5EF4-FFF2-40B4-BE49-F238E27FC236}">
                      <a16:creationId xmlns:a16="http://schemas.microsoft.com/office/drawing/2014/main" id="{8D3EB722-A815-4921-BAC3-ECE32B91A2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22880" y="3662154"/>
                  <a:ext cx="2857500" cy="314325"/>
                </a:xfrm>
                <a:prstGeom prst="rect">
                  <a:avLst/>
                </a:prstGeom>
              </p:spPr>
            </p:pic>
          </p:grpSp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5AC54C28-1A09-42C3-98F3-47597477E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48772" y="2282218"/>
                <a:ext cx="4676775" cy="552450"/>
              </a:xfrm>
              <a:prstGeom prst="rect">
                <a:avLst/>
              </a:prstGeom>
            </p:spPr>
          </p:pic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8785549-707D-46DD-86B4-42521D3AC1DB}"/>
              </a:ext>
            </a:extLst>
          </p:cNvPr>
          <p:cNvGrpSpPr/>
          <p:nvPr/>
        </p:nvGrpSpPr>
        <p:grpSpPr>
          <a:xfrm>
            <a:off x="7015838" y="1673109"/>
            <a:ext cx="4104282" cy="4165358"/>
            <a:chOff x="1317958" y="1311944"/>
            <a:chExt cx="4104282" cy="416535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A5913-3B9E-4073-905D-AD572DF2771F}"/>
                </a:ext>
              </a:extLst>
            </p:cNvPr>
            <p:cNvSpPr txBox="1"/>
            <p:nvPr/>
          </p:nvSpPr>
          <p:spPr>
            <a:xfrm>
              <a:off x="1317958" y="1311944"/>
              <a:ext cx="147174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i="1" u="sng" dirty="0" err="1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HyperOpt</a:t>
              </a:r>
              <a:r>
                <a:rPr lang="en-US" altLang="ko-KR" sz="1600" b="1" i="1" u="sng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 </a:t>
              </a:r>
              <a:endParaRPr lang="ko-KR" altLang="en-US" sz="1600" b="1" i="1" u="sng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4670FC-85E7-4937-B77E-7E555299E39D}"/>
                </a:ext>
              </a:extLst>
            </p:cNvPr>
            <p:cNvSpPr txBox="1"/>
            <p:nvPr/>
          </p:nvSpPr>
          <p:spPr>
            <a:xfrm>
              <a:off x="1317958" y="1726428"/>
              <a:ext cx="41042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Distributed Asynchronous Hyper-parameter Optimization</a:t>
              </a:r>
              <a:endParaRPr lang="ko-KR" alt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5F50845D-B8A3-4EC7-9C32-57B81C971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r="60485"/>
            <a:stretch/>
          </p:blipFill>
          <p:spPr>
            <a:xfrm>
              <a:off x="1317959" y="2236897"/>
              <a:ext cx="2695242" cy="3240405"/>
            </a:xfrm>
            <a:prstGeom prst="rect">
              <a:avLst/>
            </a:prstGeom>
          </p:spPr>
        </p:pic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E20A7CE7-987A-453C-AFF9-2E2088452177}"/>
              </a:ext>
            </a:extLst>
          </p:cNvPr>
          <p:cNvSpPr txBox="1"/>
          <p:nvPr/>
        </p:nvSpPr>
        <p:spPr>
          <a:xfrm>
            <a:off x="1183640" y="1058578"/>
            <a:ext cx="2695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Bayesian Optimization</a:t>
            </a:r>
            <a:endParaRPr lang="ko-KR" altLang="en-US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92A4D42-4211-4592-8738-1F210C88FE60}"/>
              </a:ext>
            </a:extLst>
          </p:cNvPr>
          <p:cNvSpPr txBox="1"/>
          <p:nvPr/>
        </p:nvSpPr>
        <p:spPr>
          <a:xfrm>
            <a:off x="648896" y="346353"/>
            <a:ext cx="5447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171717"/>
                </a:solidFill>
                <a:effectLst/>
                <a:latin typeface="Segoe UI" panose="020B0502040204020203" pitchFamily="34" charset="0"/>
              </a:defRPr>
            </a:lvl1pPr>
          </a:lstStyle>
          <a:p>
            <a:r>
              <a:rPr lang="en-US" altLang="ko-KR" sz="2400" i="1" u="sng" dirty="0">
                <a:solidFill>
                  <a:srgbClr val="C00000"/>
                </a:solidFill>
                <a:latin typeface="-apple-system"/>
              </a:rPr>
              <a:t>AWS </a:t>
            </a:r>
            <a:r>
              <a:rPr lang="en-US" altLang="ko-KR" sz="2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hyperparameters</a:t>
            </a:r>
            <a:r>
              <a:rPr lang="ko-KR" altLang="en-US" sz="2400" dirty="0"/>
              <a:t> </a:t>
            </a:r>
            <a:r>
              <a:rPr lang="en-US" altLang="ko-KR" sz="2400" dirty="0"/>
              <a:t>tuning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C5D1B9-6E43-483F-B54A-82B564C674CF}"/>
              </a:ext>
            </a:extLst>
          </p:cNvPr>
          <p:cNvSpPr txBox="1"/>
          <p:nvPr/>
        </p:nvSpPr>
        <p:spPr>
          <a:xfrm>
            <a:off x="3241222" y="6388536"/>
            <a:ext cx="57095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https://docs.aws.amazon.com/sagemaker/latest/dg/automatic-model-tuning-how-it-works.html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532218-8603-4DBA-9847-22CB3AC137D1}"/>
              </a:ext>
            </a:extLst>
          </p:cNvPr>
          <p:cNvGrpSpPr/>
          <p:nvPr/>
        </p:nvGrpSpPr>
        <p:grpSpPr>
          <a:xfrm>
            <a:off x="1236615" y="1540882"/>
            <a:ext cx="10332720" cy="4410642"/>
            <a:chOff x="1236615" y="1159072"/>
            <a:chExt cx="10332720" cy="4410642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EC23231-C12D-412C-A48B-430855DFD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6615" y="1159072"/>
              <a:ext cx="10332720" cy="107823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06C7897-1509-48CB-8163-F24FA1925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615" y="2458279"/>
              <a:ext cx="10298430" cy="92964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2C48820-4B87-4547-8DE2-34DA7761B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6615" y="3608896"/>
              <a:ext cx="10309860" cy="986790"/>
            </a:xfrm>
            <a:prstGeom prst="rect">
              <a:avLst/>
            </a:prstGeom>
          </p:spPr>
        </p:pic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77CBEDA-8C8B-4412-9EB3-C462744528E6}"/>
                </a:ext>
              </a:extLst>
            </p:cNvPr>
            <p:cNvGrpSpPr/>
            <p:nvPr/>
          </p:nvGrpSpPr>
          <p:grpSpPr>
            <a:xfrm>
              <a:off x="1236615" y="4816662"/>
              <a:ext cx="10298430" cy="753052"/>
              <a:chOff x="1236615" y="4816662"/>
              <a:chExt cx="10298430" cy="753052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528AA281-3EFA-4AE8-8AB9-20EB483406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6615" y="5017264"/>
                <a:ext cx="10279380" cy="552450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EB8661FE-5BC4-49AF-9BFF-64F0F4EC4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6615" y="4816662"/>
                <a:ext cx="10298430" cy="87630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3BEBB80-1E8C-47BB-9B7E-13D9BE3AADBE}"/>
              </a:ext>
            </a:extLst>
          </p:cNvPr>
          <p:cNvSpPr txBox="1"/>
          <p:nvPr/>
        </p:nvSpPr>
        <p:spPr>
          <a:xfrm>
            <a:off x="1183640" y="1058578"/>
            <a:ext cx="236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</a:t>
            </a:r>
            <a:r>
              <a:rPr lang="en-US" altLang="ko-KR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SageMaker</a:t>
            </a:r>
            <a:r>
              <a:rPr lang="en-US" altLang="ko-KR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ko-KR" altLang="en-US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9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6767FE0-1496-4C48-80A8-03BB6666064F}"/>
              </a:ext>
            </a:extLst>
          </p:cNvPr>
          <p:cNvGrpSpPr/>
          <p:nvPr/>
        </p:nvGrpSpPr>
        <p:grpSpPr>
          <a:xfrm>
            <a:off x="685800" y="740229"/>
            <a:ext cx="5664308" cy="584776"/>
            <a:chOff x="794657" y="1567543"/>
            <a:chExt cx="5664308" cy="58477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F8D95B3-8AD1-444C-9531-759D81CD9CA6}"/>
                </a:ext>
              </a:extLst>
            </p:cNvPr>
            <p:cNvSpPr txBox="1"/>
            <p:nvPr/>
          </p:nvSpPr>
          <p:spPr>
            <a:xfrm>
              <a:off x="794657" y="1875320"/>
              <a:ext cx="5664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https://v0-7.kubeflow.org/docs/components/hyperparameter-tuning/overview/</a:t>
              </a:r>
              <a:endParaRPr lang="ko-KR" altLang="en-US" sz="12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8C1C51-9A87-4326-9638-7FDA8B4D29B3}"/>
                </a:ext>
              </a:extLst>
            </p:cNvPr>
            <p:cNvSpPr txBox="1"/>
            <p:nvPr/>
          </p:nvSpPr>
          <p:spPr>
            <a:xfrm>
              <a:off x="794657" y="1567543"/>
              <a:ext cx="1918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b="1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rPr>
                <a:t>Introduction to </a:t>
              </a:r>
              <a:r>
                <a:rPr lang="en-US" altLang="ko-KR" sz="1400" b="1" i="0" dirty="0" err="1">
                  <a:solidFill>
                    <a:srgbClr val="222222"/>
                  </a:solidFill>
                  <a:effectLst/>
                  <a:latin typeface="open sans" panose="020B0606030504020204" pitchFamily="34" charset="0"/>
                </a:rPr>
                <a:t>Katib</a:t>
              </a:r>
              <a:endParaRPr lang="en-US" altLang="ko-KR" sz="14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pic>
        <p:nvPicPr>
          <p:cNvPr id="1028" name="Picture 4" descr="Submitting a neural architecture search from the Katib UI">
            <a:extLst>
              <a:ext uri="{FF2B5EF4-FFF2-40B4-BE49-F238E27FC236}">
                <a16:creationId xmlns:a16="http://schemas.microsoft.com/office/drawing/2014/main" id="{938F7F5E-8E6F-46CC-9E1E-2A7D5194C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57" y="1755187"/>
            <a:ext cx="6350108" cy="300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ubmitting a neural architecture search from the Katib UI">
            <a:extLst>
              <a:ext uri="{FF2B5EF4-FFF2-40B4-BE49-F238E27FC236}">
                <a16:creationId xmlns:a16="http://schemas.microsoft.com/office/drawing/2014/main" id="{17ADBA89-BA9E-4F3E-8137-93719E01D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785" y="2413832"/>
            <a:ext cx="5595258" cy="370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81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103</Words>
  <Application>Microsoft Office PowerPoint</Application>
  <PresentationFormat>와이드스크린</PresentationFormat>
  <Paragraphs>16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open sans</vt:lpstr>
      <vt:lpstr>Segoe UI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박남규</dc:creator>
  <cp:lastModifiedBy>박남규</cp:lastModifiedBy>
  <cp:revision>22</cp:revision>
  <dcterms:created xsi:type="dcterms:W3CDTF">2022-09-16T06:00:01Z</dcterms:created>
  <dcterms:modified xsi:type="dcterms:W3CDTF">2022-12-07T08:48:41Z</dcterms:modified>
</cp:coreProperties>
</file>