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51206400"/>
  <p:notesSz cx="28343225" cy="463423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8700" kern="1200">
        <a:solidFill>
          <a:schemeClr val="tx1"/>
        </a:solidFill>
        <a:latin typeface="Arial" panose="020B0604020202020204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>
          <p15:clr>
            <a:srgbClr val="A4A3A4"/>
          </p15:clr>
        </p15:guide>
        <p15:guide id="2" pos="90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49" autoAdjust="0"/>
    <p:restoredTop sz="86411" autoAdjust="0"/>
  </p:normalViewPr>
  <p:slideViewPr>
    <p:cSldViewPr snapToGrid="0">
      <p:cViewPr>
        <p:scale>
          <a:sx n="33" d="100"/>
          <a:sy n="33" d="100"/>
        </p:scale>
        <p:origin x="2502" y="-1464"/>
      </p:cViewPr>
      <p:guideLst>
        <p:guide orient="horz" pos="16128"/>
        <p:guide pos="9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282488" cy="2317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054388" y="0"/>
            <a:ext cx="12282487" cy="2317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C51F76-38A1-4173-A7A8-B5665248C55B}" type="datetime1">
              <a:rPr lang="en-US" altLang="en-US"/>
              <a:pPr>
                <a:defRPr/>
              </a:pPr>
              <a:t>10/9/2016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3700" y="3475038"/>
            <a:ext cx="9775825" cy="17378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33688" y="22012275"/>
            <a:ext cx="22675850" cy="2085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4016613"/>
            <a:ext cx="12282488" cy="2317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054388" y="44016613"/>
            <a:ext cx="12282487" cy="23177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E51F5B2-0656-4EF4-914A-2C44D9830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588" y="15906913"/>
            <a:ext cx="24482425" cy="109762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1175" y="29017655"/>
            <a:ext cx="20161250" cy="1308469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930A8-F22C-4D56-93C8-B7E9A673F0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856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445F9-D742-4E8E-9DB1-52EF94B48D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8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3564" y="2051105"/>
            <a:ext cx="6480175" cy="436914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9863" y="2051105"/>
            <a:ext cx="19291300" cy="436914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51539-6F65-4BE0-96F5-C3A210213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0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D9182-AA0B-41A3-821E-3171E5D897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221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88" y="32904506"/>
            <a:ext cx="24484012" cy="10170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888" y="21704193"/>
            <a:ext cx="24484012" cy="112003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230DB-D9BF-4731-B2D2-D007D9F4F2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64" y="11947119"/>
            <a:ext cx="12885737" cy="33795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0" y="11947119"/>
            <a:ext cx="12885738" cy="33795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2A706-BD7A-418C-8672-3491FDA621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46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64" y="11462565"/>
            <a:ext cx="12726987" cy="47760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64" y="16238633"/>
            <a:ext cx="12726987" cy="295039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988" y="11462565"/>
            <a:ext cx="12731750" cy="47760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988" y="16238633"/>
            <a:ext cx="12731750" cy="295039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AE70C-19BB-4599-AD4F-2B9B46E8C5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327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FD14F-8613-4177-AE23-6159C49F4D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272DA-38D6-443B-8B83-BEC4BB35F1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32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4" y="2038947"/>
            <a:ext cx="9475787" cy="86768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726" y="2038947"/>
            <a:ext cx="16102013" cy="437036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4" y="10715761"/>
            <a:ext cx="9475787" cy="350268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2EF03-8DE6-44FA-BEE1-60CC460AA9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29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151" y="35844828"/>
            <a:ext cx="17283113" cy="42307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151" y="4574605"/>
            <a:ext cx="17283113" cy="307248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151" y="40075556"/>
            <a:ext cx="17283113" cy="6010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7C6C1-9188-43A1-82FD-F613542BE4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70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2051050"/>
            <a:ext cx="25923875" cy="853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110" tIns="220055" rIns="440110" bIns="2200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863" y="11947525"/>
            <a:ext cx="25923875" cy="3379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110" tIns="220055" rIns="440110" bIns="220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39863" y="46631225"/>
            <a:ext cx="6719887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110" tIns="220055" rIns="440110" bIns="2200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0913" y="46631225"/>
            <a:ext cx="9121775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110" tIns="220055" rIns="440110" bIns="22005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3850" y="46631225"/>
            <a:ext cx="6719888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110" tIns="220055" rIns="440110" bIns="2200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00"/>
            </a:lvl1pPr>
          </a:lstStyle>
          <a:p>
            <a:pPr>
              <a:defRPr/>
            </a:pPr>
            <a:fld id="{5856B194-54E6-4CB9-A0C3-99E1BB7541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00550" rtl="0" eaLnBrk="0" fontAlgn="base" hangingPunct="0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00550" rtl="0" eaLnBrk="0" fontAlgn="base" hangingPunct="0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Arial" charset="0"/>
          <a:ea typeface="新細明體" charset="-120"/>
          <a:cs typeface="新細明體" charset="-120"/>
        </a:defRPr>
      </a:lvl2pPr>
      <a:lvl3pPr algn="ctr" defTabSz="4400550" rtl="0" eaLnBrk="0" fontAlgn="base" hangingPunct="0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Arial" charset="0"/>
          <a:ea typeface="新細明體" charset="-120"/>
          <a:cs typeface="新細明體" charset="-120"/>
        </a:defRPr>
      </a:lvl3pPr>
      <a:lvl4pPr algn="ctr" defTabSz="4400550" rtl="0" eaLnBrk="0" fontAlgn="base" hangingPunct="0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Arial" charset="0"/>
          <a:ea typeface="新細明體" charset="-120"/>
          <a:cs typeface="新細明體" charset="-120"/>
        </a:defRPr>
      </a:lvl4pPr>
      <a:lvl5pPr algn="ctr" defTabSz="4400550" rtl="0" eaLnBrk="0" fontAlgn="base" hangingPunct="0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Arial" charset="0"/>
          <a:ea typeface="新細明體" charset="-120"/>
          <a:cs typeface="新細明體" charset="-120"/>
        </a:defRPr>
      </a:lvl5pPr>
      <a:lvl6pPr marL="457200" algn="ctr" defTabSz="4400550" rtl="0" fontAlgn="base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Arial" charset="0"/>
          <a:ea typeface="新細明體" charset="-120"/>
          <a:cs typeface="新細明體" charset="-120"/>
        </a:defRPr>
      </a:lvl6pPr>
      <a:lvl7pPr marL="914400" algn="ctr" defTabSz="4400550" rtl="0" fontAlgn="base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Arial" charset="0"/>
          <a:ea typeface="新細明體" charset="-120"/>
          <a:cs typeface="新細明體" charset="-120"/>
        </a:defRPr>
      </a:lvl7pPr>
      <a:lvl8pPr marL="1371600" algn="ctr" defTabSz="4400550" rtl="0" fontAlgn="base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Arial" charset="0"/>
          <a:ea typeface="新細明體" charset="-120"/>
          <a:cs typeface="新細明體" charset="-120"/>
        </a:defRPr>
      </a:lvl8pPr>
      <a:lvl9pPr marL="1828800" algn="ctr" defTabSz="4400550" rtl="0" fontAlgn="base">
        <a:spcBef>
          <a:spcPct val="0"/>
        </a:spcBef>
        <a:spcAft>
          <a:spcPct val="0"/>
        </a:spcAft>
        <a:defRPr kumimoji="1" sz="21200">
          <a:solidFill>
            <a:schemeClr val="tx2"/>
          </a:solidFill>
          <a:latin typeface="Arial" charset="0"/>
          <a:ea typeface="新細明體" charset="-120"/>
          <a:cs typeface="新細明體" charset="-120"/>
        </a:defRPr>
      </a:lvl9pPr>
    </p:titleStyle>
    <p:bodyStyle>
      <a:lvl1pPr marL="1651000" indent="-1651000" algn="l" defTabSz="4400550" rtl="0" eaLnBrk="0" fontAlgn="base" hangingPunct="0">
        <a:spcBef>
          <a:spcPct val="20000"/>
        </a:spcBef>
        <a:spcAft>
          <a:spcPct val="0"/>
        </a:spcAft>
        <a:buChar char="•"/>
        <a:defRPr kumimoji="1" sz="15400">
          <a:solidFill>
            <a:schemeClr val="tx1"/>
          </a:solidFill>
          <a:latin typeface="+mn-lt"/>
          <a:ea typeface="+mn-ea"/>
          <a:cs typeface="+mn-cs"/>
        </a:defRPr>
      </a:lvl1pPr>
      <a:lvl2pPr marL="3576638" indent="-1376363" algn="l" defTabSz="4400550" rtl="0" eaLnBrk="0" fontAlgn="base" hangingPunct="0">
        <a:spcBef>
          <a:spcPct val="20000"/>
        </a:spcBef>
        <a:spcAft>
          <a:spcPct val="0"/>
        </a:spcAft>
        <a:buChar char="–"/>
        <a:defRPr kumimoji="1" sz="13500">
          <a:solidFill>
            <a:schemeClr val="tx1"/>
          </a:solidFill>
          <a:latin typeface="+mn-lt"/>
          <a:ea typeface="+mn-ea"/>
          <a:cs typeface="+mn-cs"/>
        </a:defRPr>
      </a:lvl2pPr>
      <a:lvl3pPr marL="5500688" indent="-1100138" algn="l" defTabSz="4400550" rtl="0" eaLnBrk="0" fontAlgn="base" hangingPunct="0">
        <a:spcBef>
          <a:spcPct val="20000"/>
        </a:spcBef>
        <a:spcAft>
          <a:spcPct val="0"/>
        </a:spcAft>
        <a:buChar char="•"/>
        <a:defRPr kumimoji="1" sz="11600">
          <a:solidFill>
            <a:schemeClr val="tx1"/>
          </a:solidFill>
          <a:latin typeface="+mn-lt"/>
          <a:ea typeface="+mn-ea"/>
          <a:cs typeface="+mn-cs"/>
        </a:defRPr>
      </a:lvl3pPr>
      <a:lvl4pPr marL="7702550" indent="-1100138" algn="l" defTabSz="4400550" rtl="0" eaLnBrk="0" fontAlgn="base" hangingPunct="0">
        <a:spcBef>
          <a:spcPct val="20000"/>
        </a:spcBef>
        <a:spcAft>
          <a:spcPct val="0"/>
        </a:spcAft>
        <a:buChar char="–"/>
        <a:defRPr kumimoji="1" sz="9600">
          <a:solidFill>
            <a:schemeClr val="tx1"/>
          </a:solidFill>
          <a:latin typeface="+mn-lt"/>
          <a:ea typeface="+mn-ea"/>
          <a:cs typeface="+mn-cs"/>
        </a:defRPr>
      </a:lvl4pPr>
      <a:lvl5pPr marL="9902825" indent="-1100138" algn="l" defTabSz="4400550" rtl="0" eaLnBrk="0" fontAlgn="base" hangingPunct="0">
        <a:spcBef>
          <a:spcPct val="20000"/>
        </a:spcBef>
        <a:spcAft>
          <a:spcPct val="0"/>
        </a:spcAft>
        <a:buChar char="»"/>
        <a:defRPr kumimoji="1" sz="9600">
          <a:solidFill>
            <a:schemeClr val="tx1"/>
          </a:solidFill>
          <a:latin typeface="+mn-lt"/>
          <a:ea typeface="+mn-ea"/>
          <a:cs typeface="+mn-cs"/>
        </a:defRPr>
      </a:lvl5pPr>
      <a:lvl6pPr marL="10360025" indent="-1100138" algn="l" defTabSz="4400550" rtl="0" fontAlgn="base">
        <a:spcBef>
          <a:spcPct val="20000"/>
        </a:spcBef>
        <a:spcAft>
          <a:spcPct val="0"/>
        </a:spcAft>
        <a:buChar char="»"/>
        <a:defRPr kumimoji="1" sz="9600">
          <a:solidFill>
            <a:schemeClr val="tx1"/>
          </a:solidFill>
          <a:latin typeface="+mn-lt"/>
          <a:ea typeface="+mn-ea"/>
          <a:cs typeface="+mn-cs"/>
        </a:defRPr>
      </a:lvl6pPr>
      <a:lvl7pPr marL="10817225" indent="-1100138" algn="l" defTabSz="4400550" rtl="0" fontAlgn="base">
        <a:spcBef>
          <a:spcPct val="20000"/>
        </a:spcBef>
        <a:spcAft>
          <a:spcPct val="0"/>
        </a:spcAft>
        <a:buChar char="»"/>
        <a:defRPr kumimoji="1" sz="9600">
          <a:solidFill>
            <a:schemeClr val="tx1"/>
          </a:solidFill>
          <a:latin typeface="+mn-lt"/>
          <a:ea typeface="+mn-ea"/>
          <a:cs typeface="+mn-cs"/>
        </a:defRPr>
      </a:lvl7pPr>
      <a:lvl8pPr marL="11274425" indent="-1100138" algn="l" defTabSz="4400550" rtl="0" fontAlgn="base">
        <a:spcBef>
          <a:spcPct val="20000"/>
        </a:spcBef>
        <a:spcAft>
          <a:spcPct val="0"/>
        </a:spcAft>
        <a:buChar char="»"/>
        <a:defRPr kumimoji="1" sz="9600">
          <a:solidFill>
            <a:schemeClr val="tx1"/>
          </a:solidFill>
          <a:latin typeface="+mn-lt"/>
          <a:ea typeface="+mn-ea"/>
          <a:cs typeface="+mn-cs"/>
        </a:defRPr>
      </a:lvl8pPr>
      <a:lvl9pPr marL="11731625" indent="-1100138" algn="l" defTabSz="4400550" rtl="0" fontAlgn="base">
        <a:spcBef>
          <a:spcPct val="20000"/>
        </a:spcBef>
        <a:spcAft>
          <a:spcPct val="0"/>
        </a:spcAft>
        <a:buChar char="»"/>
        <a:defRPr kumimoji="1" sz="9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1975" y="3436938"/>
            <a:ext cx="27485975" cy="3462337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altLang="zh-TW" sz="8000" b="1" dirty="0">
                <a:solidFill>
                  <a:srgbClr val="FF0505"/>
                </a:solidFill>
              </a:rPr>
              <a:t>Using Trusted Execution Environments to Enable Integrity of Offline Test Taking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6750" y="7778750"/>
            <a:ext cx="8208963" cy="6697663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</a:pPr>
            <a:r>
              <a:rPr lang="en-US" altLang="zh-TW" sz="4400" dirty="0"/>
              <a:t>`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1004888" y="11068884"/>
            <a:ext cx="26598562" cy="561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00550">
              <a:spcBef>
                <a:spcPct val="20000"/>
              </a:spcBef>
              <a:buChar char="•"/>
              <a:defRPr kumimoji="1" sz="154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37931725" indent="-37474525" defTabSz="4400550">
              <a:spcBef>
                <a:spcPct val="20000"/>
              </a:spcBef>
              <a:buChar char="–"/>
              <a:defRPr kumimoji="1" sz="135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5500688" indent="-1100138" defTabSz="4400550">
              <a:spcBef>
                <a:spcPct val="20000"/>
              </a:spcBef>
              <a:buChar char="•"/>
              <a:defRPr kumimoji="1" sz="11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7702550" indent="-1100138" defTabSz="4400550">
              <a:spcBef>
                <a:spcPct val="20000"/>
              </a:spcBef>
              <a:buChar char="–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9902825" indent="-1100138" defTabSz="4400550">
              <a:spcBef>
                <a:spcPct val="20000"/>
              </a:spcBef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103600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108172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112744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117316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TW" sz="5400" b="1" dirty="0">
                <a:solidFill>
                  <a:srgbClr val="FF0505"/>
                </a:solidFill>
              </a:rPr>
              <a:t>Abstract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3600" b="1" dirty="0"/>
              <a:t>Some online course platforms assist learners with unreliable internet by making content downloadable.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3600" b="1" dirty="0"/>
              <a:t>However, MOOCs/SPOCs typically require learners to be online for high-stakes assessments (quizzes/assignments). Authenticated learners must upload solutions to a server, where they are evaluated, and scores/feedback is given.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3600" b="1" dirty="0"/>
              <a:t>This places some learners at a disadvantage, and also puts a high load on the server (for some types of assessment).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3600" b="1" dirty="0"/>
              <a:t>We address both problems with a prototype Android quiz app that allows secure, offline evaluation on learner devices.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3600" b="1" dirty="0"/>
              <a:t>Quiz solutions are stored and evaluated in a secure enclave, and they are inaccessible even to learners with root-level access on their own devices.</a:t>
            </a:r>
          </a:p>
          <a:p>
            <a:pPr marL="685800" indent="-685800" eaLnBrk="1" hangingPunct="1">
              <a:defRPr/>
            </a:pPr>
            <a:endParaRPr lang="en-US" altLang="zh-TW" sz="3600" b="1" dirty="0"/>
          </a:p>
          <a:p>
            <a:pPr eaLnBrk="1" hangingPunct="1">
              <a:buFontTx/>
              <a:buNone/>
              <a:defRPr/>
            </a:pPr>
            <a:r>
              <a:rPr lang="en-US" altLang="zh-TW" sz="4800" b="1" dirty="0" smtClean="0">
                <a:solidFill>
                  <a:srgbClr val="FF0505"/>
                </a:solidFill>
              </a:rPr>
              <a:t>System Architecture</a:t>
            </a:r>
          </a:p>
          <a:p>
            <a:pPr eaLnBrk="1" hangingPunct="1">
              <a:buFontTx/>
              <a:buNone/>
              <a:defRPr/>
            </a:pPr>
            <a:endParaRPr lang="en-US" altLang="zh-TW" sz="4800" b="1" dirty="0">
              <a:solidFill>
                <a:srgbClr val="FF0505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TW" sz="4800" b="1" dirty="0" smtClean="0">
              <a:solidFill>
                <a:srgbClr val="FF0505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TW" sz="4800" b="1" dirty="0">
              <a:solidFill>
                <a:srgbClr val="FF0505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TW" sz="4800" b="1" dirty="0" smtClean="0">
              <a:solidFill>
                <a:srgbClr val="FF0505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TW" sz="4800" b="1" dirty="0" smtClean="0">
              <a:solidFill>
                <a:srgbClr val="FF0505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TW" sz="4800" b="1" dirty="0">
              <a:solidFill>
                <a:srgbClr val="FF0505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TW" sz="4800" b="1" dirty="0"/>
          </a:p>
          <a:p>
            <a:pPr eaLnBrk="1" hangingPunct="1">
              <a:buFontTx/>
              <a:buNone/>
              <a:defRPr/>
            </a:pPr>
            <a:endParaRPr lang="en-US" altLang="zh-TW" sz="5400" b="1" dirty="0">
              <a:solidFill>
                <a:srgbClr val="FF0505"/>
              </a:solidFill>
            </a:endParaRPr>
          </a:p>
          <a:p>
            <a:pPr marL="685800" indent="-685800" eaLnBrk="1" hangingPunct="1">
              <a:defRPr/>
            </a:pPr>
            <a:endParaRPr lang="en-US" altLang="zh-TW" sz="5400" b="1" dirty="0">
              <a:solidFill>
                <a:srgbClr val="FF0505"/>
              </a:solidFill>
            </a:endParaRPr>
          </a:p>
        </p:txBody>
      </p:sp>
      <p:sp>
        <p:nvSpPr>
          <p:cNvPr id="3079" name="Rectangle 19"/>
          <p:cNvSpPr>
            <a:spLocks noChangeArrowheads="1"/>
          </p:cNvSpPr>
          <p:nvPr/>
        </p:nvSpPr>
        <p:spPr bwMode="auto">
          <a:xfrm>
            <a:off x="2097818" y="38734801"/>
            <a:ext cx="11033125" cy="647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00550">
              <a:spcBef>
                <a:spcPct val="20000"/>
              </a:spcBef>
              <a:buChar char="•"/>
              <a:defRPr kumimoji="1" sz="154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37931725" indent="-37474525" defTabSz="4400550">
              <a:spcBef>
                <a:spcPct val="20000"/>
              </a:spcBef>
              <a:buChar char="–"/>
              <a:defRPr kumimoji="1" sz="135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5500688" indent="-1100138" defTabSz="4400550">
              <a:spcBef>
                <a:spcPct val="20000"/>
              </a:spcBef>
              <a:buChar char="•"/>
              <a:defRPr kumimoji="1" sz="11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7702550" indent="-1100138" defTabSz="4400550">
              <a:spcBef>
                <a:spcPct val="20000"/>
              </a:spcBef>
              <a:buChar char="–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9902825" indent="-1100138" defTabSz="4400550">
              <a:spcBef>
                <a:spcPct val="20000"/>
              </a:spcBef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103600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108172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112744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117316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zh-TW" sz="4800" b="1" dirty="0">
                <a:solidFill>
                  <a:srgbClr val="FF0505"/>
                </a:solidFill>
              </a:rPr>
              <a:t>Limitations</a:t>
            </a:r>
          </a:p>
          <a:p>
            <a:pPr algn="ctr" eaLnBrk="1" hangingPunct="1">
              <a:buFontTx/>
              <a:buNone/>
              <a:defRPr/>
            </a:pPr>
            <a:endParaRPr lang="en-US" altLang="zh-TW" sz="4800" b="1" dirty="0">
              <a:solidFill>
                <a:srgbClr val="FF0505"/>
              </a:solidFill>
            </a:endParaRPr>
          </a:p>
          <a:p>
            <a:pPr marL="685800" indent="-685800" eaLnBrk="1" hangingPunct="1">
              <a:defRPr/>
            </a:pPr>
            <a:r>
              <a:rPr lang="en-US" altLang="zh-TW" sz="3600" b="1" dirty="0"/>
              <a:t>The current model is unable to transfer cryptographic keys between the server and the learner’s device.</a:t>
            </a:r>
          </a:p>
          <a:p>
            <a:pPr marL="685800" indent="-685800" eaLnBrk="1" hangingPunct="1">
              <a:defRPr/>
            </a:pPr>
            <a:r>
              <a:rPr lang="en-US" altLang="zh-TW" sz="3600" b="1" dirty="0"/>
              <a:t>The keys are hard coded in the secure world, so the Quiz app has to be shipped with the trusted OS.</a:t>
            </a:r>
          </a:p>
        </p:txBody>
      </p:sp>
      <p:sp>
        <p:nvSpPr>
          <p:cNvPr id="3078" name="Rectangle 23"/>
          <p:cNvSpPr>
            <a:spLocks noChangeArrowheads="1"/>
          </p:cNvSpPr>
          <p:nvPr/>
        </p:nvSpPr>
        <p:spPr bwMode="auto">
          <a:xfrm>
            <a:off x="9523413" y="7734300"/>
            <a:ext cx="8208962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00550">
              <a:spcBef>
                <a:spcPct val="20000"/>
              </a:spcBef>
              <a:buChar char="•"/>
              <a:defRPr kumimoji="1" sz="154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37931725" indent="-37474525" defTabSz="4400550">
              <a:spcBef>
                <a:spcPct val="20000"/>
              </a:spcBef>
              <a:buChar char="–"/>
              <a:defRPr kumimoji="1" sz="135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5500688" indent="-1100138" defTabSz="4400550">
              <a:spcBef>
                <a:spcPct val="20000"/>
              </a:spcBef>
              <a:buChar char="•"/>
              <a:defRPr kumimoji="1" sz="11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7702550" indent="-1100138" defTabSz="4400550">
              <a:spcBef>
                <a:spcPct val="20000"/>
              </a:spcBef>
              <a:buChar char="–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9902825" indent="-1100138" defTabSz="4400550">
              <a:spcBef>
                <a:spcPct val="20000"/>
              </a:spcBef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103600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108172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112744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117316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TW" sz="4400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8380075" y="7699375"/>
            <a:ext cx="8208963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00550">
              <a:spcBef>
                <a:spcPct val="20000"/>
              </a:spcBef>
              <a:buChar char="•"/>
              <a:defRPr kumimoji="1" sz="154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37931725" indent="-37474525" defTabSz="4400550">
              <a:spcBef>
                <a:spcPct val="20000"/>
              </a:spcBef>
              <a:buChar char="–"/>
              <a:defRPr kumimoji="1" sz="135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5500688" indent="-1100138" defTabSz="4400550">
              <a:spcBef>
                <a:spcPct val="20000"/>
              </a:spcBef>
              <a:buChar char="•"/>
              <a:defRPr kumimoji="1" sz="11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7702550" indent="-1100138" defTabSz="4400550">
              <a:spcBef>
                <a:spcPct val="20000"/>
              </a:spcBef>
              <a:buChar char="–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9902825" indent="-1100138" defTabSz="4400550">
              <a:spcBef>
                <a:spcPct val="20000"/>
              </a:spcBef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103600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108172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112744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117316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TW" sz="4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13896975" y="33693100"/>
            <a:ext cx="12384088" cy="828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400550">
              <a:spcBef>
                <a:spcPct val="20000"/>
              </a:spcBef>
              <a:buChar char="•"/>
              <a:defRPr kumimoji="1" sz="154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37931725" indent="-37474525" defTabSz="4400550">
              <a:spcBef>
                <a:spcPct val="20000"/>
              </a:spcBef>
              <a:buChar char="–"/>
              <a:defRPr kumimoji="1" sz="135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5500688" indent="-1100138" defTabSz="4400550">
              <a:spcBef>
                <a:spcPct val="20000"/>
              </a:spcBef>
              <a:buChar char="•"/>
              <a:defRPr kumimoji="1" sz="11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7702550" indent="-1100138" defTabSz="4400550">
              <a:spcBef>
                <a:spcPct val="20000"/>
              </a:spcBef>
              <a:buChar char="–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9902825" indent="-1100138" defTabSz="4400550">
              <a:spcBef>
                <a:spcPct val="20000"/>
              </a:spcBef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103600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108172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112744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11731625" indent="-1100138" defTabSz="4400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TW" sz="6000" b="1" dirty="0">
                <a:solidFill>
                  <a:schemeClr val="bg1"/>
                </a:solidFill>
              </a:rPr>
              <a:t>For Images, </a:t>
            </a:r>
          </a:p>
          <a:p>
            <a:pPr algn="ctr" eaLnBrk="1" hangingPunct="1">
              <a:buFontTx/>
              <a:buNone/>
            </a:pPr>
            <a:r>
              <a:rPr lang="en-US" altLang="zh-TW" sz="6000" b="1" dirty="0">
                <a:solidFill>
                  <a:schemeClr val="bg1"/>
                </a:solidFill>
              </a:rPr>
              <a:t>it should be at least 150dpi, </a:t>
            </a:r>
          </a:p>
          <a:p>
            <a:pPr algn="ctr" eaLnBrk="1" hangingPunct="1">
              <a:buFontTx/>
              <a:buNone/>
            </a:pPr>
            <a:r>
              <a:rPr lang="en-US" altLang="zh-TW" sz="6000" b="1" dirty="0">
                <a:solidFill>
                  <a:schemeClr val="bg1"/>
                </a:solidFill>
              </a:rPr>
              <a:t>i.e. for 35cm width image,</a:t>
            </a:r>
          </a:p>
          <a:p>
            <a:pPr algn="ctr" eaLnBrk="1" hangingPunct="1">
              <a:buFontTx/>
              <a:buNone/>
            </a:pPr>
            <a:r>
              <a:rPr lang="en-US" altLang="zh-TW" sz="6000" b="1" dirty="0">
                <a:solidFill>
                  <a:schemeClr val="bg1"/>
                </a:solidFill>
              </a:rPr>
              <a:t>The width is about 2067 pixels</a:t>
            </a:r>
            <a:endParaRPr lang="en-US" altLang="zh-TW" sz="6000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36461"/>
              </p:ext>
            </p:extLst>
          </p:nvPr>
        </p:nvGraphicFramePr>
        <p:xfrm>
          <a:off x="2063750" y="6824663"/>
          <a:ext cx="25984199" cy="2890837"/>
        </p:xfrm>
        <a:graphic>
          <a:graphicData uri="http://schemas.openxmlformats.org/drawingml/2006/table">
            <a:tbl>
              <a:tblPr/>
              <a:tblGrid>
                <a:gridCol w="7224629">
                  <a:extLst>
                    <a:ext uri="{9D8B030D-6E8A-4147-A177-3AD203B41FA5}">
                      <a16:colId xmlns:a16="http://schemas.microsoft.com/office/drawing/2014/main" val="203223668"/>
                    </a:ext>
                  </a:extLst>
                </a:gridCol>
                <a:gridCol w="6833937">
                  <a:extLst>
                    <a:ext uri="{9D8B030D-6E8A-4147-A177-3AD203B41FA5}">
                      <a16:colId xmlns:a16="http://schemas.microsoft.com/office/drawing/2014/main" val="255609179"/>
                    </a:ext>
                  </a:extLst>
                </a:gridCol>
                <a:gridCol w="5630779">
                  <a:extLst>
                    <a:ext uri="{9D8B030D-6E8A-4147-A177-3AD203B41FA5}">
                      <a16:colId xmlns:a16="http://schemas.microsoft.com/office/drawing/2014/main" val="4123847955"/>
                    </a:ext>
                  </a:extLst>
                </a:gridCol>
                <a:gridCol w="6294854">
                  <a:extLst>
                    <a:ext uri="{9D8B030D-6E8A-4147-A177-3AD203B41FA5}">
                      <a16:colId xmlns:a16="http://schemas.microsoft.com/office/drawing/2014/main" val="499856476"/>
                    </a:ext>
                  </a:extLst>
                </a:gridCol>
              </a:tblGrid>
              <a:tr h="289083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14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kumimoji="1" sz="1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Rahul Mahadev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Department of ISE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PES Institute of Technology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rahul.mahadev7@gmail.com</a:t>
                      </a:r>
                    </a:p>
                  </a:txBody>
                  <a:tcPr marT="50019" marB="5001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00550" eaLnBrk="0" hangingPunct="0">
                        <a:spcBef>
                          <a:spcPct val="20000"/>
                        </a:spcBef>
                        <a:defRPr kumimoji="1" sz="14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1pPr>
                      <a:lvl2pPr marL="37931725" indent="-37474525" defTabSz="4400550" eaLnBrk="0" hangingPunct="0">
                        <a:spcBef>
                          <a:spcPct val="20000"/>
                        </a:spcBef>
                        <a:defRPr kumimoji="1" sz="1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Arvind </a:t>
                      </a:r>
                      <a:r>
                        <a:rPr kumimoji="0" lang="en-US" altLang="zh-TW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Seshadri</a:t>
                      </a:r>
                      <a:endParaRPr kumimoji="0" lang="en-US" altLang="zh-TW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IBM Research</a:t>
                      </a: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asesdri@gmail.com</a:t>
                      </a:r>
                      <a:endParaRPr kumimoji="0" lang="en-US" altLang="zh-TW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</a:txBody>
                  <a:tcPr marT="50019" marB="5001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00550" eaLnBrk="0" hangingPunct="0">
                        <a:spcBef>
                          <a:spcPct val="20000"/>
                        </a:spcBef>
                        <a:defRPr kumimoji="1" sz="14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1pPr>
                      <a:lvl2pPr marL="37931725" indent="-37474525" defTabSz="4400550" eaLnBrk="0" hangingPunct="0">
                        <a:spcBef>
                          <a:spcPct val="20000"/>
                        </a:spcBef>
                        <a:defRPr kumimoji="1" sz="1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Sriram</a:t>
                      </a:r>
                      <a:r>
                        <a:rPr kumimoji="0" lang="en-US" altLang="zh-TW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 </a:t>
                      </a:r>
                      <a:r>
                        <a:rPr kumimoji="0" lang="en-US" altLang="zh-TW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Rajamani</a:t>
                      </a:r>
                      <a:endParaRPr kumimoji="0" lang="en-US" altLang="zh-TW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Microsoft Research</a:t>
                      </a: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sriram@microsoft.com</a:t>
                      </a: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</a:txBody>
                  <a:tcPr marT="50019" marB="5001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 </a:t>
                      </a:r>
                      <a:r>
                        <a:rPr kumimoji="0" lang="en-US" altLang="zh-TW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Viraj</a:t>
                      </a:r>
                      <a:r>
                        <a:rPr kumimoji="0" lang="en-US" altLang="zh-TW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 Kumar</a:t>
                      </a: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Department of CSE</a:t>
                      </a: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PES University</a:t>
                      </a: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</a:rPr>
                        <a:t>viraj.kumar@pes.edu</a:t>
                      </a:r>
                      <a:endParaRPr kumimoji="0" lang="en-US" altLang="en-US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</a:endParaRPr>
                    </a:p>
                  </a:txBody>
                  <a:tcPr marT="50019" marB="5001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00882"/>
                  </a:ext>
                </a:extLst>
              </a:tr>
            </a:tbl>
          </a:graphicData>
        </a:graphic>
      </p:graphicFrame>
      <p:sp>
        <p:nvSpPr>
          <p:cNvPr id="3091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9840913" y="49479200"/>
            <a:ext cx="9121775" cy="1063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154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37931725" indent="-37474525">
              <a:spcBef>
                <a:spcPct val="20000"/>
              </a:spcBef>
              <a:buChar char="–"/>
              <a:defRPr kumimoji="1" sz="135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5500688" indent="-1100138">
              <a:spcBef>
                <a:spcPct val="20000"/>
              </a:spcBef>
              <a:buChar char="•"/>
              <a:defRPr kumimoji="1" sz="11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7702550" indent="-1100138">
              <a:spcBef>
                <a:spcPct val="20000"/>
              </a:spcBef>
              <a:buChar char="–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9902825" indent="-1100138">
              <a:spcBef>
                <a:spcPct val="20000"/>
              </a:spcBef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10360025" indent="-110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10817225" indent="-110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11274425" indent="-110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11731625" indent="-110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60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/>
              <a:t>Paper ID: 15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2375" y="38734801"/>
            <a:ext cx="4173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4800" b="1" dirty="0">
                <a:solidFill>
                  <a:srgbClr val="FF0505"/>
                </a:solidFill>
              </a:rPr>
              <a:t>Screenshots</a:t>
            </a:r>
          </a:p>
        </p:txBody>
      </p:sp>
      <p:pic>
        <p:nvPicPr>
          <p:cNvPr id="3096" name="Picture 24" descr="Image result for server clipart copyright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9" y="18173749"/>
            <a:ext cx="27717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1595" y="22787746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Secure Server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8082863" y="17518402"/>
            <a:ext cx="20110177" cy="18912984"/>
          </a:xfrm>
          <a:prstGeom prst="roundRect">
            <a:avLst/>
          </a:prstGeom>
          <a:solidFill>
            <a:schemeClr val="accent1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00550" eaLnBrk="1" hangingPunct="1"/>
            <a:endParaRPr kumimoji="1" lang="en-US" sz="8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404079" y="33842853"/>
            <a:ext cx="15750347" cy="18907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ARM-based </a:t>
            </a:r>
            <a:r>
              <a:rPr kumimoji="1" 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SoC with ARM</a:t>
            </a:r>
            <a:r>
              <a:rPr kumimoji="1" lang="en-US" sz="4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 TrustZone</a:t>
            </a:r>
            <a:endParaRPr kumimoji="1" 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 flipV="1">
            <a:off x="17852906" y="17454039"/>
            <a:ext cx="2306" cy="1632445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9748336" y="31076623"/>
            <a:ext cx="6895204" cy="2057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Android </a:t>
            </a:r>
            <a:r>
              <a:rPr kumimoji="1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Kernel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9049769" y="31081110"/>
            <a:ext cx="7889957" cy="20574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OP-TEE</a:t>
            </a:r>
            <a:r>
              <a:rPr kumimoji="1" lang="en-US" sz="4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 </a:t>
            </a:r>
            <a:r>
              <a:rPr kumimoji="1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OS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13131727" y="29156899"/>
            <a:ext cx="3245930" cy="1684354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latin typeface="Arial" charset="0"/>
                <a:cs typeface="新細明體" charset="-120"/>
              </a:rPr>
              <a:t>Driver process</a:t>
            </a:r>
            <a:endParaRPr kumimoji="1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19094998" y="29798045"/>
            <a:ext cx="7844728" cy="10521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OP-TEE library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13" y="20209477"/>
            <a:ext cx="6828884" cy="40205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11102" y="22546313"/>
            <a:ext cx="37321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Quiz front end</a:t>
            </a:r>
          </a:p>
          <a:p>
            <a:pPr algn="ctr"/>
            <a:r>
              <a:rPr lang="en-US" sz="4400" dirty="0"/>
              <a:t>(GUI)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8736643" y="20217484"/>
            <a:ext cx="8234509" cy="478199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Quiz</a:t>
            </a:r>
          </a:p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evaluation</a:t>
            </a:r>
          </a:p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latin typeface="Arial" charset="0"/>
                <a:cs typeface="新細明體" charset="-120"/>
              </a:rPr>
              <a:t>system</a:t>
            </a:r>
            <a:endParaRPr kumimoji="1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00226" y="18785640"/>
            <a:ext cx="3791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Normal world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660062" y="18716089"/>
            <a:ext cx="5657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Secure world</a:t>
            </a:r>
          </a:p>
        </p:txBody>
      </p:sp>
      <p:sp>
        <p:nvSpPr>
          <p:cNvPr id="16" name="Rectangle: Rounded Corners 15"/>
          <p:cNvSpPr/>
          <p:nvPr/>
        </p:nvSpPr>
        <p:spPr bwMode="auto">
          <a:xfrm>
            <a:off x="18548060" y="18586046"/>
            <a:ext cx="9055390" cy="15021437"/>
          </a:xfrm>
          <a:prstGeom prst="roundRect">
            <a:avLst/>
          </a:prstGeom>
          <a:noFill/>
          <a:ln w="762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8723942" y="18630886"/>
            <a:ext cx="8448386" cy="14976597"/>
          </a:xfrm>
          <a:prstGeom prst="roundRect">
            <a:avLst/>
          </a:prstGeom>
          <a:noFill/>
          <a:ln w="762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12120750" y="24187386"/>
            <a:ext cx="0" cy="509672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2120750" y="25844426"/>
            <a:ext cx="1507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Learner</a:t>
            </a:r>
          </a:p>
          <a:p>
            <a:r>
              <a:rPr lang="en-US" sz="3000" dirty="0"/>
              <a:t>Input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4151082" y="20254247"/>
            <a:ext cx="5689831" cy="9609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580001">
            <a:off x="4407766" y="19963172"/>
            <a:ext cx="5331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/>
              <a:t>Encrypted Questions/Answers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flipH="1">
            <a:off x="11312650" y="24277396"/>
            <a:ext cx="57771" cy="49730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 flipV="1">
            <a:off x="10459271" y="24038692"/>
            <a:ext cx="441" cy="509672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8663871" y="25803370"/>
            <a:ext cx="2464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/>
              <a:t>Encrypted</a:t>
            </a:r>
          </a:p>
          <a:p>
            <a:pPr algn="r"/>
            <a:r>
              <a:rPr lang="en-US" sz="3000" dirty="0"/>
              <a:t>Scores</a:t>
            </a:r>
          </a:p>
        </p:txBody>
      </p:sp>
      <p:sp>
        <p:nvSpPr>
          <p:cNvPr id="76" name="TextBox 75"/>
          <p:cNvSpPr txBox="1"/>
          <p:nvPr/>
        </p:nvSpPr>
        <p:spPr>
          <a:xfrm rot="16200000">
            <a:off x="9552522" y="26841911"/>
            <a:ext cx="2834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/>
              <a:t>Encrypted Q&amp;A</a:t>
            </a:r>
          </a:p>
        </p:txBody>
      </p:sp>
      <p:sp>
        <p:nvSpPr>
          <p:cNvPr id="67" name="Arrow: Curved Right 66"/>
          <p:cNvSpPr/>
          <p:nvPr/>
        </p:nvSpPr>
        <p:spPr bwMode="auto">
          <a:xfrm>
            <a:off x="16628451" y="29846872"/>
            <a:ext cx="2270271" cy="2451968"/>
          </a:xfrm>
          <a:prstGeom prst="curvedRightArrow">
            <a:avLst>
              <a:gd name="adj1" fmla="val 25000"/>
              <a:gd name="adj2" fmla="val 54002"/>
              <a:gd name="adj3" fmla="val 33391"/>
            </a:avLst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 flipH="1" flipV="1">
            <a:off x="19898204" y="25029823"/>
            <a:ext cx="19954" cy="47857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 rot="16200000">
            <a:off x="18226580" y="27747029"/>
            <a:ext cx="2428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/>
              <a:t>Decrypt Q&amp;A</a:t>
            </a: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21863372" y="24971264"/>
            <a:ext cx="0" cy="484435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20334072" y="27008365"/>
            <a:ext cx="1507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Learner</a:t>
            </a:r>
          </a:p>
          <a:p>
            <a:r>
              <a:rPr lang="en-US" sz="3000" dirty="0"/>
              <a:t>Input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23844697" y="25029823"/>
            <a:ext cx="33604" cy="47857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24185477" y="27035747"/>
            <a:ext cx="1914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Encrypted</a:t>
            </a:r>
          </a:p>
          <a:p>
            <a:r>
              <a:rPr lang="en-US" sz="3000" dirty="0"/>
              <a:t>Scores</a:t>
            </a:r>
          </a:p>
        </p:txBody>
      </p:sp>
      <p:cxnSp>
        <p:nvCxnSpPr>
          <p:cNvPr id="102" name="Straight Arrow Connector 101"/>
          <p:cNvCxnSpPr/>
          <p:nvPr/>
        </p:nvCxnSpPr>
        <p:spPr bwMode="auto">
          <a:xfrm flipH="1" flipV="1">
            <a:off x="3929713" y="21392435"/>
            <a:ext cx="5713234" cy="108370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 rot="602215">
            <a:off x="4694014" y="21920199"/>
            <a:ext cx="321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/>
              <a:t>Encrypted Scores</a:t>
            </a:r>
          </a:p>
        </p:txBody>
      </p:sp>
      <p:sp>
        <p:nvSpPr>
          <p:cNvPr id="107" name="TextBox 106"/>
          <p:cNvSpPr txBox="1"/>
          <p:nvPr/>
        </p:nvSpPr>
        <p:spPr>
          <a:xfrm rot="602215">
            <a:off x="5114700" y="21300771"/>
            <a:ext cx="2572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/>
              <a:t>TCP Channel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293984" y="35862356"/>
            <a:ext cx="4642618" cy="7694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/>
              <a:t>Learner’s device</a:t>
            </a:r>
          </a:p>
        </p:txBody>
      </p:sp>
      <p:pic>
        <p:nvPicPr>
          <p:cNvPr id="3100" name="Picture 28" descr="Image result for gears clipart open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436" y="20918357"/>
            <a:ext cx="2559990" cy="25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72" y="40524855"/>
            <a:ext cx="5554176" cy="46482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3141" y="40524854"/>
            <a:ext cx="7160186" cy="474267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 bwMode="auto">
          <a:xfrm>
            <a:off x="9748335" y="29221035"/>
            <a:ext cx="3198171" cy="162912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Android Library</a:t>
            </a:r>
            <a:endParaRPr kumimoji="1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58" name="Rectangle: Rounded Corners 9"/>
          <p:cNvSpPr/>
          <p:nvPr/>
        </p:nvSpPr>
        <p:spPr bwMode="auto">
          <a:xfrm>
            <a:off x="9840913" y="31166234"/>
            <a:ext cx="6802627" cy="72368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latin typeface="Arial" charset="0"/>
                <a:cs typeface="新細明體" charset="-120"/>
              </a:rPr>
              <a:t>OPTEE kernel module</a:t>
            </a:r>
            <a:endParaRPr kumimoji="1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26" name="Circular Arrow 25"/>
          <p:cNvSpPr/>
          <p:nvPr/>
        </p:nvSpPr>
        <p:spPr bwMode="auto">
          <a:xfrm>
            <a:off x="12344241" y="27703614"/>
            <a:ext cx="2324100" cy="32272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278099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8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14325496" y="30603163"/>
            <a:ext cx="1056132" cy="895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8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34" name="Circular Arrow 33"/>
          <p:cNvSpPr/>
          <p:nvPr/>
        </p:nvSpPr>
        <p:spPr bwMode="auto">
          <a:xfrm>
            <a:off x="15529274" y="29972512"/>
            <a:ext cx="5829300" cy="4059393"/>
          </a:xfrm>
          <a:prstGeom prst="circularArrow">
            <a:avLst>
              <a:gd name="adj1" fmla="val 7822"/>
              <a:gd name="adj2" fmla="val 1142319"/>
              <a:gd name="adj3" fmla="val 20457681"/>
              <a:gd name="adj4" fmla="val 11498992"/>
              <a:gd name="adj5" fmla="val 164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00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8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新細明體"/>
      </a:majorFont>
      <a:minorFont>
        <a:latin typeface="Arial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0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8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0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8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  <a:cs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284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新細明體</vt:lpstr>
      <vt:lpstr>預設簡報設計</vt:lpstr>
      <vt:lpstr>Using Trusted Execution Environments to Enable Integrity of Offline Test Taking</vt:lpstr>
    </vt:vector>
  </TitlesOfParts>
  <Company>cintec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Paper  Name  ( Font  :  Arial Bold , Font Size: 80pt ,  Color Red , Align Left ..............................................)]</dc:title>
  <dc:creator>yslaw</dc:creator>
  <cp:lastModifiedBy>Rahul Shivu Mahadev</cp:lastModifiedBy>
  <cp:revision>83</cp:revision>
  <dcterms:created xsi:type="dcterms:W3CDTF">2010-12-09T14:32:08Z</dcterms:created>
  <dcterms:modified xsi:type="dcterms:W3CDTF">2016-10-09T09:10:59Z</dcterms:modified>
</cp:coreProperties>
</file>