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853" r:id="rId2"/>
    <p:sldId id="1854" r:id="rId3"/>
    <p:sldId id="662" r:id="rId4"/>
    <p:sldId id="377" r:id="rId5"/>
    <p:sldId id="1856" r:id="rId6"/>
    <p:sldId id="1595" r:id="rId7"/>
    <p:sldId id="562" r:id="rId8"/>
    <p:sldId id="1494" r:id="rId9"/>
    <p:sldId id="1857" r:id="rId10"/>
    <p:sldId id="185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3" autoAdjust="0"/>
    <p:restoredTop sz="96314" autoAdjust="0"/>
  </p:normalViewPr>
  <p:slideViewPr>
    <p:cSldViewPr snapToGrid="0">
      <p:cViewPr varScale="1">
        <p:scale>
          <a:sx n="98" d="100"/>
          <a:sy n="98" d="100"/>
        </p:scale>
        <p:origin x="45" y="-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2024/10/8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extLst>
      <p:ext uri="{BB962C8B-B14F-4D97-AF65-F5344CB8AC3E}">
        <p14:creationId xmlns:p14="http://schemas.microsoft.com/office/powerpoint/2010/main" val="10463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58C25B8B-3784-46F6-964B-E71104D32574}" type="slidenum">
              <a:rPr lang="zh-CN" altLang="en-US" smtClean="0"/>
              <a:t>7</a:t>
            </a:fld>
            <a:endParaRPr lang="zh-CN" altLang="en-US"/>
          </a:p>
        </p:txBody>
      </p:sp>
    </p:spTree>
    <p:extLst>
      <p:ext uri="{BB962C8B-B14F-4D97-AF65-F5344CB8AC3E}">
        <p14:creationId xmlns:p14="http://schemas.microsoft.com/office/powerpoint/2010/main" val="102303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2024/10/8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2024/10/8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59403" y="2291149"/>
            <a:ext cx="7319652" cy="1446550"/>
          </a:xfrm>
          <a:prstGeom prst="rect">
            <a:avLst/>
          </a:prstGeom>
          <a:effectLst/>
        </p:spPr>
        <p:txBody>
          <a:bodyPr wrap="square">
            <a:spAutoFit/>
          </a:bodyPr>
          <a:lstStyle/>
          <a:p>
            <a:pPr algn="dist">
              <a:defRPr/>
            </a:pP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项目计划汇报</a:t>
            </a:r>
          </a:p>
        </p:txBody>
      </p:sp>
      <p:sp>
        <p:nvSpPr>
          <p:cNvPr id="15" name="TextBox 26"/>
          <p:cNvSpPr txBox="1"/>
          <p:nvPr/>
        </p:nvSpPr>
        <p:spPr>
          <a:xfrm>
            <a:off x="3607614" y="3806010"/>
            <a:ext cx="5231586" cy="461665"/>
          </a:xfrm>
          <a:prstGeom prst="rect">
            <a:avLst/>
          </a:prstGeom>
          <a:noFill/>
        </p:spPr>
        <p:txBody>
          <a:bodyPr wrap="square" rtlCol="0">
            <a:spAutoFit/>
          </a:bodyPr>
          <a:lstStyle/>
          <a:p>
            <a:pPr algn="dist"/>
            <a:r>
              <a:rPr lang="zh-CN" altLang="en-US" sz="2400" dirty="0">
                <a:solidFill>
                  <a:schemeClr val="bg2">
                    <a:lumMod val="25000"/>
                  </a:schemeClr>
                </a:solidFill>
                <a:latin typeface="Source Han Sans SC" panose="020B0500000000000000" pitchFamily="34" charset="-128"/>
                <a:ea typeface="Source Han Sans SC" panose="020B0500000000000000" pitchFamily="34" charset="-128"/>
                <a:cs typeface="+mn-ea"/>
                <a:sym typeface="字魂58号-创中黑" panose="00000500000000000000" pitchFamily="2" charset="-122"/>
              </a:rPr>
              <a:t>校园二手交易平台</a:t>
            </a:r>
          </a:p>
        </p:txBody>
      </p:sp>
      <p:sp>
        <p:nvSpPr>
          <p:cNvPr id="16" name="矩形: 圆角 23"/>
          <p:cNvSpPr/>
          <p:nvPr/>
        </p:nvSpPr>
        <p:spPr>
          <a:xfrm rot="10800000" flipV="1">
            <a:off x="4263076" y="4557920"/>
            <a:ext cx="3665848" cy="18200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5154998" y="4557920"/>
            <a:ext cx="1882003" cy="2062103"/>
          </a:xfrm>
          <a:prstGeom prst="rect">
            <a:avLst/>
          </a:prstGeom>
          <a:noFill/>
        </p:spPr>
        <p:txBody>
          <a:bodyPr wrap="square" rtlCol="0">
            <a:spAutoFit/>
            <a:scene3d>
              <a:camera prst="orthographicFront"/>
              <a:lightRig rig="threePt" dir="t"/>
            </a:scene3d>
            <a:sp3d contourW="12700"/>
          </a:bodyPr>
          <a:lstStyle/>
          <a:p>
            <a:r>
              <a:rPr lang="en-US" altLang="zh-CN" sz="1600" b="1" dirty="0">
                <a:solidFill>
                  <a:schemeClr val="bg1"/>
                </a:solidFill>
                <a:cs typeface="+mn-ea"/>
                <a:sym typeface="+mn-lt"/>
              </a:rPr>
              <a:t>PPT</a:t>
            </a:r>
            <a:r>
              <a:rPr lang="zh-CN" altLang="en-US" sz="1600" b="1" dirty="0">
                <a:solidFill>
                  <a:schemeClr val="bg1"/>
                </a:solidFill>
                <a:cs typeface="+mn-ea"/>
                <a:sym typeface="+mn-lt"/>
              </a:rPr>
              <a:t>制作：黄哲瀚</a:t>
            </a:r>
            <a:endParaRPr lang="en-US" altLang="zh-CN" sz="1600" b="1" dirty="0">
              <a:solidFill>
                <a:schemeClr val="bg1"/>
              </a:solidFill>
              <a:cs typeface="+mn-ea"/>
              <a:sym typeface="+mn-lt"/>
            </a:endParaRPr>
          </a:p>
          <a:p>
            <a:endParaRPr lang="en-US" altLang="zh-CN" sz="1600" b="1" dirty="0">
              <a:solidFill>
                <a:schemeClr val="bg1"/>
              </a:solidFill>
              <a:cs typeface="+mn-ea"/>
              <a:sym typeface="+mn-lt"/>
            </a:endParaRPr>
          </a:p>
          <a:p>
            <a:r>
              <a:rPr lang="zh-CN" altLang="en-US" sz="1600" b="1" dirty="0">
                <a:solidFill>
                  <a:schemeClr val="bg1"/>
                </a:solidFill>
                <a:cs typeface="+mn-ea"/>
                <a:sym typeface="+mn-lt"/>
              </a:rPr>
              <a:t>报告技术书：仇鑫宇</a:t>
            </a:r>
            <a:endParaRPr lang="en-US" altLang="zh-CN" sz="1600" b="1" dirty="0">
              <a:solidFill>
                <a:schemeClr val="bg1"/>
              </a:solidFill>
              <a:cs typeface="+mn-ea"/>
              <a:sym typeface="+mn-lt"/>
            </a:endParaRPr>
          </a:p>
          <a:p>
            <a:endParaRPr lang="en-US" altLang="zh-CN" sz="1600" b="1" dirty="0">
              <a:solidFill>
                <a:schemeClr val="bg1"/>
              </a:solidFill>
              <a:cs typeface="+mn-ea"/>
              <a:sym typeface="+mn-lt"/>
            </a:endParaRPr>
          </a:p>
          <a:p>
            <a:r>
              <a:rPr lang="zh-CN" altLang="en-US" sz="1600" b="1" dirty="0">
                <a:solidFill>
                  <a:schemeClr val="bg1"/>
                </a:solidFill>
                <a:cs typeface="+mn-ea"/>
                <a:sym typeface="+mn-lt"/>
              </a:rPr>
              <a:t>甘特图制作：胡奕晨</a:t>
            </a:r>
            <a:endParaRPr lang="en-US" altLang="zh-CN" sz="1600" b="1" dirty="0">
              <a:solidFill>
                <a:schemeClr val="bg1"/>
              </a:solidFill>
              <a:cs typeface="+mn-ea"/>
              <a:sym typeface="+mn-lt"/>
            </a:endParaRPr>
          </a:p>
          <a:p>
            <a:pPr algn="dist"/>
            <a:endParaRPr lang="en-US" altLang="zh-CN"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89658" y="2176674"/>
            <a:ext cx="6659142" cy="1569660"/>
          </a:xfrm>
          <a:prstGeom prst="rect">
            <a:avLst/>
          </a:prstGeom>
          <a:effectLst/>
        </p:spPr>
        <p:txBody>
          <a:bodyPr wrap="square">
            <a:spAutoFit/>
          </a:bodyPr>
          <a:lstStyle/>
          <a:p>
            <a:pPr algn="dist">
              <a:defRPr/>
            </a:pPr>
            <a:r>
              <a:rPr lang="zh-CN" altLang="en-US" sz="96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谢谢观看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057196" y="4309773"/>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7175" y="1186787"/>
            <a:ext cx="1774845"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项目概述</a:t>
            </a:r>
          </a:p>
        </p:txBody>
      </p:sp>
      <p:sp>
        <p:nvSpPr>
          <p:cNvPr id="7" name="文本框 6"/>
          <p:cNvSpPr txBox="1"/>
          <p:nvPr/>
        </p:nvSpPr>
        <p:spPr>
          <a:xfrm>
            <a:off x="6611817" y="1217566"/>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01</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8" name="文本框 7"/>
          <p:cNvSpPr txBox="1"/>
          <p:nvPr/>
        </p:nvSpPr>
        <p:spPr>
          <a:xfrm>
            <a:off x="7095763" y="1248344"/>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9" name="文本框 8"/>
          <p:cNvSpPr txBox="1"/>
          <p:nvPr/>
        </p:nvSpPr>
        <p:spPr>
          <a:xfrm>
            <a:off x="7267446" y="5117213"/>
            <a:ext cx="2569934"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项目实施计划</a:t>
            </a:r>
          </a:p>
        </p:txBody>
      </p:sp>
      <p:sp>
        <p:nvSpPr>
          <p:cNvPr id="10" name="文本框 9"/>
          <p:cNvSpPr txBox="1"/>
          <p:nvPr/>
        </p:nvSpPr>
        <p:spPr>
          <a:xfrm>
            <a:off x="6611817" y="5117213"/>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04</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1" name="文本框 10"/>
          <p:cNvSpPr txBox="1"/>
          <p:nvPr/>
        </p:nvSpPr>
        <p:spPr>
          <a:xfrm>
            <a:off x="7095763" y="5147991"/>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2" name="文本框 11"/>
          <p:cNvSpPr txBox="1"/>
          <p:nvPr/>
        </p:nvSpPr>
        <p:spPr>
          <a:xfrm>
            <a:off x="7267446" y="2517448"/>
            <a:ext cx="2569934"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项目功能规划</a:t>
            </a:r>
          </a:p>
        </p:txBody>
      </p:sp>
      <p:sp>
        <p:nvSpPr>
          <p:cNvPr id="13" name="文本框 12"/>
          <p:cNvSpPr txBox="1"/>
          <p:nvPr/>
        </p:nvSpPr>
        <p:spPr>
          <a:xfrm>
            <a:off x="6611817" y="2517448"/>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02</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4" name="文本框 13"/>
          <p:cNvSpPr txBox="1"/>
          <p:nvPr/>
        </p:nvSpPr>
        <p:spPr>
          <a:xfrm>
            <a:off x="7095763" y="2548226"/>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5" name="文本框 14"/>
          <p:cNvSpPr txBox="1"/>
          <p:nvPr/>
        </p:nvSpPr>
        <p:spPr>
          <a:xfrm>
            <a:off x="7267444" y="3817330"/>
            <a:ext cx="3365024" cy="523220"/>
          </a:xfrm>
          <a:prstGeom prst="rect">
            <a:avLst/>
          </a:prstGeom>
          <a:noFill/>
        </p:spPr>
        <p:txBody>
          <a:bodyPr wrap="none" rtlCol="0">
            <a:spAutoFit/>
          </a:bodyPr>
          <a:lstStyle/>
          <a:p>
            <a:pPr algn="ctr"/>
            <a:r>
              <a:rPr lang="zh-CN" altLang="en-US" sz="2800" spc="300" dirty="0">
                <a:solidFill>
                  <a:schemeClr val="tx1">
                    <a:lumMod val="75000"/>
                    <a:lumOff val="25000"/>
                  </a:schemeClr>
                </a:solidFill>
                <a:latin typeface="方正清刻本悦宋简体" panose="02000000000000000000" pitchFamily="2" charset="-122"/>
                <a:ea typeface="方正清刻本悦宋简体" panose="02000000000000000000" pitchFamily="2" charset="-122"/>
              </a:rPr>
              <a:t>项目技术实现方案</a:t>
            </a:r>
          </a:p>
        </p:txBody>
      </p:sp>
      <p:sp>
        <p:nvSpPr>
          <p:cNvPr id="16" name="文本框 15"/>
          <p:cNvSpPr txBox="1"/>
          <p:nvPr/>
        </p:nvSpPr>
        <p:spPr>
          <a:xfrm>
            <a:off x="6611816" y="3817330"/>
            <a:ext cx="582212"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03</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7095763" y="3848108"/>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8" name="矩形 17"/>
          <p:cNvSpPr/>
          <p:nvPr/>
        </p:nvSpPr>
        <p:spPr>
          <a:xfrm>
            <a:off x="2127575" y="2705725"/>
            <a:ext cx="2569936" cy="1446550"/>
          </a:xfrm>
          <a:prstGeom prst="rect">
            <a:avLst/>
          </a:prstGeom>
          <a:effectLst/>
        </p:spPr>
        <p:txBody>
          <a:bodyPr wrap="square">
            <a:spAutoFit/>
          </a:bodyPr>
          <a:lstStyle/>
          <a:p>
            <a:pPr algn="dist">
              <a:defRPr/>
            </a:pP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目录</a:t>
            </a: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07023"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项目概述</a:t>
              </a: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endParaRPr>
          </a:p>
        </p:txBody>
      </p:sp>
      <p:sp>
        <p:nvSpPr>
          <p:cNvPr id="5" name="Freeform 10"/>
          <p:cNvSpPr/>
          <p:nvPr/>
        </p:nvSpPr>
        <p:spPr>
          <a:xfrm>
            <a:off x="9260880" y="1052734"/>
            <a:ext cx="2235720" cy="4734734"/>
          </a:xfrm>
          <a:custGeom>
            <a:avLst/>
            <a:gdLst>
              <a:gd name="connsiteX0" fmla="*/ 0 w 2235720"/>
              <a:gd name="connsiteY0" fmla="*/ 2502486 h 4734734"/>
              <a:gd name="connsiteX1" fmla="*/ 2232248 w 2235720"/>
              <a:gd name="connsiteY1" fmla="*/ 2502486 h 4734734"/>
              <a:gd name="connsiteX2" fmla="*/ 2232248 w 2235720"/>
              <a:gd name="connsiteY2" fmla="*/ 4734734 h 4734734"/>
              <a:gd name="connsiteX3" fmla="*/ 0 w 2235720"/>
              <a:gd name="connsiteY3" fmla="*/ 4734734 h 4734734"/>
              <a:gd name="connsiteX4" fmla="*/ 3472 w 2235720"/>
              <a:gd name="connsiteY4" fmla="*/ 0 h 4734734"/>
              <a:gd name="connsiteX5" fmla="*/ 2235720 w 2235720"/>
              <a:gd name="connsiteY5" fmla="*/ 0 h 4734734"/>
              <a:gd name="connsiteX6" fmla="*/ 2235720 w 2235720"/>
              <a:gd name="connsiteY6" fmla="*/ 2502485 h 4734734"/>
              <a:gd name="connsiteX7" fmla="*/ 3472 w 2235720"/>
              <a:gd name="connsiteY7" fmla="*/ 2502485 h 473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20" h="4734734">
                <a:moveTo>
                  <a:pt x="0" y="2502486"/>
                </a:moveTo>
                <a:lnTo>
                  <a:pt x="2232248" y="2502486"/>
                </a:lnTo>
                <a:lnTo>
                  <a:pt x="2232248" y="4734734"/>
                </a:lnTo>
                <a:lnTo>
                  <a:pt x="0" y="4734734"/>
                </a:lnTo>
                <a:close/>
                <a:moveTo>
                  <a:pt x="3472" y="0"/>
                </a:moveTo>
                <a:lnTo>
                  <a:pt x="2235720" y="0"/>
                </a:lnTo>
                <a:lnTo>
                  <a:pt x="2235720" y="2502485"/>
                </a:lnTo>
                <a:lnTo>
                  <a:pt x="3472" y="2502485"/>
                </a:lnTo>
                <a:close/>
              </a:path>
            </a:pathLst>
          </a:custGeom>
          <a:blipFill>
            <a:blip r:embed="rId2"/>
            <a:stretch>
              <a:fillRect l="-108833" r="-1088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8"/>
          <p:cNvSpPr/>
          <p:nvPr/>
        </p:nvSpPr>
        <p:spPr>
          <a:xfrm>
            <a:off x="6819552" y="1074052"/>
            <a:ext cx="2232248" cy="2232248"/>
          </a:xfrm>
          <a:prstGeom prst="rect">
            <a:avLst/>
          </a:prstGeom>
          <a:blipFill dpi="0" rotWithShape="1">
            <a:blip r:embed="rId3"/>
            <a:srcRect/>
            <a:stretch>
              <a:fillRect l="-25000" r="-2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9"/>
          <p:cNvSpPr/>
          <p:nvPr/>
        </p:nvSpPr>
        <p:spPr>
          <a:xfrm>
            <a:off x="6816080" y="3576537"/>
            <a:ext cx="2232248" cy="2232248"/>
          </a:xfrm>
          <a:prstGeom prst="rect">
            <a:avLst/>
          </a:prstGeom>
          <a:blipFill dpi="0" rotWithShape="1">
            <a:blip r:embed="rId4"/>
            <a:srcRect/>
            <a:stretch>
              <a:fillRect l="-25000" r="-2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1339814" y="2153823"/>
            <a:ext cx="3939322" cy="584775"/>
          </a:xfrm>
          <a:prstGeom prst="rect">
            <a:avLst/>
          </a:prstGeom>
          <a:noFill/>
        </p:spPr>
        <p:txBody>
          <a:bodyPr wrap="square" rtlCol="0">
            <a:spAutoFit/>
          </a:bodyPr>
          <a:lstStyle/>
          <a:p>
            <a:r>
              <a:rPr lang="zh-CN" altLang="en-US" sz="3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校园二手交易平台</a:t>
            </a:r>
          </a:p>
        </p:txBody>
      </p:sp>
      <p:sp>
        <p:nvSpPr>
          <p:cNvPr id="16" name="TextBox 24"/>
          <p:cNvSpPr txBox="1"/>
          <p:nvPr/>
        </p:nvSpPr>
        <p:spPr>
          <a:xfrm>
            <a:off x="1386589" y="2999302"/>
            <a:ext cx="3985859" cy="1887680"/>
          </a:xfrm>
          <a:prstGeom prst="rect">
            <a:avLst/>
          </a:prstGeom>
          <a:noFill/>
        </p:spPr>
        <p:txBody>
          <a:bodyPr wrap="square" lIns="91423" tIns="45712" rIns="91423" bIns="45712" rtlCol="0">
            <a:spAutoFit/>
          </a:bodyPr>
          <a:lstStyle/>
          <a:p>
            <a:pPr lvl="0" defTabSz="1217930">
              <a:lnSpc>
                <a:spcPts val="2000"/>
              </a:lnSpc>
              <a:defRPr/>
            </a:pPr>
            <a:r>
              <a:rPr lang="zh-CN" altLang="en-US" dirty="0"/>
              <a:t>我们目标是用微信小程序打造一个旨在为校园内学生和教职工提供二手物品交易服务的网络平台。该平台将整合校园内分散的二手资源，提供便捷、安全、高效的交易渠道，促进资源的循环利用，满足校园用户的多样化需求。</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CN Normal" panose="020B0400000000000000" pitchFamily="34" charset="-122"/>
              <a:ea typeface="思源黑体 CN Normal" panose="020B0400000000000000" pitchFamily="34" charset="-122"/>
              <a:cs typeface="+mn-cs"/>
              <a:sym typeface="FZHei-B01S" panose="02010601030101010101" pitchFamily="2" charset="-122"/>
            </a:endParaRPr>
          </a:p>
        </p:txBody>
      </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1568546"/>
            <a:ext cx="15983812" cy="14046898"/>
            <a:chOff x="371993" y="-1568546"/>
            <a:chExt cx="15983812" cy="14046898"/>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009200" y="287761"/>
              <a:ext cx="544646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项目功能规划</a:t>
              </a:r>
              <a:r>
                <a:rPr lang="en-US" altLang="zh-CN" sz="2400" spc="300" dirty="0">
                  <a:solidFill>
                    <a:schemeClr val="tx1">
                      <a:lumMod val="75000"/>
                      <a:lumOff val="25000"/>
                    </a:schemeClr>
                  </a:solidFill>
                  <a:latin typeface="YouSheBiaoTiHei" pitchFamily="2" charset="-122"/>
                  <a:ea typeface="YouSheBiaoTiHei" pitchFamily="2" charset="-122"/>
                </a:rPr>
                <a:t>-</a:t>
              </a:r>
              <a:r>
                <a:rPr lang="zh-CN" altLang="en-US" sz="2400" spc="300" dirty="0">
                  <a:solidFill>
                    <a:schemeClr val="tx1">
                      <a:lumMod val="75000"/>
                      <a:lumOff val="25000"/>
                    </a:schemeClr>
                  </a:solidFill>
                  <a:latin typeface="YouSheBiaoTiHei" pitchFamily="2" charset="-122"/>
                  <a:ea typeface="YouSheBiaoTiHei" pitchFamily="2" charset="-122"/>
                </a:rPr>
                <a:t>前端开发模块</a:t>
              </a:r>
            </a:p>
          </p:txBody>
        </p:sp>
      </p:grpSp>
      <p:grpSp>
        <p:nvGrpSpPr>
          <p:cNvPr id="4" name="Group 52"/>
          <p:cNvGrpSpPr/>
          <p:nvPr/>
        </p:nvGrpSpPr>
        <p:grpSpPr bwMode="auto">
          <a:xfrm>
            <a:off x="1010505" y="1646013"/>
            <a:ext cx="276225" cy="368300"/>
            <a:chOff x="8332164" y="717871"/>
            <a:chExt cx="459026" cy="569605"/>
          </a:xfrm>
        </p:grpSpPr>
        <p:sp>
          <p:nvSpPr>
            <p:cNvPr id="5" name="Freeform: Shape 53"/>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4"/>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55"/>
          <p:cNvGrpSpPr/>
          <p:nvPr/>
        </p:nvGrpSpPr>
        <p:grpSpPr bwMode="auto">
          <a:xfrm>
            <a:off x="1010505" y="2998563"/>
            <a:ext cx="276225" cy="368300"/>
            <a:chOff x="8332164" y="717871"/>
            <a:chExt cx="459026" cy="569605"/>
          </a:xfrm>
        </p:grpSpPr>
        <p:sp>
          <p:nvSpPr>
            <p:cNvPr id="8" name="Freeform: Shape 56"/>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57"/>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58"/>
          <p:cNvGrpSpPr/>
          <p:nvPr/>
        </p:nvGrpSpPr>
        <p:grpSpPr bwMode="auto">
          <a:xfrm>
            <a:off x="1026865" y="4800600"/>
            <a:ext cx="276225" cy="368300"/>
            <a:chOff x="8332164" y="717871"/>
            <a:chExt cx="459026" cy="569605"/>
          </a:xfrm>
        </p:grpSpPr>
        <p:sp>
          <p:nvSpPr>
            <p:cNvPr id="11" name="Freeform: Shape 59"/>
            <p:cNvSpPr/>
            <p:nvPr/>
          </p:nvSpPr>
          <p:spPr>
            <a:xfrm>
              <a:off x="8369097" y="717871"/>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Shape 60"/>
            <p:cNvSpPr/>
            <p:nvPr/>
          </p:nvSpPr>
          <p:spPr>
            <a:xfrm>
              <a:off x="8332164" y="89710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Shape 4868"/>
          <p:cNvSpPr/>
          <p:nvPr/>
        </p:nvSpPr>
        <p:spPr bwMode="auto">
          <a:xfrm>
            <a:off x="6224588" y="4152900"/>
            <a:ext cx="512762" cy="523875"/>
          </a:xfrm>
          <a:custGeom>
            <a:avLst/>
            <a:gdLst>
              <a:gd name="T0" fmla="*/ 1093713 w 120000"/>
              <a:gd name="T1" fmla="*/ 2283270 h 120000"/>
              <a:gd name="T2" fmla="*/ 1093713 w 120000"/>
              <a:gd name="T3" fmla="*/ 2283270 h 120000"/>
              <a:gd name="T4" fmla="*/ 0 w 120000"/>
              <a:gd name="T5" fmla="*/ 1141633 h 120000"/>
              <a:gd name="T6" fmla="*/ 1093713 w 120000"/>
              <a:gd name="T7" fmla="*/ 0 h 120000"/>
              <a:gd name="T8" fmla="*/ 2187426 w 120000"/>
              <a:gd name="T9" fmla="*/ 1141633 h 120000"/>
              <a:gd name="T10" fmla="*/ 1093713 w 120000"/>
              <a:gd name="T11" fmla="*/ 2283270 h 120000"/>
              <a:gd name="T12" fmla="*/ 1093713 w 120000"/>
              <a:gd name="T13" fmla="*/ 214047 h 120000"/>
              <a:gd name="T14" fmla="*/ 1093713 w 120000"/>
              <a:gd name="T15" fmla="*/ 214047 h 120000"/>
              <a:gd name="T16" fmla="*/ 201464 w 120000"/>
              <a:gd name="T17" fmla="*/ 1141633 h 120000"/>
              <a:gd name="T18" fmla="*/ 1093713 w 120000"/>
              <a:gd name="T19" fmla="*/ 2069219 h 120000"/>
              <a:gd name="T20" fmla="*/ 1982364 w 120000"/>
              <a:gd name="T21" fmla="*/ 1141633 h 120000"/>
              <a:gd name="T22" fmla="*/ 1093713 w 120000"/>
              <a:gd name="T23" fmla="*/ 214047 h 120000"/>
              <a:gd name="T24" fmla="*/ 863453 w 120000"/>
              <a:gd name="T25" fmla="*/ 1355701 h 120000"/>
              <a:gd name="T26" fmla="*/ 863453 w 120000"/>
              <a:gd name="T27" fmla="*/ 1355701 h 120000"/>
              <a:gd name="T28" fmla="*/ 557637 w 120000"/>
              <a:gd name="T29" fmla="*/ 585828 h 120000"/>
              <a:gd name="T30" fmla="*/ 1320375 w 120000"/>
              <a:gd name="T31" fmla="*/ 901283 h 120000"/>
              <a:gd name="T32" fmla="*/ 1626190 w 120000"/>
              <a:gd name="T33" fmla="*/ 1697442 h 120000"/>
              <a:gd name="T34" fmla="*/ 863453 w 120000"/>
              <a:gd name="T35" fmla="*/ 1355701 h 120000"/>
              <a:gd name="T36" fmla="*/ 1093713 w 120000"/>
              <a:gd name="T37" fmla="*/ 1036487 h 120000"/>
              <a:gd name="T38" fmla="*/ 1093713 w 120000"/>
              <a:gd name="T39" fmla="*/ 1036487 h 120000"/>
              <a:gd name="T40" fmla="*/ 992981 w 120000"/>
              <a:gd name="T41" fmla="*/ 1141633 h 120000"/>
              <a:gd name="T42" fmla="*/ 1093713 w 120000"/>
              <a:gd name="T43" fmla="*/ 1246779 h 120000"/>
              <a:gd name="T44" fmla="*/ 1194445 w 120000"/>
              <a:gd name="T45" fmla="*/ 1141633 h 120000"/>
              <a:gd name="T46" fmla="*/ 1093713 w 120000"/>
              <a:gd name="T47" fmla="*/ 1036487 h 1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000"/>
              <a:gd name="T73" fmla="*/ 0 h 120000"/>
              <a:gd name="T74" fmla="*/ 120000 w 120000"/>
              <a:gd name="T75" fmla="*/ 120000 h 1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000" h="120000" extrusionOk="0">
                <a:moveTo>
                  <a:pt x="59901" y="119802"/>
                </a:moveTo>
                <a:lnTo>
                  <a:pt x="59901" y="119802"/>
                </a:lnTo>
                <a:cubicBezTo>
                  <a:pt x="26403" y="119802"/>
                  <a:pt x="0" y="93399"/>
                  <a:pt x="0" y="59901"/>
                </a:cubicBezTo>
                <a:cubicBezTo>
                  <a:pt x="0" y="26403"/>
                  <a:pt x="26403" y="0"/>
                  <a:pt x="59901" y="0"/>
                </a:cubicBezTo>
                <a:cubicBezTo>
                  <a:pt x="93201" y="0"/>
                  <a:pt x="119802" y="26403"/>
                  <a:pt x="119802" y="59901"/>
                </a:cubicBezTo>
                <a:cubicBezTo>
                  <a:pt x="119802" y="93399"/>
                  <a:pt x="93201" y="119802"/>
                  <a:pt x="59901" y="119802"/>
                </a:cubicBezTo>
                <a:close/>
                <a:moveTo>
                  <a:pt x="59901" y="11231"/>
                </a:moveTo>
                <a:lnTo>
                  <a:pt x="59901" y="11231"/>
                </a:lnTo>
                <a:cubicBezTo>
                  <a:pt x="33300" y="11231"/>
                  <a:pt x="11034" y="33497"/>
                  <a:pt x="11034" y="59901"/>
                </a:cubicBezTo>
                <a:cubicBezTo>
                  <a:pt x="11034" y="86305"/>
                  <a:pt x="33300" y="108571"/>
                  <a:pt x="59901" y="108571"/>
                </a:cubicBezTo>
                <a:cubicBezTo>
                  <a:pt x="86305" y="108571"/>
                  <a:pt x="108571" y="86305"/>
                  <a:pt x="108571" y="59901"/>
                </a:cubicBezTo>
                <a:cubicBezTo>
                  <a:pt x="108571" y="33497"/>
                  <a:pt x="86305" y="11231"/>
                  <a:pt x="59901" y="11231"/>
                </a:cubicBezTo>
                <a:close/>
                <a:moveTo>
                  <a:pt x="47290" y="71133"/>
                </a:moveTo>
                <a:lnTo>
                  <a:pt x="47290" y="71133"/>
                </a:lnTo>
                <a:cubicBezTo>
                  <a:pt x="30541" y="30738"/>
                  <a:pt x="30541" y="30738"/>
                  <a:pt x="30541" y="30738"/>
                </a:cubicBezTo>
                <a:cubicBezTo>
                  <a:pt x="72315" y="47290"/>
                  <a:pt x="72315" y="47290"/>
                  <a:pt x="72315" y="47290"/>
                </a:cubicBezTo>
                <a:cubicBezTo>
                  <a:pt x="89064" y="89064"/>
                  <a:pt x="89064" y="89064"/>
                  <a:pt x="89064" y="89064"/>
                </a:cubicBezTo>
                <a:lnTo>
                  <a:pt x="47290" y="71133"/>
                </a:lnTo>
                <a:close/>
                <a:moveTo>
                  <a:pt x="59901" y="54384"/>
                </a:moveTo>
                <a:lnTo>
                  <a:pt x="59901" y="54384"/>
                </a:lnTo>
                <a:cubicBezTo>
                  <a:pt x="57142" y="54384"/>
                  <a:pt x="54384" y="57142"/>
                  <a:pt x="54384" y="59901"/>
                </a:cubicBezTo>
                <a:cubicBezTo>
                  <a:pt x="54384" y="62660"/>
                  <a:pt x="57142" y="65418"/>
                  <a:pt x="59901" y="65418"/>
                </a:cubicBezTo>
                <a:cubicBezTo>
                  <a:pt x="62660" y="65418"/>
                  <a:pt x="65418" y="62660"/>
                  <a:pt x="65418" y="59901"/>
                </a:cubicBezTo>
                <a:cubicBezTo>
                  <a:pt x="65418" y="57142"/>
                  <a:pt x="62660" y="54384"/>
                  <a:pt x="59901" y="54384"/>
                </a:cubicBezTo>
                <a:close/>
              </a:path>
            </a:pathLst>
          </a:custGeom>
          <a:solidFill>
            <a:schemeClr val="bg1"/>
          </a:solidFill>
          <a:ln>
            <a:noFill/>
          </a:ln>
        </p:spPr>
        <p:txBody>
          <a:bodyPr lIns="45713" tIns="22850" rIns="45713" bIns="22850" anchor="ctr"/>
          <a:lstStyle/>
          <a:p>
            <a:endParaRPr lang="zh-CN" altLang="en-US"/>
          </a:p>
        </p:txBody>
      </p:sp>
      <p:sp>
        <p:nvSpPr>
          <p:cNvPr id="14" name="Rectangle 29"/>
          <p:cNvSpPr/>
          <p:nvPr/>
        </p:nvSpPr>
        <p:spPr>
          <a:xfrm>
            <a:off x="5937391" y="4800600"/>
            <a:ext cx="1130020" cy="563359"/>
          </a:xfrm>
          <a:prstGeom prst="rect">
            <a:avLst/>
          </a:prstGeom>
        </p:spPr>
        <p:txBody>
          <a:bodyPr wrap="square">
            <a:spAutoFit/>
          </a:bodyPr>
          <a:lstStyle/>
          <a:p>
            <a:pPr lvl="0" algn="ctr">
              <a:lnSpc>
                <a:spcPts val="2000"/>
              </a:lnSpc>
              <a:defRPr/>
            </a:pPr>
            <a:r>
              <a:rPr lang="zh-CN" altLang="en-US" sz="1200" dirty="0">
                <a:solidFill>
                  <a:schemeClr val="bg1"/>
                </a:solidFill>
                <a:latin typeface="思源黑体 CN Normal" panose="020B0400000000000000" pitchFamily="34" charset="-122"/>
                <a:ea typeface="思源黑体 CN Normal" panose="020B0400000000000000" pitchFamily="34" charset="-122"/>
                <a:sym typeface="FZHei-B01S" panose="02010601030101010101" pitchFamily="2" charset="-122"/>
              </a:rPr>
              <a:t>请在此处添加具体内容。</a:t>
            </a:r>
          </a:p>
        </p:txBody>
      </p:sp>
      <p:sp>
        <p:nvSpPr>
          <p:cNvPr id="15" name="Rectangle 29"/>
          <p:cNvSpPr/>
          <p:nvPr/>
        </p:nvSpPr>
        <p:spPr>
          <a:xfrm>
            <a:off x="1545174" y="1725163"/>
            <a:ext cx="6288186" cy="838756"/>
          </a:xfrm>
          <a:prstGeom prst="rect">
            <a:avLst/>
          </a:prstGeom>
        </p:spPr>
        <p:txBody>
          <a:bodyPr wrap="square">
            <a:spAutoFit/>
          </a:bodyPr>
          <a:lstStyle/>
          <a:p>
            <a:pPr lvl="0">
              <a:lnSpc>
                <a:spcPts val="2000"/>
              </a:lnSpc>
              <a:defRPr/>
            </a:pPr>
            <a:r>
              <a:rPr lang="zh-CN" altLang="en-US" sz="1200" dirty="0">
                <a:sym typeface="FZHei-B01S" panose="02010601030101010101" pitchFamily="2" charset="-122"/>
              </a:rPr>
              <a:t>登录注册页：实现用户的登录和注册功能</a:t>
            </a:r>
            <a:endParaRPr lang="en-US" altLang="zh-CN" sz="1200" dirty="0">
              <a:sym typeface="FZHei-B01S" panose="02010601030101010101" pitchFamily="2" charset="-122"/>
            </a:endParaRPr>
          </a:p>
          <a:p>
            <a:pPr lvl="0">
              <a:lnSpc>
                <a:spcPts val="2000"/>
              </a:lnSpc>
              <a:defRPr/>
            </a:pPr>
            <a:r>
              <a:rPr lang="zh-CN" altLang="en-US" sz="1200" dirty="0">
                <a:sym typeface="FZHei-B01S" panose="02010601030101010101" pitchFamily="2" charset="-122"/>
              </a:rPr>
              <a:t>用户主界面：展示推荐商品列表，搜索框等</a:t>
            </a:r>
            <a:endParaRPr lang="en-US" altLang="zh-CN" sz="1200" dirty="0">
              <a:sym typeface="FZHei-B01S" panose="02010601030101010101" pitchFamily="2" charset="-122"/>
            </a:endParaRPr>
          </a:p>
          <a:p>
            <a:pPr lvl="0">
              <a:lnSpc>
                <a:spcPts val="2000"/>
              </a:lnSpc>
              <a:defRPr/>
            </a:pPr>
            <a:r>
              <a:rPr lang="zh-CN" altLang="en-US" sz="1200" dirty="0">
                <a:sym typeface="FZHei-B01S" panose="02010601030101010101" pitchFamily="2" charset="-122"/>
              </a:rPr>
              <a:t>消息模块：在商品下发布评论，查看商品下评论，以及自己的评论。</a:t>
            </a:r>
          </a:p>
        </p:txBody>
      </p:sp>
      <p:sp>
        <p:nvSpPr>
          <p:cNvPr id="16" name="Rectangle 30"/>
          <p:cNvSpPr/>
          <p:nvPr/>
        </p:nvSpPr>
        <p:spPr>
          <a:xfrm>
            <a:off x="1545174" y="1398297"/>
            <a:ext cx="2959770" cy="369332"/>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rPr>
              <a:t>用户基础页面开发</a:t>
            </a:r>
            <a:endParaRPr kumimoji="0" lang="zh-CN" altLang="en-US"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8" name="Rectangle 30"/>
          <p:cNvSpPr/>
          <p:nvPr/>
        </p:nvSpPr>
        <p:spPr>
          <a:xfrm>
            <a:off x="1545174" y="2750847"/>
            <a:ext cx="2197770"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rPr>
              <a:t>交互功能开发</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9" name="Rectangle 29"/>
          <p:cNvSpPr/>
          <p:nvPr/>
        </p:nvSpPr>
        <p:spPr>
          <a:xfrm>
            <a:off x="1545174" y="4926806"/>
            <a:ext cx="3631824" cy="1347228"/>
          </a:xfrm>
          <a:prstGeom prst="rect">
            <a:avLst/>
          </a:prstGeom>
        </p:spPr>
        <p:txBody>
          <a:bodyPr wrap="square">
            <a:spAutoFit/>
          </a:bodyPr>
          <a:lstStyle/>
          <a:p>
            <a:pPr>
              <a:lnSpc>
                <a:spcPts val="2000"/>
              </a:lnSpc>
              <a:defRPr/>
            </a:pPr>
            <a:r>
              <a:rPr lang="zh-CN" altLang="zh-CN" sz="1200" dirty="0"/>
              <a:t>登录界面</a:t>
            </a:r>
            <a:r>
              <a:rPr lang="en-US" altLang="zh-CN" sz="1200" dirty="0"/>
              <a:t>:</a:t>
            </a:r>
            <a:r>
              <a:rPr lang="zh-CN" altLang="zh-CN" sz="1200" dirty="0"/>
              <a:t>实现管理员的登录功能。</a:t>
            </a:r>
          </a:p>
          <a:p>
            <a:pPr>
              <a:lnSpc>
                <a:spcPts val="2000"/>
              </a:lnSpc>
              <a:defRPr/>
            </a:pPr>
            <a:r>
              <a:rPr lang="zh-CN" altLang="zh-CN" sz="1200" dirty="0"/>
              <a:t>用户管理</a:t>
            </a:r>
            <a:r>
              <a:rPr lang="en-US" altLang="zh-CN" sz="1200" dirty="0"/>
              <a:t>:</a:t>
            </a:r>
            <a:r>
              <a:rPr lang="zh-CN" altLang="zh-CN" sz="1200" dirty="0"/>
              <a:t>实现对普通用户信息的增删改查。</a:t>
            </a:r>
          </a:p>
          <a:p>
            <a:pPr>
              <a:lnSpc>
                <a:spcPts val="2000"/>
              </a:lnSpc>
              <a:defRPr/>
            </a:pPr>
            <a:r>
              <a:rPr lang="zh-CN" altLang="zh-CN" sz="1200" dirty="0"/>
              <a:t>商品管理</a:t>
            </a:r>
            <a:r>
              <a:rPr lang="en-US" altLang="zh-CN" sz="1200" dirty="0"/>
              <a:t>:</a:t>
            </a:r>
            <a:r>
              <a:rPr lang="zh-CN" altLang="zh-CN" sz="1200" dirty="0"/>
              <a:t>实现对商品信息的修改。</a:t>
            </a:r>
          </a:p>
          <a:p>
            <a:pPr>
              <a:lnSpc>
                <a:spcPts val="2000"/>
              </a:lnSpc>
              <a:defRPr/>
            </a:pPr>
            <a:r>
              <a:rPr lang="zh-CN" altLang="zh-CN" sz="1200" dirty="0"/>
              <a:t>订单管理</a:t>
            </a:r>
            <a:r>
              <a:rPr lang="en-US" altLang="zh-CN" sz="1200" dirty="0"/>
              <a:t>:</a:t>
            </a:r>
            <a:r>
              <a:rPr lang="zh-CN" altLang="zh-CN" sz="1200" dirty="0"/>
              <a:t>查看交易信息，对交易的管理与控制。</a:t>
            </a:r>
          </a:p>
          <a:p>
            <a:pPr lvl="0">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p>
        </p:txBody>
      </p:sp>
      <p:sp>
        <p:nvSpPr>
          <p:cNvPr id="20" name="Rectangle 30"/>
          <p:cNvSpPr/>
          <p:nvPr/>
        </p:nvSpPr>
        <p:spPr>
          <a:xfrm>
            <a:off x="1560310" y="4508182"/>
            <a:ext cx="2280170" cy="338554"/>
          </a:xfrm>
          <a:prstGeom prst="rect">
            <a:avLst/>
          </a:prstGeom>
        </p:spPr>
        <p:txBody>
          <a:bodyPr wrap="square">
            <a:spAutoFit/>
          </a:bodyPr>
          <a:lstStyle/>
          <a:p>
            <a:pPr>
              <a:defRPr/>
            </a:pPr>
            <a:r>
              <a:rPr lang="zh-CN" altLang="zh-CN"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rPr>
              <a:t>管理员基础页面开发</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33" name="文本框 32">
            <a:extLst>
              <a:ext uri="{FF2B5EF4-FFF2-40B4-BE49-F238E27FC236}">
                <a16:creationId xmlns:a16="http://schemas.microsoft.com/office/drawing/2014/main" id="{7FEB727F-342E-3FFF-D0E9-E63E46C895EE}"/>
              </a:ext>
            </a:extLst>
          </p:cNvPr>
          <p:cNvSpPr txBox="1"/>
          <p:nvPr/>
        </p:nvSpPr>
        <p:spPr>
          <a:xfrm>
            <a:off x="1545174" y="3066745"/>
            <a:ext cx="8177784" cy="1118255"/>
          </a:xfrm>
          <a:prstGeom prst="rect">
            <a:avLst/>
          </a:prstGeom>
          <a:noFill/>
        </p:spPr>
        <p:txBody>
          <a:bodyPr wrap="square">
            <a:spAutoFit/>
          </a:bodyPr>
          <a:lstStyle/>
          <a:p>
            <a:pPr>
              <a:lnSpc>
                <a:spcPts val="2000"/>
              </a:lnSpc>
              <a:defRPr/>
            </a:pPr>
            <a:r>
              <a:rPr lang="zh-CN" altLang="zh-CN" sz="1200" dirty="0"/>
              <a:t>商品购买</a:t>
            </a:r>
            <a:r>
              <a:rPr lang="en-US" altLang="zh-CN" sz="1200" dirty="0"/>
              <a:t>: </a:t>
            </a:r>
            <a:r>
              <a:rPr lang="zh-CN" altLang="zh-CN" sz="1200" dirty="0"/>
              <a:t>立即购买想要的商品并进行支付操作</a:t>
            </a:r>
          </a:p>
          <a:p>
            <a:pPr>
              <a:lnSpc>
                <a:spcPts val="2000"/>
              </a:lnSpc>
              <a:defRPr/>
            </a:pPr>
            <a:r>
              <a:rPr lang="zh-CN" altLang="zh-CN" sz="1200" dirty="0"/>
              <a:t>商品收藏</a:t>
            </a:r>
            <a:r>
              <a:rPr lang="en-US" altLang="zh-CN" sz="1200" dirty="0"/>
              <a:t>: </a:t>
            </a:r>
            <a:r>
              <a:rPr lang="zh-CN" altLang="zh-CN" sz="1200" dirty="0"/>
              <a:t>买家可以收藏心仪的商品。</a:t>
            </a:r>
          </a:p>
          <a:p>
            <a:pPr>
              <a:lnSpc>
                <a:spcPts val="2000"/>
              </a:lnSpc>
              <a:defRPr/>
            </a:pPr>
            <a:r>
              <a:rPr lang="zh-CN" altLang="zh-CN" sz="1200" dirty="0"/>
              <a:t>商品发布：用户上传图片、填写商品信息。</a:t>
            </a:r>
          </a:p>
          <a:p>
            <a:pPr>
              <a:lnSpc>
                <a:spcPts val="2000"/>
              </a:lnSpc>
              <a:defRPr/>
            </a:pPr>
            <a:r>
              <a:rPr lang="zh-CN" altLang="zh-CN" sz="1200" dirty="0"/>
              <a:t>即时通讯：买家与卖家之间的聊天功能。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43DB6-5E54-FD81-AAE3-9524EE99AD1F}"/>
            </a:ext>
          </a:extLst>
        </p:cNvPr>
        <p:cNvGrpSpPr/>
        <p:nvPr/>
      </p:nvGrpSpPr>
      <p:grpSpPr>
        <a:xfrm>
          <a:off x="0" y="0"/>
          <a:ext cx="0" cy="0"/>
          <a:chOff x="0" y="0"/>
          <a:chExt cx="0" cy="0"/>
        </a:xfrm>
      </p:grpSpPr>
      <p:grpSp>
        <p:nvGrpSpPr>
          <p:cNvPr id="23" name="组合 22">
            <a:extLst>
              <a:ext uri="{FF2B5EF4-FFF2-40B4-BE49-F238E27FC236}">
                <a16:creationId xmlns:a16="http://schemas.microsoft.com/office/drawing/2014/main" id="{C504874B-5080-4AA5-1266-98282A0D44BC}"/>
              </a:ext>
            </a:extLst>
          </p:cNvPr>
          <p:cNvGrpSpPr/>
          <p:nvPr/>
        </p:nvGrpSpPr>
        <p:grpSpPr>
          <a:xfrm>
            <a:off x="371993" y="-1568546"/>
            <a:ext cx="15983812" cy="14046898"/>
            <a:chOff x="371993" y="-1568546"/>
            <a:chExt cx="15983812" cy="14046898"/>
          </a:xfrm>
        </p:grpSpPr>
        <p:sp>
          <p:nvSpPr>
            <p:cNvPr id="24" name="流程图: 接点 12">
              <a:extLst>
                <a:ext uri="{FF2B5EF4-FFF2-40B4-BE49-F238E27FC236}">
                  <a16:creationId xmlns:a16="http://schemas.microsoft.com/office/drawing/2014/main" id="{DC9F23A1-32F8-B8F0-D98D-B01F57F52CF2}"/>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4">
              <a:extLst>
                <a:ext uri="{FF2B5EF4-FFF2-40B4-BE49-F238E27FC236}">
                  <a16:creationId xmlns:a16="http://schemas.microsoft.com/office/drawing/2014/main" id="{BEEE54F3-7CB9-C357-5290-B992585C6D25}"/>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5">
              <a:extLst>
                <a:ext uri="{FF2B5EF4-FFF2-40B4-BE49-F238E27FC236}">
                  <a16:creationId xmlns:a16="http://schemas.microsoft.com/office/drawing/2014/main" id="{75F7F74B-D206-4AE2-A87E-6AC4667DC1BB}"/>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7">
              <a:extLst>
                <a:ext uri="{FF2B5EF4-FFF2-40B4-BE49-F238E27FC236}">
                  <a16:creationId xmlns:a16="http://schemas.microsoft.com/office/drawing/2014/main" id="{2DE8BBC7-8972-8236-D0F3-4CF1973CA80F}"/>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1527087-4F38-9B17-DDBE-0DEF6EDF016F}"/>
                </a:ext>
              </a:extLst>
            </p:cNvPr>
            <p:cNvSpPr txBox="1"/>
            <p:nvPr/>
          </p:nvSpPr>
          <p:spPr>
            <a:xfrm>
              <a:off x="1009200" y="287761"/>
              <a:ext cx="544646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项目功能规划</a:t>
              </a:r>
              <a:r>
                <a:rPr lang="en-US" altLang="zh-CN" sz="2400" spc="300" dirty="0">
                  <a:solidFill>
                    <a:schemeClr val="tx1">
                      <a:lumMod val="75000"/>
                      <a:lumOff val="25000"/>
                    </a:schemeClr>
                  </a:solidFill>
                  <a:latin typeface="YouSheBiaoTiHei" pitchFamily="2" charset="-122"/>
                  <a:ea typeface="YouSheBiaoTiHei" pitchFamily="2" charset="-122"/>
                </a:rPr>
                <a:t>-</a:t>
              </a:r>
              <a:r>
                <a:rPr lang="zh-CN" altLang="en-US" sz="2400" spc="300" dirty="0">
                  <a:solidFill>
                    <a:schemeClr val="tx1">
                      <a:lumMod val="75000"/>
                      <a:lumOff val="25000"/>
                    </a:schemeClr>
                  </a:solidFill>
                  <a:latin typeface="YouSheBiaoTiHei" pitchFamily="2" charset="-122"/>
                  <a:ea typeface="YouSheBiaoTiHei" pitchFamily="2" charset="-122"/>
                </a:rPr>
                <a:t>后端开发模块</a:t>
              </a:r>
            </a:p>
          </p:txBody>
        </p:sp>
      </p:grpSp>
      <p:grpSp>
        <p:nvGrpSpPr>
          <p:cNvPr id="4" name="Group 52">
            <a:extLst>
              <a:ext uri="{FF2B5EF4-FFF2-40B4-BE49-F238E27FC236}">
                <a16:creationId xmlns:a16="http://schemas.microsoft.com/office/drawing/2014/main" id="{6C6AAD08-3C25-DEB8-88CB-6C676F49997A}"/>
              </a:ext>
            </a:extLst>
          </p:cNvPr>
          <p:cNvGrpSpPr/>
          <p:nvPr/>
        </p:nvGrpSpPr>
        <p:grpSpPr bwMode="auto">
          <a:xfrm>
            <a:off x="1049090" y="1052142"/>
            <a:ext cx="276225" cy="368300"/>
            <a:chOff x="8332164" y="717871"/>
            <a:chExt cx="459026" cy="569605"/>
          </a:xfrm>
        </p:grpSpPr>
        <p:sp>
          <p:nvSpPr>
            <p:cNvPr id="5" name="Freeform: Shape 53">
              <a:extLst>
                <a:ext uri="{FF2B5EF4-FFF2-40B4-BE49-F238E27FC236}">
                  <a16:creationId xmlns:a16="http://schemas.microsoft.com/office/drawing/2014/main" id="{755A67C4-30D3-D27A-FC74-277CCA1B343C}"/>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4">
              <a:extLst>
                <a:ext uri="{FF2B5EF4-FFF2-40B4-BE49-F238E27FC236}">
                  <a16:creationId xmlns:a16="http://schemas.microsoft.com/office/drawing/2014/main" id="{84C5C2F5-336B-03B8-7CDA-447D7F43A6C7}"/>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55">
            <a:extLst>
              <a:ext uri="{FF2B5EF4-FFF2-40B4-BE49-F238E27FC236}">
                <a16:creationId xmlns:a16="http://schemas.microsoft.com/office/drawing/2014/main" id="{5776ED4C-EDC3-525B-0B39-9DE460DB3329}"/>
              </a:ext>
            </a:extLst>
          </p:cNvPr>
          <p:cNvGrpSpPr/>
          <p:nvPr/>
        </p:nvGrpSpPr>
        <p:grpSpPr bwMode="auto">
          <a:xfrm>
            <a:off x="1010505" y="2998563"/>
            <a:ext cx="276225" cy="368300"/>
            <a:chOff x="8332164" y="717871"/>
            <a:chExt cx="459026" cy="569605"/>
          </a:xfrm>
        </p:grpSpPr>
        <p:sp>
          <p:nvSpPr>
            <p:cNvPr id="8" name="Freeform: Shape 56">
              <a:extLst>
                <a:ext uri="{FF2B5EF4-FFF2-40B4-BE49-F238E27FC236}">
                  <a16:creationId xmlns:a16="http://schemas.microsoft.com/office/drawing/2014/main" id="{F9710EFA-B766-E9AB-F4BB-D8E20BBA3C58}"/>
                </a:ext>
              </a:extLst>
            </p:cNvPr>
            <p:cNvSpPr/>
            <p:nvPr/>
          </p:nvSpPr>
          <p:spPr>
            <a:xfrm>
              <a:off x="8369097" y="71787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57">
              <a:extLst>
                <a:ext uri="{FF2B5EF4-FFF2-40B4-BE49-F238E27FC236}">
                  <a16:creationId xmlns:a16="http://schemas.microsoft.com/office/drawing/2014/main" id="{DB9D4871-C52A-FC60-38B5-FCA3057661A6}"/>
                </a:ext>
              </a:extLst>
            </p:cNvPr>
            <p:cNvSpPr/>
            <p:nvPr/>
          </p:nvSpPr>
          <p:spPr>
            <a:xfrm>
              <a:off x="8332164" y="897099"/>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58">
            <a:extLst>
              <a:ext uri="{FF2B5EF4-FFF2-40B4-BE49-F238E27FC236}">
                <a16:creationId xmlns:a16="http://schemas.microsoft.com/office/drawing/2014/main" id="{93E5B810-49BB-3E93-0745-35EAC40341D4}"/>
              </a:ext>
            </a:extLst>
          </p:cNvPr>
          <p:cNvGrpSpPr/>
          <p:nvPr/>
        </p:nvGrpSpPr>
        <p:grpSpPr bwMode="auto">
          <a:xfrm>
            <a:off x="1026865" y="4800600"/>
            <a:ext cx="276225" cy="368300"/>
            <a:chOff x="8332164" y="717871"/>
            <a:chExt cx="459026" cy="569605"/>
          </a:xfrm>
        </p:grpSpPr>
        <p:sp>
          <p:nvSpPr>
            <p:cNvPr id="11" name="Freeform: Shape 59">
              <a:extLst>
                <a:ext uri="{FF2B5EF4-FFF2-40B4-BE49-F238E27FC236}">
                  <a16:creationId xmlns:a16="http://schemas.microsoft.com/office/drawing/2014/main" id="{17F9F371-95F9-3E49-5D20-EDEFF969E1D6}"/>
                </a:ext>
              </a:extLst>
            </p:cNvPr>
            <p:cNvSpPr/>
            <p:nvPr/>
          </p:nvSpPr>
          <p:spPr>
            <a:xfrm>
              <a:off x="8369097" y="717871"/>
              <a:ext cx="422093" cy="390377"/>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Shape 60">
              <a:extLst>
                <a:ext uri="{FF2B5EF4-FFF2-40B4-BE49-F238E27FC236}">
                  <a16:creationId xmlns:a16="http://schemas.microsoft.com/office/drawing/2014/main" id="{7CDF4CE5-107C-635C-0273-015F8E6D87A7}"/>
                </a:ext>
              </a:extLst>
            </p:cNvPr>
            <p:cNvSpPr/>
            <p:nvPr/>
          </p:nvSpPr>
          <p:spPr>
            <a:xfrm>
              <a:off x="8332164" y="897101"/>
              <a:ext cx="422093" cy="390375"/>
            </a:xfrm>
            <a:custGeom>
              <a:avLst/>
              <a:gdLst>
                <a:gd name="connsiteX0" fmla="*/ 538158 w 1078506"/>
                <a:gd name="connsiteY0" fmla="*/ 1 h 1078507"/>
                <a:gd name="connsiteX1" fmla="*/ 637844 w 1078506"/>
                <a:gd name="connsiteY1" fmla="*/ 41056 h 1078507"/>
                <a:gd name="connsiteX2" fmla="*/ 1037048 w 1078506"/>
                <a:gd name="connsiteY2" fmla="*/ 438641 h 1078507"/>
                <a:gd name="connsiteX3" fmla="*/ 1037452 w 1078506"/>
                <a:gd name="connsiteY3" fmla="*/ 637845 h 1078507"/>
                <a:gd name="connsiteX4" fmla="*/ 639866 w 1078506"/>
                <a:gd name="connsiteY4" fmla="*/ 1037049 h 1078507"/>
                <a:gd name="connsiteX5" fmla="*/ 440663 w 1078506"/>
                <a:gd name="connsiteY5" fmla="*/ 1037453 h 1078507"/>
                <a:gd name="connsiteX6" fmla="*/ 41460 w 1078506"/>
                <a:gd name="connsiteY6" fmla="*/ 639867 h 1078507"/>
                <a:gd name="connsiteX7" fmla="*/ 41055 w 1078506"/>
                <a:gd name="connsiteY7" fmla="*/ 440664 h 1078507"/>
                <a:gd name="connsiteX8" fmla="*/ 438640 w 1078506"/>
                <a:gd name="connsiteY8" fmla="*/ 41460 h 1078507"/>
                <a:gd name="connsiteX9" fmla="*/ 538158 w 1078506"/>
                <a:gd name="connsiteY9" fmla="*/ 1 h 10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506" h="1078507">
                  <a:moveTo>
                    <a:pt x="538158" y="1"/>
                  </a:moveTo>
                  <a:cubicBezTo>
                    <a:pt x="574207" y="-72"/>
                    <a:pt x="610283" y="13607"/>
                    <a:pt x="637844" y="41056"/>
                  </a:cubicBezTo>
                  <a:lnTo>
                    <a:pt x="1037048" y="438641"/>
                  </a:lnTo>
                  <a:cubicBezTo>
                    <a:pt x="1092168" y="493538"/>
                    <a:pt x="1092349" y="582725"/>
                    <a:pt x="1037452" y="637845"/>
                  </a:cubicBezTo>
                  <a:lnTo>
                    <a:pt x="639866" y="1037049"/>
                  </a:lnTo>
                  <a:cubicBezTo>
                    <a:pt x="584969" y="1092169"/>
                    <a:pt x="495783" y="1092350"/>
                    <a:pt x="440663" y="1037453"/>
                  </a:cubicBezTo>
                  <a:lnTo>
                    <a:pt x="41460" y="639867"/>
                  </a:lnTo>
                  <a:cubicBezTo>
                    <a:pt x="-13661" y="584970"/>
                    <a:pt x="-13842" y="495784"/>
                    <a:pt x="41055" y="440664"/>
                  </a:cubicBezTo>
                  <a:lnTo>
                    <a:pt x="438640" y="41460"/>
                  </a:lnTo>
                  <a:cubicBezTo>
                    <a:pt x="466089" y="13900"/>
                    <a:pt x="502110" y="75"/>
                    <a:pt x="538158" y="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Shape 4868">
            <a:extLst>
              <a:ext uri="{FF2B5EF4-FFF2-40B4-BE49-F238E27FC236}">
                <a16:creationId xmlns:a16="http://schemas.microsoft.com/office/drawing/2014/main" id="{28D839CB-1C68-1523-44D8-2518ADA613BF}"/>
              </a:ext>
            </a:extLst>
          </p:cNvPr>
          <p:cNvSpPr/>
          <p:nvPr/>
        </p:nvSpPr>
        <p:spPr bwMode="auto">
          <a:xfrm>
            <a:off x="6224588" y="4152900"/>
            <a:ext cx="512762" cy="523875"/>
          </a:xfrm>
          <a:custGeom>
            <a:avLst/>
            <a:gdLst>
              <a:gd name="T0" fmla="*/ 1093713 w 120000"/>
              <a:gd name="T1" fmla="*/ 2283270 h 120000"/>
              <a:gd name="T2" fmla="*/ 1093713 w 120000"/>
              <a:gd name="T3" fmla="*/ 2283270 h 120000"/>
              <a:gd name="T4" fmla="*/ 0 w 120000"/>
              <a:gd name="T5" fmla="*/ 1141633 h 120000"/>
              <a:gd name="T6" fmla="*/ 1093713 w 120000"/>
              <a:gd name="T7" fmla="*/ 0 h 120000"/>
              <a:gd name="T8" fmla="*/ 2187426 w 120000"/>
              <a:gd name="T9" fmla="*/ 1141633 h 120000"/>
              <a:gd name="T10" fmla="*/ 1093713 w 120000"/>
              <a:gd name="T11" fmla="*/ 2283270 h 120000"/>
              <a:gd name="T12" fmla="*/ 1093713 w 120000"/>
              <a:gd name="T13" fmla="*/ 214047 h 120000"/>
              <a:gd name="T14" fmla="*/ 1093713 w 120000"/>
              <a:gd name="T15" fmla="*/ 214047 h 120000"/>
              <a:gd name="T16" fmla="*/ 201464 w 120000"/>
              <a:gd name="T17" fmla="*/ 1141633 h 120000"/>
              <a:gd name="T18" fmla="*/ 1093713 w 120000"/>
              <a:gd name="T19" fmla="*/ 2069219 h 120000"/>
              <a:gd name="T20" fmla="*/ 1982364 w 120000"/>
              <a:gd name="T21" fmla="*/ 1141633 h 120000"/>
              <a:gd name="T22" fmla="*/ 1093713 w 120000"/>
              <a:gd name="T23" fmla="*/ 214047 h 120000"/>
              <a:gd name="T24" fmla="*/ 863453 w 120000"/>
              <a:gd name="T25" fmla="*/ 1355701 h 120000"/>
              <a:gd name="T26" fmla="*/ 863453 w 120000"/>
              <a:gd name="T27" fmla="*/ 1355701 h 120000"/>
              <a:gd name="T28" fmla="*/ 557637 w 120000"/>
              <a:gd name="T29" fmla="*/ 585828 h 120000"/>
              <a:gd name="T30" fmla="*/ 1320375 w 120000"/>
              <a:gd name="T31" fmla="*/ 901283 h 120000"/>
              <a:gd name="T32" fmla="*/ 1626190 w 120000"/>
              <a:gd name="T33" fmla="*/ 1697442 h 120000"/>
              <a:gd name="T34" fmla="*/ 863453 w 120000"/>
              <a:gd name="T35" fmla="*/ 1355701 h 120000"/>
              <a:gd name="T36" fmla="*/ 1093713 w 120000"/>
              <a:gd name="T37" fmla="*/ 1036487 h 120000"/>
              <a:gd name="T38" fmla="*/ 1093713 w 120000"/>
              <a:gd name="T39" fmla="*/ 1036487 h 120000"/>
              <a:gd name="T40" fmla="*/ 992981 w 120000"/>
              <a:gd name="T41" fmla="*/ 1141633 h 120000"/>
              <a:gd name="T42" fmla="*/ 1093713 w 120000"/>
              <a:gd name="T43" fmla="*/ 1246779 h 120000"/>
              <a:gd name="T44" fmla="*/ 1194445 w 120000"/>
              <a:gd name="T45" fmla="*/ 1141633 h 120000"/>
              <a:gd name="T46" fmla="*/ 1093713 w 120000"/>
              <a:gd name="T47" fmla="*/ 1036487 h 1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000"/>
              <a:gd name="T73" fmla="*/ 0 h 120000"/>
              <a:gd name="T74" fmla="*/ 120000 w 120000"/>
              <a:gd name="T75" fmla="*/ 120000 h 1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000" h="120000" extrusionOk="0">
                <a:moveTo>
                  <a:pt x="59901" y="119802"/>
                </a:moveTo>
                <a:lnTo>
                  <a:pt x="59901" y="119802"/>
                </a:lnTo>
                <a:cubicBezTo>
                  <a:pt x="26403" y="119802"/>
                  <a:pt x="0" y="93399"/>
                  <a:pt x="0" y="59901"/>
                </a:cubicBezTo>
                <a:cubicBezTo>
                  <a:pt x="0" y="26403"/>
                  <a:pt x="26403" y="0"/>
                  <a:pt x="59901" y="0"/>
                </a:cubicBezTo>
                <a:cubicBezTo>
                  <a:pt x="93201" y="0"/>
                  <a:pt x="119802" y="26403"/>
                  <a:pt x="119802" y="59901"/>
                </a:cubicBezTo>
                <a:cubicBezTo>
                  <a:pt x="119802" y="93399"/>
                  <a:pt x="93201" y="119802"/>
                  <a:pt x="59901" y="119802"/>
                </a:cubicBezTo>
                <a:close/>
                <a:moveTo>
                  <a:pt x="59901" y="11231"/>
                </a:moveTo>
                <a:lnTo>
                  <a:pt x="59901" y="11231"/>
                </a:lnTo>
                <a:cubicBezTo>
                  <a:pt x="33300" y="11231"/>
                  <a:pt x="11034" y="33497"/>
                  <a:pt x="11034" y="59901"/>
                </a:cubicBezTo>
                <a:cubicBezTo>
                  <a:pt x="11034" y="86305"/>
                  <a:pt x="33300" y="108571"/>
                  <a:pt x="59901" y="108571"/>
                </a:cubicBezTo>
                <a:cubicBezTo>
                  <a:pt x="86305" y="108571"/>
                  <a:pt x="108571" y="86305"/>
                  <a:pt x="108571" y="59901"/>
                </a:cubicBezTo>
                <a:cubicBezTo>
                  <a:pt x="108571" y="33497"/>
                  <a:pt x="86305" y="11231"/>
                  <a:pt x="59901" y="11231"/>
                </a:cubicBezTo>
                <a:close/>
                <a:moveTo>
                  <a:pt x="47290" y="71133"/>
                </a:moveTo>
                <a:lnTo>
                  <a:pt x="47290" y="71133"/>
                </a:lnTo>
                <a:cubicBezTo>
                  <a:pt x="30541" y="30738"/>
                  <a:pt x="30541" y="30738"/>
                  <a:pt x="30541" y="30738"/>
                </a:cubicBezTo>
                <a:cubicBezTo>
                  <a:pt x="72315" y="47290"/>
                  <a:pt x="72315" y="47290"/>
                  <a:pt x="72315" y="47290"/>
                </a:cubicBezTo>
                <a:cubicBezTo>
                  <a:pt x="89064" y="89064"/>
                  <a:pt x="89064" y="89064"/>
                  <a:pt x="89064" y="89064"/>
                </a:cubicBezTo>
                <a:lnTo>
                  <a:pt x="47290" y="71133"/>
                </a:lnTo>
                <a:close/>
                <a:moveTo>
                  <a:pt x="59901" y="54384"/>
                </a:moveTo>
                <a:lnTo>
                  <a:pt x="59901" y="54384"/>
                </a:lnTo>
                <a:cubicBezTo>
                  <a:pt x="57142" y="54384"/>
                  <a:pt x="54384" y="57142"/>
                  <a:pt x="54384" y="59901"/>
                </a:cubicBezTo>
                <a:cubicBezTo>
                  <a:pt x="54384" y="62660"/>
                  <a:pt x="57142" y="65418"/>
                  <a:pt x="59901" y="65418"/>
                </a:cubicBezTo>
                <a:cubicBezTo>
                  <a:pt x="62660" y="65418"/>
                  <a:pt x="65418" y="62660"/>
                  <a:pt x="65418" y="59901"/>
                </a:cubicBezTo>
                <a:cubicBezTo>
                  <a:pt x="65418" y="57142"/>
                  <a:pt x="62660" y="54384"/>
                  <a:pt x="59901" y="54384"/>
                </a:cubicBezTo>
                <a:close/>
              </a:path>
            </a:pathLst>
          </a:custGeom>
          <a:solidFill>
            <a:schemeClr val="bg1"/>
          </a:solidFill>
          <a:ln>
            <a:noFill/>
          </a:ln>
        </p:spPr>
        <p:txBody>
          <a:bodyPr lIns="45713" tIns="22850" rIns="45713" bIns="22850" anchor="ctr"/>
          <a:lstStyle/>
          <a:p>
            <a:endParaRPr lang="zh-CN" altLang="en-US"/>
          </a:p>
        </p:txBody>
      </p:sp>
      <p:sp>
        <p:nvSpPr>
          <p:cNvPr id="14" name="Rectangle 29">
            <a:extLst>
              <a:ext uri="{FF2B5EF4-FFF2-40B4-BE49-F238E27FC236}">
                <a16:creationId xmlns:a16="http://schemas.microsoft.com/office/drawing/2014/main" id="{21551AE1-EB50-E6FA-B9C6-61C478E2FAB2}"/>
              </a:ext>
            </a:extLst>
          </p:cNvPr>
          <p:cNvSpPr/>
          <p:nvPr/>
        </p:nvSpPr>
        <p:spPr>
          <a:xfrm>
            <a:off x="5937391" y="4800600"/>
            <a:ext cx="1130020" cy="563359"/>
          </a:xfrm>
          <a:prstGeom prst="rect">
            <a:avLst/>
          </a:prstGeom>
        </p:spPr>
        <p:txBody>
          <a:bodyPr wrap="square">
            <a:spAutoFit/>
          </a:bodyPr>
          <a:lstStyle/>
          <a:p>
            <a:pPr lvl="0" algn="ctr">
              <a:lnSpc>
                <a:spcPts val="2000"/>
              </a:lnSpc>
              <a:defRPr/>
            </a:pPr>
            <a:r>
              <a:rPr lang="zh-CN" altLang="en-US" sz="1200" dirty="0">
                <a:solidFill>
                  <a:schemeClr val="bg1"/>
                </a:solidFill>
                <a:latin typeface="思源黑体 CN Normal" panose="020B0400000000000000" pitchFamily="34" charset="-122"/>
                <a:ea typeface="思源黑体 CN Normal" panose="020B0400000000000000" pitchFamily="34" charset="-122"/>
                <a:sym typeface="FZHei-B01S" panose="02010601030101010101" pitchFamily="2" charset="-122"/>
              </a:rPr>
              <a:t>请在此处添加具体内容。</a:t>
            </a:r>
          </a:p>
        </p:txBody>
      </p:sp>
      <p:sp>
        <p:nvSpPr>
          <p:cNvPr id="15" name="Rectangle 29">
            <a:extLst>
              <a:ext uri="{FF2B5EF4-FFF2-40B4-BE49-F238E27FC236}">
                <a16:creationId xmlns:a16="http://schemas.microsoft.com/office/drawing/2014/main" id="{00A53134-2AB6-A621-77DA-D96E5BA9E751}"/>
              </a:ext>
            </a:extLst>
          </p:cNvPr>
          <p:cNvSpPr/>
          <p:nvPr/>
        </p:nvSpPr>
        <p:spPr>
          <a:xfrm>
            <a:off x="1545174" y="1318876"/>
            <a:ext cx="6525930" cy="1628716"/>
          </a:xfrm>
          <a:prstGeom prst="rect">
            <a:avLst/>
          </a:prstGeom>
        </p:spPr>
        <p:txBody>
          <a:bodyPr wrap="square">
            <a:spAutoFit/>
          </a:bodyPr>
          <a:lstStyle/>
          <a:p>
            <a:pPr>
              <a:lnSpc>
                <a:spcPts val="2000"/>
              </a:lnSpc>
              <a:defRPr/>
            </a:pPr>
            <a:r>
              <a:rPr lang="zh-CN" altLang="zh-CN" sz="1200" dirty="0"/>
              <a:t>用户模块：包括注册、登录、修改密码等</a:t>
            </a:r>
            <a:r>
              <a:rPr lang="en-US" altLang="zh-CN" sz="1200" dirty="0"/>
              <a:t>API</a:t>
            </a:r>
            <a:r>
              <a:rPr lang="zh-CN" altLang="zh-CN" sz="1200" dirty="0"/>
              <a:t>。</a:t>
            </a:r>
          </a:p>
          <a:p>
            <a:pPr>
              <a:lnSpc>
                <a:spcPts val="2000"/>
              </a:lnSpc>
              <a:defRPr/>
            </a:pPr>
            <a:r>
              <a:rPr lang="zh-CN" altLang="zh-CN" sz="1200" dirty="0"/>
              <a:t>商品模块：商品发布、编辑、删除、查询等</a:t>
            </a:r>
            <a:r>
              <a:rPr lang="en-US" altLang="zh-CN" sz="1200" dirty="0"/>
              <a:t>API</a:t>
            </a:r>
            <a:r>
              <a:rPr lang="zh-CN" altLang="zh-CN" sz="1200" dirty="0"/>
              <a:t>。</a:t>
            </a:r>
          </a:p>
          <a:p>
            <a:pPr>
              <a:lnSpc>
                <a:spcPts val="2000"/>
              </a:lnSpc>
              <a:defRPr/>
            </a:pPr>
            <a:r>
              <a:rPr lang="zh-CN" altLang="zh-CN" sz="1200" dirty="0"/>
              <a:t>订单模块：下单、取消订单、确认收货等</a:t>
            </a:r>
            <a:r>
              <a:rPr lang="en-US" altLang="zh-CN" sz="1200" dirty="0"/>
              <a:t>API</a:t>
            </a:r>
            <a:r>
              <a:rPr lang="zh-CN" altLang="zh-CN" sz="1200" dirty="0"/>
              <a:t>。</a:t>
            </a:r>
          </a:p>
          <a:p>
            <a:pPr>
              <a:lnSpc>
                <a:spcPts val="2000"/>
              </a:lnSpc>
              <a:defRPr/>
            </a:pPr>
            <a:r>
              <a:rPr lang="zh-CN" altLang="zh-CN" sz="1200" dirty="0"/>
              <a:t>支付模块：对接第三方支付平台，处理支付逻辑。</a:t>
            </a:r>
          </a:p>
          <a:p>
            <a:pPr>
              <a:lnSpc>
                <a:spcPts val="2000"/>
              </a:lnSpc>
              <a:defRPr/>
            </a:pPr>
            <a:r>
              <a:rPr lang="zh-CN" altLang="zh-CN" sz="1200" dirty="0"/>
              <a:t>评价模块：提交评价、查看评价等</a:t>
            </a:r>
            <a:r>
              <a:rPr lang="en-US" altLang="zh-CN" sz="1200" dirty="0"/>
              <a:t>API</a:t>
            </a:r>
            <a:r>
              <a:rPr lang="zh-CN" altLang="zh-CN" sz="1200" dirty="0"/>
              <a:t>。</a:t>
            </a:r>
          </a:p>
          <a:p>
            <a:pPr lvl="0">
              <a:lnSpc>
                <a:spcPts val="2000"/>
              </a:lnSpc>
              <a:defRPr/>
            </a:pPr>
            <a:r>
              <a:rPr lang="zh-CN" altLang="en-US" sz="1200" dirty="0">
                <a:sym typeface="FZHei-B01S" panose="02010601030101010101" pitchFamily="2" charset="-122"/>
              </a:rPr>
              <a:t>。</a:t>
            </a:r>
          </a:p>
        </p:txBody>
      </p:sp>
      <p:sp>
        <p:nvSpPr>
          <p:cNvPr id="16" name="Rectangle 30">
            <a:extLst>
              <a:ext uri="{FF2B5EF4-FFF2-40B4-BE49-F238E27FC236}">
                <a16:creationId xmlns:a16="http://schemas.microsoft.com/office/drawing/2014/main" id="{3A72295C-B65B-D299-18E0-6A0310C399C5}"/>
              </a:ext>
            </a:extLst>
          </p:cNvPr>
          <p:cNvSpPr/>
          <p:nvPr/>
        </p:nvSpPr>
        <p:spPr>
          <a:xfrm>
            <a:off x="1545174" y="1048514"/>
            <a:ext cx="2959770"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noProof="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rPr>
              <a:t>接口设计</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8" name="Rectangle 30">
            <a:extLst>
              <a:ext uri="{FF2B5EF4-FFF2-40B4-BE49-F238E27FC236}">
                <a16:creationId xmlns:a16="http://schemas.microsoft.com/office/drawing/2014/main" id="{A8BC90CD-8294-E470-1289-F972A9D0542C}"/>
              </a:ext>
            </a:extLst>
          </p:cNvPr>
          <p:cNvSpPr/>
          <p:nvPr/>
        </p:nvSpPr>
        <p:spPr>
          <a:xfrm>
            <a:off x="1545174" y="2840980"/>
            <a:ext cx="2197770" cy="338554"/>
          </a:xfrm>
          <a:prstGeom prst="rect">
            <a:avLst/>
          </a:prstGeom>
        </p:spPr>
        <p:txBody>
          <a:bodyPr wrap="square">
            <a:spAutoFit/>
          </a:bodyPr>
          <a:lstStyle/>
          <a:p>
            <a:pPr>
              <a:defRPr/>
            </a:pPr>
            <a:r>
              <a:rPr lang="zh-CN" altLang="zh-CN"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rPr>
              <a:t>数据存储与管理</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sym typeface="+mn-ea"/>
            </a:endParaRPr>
          </a:p>
        </p:txBody>
      </p:sp>
      <p:sp>
        <p:nvSpPr>
          <p:cNvPr id="19" name="Rectangle 29">
            <a:extLst>
              <a:ext uri="{FF2B5EF4-FFF2-40B4-BE49-F238E27FC236}">
                <a16:creationId xmlns:a16="http://schemas.microsoft.com/office/drawing/2014/main" id="{014B869C-61FF-66A7-0FF8-E0F726B7DDCE}"/>
              </a:ext>
            </a:extLst>
          </p:cNvPr>
          <p:cNvSpPr/>
          <p:nvPr/>
        </p:nvSpPr>
        <p:spPr>
          <a:xfrm>
            <a:off x="1545174" y="4926806"/>
            <a:ext cx="3631824" cy="1347228"/>
          </a:xfrm>
          <a:prstGeom prst="rect">
            <a:avLst/>
          </a:prstGeom>
        </p:spPr>
        <p:txBody>
          <a:bodyPr wrap="square">
            <a:spAutoFit/>
          </a:bodyPr>
          <a:lstStyle/>
          <a:p>
            <a:pPr>
              <a:lnSpc>
                <a:spcPts val="2000"/>
              </a:lnSpc>
              <a:defRPr/>
            </a:pPr>
            <a:r>
              <a:rPr lang="zh-CN" altLang="zh-CN" sz="1200" dirty="0"/>
              <a:t>输入验证：防止</a:t>
            </a:r>
            <a:r>
              <a:rPr lang="en-US" altLang="zh-CN" sz="1200" dirty="0"/>
              <a:t>SQL</a:t>
            </a:r>
            <a:r>
              <a:rPr lang="zh-CN" altLang="zh-CN" sz="1200" dirty="0"/>
              <a:t>注入、</a:t>
            </a:r>
            <a:r>
              <a:rPr lang="en-US" altLang="zh-CN" sz="1200" dirty="0"/>
              <a:t>XSS</a:t>
            </a:r>
            <a:r>
              <a:rPr lang="zh-CN" altLang="zh-CN" sz="1200" dirty="0"/>
              <a:t>攻击等安全漏洞。</a:t>
            </a:r>
          </a:p>
          <a:p>
            <a:pPr>
              <a:lnSpc>
                <a:spcPts val="2000"/>
              </a:lnSpc>
              <a:defRPr/>
            </a:pPr>
            <a:r>
              <a:rPr lang="zh-CN" altLang="zh-CN" sz="1200" dirty="0"/>
              <a:t>权限控制：实现细粒度的权限管理，保护敏感信息。</a:t>
            </a:r>
          </a:p>
          <a:p>
            <a:pPr>
              <a:lnSpc>
                <a:spcPts val="2000"/>
              </a:lnSpc>
              <a:defRPr/>
            </a:pPr>
            <a:r>
              <a:rPr lang="zh-CN" altLang="zh-CN" sz="1200" dirty="0"/>
              <a:t>加密算法：对敏感数据进行加密存储。</a:t>
            </a:r>
          </a:p>
          <a:p>
            <a:pPr>
              <a:lnSpc>
                <a:spcPts val="2000"/>
              </a:lnSpc>
              <a:defRPr/>
            </a:pPr>
            <a:r>
              <a:rPr lang="zh-CN" altLang="zh-CN" sz="1200" dirty="0"/>
              <a:t>。</a:t>
            </a:r>
          </a:p>
          <a:p>
            <a:pPr lvl="0">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p>
        </p:txBody>
      </p:sp>
      <p:sp>
        <p:nvSpPr>
          <p:cNvPr id="20" name="Rectangle 30">
            <a:extLst>
              <a:ext uri="{FF2B5EF4-FFF2-40B4-BE49-F238E27FC236}">
                <a16:creationId xmlns:a16="http://schemas.microsoft.com/office/drawing/2014/main" id="{EB485F8B-8215-9CBA-4CF5-C1223F1C9FEB}"/>
              </a:ext>
            </a:extLst>
          </p:cNvPr>
          <p:cNvSpPr/>
          <p:nvPr/>
        </p:nvSpPr>
        <p:spPr>
          <a:xfrm>
            <a:off x="1560310" y="4508182"/>
            <a:ext cx="2280170" cy="338554"/>
          </a:xfrm>
          <a:prstGeom prst="rect">
            <a:avLst/>
          </a:prstGeom>
        </p:spPr>
        <p:txBody>
          <a:bodyPr wrap="square">
            <a:spAutoFit/>
          </a:bodyPr>
          <a:lstStyle/>
          <a:p>
            <a:pPr>
              <a:defRPr/>
            </a:pPr>
            <a:r>
              <a:rPr lang="zh-CN" altLang="zh-CN"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Open Sans" panose="020B0606030504020204" pitchFamily="34" charset="0"/>
              </a:rPr>
              <a:t>安全性考虑</a:t>
            </a:r>
          </a:p>
        </p:txBody>
      </p:sp>
      <p:sp>
        <p:nvSpPr>
          <p:cNvPr id="33" name="文本框 32">
            <a:extLst>
              <a:ext uri="{FF2B5EF4-FFF2-40B4-BE49-F238E27FC236}">
                <a16:creationId xmlns:a16="http://schemas.microsoft.com/office/drawing/2014/main" id="{3AD0F4CB-21FB-CAC1-AD0B-989C75C52669}"/>
              </a:ext>
            </a:extLst>
          </p:cNvPr>
          <p:cNvSpPr txBox="1"/>
          <p:nvPr/>
        </p:nvSpPr>
        <p:spPr>
          <a:xfrm>
            <a:off x="1545174" y="3179534"/>
            <a:ext cx="5709066" cy="861774"/>
          </a:xfrm>
          <a:prstGeom prst="rect">
            <a:avLst/>
          </a:prstGeom>
          <a:noFill/>
        </p:spPr>
        <p:txBody>
          <a:bodyPr wrap="square">
            <a:spAutoFit/>
          </a:bodyPr>
          <a:lstStyle/>
          <a:p>
            <a:pPr>
              <a:lnSpc>
                <a:spcPts val="2000"/>
              </a:lnSpc>
              <a:defRPr/>
            </a:pPr>
            <a:r>
              <a:rPr lang="zh-CN" altLang="zh-CN" sz="1200" dirty="0"/>
              <a:t>数据库设计：设计数据库表结构，满足业务需求。</a:t>
            </a:r>
          </a:p>
          <a:p>
            <a:pPr>
              <a:lnSpc>
                <a:spcPts val="2000"/>
              </a:lnSpc>
              <a:defRPr/>
            </a:pPr>
            <a:r>
              <a:rPr lang="zh-CN" altLang="zh-CN" sz="1200" dirty="0"/>
              <a:t>数据持久化：使用</a:t>
            </a:r>
            <a:r>
              <a:rPr lang="en-US" altLang="zh-CN" sz="1200" dirty="0"/>
              <a:t>ORM</a:t>
            </a:r>
            <a:r>
              <a:rPr lang="zh-CN" altLang="zh-CN" sz="1200" dirty="0"/>
              <a:t>框架进行数据存取操作。</a:t>
            </a:r>
          </a:p>
          <a:p>
            <a:pPr>
              <a:lnSpc>
                <a:spcPts val="2000"/>
              </a:lnSpc>
              <a:defRPr/>
            </a:pPr>
            <a:r>
              <a:rPr lang="zh-CN" altLang="zh-CN" sz="1200" dirty="0"/>
              <a:t>数据备份与恢复：定期备份数据，防止数据丢失</a:t>
            </a:r>
            <a:r>
              <a:rPr lang="zh-CN" altLang="en-US" kern="100" dirty="0">
                <a:latin typeface="Noto Sans Mono CJK SC"/>
              </a:rPr>
              <a:t>。</a:t>
            </a:r>
            <a:endParaRPr lang="zh-CN" altLang="zh-CN" sz="1800" kern="100" dirty="0">
              <a:effectLst/>
              <a:latin typeface="Noto Sans Mono CJK SC"/>
              <a:ea typeface="Noto Sans Mono CJK SC"/>
              <a:cs typeface="Noto Sans Mono CJK SC"/>
            </a:endParaRPr>
          </a:p>
        </p:txBody>
      </p:sp>
    </p:spTree>
    <p:extLst>
      <p:ext uri="{BB962C8B-B14F-4D97-AF65-F5344CB8AC3E}">
        <p14:creationId xmlns:p14="http://schemas.microsoft.com/office/powerpoint/2010/main" val="224495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56169" y="-1464914"/>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009200" y="287761"/>
              <a:ext cx="3282383"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项目技术实现方案</a:t>
              </a:r>
            </a:p>
          </p:txBody>
        </p:sp>
      </p:grpSp>
      <p:sp>
        <p:nvSpPr>
          <p:cNvPr id="2" name="Picture Placeholder 1"/>
          <p:cNvSpPr txBox="1"/>
          <p:nvPr/>
        </p:nvSpPr>
        <p:spPr>
          <a:xfrm>
            <a:off x="1016005" y="955898"/>
            <a:ext cx="5194290" cy="4946939"/>
          </a:xfrm>
          <a:custGeom>
            <a:avLst/>
            <a:gdLst>
              <a:gd name="connsiteX0" fmla="*/ 2597145 w 5194290"/>
              <a:gd name="connsiteY0" fmla="*/ 0 h 4946939"/>
              <a:gd name="connsiteX1" fmla="*/ 5194290 w 5194290"/>
              <a:gd name="connsiteY1" fmla="*/ 1889563 h 4946939"/>
              <a:gd name="connsiteX2" fmla="*/ 4202269 w 5194290"/>
              <a:gd name="connsiteY2" fmla="*/ 4946939 h 4946939"/>
              <a:gd name="connsiteX3" fmla="*/ 992021 w 5194290"/>
              <a:gd name="connsiteY3" fmla="*/ 4946939 h 4946939"/>
              <a:gd name="connsiteX4" fmla="*/ 0 w 5194290"/>
              <a:gd name="connsiteY4" fmla="*/ 1889563 h 4946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4290" h="4946939">
                <a:moveTo>
                  <a:pt x="2597145" y="0"/>
                </a:moveTo>
                <a:lnTo>
                  <a:pt x="5194290" y="1889563"/>
                </a:lnTo>
                <a:lnTo>
                  <a:pt x="4202269" y="4946939"/>
                </a:lnTo>
                <a:lnTo>
                  <a:pt x="992021" y="4946939"/>
                </a:lnTo>
                <a:lnTo>
                  <a:pt x="0" y="1889563"/>
                </a:lnTo>
                <a:close/>
              </a:path>
            </a:pathLst>
          </a:custGeom>
          <a:blipFill>
            <a:blip r:embed="rId2"/>
            <a:stretch>
              <a:fillRect l="-21429" r="-21429"/>
            </a:stretch>
          </a:blipFill>
        </p:spPr>
      </p:sp>
      <p:cxnSp>
        <p:nvCxnSpPr>
          <p:cNvPr id="3" name="Straight Connector 13"/>
          <p:cNvCxnSpPr/>
          <p:nvPr/>
        </p:nvCxnSpPr>
        <p:spPr>
          <a:xfrm flipH="1">
            <a:off x="1507286" y="1767303"/>
            <a:ext cx="2" cy="389021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14"/>
          <p:cNvCxnSpPr/>
          <p:nvPr/>
        </p:nvCxnSpPr>
        <p:spPr>
          <a:xfrm>
            <a:off x="5763851" y="1767303"/>
            <a:ext cx="0" cy="3890211"/>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5" name="Group 20"/>
          <p:cNvGrpSpPr/>
          <p:nvPr/>
        </p:nvGrpSpPr>
        <p:grpSpPr>
          <a:xfrm>
            <a:off x="1507287" y="1767303"/>
            <a:ext cx="4224422" cy="3890211"/>
            <a:chOff x="1735887" y="1767303"/>
            <a:chExt cx="3818023" cy="3890211"/>
          </a:xfrm>
        </p:grpSpPr>
        <p:cxnSp>
          <p:nvCxnSpPr>
            <p:cNvPr id="6" name="Straight Connector 11"/>
            <p:cNvCxnSpPr/>
            <p:nvPr/>
          </p:nvCxnSpPr>
          <p:spPr>
            <a:xfrm flipH="1">
              <a:off x="1735889" y="1767303"/>
              <a:ext cx="38180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12"/>
            <p:cNvCxnSpPr/>
            <p:nvPr/>
          </p:nvCxnSpPr>
          <p:spPr>
            <a:xfrm flipH="1">
              <a:off x="1735887" y="5657514"/>
              <a:ext cx="3818021"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9" name="TextBox 14"/>
          <p:cNvSpPr txBox="1"/>
          <p:nvPr/>
        </p:nvSpPr>
        <p:spPr>
          <a:xfrm>
            <a:off x="6576547" y="1361143"/>
            <a:ext cx="790254" cy="584775"/>
          </a:xfrm>
          <a:prstGeom prst="rect">
            <a:avLst/>
          </a:prstGeom>
          <a:noFill/>
        </p:spPr>
        <p:txBody>
          <a:bodyPr wrap="square" rtlCol="0">
            <a:spAutoFit/>
          </a:bodyPr>
          <a:lstStyle/>
          <a:p>
            <a:r>
              <a:rPr lang="en-US" sz="3200" dirty="0">
                <a:solidFill>
                  <a:schemeClr val="accent1"/>
                </a:solidFill>
                <a:latin typeface="Source Han Sans SC" panose="020B0500000000000000" pitchFamily="34" charset="-128"/>
                <a:ea typeface="Source Han Sans SC" panose="020B0500000000000000" pitchFamily="34" charset="-128"/>
              </a:rPr>
              <a:t>01</a:t>
            </a:r>
          </a:p>
        </p:txBody>
      </p:sp>
      <p:sp>
        <p:nvSpPr>
          <p:cNvPr id="20" name="TextBox 17"/>
          <p:cNvSpPr txBox="1"/>
          <p:nvPr/>
        </p:nvSpPr>
        <p:spPr>
          <a:xfrm>
            <a:off x="6576547" y="2960228"/>
            <a:ext cx="790254" cy="584775"/>
          </a:xfrm>
          <a:prstGeom prst="rect">
            <a:avLst/>
          </a:prstGeom>
          <a:noFill/>
        </p:spPr>
        <p:txBody>
          <a:bodyPr wrap="square" rtlCol="0">
            <a:spAutoFit/>
          </a:bodyPr>
          <a:lstStyle/>
          <a:p>
            <a:r>
              <a:rPr lang="en-US" sz="3200" dirty="0">
                <a:solidFill>
                  <a:schemeClr val="accent1"/>
                </a:solidFill>
                <a:latin typeface="Source Han Sans SC" panose="020B0500000000000000" pitchFamily="34" charset="-128"/>
                <a:ea typeface="Source Han Sans SC" panose="020B0500000000000000" pitchFamily="34" charset="-128"/>
              </a:rPr>
              <a:t>02</a:t>
            </a:r>
          </a:p>
        </p:txBody>
      </p:sp>
      <p:sp>
        <p:nvSpPr>
          <p:cNvPr id="22" name="矩形 21"/>
          <p:cNvSpPr/>
          <p:nvPr/>
        </p:nvSpPr>
        <p:spPr>
          <a:xfrm>
            <a:off x="7579526" y="1436583"/>
            <a:ext cx="1934520" cy="378557"/>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dirty="0">
                <a:solidFill>
                  <a:schemeClr val="tx1">
                    <a:lumMod val="75000"/>
                    <a:lumOff val="25000"/>
                  </a:schemeClr>
                </a:solidFill>
                <a:latin typeface="Source Han Sans SC" panose="020B0500000000000000" pitchFamily="34" charset="-128"/>
                <a:ea typeface="Source Han Sans SC" panose="020B0500000000000000" pitchFamily="34" charset="-128"/>
                <a:cs typeface="Open Sans" panose="020B0606030504020204" pitchFamily="34" charset="0"/>
                <a:sym typeface="+mn-ea"/>
              </a:rPr>
              <a:t>前端开发</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24" name="矩形 23"/>
          <p:cNvSpPr/>
          <p:nvPr/>
        </p:nvSpPr>
        <p:spPr>
          <a:xfrm>
            <a:off x="7579526" y="3053080"/>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dirty="0">
                <a:solidFill>
                  <a:schemeClr val="tx1">
                    <a:lumMod val="75000"/>
                    <a:lumOff val="25000"/>
                  </a:schemeClr>
                </a:solidFill>
                <a:latin typeface="Source Han Sans SC" panose="020B0500000000000000" pitchFamily="34" charset="-128"/>
                <a:ea typeface="Source Han Sans SC" panose="020B0500000000000000" pitchFamily="34" charset="-128"/>
                <a:cs typeface="Open Sans" panose="020B0606030504020204" pitchFamily="34" charset="0"/>
                <a:sym typeface="+mn-ea"/>
              </a:rPr>
              <a:t>后端开发</a:t>
            </a:r>
            <a:endParaRPr kumimoji="0" lang="zh-CN" altLang="en-US" sz="186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25" name="Google Shape;67;p18"/>
          <p:cNvSpPr txBox="1"/>
          <p:nvPr/>
        </p:nvSpPr>
        <p:spPr>
          <a:xfrm>
            <a:off x="2118125" y="3312298"/>
            <a:ext cx="3002745"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i="0" u="none" strike="noStrike" cap="none">
                <a:solidFill>
                  <a:schemeClr val="accent1"/>
                </a:solidFill>
                <a:latin typeface="Source Han Sans SC" panose="020B0500000000000000" pitchFamily="34" charset="-128"/>
                <a:ea typeface="Source Han Sans SC" panose="020B0500000000000000" pitchFamily="34" charset="-128"/>
                <a:cs typeface="Lato"/>
                <a:sym typeface="Lato"/>
              </a:rPr>
              <a:t>Creative Slides</a:t>
            </a:r>
            <a:endParaRPr sz="2800" b="0" i="0" u="none" strike="noStrike" cap="none">
              <a:solidFill>
                <a:schemeClr val="accent1"/>
              </a:solidFill>
              <a:latin typeface="Source Han Sans SC" panose="020B0500000000000000" pitchFamily="34" charset="-128"/>
              <a:ea typeface="Source Han Sans SC" panose="020B0500000000000000" pitchFamily="34" charset="-128"/>
              <a:cs typeface="Lato"/>
              <a:sym typeface="Lato"/>
            </a:endParaRPr>
          </a:p>
        </p:txBody>
      </p:sp>
      <p:sp>
        <p:nvSpPr>
          <p:cNvPr id="8" name="文本框 7">
            <a:extLst>
              <a:ext uri="{FF2B5EF4-FFF2-40B4-BE49-F238E27FC236}">
                <a16:creationId xmlns:a16="http://schemas.microsoft.com/office/drawing/2014/main" id="{77CF2D6A-936A-152D-3086-AC75F5A48E31}"/>
              </a:ext>
            </a:extLst>
          </p:cNvPr>
          <p:cNvSpPr txBox="1"/>
          <p:nvPr/>
        </p:nvSpPr>
        <p:spPr>
          <a:xfrm>
            <a:off x="7556047" y="1945918"/>
            <a:ext cx="3619948" cy="923330"/>
          </a:xfrm>
          <a:prstGeom prst="rect">
            <a:avLst/>
          </a:prstGeom>
          <a:noFill/>
        </p:spPr>
        <p:txBody>
          <a:bodyPr wrap="square" rtlCol="0">
            <a:spAutoFit/>
          </a:bodyPr>
          <a:lstStyle/>
          <a:p>
            <a:r>
              <a:rPr lang="zh-CN" altLang="en-US" dirty="0"/>
              <a:t>使用微信小程序进行开发，采用</a:t>
            </a:r>
            <a:r>
              <a:rPr lang="en-US" altLang="zh-CN" dirty="0"/>
              <a:t>WXML</a:t>
            </a:r>
            <a:r>
              <a:rPr lang="zh-CN" altLang="en-US" dirty="0"/>
              <a:t>，</a:t>
            </a:r>
            <a:r>
              <a:rPr lang="en-US" altLang="zh-CN" dirty="0"/>
              <a:t>WXSS</a:t>
            </a:r>
            <a:r>
              <a:rPr lang="zh-CN" altLang="en-US" dirty="0"/>
              <a:t>，</a:t>
            </a:r>
            <a:r>
              <a:rPr lang="en-US" altLang="zh-CN" dirty="0"/>
              <a:t>JS</a:t>
            </a:r>
            <a:r>
              <a:rPr lang="zh-CN" altLang="en-US" dirty="0"/>
              <a:t>来构建界面和逻辑。</a:t>
            </a:r>
          </a:p>
        </p:txBody>
      </p:sp>
      <p:sp>
        <p:nvSpPr>
          <p:cNvPr id="9" name="文本框 8">
            <a:extLst>
              <a:ext uri="{FF2B5EF4-FFF2-40B4-BE49-F238E27FC236}">
                <a16:creationId xmlns:a16="http://schemas.microsoft.com/office/drawing/2014/main" id="{B40813DA-1F2A-87C5-DFE4-8718E2C2A08E}"/>
              </a:ext>
            </a:extLst>
          </p:cNvPr>
          <p:cNvSpPr txBox="1"/>
          <p:nvPr/>
        </p:nvSpPr>
        <p:spPr>
          <a:xfrm>
            <a:off x="7556047" y="3429000"/>
            <a:ext cx="3505200" cy="1754326"/>
          </a:xfrm>
          <a:prstGeom prst="rect">
            <a:avLst/>
          </a:prstGeom>
          <a:noFill/>
        </p:spPr>
        <p:txBody>
          <a:bodyPr wrap="square" rtlCol="0">
            <a:spAutoFit/>
          </a:bodyPr>
          <a:lstStyle/>
          <a:p>
            <a:r>
              <a:rPr lang="zh-CN" altLang="zh-CN" dirty="0"/>
              <a:t>后端服务器采用</a:t>
            </a:r>
            <a:r>
              <a:rPr lang="en-US" altLang="zh-CN" dirty="0"/>
              <a:t>Node.js</a:t>
            </a:r>
            <a:r>
              <a:rPr lang="zh-CN" altLang="zh-CN" dirty="0"/>
              <a:t>，使用</a:t>
            </a:r>
            <a:r>
              <a:rPr lang="en-US" altLang="zh-CN" dirty="0"/>
              <a:t>Express</a:t>
            </a:r>
            <a:r>
              <a:rPr lang="zh-CN" altLang="zh-CN" dirty="0"/>
              <a:t>框架。数据库选用</a:t>
            </a:r>
            <a:r>
              <a:rPr lang="en-US" altLang="zh-CN" dirty="0"/>
              <a:t>MySQL</a:t>
            </a:r>
            <a:r>
              <a:rPr lang="zh-CN" altLang="zh-CN" dirty="0"/>
              <a:t>或</a:t>
            </a:r>
            <a:r>
              <a:rPr lang="en-US" altLang="zh-CN" dirty="0"/>
              <a:t>MongoDB</a:t>
            </a:r>
            <a:r>
              <a:rPr lang="zh-CN" altLang="zh-CN" dirty="0"/>
              <a:t>存储用户数据和商品信息。</a:t>
            </a:r>
            <a:r>
              <a:rPr lang="en-US" altLang="zh-CN" dirty="0"/>
              <a:t>RESTful API</a:t>
            </a:r>
            <a:r>
              <a:rPr lang="zh-CN" altLang="zh-CN" dirty="0"/>
              <a:t>设计，确保前后端分离。</a:t>
            </a:r>
          </a:p>
          <a:p>
            <a:endParaRPr lang="zh-CN" altLang="en-US" dirty="0"/>
          </a:p>
        </p:txBody>
      </p:sp>
      <p:sp>
        <p:nvSpPr>
          <p:cNvPr id="10" name="TextBox 14">
            <a:extLst>
              <a:ext uri="{FF2B5EF4-FFF2-40B4-BE49-F238E27FC236}">
                <a16:creationId xmlns:a16="http://schemas.microsoft.com/office/drawing/2014/main" id="{1316480E-2B76-5955-72F8-12EF9D4FE13D}"/>
              </a:ext>
            </a:extLst>
          </p:cNvPr>
          <p:cNvSpPr txBox="1"/>
          <p:nvPr/>
        </p:nvSpPr>
        <p:spPr>
          <a:xfrm>
            <a:off x="6576547" y="5024839"/>
            <a:ext cx="790254" cy="584775"/>
          </a:xfrm>
          <a:prstGeom prst="rect">
            <a:avLst/>
          </a:prstGeom>
          <a:noFill/>
        </p:spPr>
        <p:txBody>
          <a:bodyPr wrap="square" rtlCol="0">
            <a:spAutoFit/>
          </a:bodyPr>
          <a:lstStyle/>
          <a:p>
            <a:r>
              <a:rPr lang="en-US" sz="3200" dirty="0">
                <a:solidFill>
                  <a:schemeClr val="accent1"/>
                </a:solidFill>
                <a:latin typeface="Source Han Sans SC" panose="020B0500000000000000" pitchFamily="34" charset="-128"/>
                <a:ea typeface="Source Han Sans SC" panose="020B0500000000000000" pitchFamily="34" charset="-128"/>
              </a:rPr>
              <a:t>03</a:t>
            </a:r>
          </a:p>
        </p:txBody>
      </p:sp>
      <p:sp>
        <p:nvSpPr>
          <p:cNvPr id="14" name="文本框 13">
            <a:extLst>
              <a:ext uri="{FF2B5EF4-FFF2-40B4-BE49-F238E27FC236}">
                <a16:creationId xmlns:a16="http://schemas.microsoft.com/office/drawing/2014/main" id="{6F241366-3C58-C9D7-47D9-A89D052F2262}"/>
              </a:ext>
            </a:extLst>
          </p:cNvPr>
          <p:cNvSpPr txBox="1"/>
          <p:nvPr/>
        </p:nvSpPr>
        <p:spPr>
          <a:xfrm>
            <a:off x="7579526" y="5124572"/>
            <a:ext cx="464430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rPr>
              <a:t>支付接口集成</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anose="020B0606030504020204" pitchFamily="34" charset="0"/>
              <a:sym typeface="+mn-ea"/>
            </a:endParaRPr>
          </a:p>
        </p:txBody>
      </p:sp>
      <p:sp>
        <p:nvSpPr>
          <p:cNvPr id="16" name="文本框 15">
            <a:extLst>
              <a:ext uri="{FF2B5EF4-FFF2-40B4-BE49-F238E27FC236}">
                <a16:creationId xmlns:a16="http://schemas.microsoft.com/office/drawing/2014/main" id="{D854E491-3806-C2CC-A81E-23AB845DF1B2}"/>
              </a:ext>
            </a:extLst>
          </p:cNvPr>
          <p:cNvSpPr txBox="1"/>
          <p:nvPr/>
        </p:nvSpPr>
        <p:spPr>
          <a:xfrm>
            <a:off x="7556047" y="5523745"/>
            <a:ext cx="4578097" cy="369332"/>
          </a:xfrm>
          <a:prstGeom prst="rect">
            <a:avLst/>
          </a:prstGeom>
          <a:noFill/>
        </p:spPr>
        <p:txBody>
          <a:bodyPr wrap="square">
            <a:spAutoFit/>
          </a:bodyPr>
          <a:lstStyle/>
          <a:p>
            <a:r>
              <a:rPr lang="zh-CN" altLang="en-US" dirty="0"/>
              <a:t>集成微信支付</a:t>
            </a:r>
            <a:r>
              <a:rPr lang="en-US" altLang="zh-CN" dirty="0" err="1"/>
              <a:t>sdk</a:t>
            </a:r>
            <a:r>
              <a:rPr lang="en-US" altLang="zh-CN" dirty="0"/>
              <a:t>,</a:t>
            </a:r>
            <a:r>
              <a:rPr lang="zh-CN" altLang="en-US" dirty="0"/>
              <a:t>实现线上支付功能</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250" fill="hold"/>
                                        <p:tgtEl>
                                          <p:spTgt spid="24"/>
                                        </p:tgtEl>
                                        <p:attrNameLst>
                                          <p:attrName>ppt_w</p:attrName>
                                        </p:attrNameLst>
                                      </p:cBhvr>
                                      <p:tavLst>
                                        <p:tav tm="0">
                                          <p:val>
                                            <p:fltVal val="0"/>
                                          </p:val>
                                        </p:tav>
                                        <p:tav tm="100000">
                                          <p:val>
                                            <p:strVal val="#ppt_w"/>
                                          </p:val>
                                        </p:tav>
                                      </p:tavLst>
                                    </p:anim>
                                    <p:anim calcmode="lin" valueType="num">
                                      <p:cBhvr>
                                        <p:cTn id="14" dur="250" fill="hold"/>
                                        <p:tgtEl>
                                          <p:spTgt spid="24"/>
                                        </p:tgtEl>
                                        <p:attrNameLst>
                                          <p:attrName>ppt_h</p:attrName>
                                        </p:attrNameLst>
                                      </p:cBhvr>
                                      <p:tavLst>
                                        <p:tav tm="0">
                                          <p:val>
                                            <p:fltVal val="0"/>
                                          </p:val>
                                        </p:tav>
                                        <p:tav tm="100000">
                                          <p:val>
                                            <p:strVal val="#ppt_h"/>
                                          </p:val>
                                        </p:tav>
                                      </p:tavLst>
                                    </p:anim>
                                    <p:animEffect transition="in" filter="fade">
                                      <p:cBhvr>
                                        <p:cTn id="15"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2480358" y="2477926"/>
            <a:ext cx="2302565" cy="2510313"/>
            <a:chOff x="2162908" y="2760785"/>
            <a:chExt cx="2302565" cy="2510313"/>
          </a:xfrm>
        </p:grpSpPr>
        <p:sp>
          <p:nvSpPr>
            <p:cNvPr id="3" name="Rectangle 5"/>
            <p:cNvSpPr/>
            <p:nvPr/>
          </p:nvSpPr>
          <p:spPr>
            <a:xfrm>
              <a:off x="2162908" y="2760785"/>
              <a:ext cx="1987061" cy="105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5"/>
            <p:cNvSpPr/>
            <p:nvPr/>
          </p:nvSpPr>
          <p:spPr>
            <a:xfrm>
              <a:off x="2259766" y="5165591"/>
              <a:ext cx="1987061" cy="105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6"/>
            <p:cNvSpPr/>
            <p:nvPr/>
          </p:nvSpPr>
          <p:spPr>
            <a:xfrm rot="5400000">
              <a:off x="3419189" y="4119307"/>
              <a:ext cx="1987061" cy="105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4"/>
          <p:cNvSpPr/>
          <p:nvPr/>
        </p:nvSpPr>
        <p:spPr>
          <a:xfrm>
            <a:off x="1561256" y="1686620"/>
            <a:ext cx="1742380" cy="17423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1"/>
          <p:cNvSpPr/>
          <p:nvPr/>
        </p:nvSpPr>
        <p:spPr>
          <a:xfrm>
            <a:off x="3858980" y="1686620"/>
            <a:ext cx="1742380" cy="17423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12"/>
          <p:cNvSpPr/>
          <p:nvPr/>
        </p:nvSpPr>
        <p:spPr>
          <a:xfrm>
            <a:off x="1526817" y="4011542"/>
            <a:ext cx="1742380" cy="17423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3"/>
          <p:cNvSpPr/>
          <p:nvPr/>
        </p:nvSpPr>
        <p:spPr>
          <a:xfrm>
            <a:off x="3858980" y="4064296"/>
            <a:ext cx="1742380" cy="1742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9"/>
          <p:cNvSpPr/>
          <p:nvPr/>
        </p:nvSpPr>
        <p:spPr>
          <a:xfrm>
            <a:off x="1755397" y="2040598"/>
            <a:ext cx="1364676" cy="1090748"/>
          </a:xfrm>
          <a:prstGeom prst="rect">
            <a:avLst/>
          </a:prstGeom>
        </p:spPr>
        <p:txBody>
          <a:bodyPr wrap="square">
            <a:spAutoFit/>
          </a:bodyPr>
          <a:lstStyle/>
          <a:p>
            <a:pPr algn="ctr">
              <a:lnSpc>
                <a:spcPts val="2000"/>
              </a:lnSpc>
              <a:defRPr/>
            </a:pP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需求分析与</a:t>
            </a:r>
            <a:r>
              <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rPr>
              <a:t>设计</a:t>
            </a: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阶段</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a:p>
            <a:pPr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10.8-10</a:t>
            </a:r>
          </a:p>
          <a:p>
            <a:pPr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12</a:t>
            </a:r>
            <a:endPar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5" name="Rectangle 29"/>
          <p:cNvSpPr/>
          <p:nvPr/>
        </p:nvSpPr>
        <p:spPr>
          <a:xfrm>
            <a:off x="4047831" y="2040598"/>
            <a:ext cx="1364676" cy="834267"/>
          </a:xfrm>
          <a:prstGeom prst="rect">
            <a:avLst/>
          </a:prstGeom>
        </p:spPr>
        <p:txBody>
          <a:bodyPr wrap="square">
            <a:spAutoFit/>
          </a:bodyPr>
          <a:lstStyle/>
          <a:p>
            <a:pPr lvl="0" algn="ctr">
              <a:lnSpc>
                <a:spcPts val="2000"/>
              </a:lnSpc>
              <a:defRPr/>
            </a:pP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技术准备与开发阶段</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a:p>
            <a:pPr lvl="0"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10.13-11.17</a:t>
            </a:r>
            <a:endPar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16" name="Rectangle 29"/>
          <p:cNvSpPr/>
          <p:nvPr/>
        </p:nvSpPr>
        <p:spPr>
          <a:xfrm>
            <a:off x="1755397" y="4454479"/>
            <a:ext cx="1364676" cy="834267"/>
          </a:xfrm>
          <a:prstGeom prst="rect">
            <a:avLst/>
          </a:prstGeom>
        </p:spPr>
        <p:txBody>
          <a:bodyPr wrap="square">
            <a:spAutoFit/>
          </a:bodyPr>
          <a:lstStyle/>
          <a:p>
            <a:pPr lvl="0" algn="ctr">
              <a:lnSpc>
                <a:spcPts val="2000"/>
              </a:lnSpc>
              <a:defRPr/>
            </a:pPr>
            <a:r>
              <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优化用户体验，提升产品性能</a:t>
            </a: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12.3-12.18</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p:txBody>
      </p:sp>
      <p:sp>
        <p:nvSpPr>
          <p:cNvPr id="17" name="Rectangle 29"/>
          <p:cNvSpPr/>
          <p:nvPr/>
        </p:nvSpPr>
        <p:spPr>
          <a:xfrm>
            <a:off x="4047831" y="4454479"/>
            <a:ext cx="1364676" cy="577787"/>
          </a:xfrm>
          <a:prstGeom prst="rect">
            <a:avLst/>
          </a:prstGeom>
        </p:spPr>
        <p:txBody>
          <a:bodyPr wrap="square">
            <a:spAutoFit/>
          </a:bodyPr>
          <a:lstStyle/>
          <a:p>
            <a:pPr algn="ctr">
              <a:lnSpc>
                <a:spcPts val="2000"/>
              </a:lnSpc>
              <a:defRPr/>
            </a:pPr>
            <a:r>
              <a:rPr lang="zh-CN" altLang="zh-CN" sz="1200" dirty="0">
                <a:solidFill>
                  <a:schemeClr val="bg1">
                    <a:lumMod val="95000"/>
                  </a:schemeClr>
                </a:solidFill>
                <a:latin typeface="思源黑体 CN Normal" panose="020B0400000000000000" pitchFamily="34" charset="-122"/>
                <a:ea typeface="思源黑体 CN Normal" panose="020B0400000000000000" pitchFamily="34" charset="-122"/>
              </a:rPr>
              <a:t>测试与优化阶段</a:t>
            </a:r>
            <a:endPar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endParaRPr>
          </a:p>
          <a:p>
            <a:pPr algn="ctr">
              <a:lnSpc>
                <a:spcPts val="2000"/>
              </a:lnSpc>
              <a:defRPr/>
            </a:pPr>
            <a:r>
              <a:rPr lang="en-US" altLang="zh-CN" sz="1200" dirty="0">
                <a:solidFill>
                  <a:schemeClr val="bg1">
                    <a:lumMod val="95000"/>
                  </a:schemeClr>
                </a:solidFill>
                <a:latin typeface="思源黑体 CN Normal" panose="020B0400000000000000" pitchFamily="34" charset="-122"/>
                <a:ea typeface="思源黑体 CN Normal" panose="020B0400000000000000" pitchFamily="34" charset="-122"/>
              </a:rPr>
              <a:t>11.18-12.2</a:t>
            </a:r>
            <a:endParaRPr lang="zh-CN" altLang="en-US" sz="1200" dirty="0">
              <a:solidFill>
                <a:schemeClr val="bg1">
                  <a:lumMod val="95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p:txBody>
      </p:sp>
      <p:sp>
        <p:nvSpPr>
          <p:cNvPr id="29" name="Rectangle 29"/>
          <p:cNvSpPr/>
          <p:nvPr/>
        </p:nvSpPr>
        <p:spPr>
          <a:xfrm>
            <a:off x="7231240" y="2225026"/>
            <a:ext cx="3631824" cy="577787"/>
          </a:xfrm>
          <a:prstGeom prst="rect">
            <a:avLst/>
          </a:prstGeom>
        </p:spPr>
        <p:txBody>
          <a:bodyPr wrap="square">
            <a:spAutoFit/>
          </a:bodyPr>
          <a:lstStyle/>
          <a:p>
            <a:pPr>
              <a:lnSpc>
                <a:spcPts val="2000"/>
              </a:lnSpc>
              <a:defRPr/>
            </a:pPr>
            <a:r>
              <a:rPr lang="zh-CN" altLang="zh-CN" sz="1200" dirty="0">
                <a:solidFill>
                  <a:schemeClr val="bg1">
                    <a:lumMod val="50000"/>
                  </a:schemeClr>
                </a:solidFill>
                <a:latin typeface="思源黑体 CN Normal" panose="020B0400000000000000" pitchFamily="34" charset="-122"/>
                <a:ea typeface="思源黑体 CN Normal" panose="020B0400000000000000" pitchFamily="34" charset="-122"/>
              </a:rPr>
              <a:t>进行市场调研，收集用户需求。设计产品原型，编写需求文档。</a:t>
            </a:r>
          </a:p>
        </p:txBody>
      </p:sp>
      <p:sp>
        <p:nvSpPr>
          <p:cNvPr id="30" name="Rectangle 30"/>
          <p:cNvSpPr/>
          <p:nvPr/>
        </p:nvSpPr>
        <p:spPr>
          <a:xfrm>
            <a:off x="7231240" y="1872209"/>
            <a:ext cx="2381695"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rPr>
              <a:t>需求分析与设计阶段</a:t>
            </a:r>
          </a:p>
        </p:txBody>
      </p:sp>
      <p:sp>
        <p:nvSpPr>
          <p:cNvPr id="31" name="Rectangle 29"/>
          <p:cNvSpPr/>
          <p:nvPr/>
        </p:nvSpPr>
        <p:spPr>
          <a:xfrm>
            <a:off x="7214043" y="3364603"/>
            <a:ext cx="3631824" cy="553998"/>
          </a:xfrm>
          <a:prstGeom prst="rect">
            <a:avLst/>
          </a:prstGeom>
        </p:spPr>
        <p:txBody>
          <a:bodyPr wrap="square">
            <a:spAutoFit/>
          </a:bodyPr>
          <a:lstStyle/>
          <a:p>
            <a:r>
              <a:rPr lang="zh-CN" altLang="zh-CN" sz="1200" dirty="0">
                <a:solidFill>
                  <a:schemeClr val="bg1">
                    <a:lumMod val="50000"/>
                  </a:schemeClr>
                </a:solidFill>
                <a:latin typeface="思源黑体 CN Normal" panose="020B0400000000000000" pitchFamily="34" charset="-122"/>
                <a:ea typeface="思源黑体 CN Normal" panose="020B0400000000000000" pitchFamily="34" charset="-122"/>
              </a:rPr>
              <a:t>建立开发环境，搭建基础架构。</a:t>
            </a:r>
          </a:p>
          <a:p>
            <a:r>
              <a:rPr lang="zh-CN" altLang="zh-CN" sz="1200" dirty="0">
                <a:solidFill>
                  <a:schemeClr val="bg1">
                    <a:lumMod val="50000"/>
                  </a:schemeClr>
                </a:solidFill>
                <a:latin typeface="思源黑体 CN Normal" panose="020B0400000000000000" pitchFamily="34" charset="-122"/>
                <a:ea typeface="思源黑体 CN Normal" panose="020B0400000000000000" pitchFamily="34" charset="-122"/>
              </a:rPr>
              <a:t>分模块进行编码实现，同时进行单元测试</a:t>
            </a:r>
            <a:r>
              <a:rPr lang="zh-CN" altLang="zh-CN" dirty="0"/>
              <a:t>。</a:t>
            </a:r>
          </a:p>
        </p:txBody>
      </p:sp>
      <p:sp>
        <p:nvSpPr>
          <p:cNvPr id="32" name="Rectangle 30"/>
          <p:cNvSpPr/>
          <p:nvPr/>
        </p:nvSpPr>
        <p:spPr>
          <a:xfrm>
            <a:off x="7231240" y="2979978"/>
            <a:ext cx="2582149"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anose="020B0606030504020204" pitchFamily="34" charset="0"/>
                <a:sym typeface="+mn-ea"/>
              </a:rPr>
              <a:t>技术准备与开发阶段</a:t>
            </a:r>
          </a:p>
        </p:txBody>
      </p:sp>
      <p:grpSp>
        <p:nvGrpSpPr>
          <p:cNvPr id="33" name="组合 32"/>
          <p:cNvGrpSpPr/>
          <p:nvPr/>
        </p:nvGrpSpPr>
        <p:grpSpPr>
          <a:xfrm>
            <a:off x="371993" y="-1568546"/>
            <a:ext cx="15983812" cy="14046898"/>
            <a:chOff x="371993" y="-1568546"/>
            <a:chExt cx="15983812" cy="14046898"/>
          </a:xfrm>
        </p:grpSpPr>
        <p:sp>
          <p:nvSpPr>
            <p:cNvPr id="3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009200" y="287761"/>
              <a:ext cx="2621279"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项目实施计划</a:t>
              </a:r>
            </a:p>
          </p:txBody>
        </p:sp>
      </p:grpSp>
      <p:sp>
        <p:nvSpPr>
          <p:cNvPr id="11" name="文本框 10">
            <a:extLst>
              <a:ext uri="{FF2B5EF4-FFF2-40B4-BE49-F238E27FC236}">
                <a16:creationId xmlns:a16="http://schemas.microsoft.com/office/drawing/2014/main" id="{473C9204-B2C1-4B3C-4FC7-90E03E02F957}"/>
              </a:ext>
            </a:extLst>
          </p:cNvPr>
          <p:cNvSpPr txBox="1"/>
          <p:nvPr/>
        </p:nvSpPr>
        <p:spPr>
          <a:xfrm>
            <a:off x="7231346" y="4083650"/>
            <a:ext cx="8177784" cy="338554"/>
          </a:xfrm>
          <a:prstGeom prst="rect">
            <a:avLst/>
          </a:prstGeom>
          <a:noFill/>
        </p:spPr>
        <p:txBody>
          <a:bodyPr wrap="square">
            <a:spAutoFit/>
          </a:bodyPr>
          <a:lstStyle/>
          <a:p>
            <a:pPr>
              <a:defRPr/>
            </a:pPr>
            <a:r>
              <a:rPr lang="zh-CN" altLang="zh-CN" sz="1600" b="1" dirty="0">
                <a:solidFill>
                  <a:schemeClr val="tx1">
                    <a:lumMod val="75000"/>
                    <a:lumOff val="25000"/>
                  </a:schemeClr>
                </a:solidFill>
                <a:ea typeface="思源黑体 CN Normal" panose="020B0400000000000000" pitchFamily="34" charset="-122"/>
                <a:cs typeface="Open Sans" panose="020B0606030504020204" pitchFamily="34" charset="0"/>
              </a:rPr>
              <a:t>测试与优化阶段</a:t>
            </a:r>
            <a:endParaRPr lang="zh-CN" altLang="en-US" sz="1600" b="1" dirty="0">
              <a:solidFill>
                <a:schemeClr val="tx1">
                  <a:lumMod val="75000"/>
                  <a:lumOff val="25000"/>
                </a:schemeClr>
              </a:solidFill>
              <a:ea typeface="思源黑体 CN Normal" panose="020B0400000000000000" pitchFamily="34" charset="-122"/>
              <a:cs typeface="Open Sans" panose="020B0606030504020204" pitchFamily="34" charset="0"/>
              <a:sym typeface="+mn-ea"/>
            </a:endParaRPr>
          </a:p>
        </p:txBody>
      </p:sp>
      <p:sp>
        <p:nvSpPr>
          <p:cNvPr id="13" name="文本框 12">
            <a:extLst>
              <a:ext uri="{FF2B5EF4-FFF2-40B4-BE49-F238E27FC236}">
                <a16:creationId xmlns:a16="http://schemas.microsoft.com/office/drawing/2014/main" id="{ECE659E4-A143-7370-70D2-1F387A825959}"/>
              </a:ext>
            </a:extLst>
          </p:cNvPr>
          <p:cNvSpPr txBox="1"/>
          <p:nvPr/>
        </p:nvSpPr>
        <p:spPr>
          <a:xfrm>
            <a:off x="7214043" y="4484604"/>
            <a:ext cx="8177784" cy="461665"/>
          </a:xfrm>
          <a:prstGeom prst="rect">
            <a:avLst/>
          </a:prstGeom>
          <a:noFill/>
        </p:spPr>
        <p:txBody>
          <a:bodyPr wrap="square">
            <a:spAutoFit/>
          </a:bodyPr>
          <a:lstStyle/>
          <a:p>
            <a:r>
              <a:rPr lang="zh-CN" altLang="zh-CN" sz="1200" dirty="0">
                <a:solidFill>
                  <a:schemeClr val="bg1">
                    <a:lumMod val="50000"/>
                  </a:schemeClr>
                </a:solidFill>
                <a:ea typeface="思源黑体 CN Normal" panose="020B0400000000000000" pitchFamily="34" charset="-122"/>
              </a:rPr>
              <a:t>进行集成测试，修复发现的问题。</a:t>
            </a:r>
          </a:p>
          <a:p>
            <a:r>
              <a:rPr lang="zh-CN" altLang="zh-CN" sz="1200" dirty="0">
                <a:solidFill>
                  <a:schemeClr val="bg1">
                    <a:lumMod val="50000"/>
                  </a:schemeClr>
                </a:solidFill>
                <a:ea typeface="思源黑体 CN Normal" panose="020B0400000000000000" pitchFamily="34" charset="-122"/>
              </a:rPr>
              <a:t>优化用户体验，提升产品性能</a:t>
            </a:r>
          </a:p>
        </p:txBody>
      </p:sp>
      <p:sp>
        <p:nvSpPr>
          <p:cNvPr id="40" name="文本框 39">
            <a:extLst>
              <a:ext uri="{FF2B5EF4-FFF2-40B4-BE49-F238E27FC236}">
                <a16:creationId xmlns:a16="http://schemas.microsoft.com/office/drawing/2014/main" id="{0F6AEAAD-8497-5AAB-D177-A73BDC345025}"/>
              </a:ext>
            </a:extLst>
          </p:cNvPr>
          <p:cNvSpPr txBox="1"/>
          <p:nvPr/>
        </p:nvSpPr>
        <p:spPr>
          <a:xfrm>
            <a:off x="7231346" y="5169919"/>
            <a:ext cx="8177784" cy="369332"/>
          </a:xfrm>
          <a:prstGeom prst="rect">
            <a:avLst/>
          </a:prstGeom>
          <a:noFill/>
        </p:spPr>
        <p:txBody>
          <a:bodyPr wrap="square">
            <a:spAutoFit/>
          </a:bodyPr>
          <a:lstStyle/>
          <a:p>
            <a:pPr>
              <a:defRPr/>
            </a:pPr>
            <a:r>
              <a:rPr lang="zh-CN" altLang="en-US" sz="1800" b="1" dirty="0">
                <a:solidFill>
                  <a:schemeClr val="tx1">
                    <a:lumMod val="75000"/>
                    <a:lumOff val="25000"/>
                  </a:schemeClr>
                </a:solidFill>
                <a:ea typeface="思源黑体 CN Normal" panose="020B0400000000000000" pitchFamily="34" charset="-122"/>
                <a:cs typeface="Open Sans" panose="020B0606030504020204" pitchFamily="34" charset="0"/>
                <a:sym typeface="+mn-ea"/>
              </a:rPr>
              <a:t>上线前准备与发布阶段</a:t>
            </a:r>
          </a:p>
        </p:txBody>
      </p:sp>
      <p:sp>
        <p:nvSpPr>
          <p:cNvPr id="42" name="文本框 41">
            <a:extLst>
              <a:ext uri="{FF2B5EF4-FFF2-40B4-BE49-F238E27FC236}">
                <a16:creationId xmlns:a16="http://schemas.microsoft.com/office/drawing/2014/main" id="{111B3A4D-3D8F-C628-C8AF-DF09B6823907}"/>
              </a:ext>
            </a:extLst>
          </p:cNvPr>
          <p:cNvSpPr txBox="1"/>
          <p:nvPr/>
        </p:nvSpPr>
        <p:spPr>
          <a:xfrm>
            <a:off x="7231346" y="5700501"/>
            <a:ext cx="8177784" cy="461665"/>
          </a:xfrm>
          <a:prstGeom prst="rect">
            <a:avLst/>
          </a:prstGeom>
          <a:noFill/>
        </p:spPr>
        <p:txBody>
          <a:bodyPr wrap="square">
            <a:spAutoFit/>
          </a:bodyPr>
          <a:lstStyle/>
          <a:p>
            <a:r>
              <a:rPr lang="zh-CN" altLang="zh-CN" sz="1200" dirty="0">
                <a:solidFill>
                  <a:schemeClr val="bg1">
                    <a:lumMod val="50000"/>
                  </a:schemeClr>
                </a:solidFill>
                <a:ea typeface="思源黑体 CN Normal" panose="020B0400000000000000" pitchFamily="34" charset="-122"/>
              </a:rPr>
              <a:t>准备上线材料，提交审核。</a:t>
            </a:r>
          </a:p>
          <a:p>
            <a:r>
              <a:rPr lang="zh-CN" altLang="zh-CN" sz="1200" dirty="0">
                <a:solidFill>
                  <a:schemeClr val="bg1">
                    <a:lumMod val="50000"/>
                  </a:schemeClr>
                </a:solidFill>
                <a:ea typeface="思源黑体 CN Normal" panose="020B0400000000000000" pitchFamily="34" charset="-122"/>
              </a:rPr>
              <a:t>上线后监控运行状态，收集用户反馈。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71993" y="-1568546"/>
            <a:ext cx="15983812" cy="14046898"/>
            <a:chOff x="371993" y="-1568546"/>
            <a:chExt cx="15983812" cy="14046898"/>
          </a:xfrm>
        </p:grpSpPr>
        <p:sp>
          <p:nvSpPr>
            <p:cNvPr id="16"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项目计划图</a:t>
              </a:r>
            </a:p>
          </p:txBody>
        </p:sp>
      </p:grpSp>
      <p:pic>
        <p:nvPicPr>
          <p:cNvPr id="3" name="图片 2">
            <a:extLst>
              <a:ext uri="{FF2B5EF4-FFF2-40B4-BE49-F238E27FC236}">
                <a16:creationId xmlns:a16="http://schemas.microsoft.com/office/drawing/2014/main" id="{5347434E-B410-DC51-E0F6-363EEF76BC8A}"/>
              </a:ext>
            </a:extLst>
          </p:cNvPr>
          <p:cNvPicPr>
            <a:picLocks noChangeAspect="1"/>
          </p:cNvPicPr>
          <p:nvPr/>
        </p:nvPicPr>
        <p:blipFill>
          <a:blip r:embed="rId2"/>
          <a:stretch>
            <a:fillRect/>
          </a:stretch>
        </p:blipFill>
        <p:spPr>
          <a:xfrm>
            <a:off x="963306" y="749426"/>
            <a:ext cx="10570326" cy="56516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CB6B8-5FB5-DF5F-7B40-96DA7E736C7D}"/>
            </a:ext>
          </a:extLst>
        </p:cNvPr>
        <p:cNvGrpSpPr/>
        <p:nvPr/>
      </p:nvGrpSpPr>
      <p:grpSpPr>
        <a:xfrm>
          <a:off x="0" y="0"/>
          <a:ext cx="0" cy="0"/>
          <a:chOff x="0" y="0"/>
          <a:chExt cx="0" cy="0"/>
        </a:xfrm>
      </p:grpSpPr>
      <p:grpSp>
        <p:nvGrpSpPr>
          <p:cNvPr id="23" name="组合 22">
            <a:extLst>
              <a:ext uri="{FF2B5EF4-FFF2-40B4-BE49-F238E27FC236}">
                <a16:creationId xmlns:a16="http://schemas.microsoft.com/office/drawing/2014/main" id="{37537D2A-9497-D48C-C43E-D3463A787B4B}"/>
              </a:ext>
            </a:extLst>
          </p:cNvPr>
          <p:cNvGrpSpPr/>
          <p:nvPr/>
        </p:nvGrpSpPr>
        <p:grpSpPr>
          <a:xfrm>
            <a:off x="371993" y="-1568546"/>
            <a:ext cx="15983812" cy="14046898"/>
            <a:chOff x="371993" y="-1568546"/>
            <a:chExt cx="15983812" cy="14046898"/>
          </a:xfrm>
        </p:grpSpPr>
        <p:sp>
          <p:nvSpPr>
            <p:cNvPr id="24" name="流程图: 接点 12">
              <a:extLst>
                <a:ext uri="{FF2B5EF4-FFF2-40B4-BE49-F238E27FC236}">
                  <a16:creationId xmlns:a16="http://schemas.microsoft.com/office/drawing/2014/main" id="{F221EDF0-F285-F56C-F6DA-165DAFA05CFD}"/>
                </a:ext>
              </a:extLst>
            </p:cNvPr>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4">
              <a:extLst>
                <a:ext uri="{FF2B5EF4-FFF2-40B4-BE49-F238E27FC236}">
                  <a16:creationId xmlns:a16="http://schemas.microsoft.com/office/drawing/2014/main" id="{C8A010A8-60DF-6327-4633-6436A652A9FD}"/>
                </a:ext>
              </a:extLst>
            </p:cNvPr>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5">
              <a:extLst>
                <a:ext uri="{FF2B5EF4-FFF2-40B4-BE49-F238E27FC236}">
                  <a16:creationId xmlns:a16="http://schemas.microsoft.com/office/drawing/2014/main" id="{3DFDAE65-07FF-0B32-AAC5-CE75E9DE6188}"/>
                </a:ext>
              </a:extLst>
            </p:cNvPr>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7">
              <a:extLst>
                <a:ext uri="{FF2B5EF4-FFF2-40B4-BE49-F238E27FC236}">
                  <a16:creationId xmlns:a16="http://schemas.microsoft.com/office/drawing/2014/main" id="{F8696BCA-AA7D-A8F4-3040-ACD308C629B9}"/>
                </a:ext>
              </a:extLst>
            </p:cNvPr>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EF73B65-4327-49A7-FE7A-64319CB08DEE}"/>
                </a:ext>
              </a:extLst>
            </p:cNvPr>
            <p:cNvSpPr txBox="1"/>
            <p:nvPr/>
          </p:nvSpPr>
          <p:spPr>
            <a:xfrm>
              <a:off x="951414" y="355859"/>
              <a:ext cx="544646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项目参考资料</a:t>
              </a:r>
            </a:p>
          </p:txBody>
        </p:sp>
      </p:grpSp>
      <p:sp>
        <p:nvSpPr>
          <p:cNvPr id="13" name="Shape 4868">
            <a:extLst>
              <a:ext uri="{FF2B5EF4-FFF2-40B4-BE49-F238E27FC236}">
                <a16:creationId xmlns:a16="http://schemas.microsoft.com/office/drawing/2014/main" id="{43A5B8F0-C468-8556-A27F-F301FDC67505}"/>
              </a:ext>
            </a:extLst>
          </p:cNvPr>
          <p:cNvSpPr/>
          <p:nvPr/>
        </p:nvSpPr>
        <p:spPr bwMode="auto">
          <a:xfrm>
            <a:off x="6224588" y="4152900"/>
            <a:ext cx="512762" cy="523875"/>
          </a:xfrm>
          <a:custGeom>
            <a:avLst/>
            <a:gdLst>
              <a:gd name="T0" fmla="*/ 1093713 w 120000"/>
              <a:gd name="T1" fmla="*/ 2283270 h 120000"/>
              <a:gd name="T2" fmla="*/ 1093713 w 120000"/>
              <a:gd name="T3" fmla="*/ 2283270 h 120000"/>
              <a:gd name="T4" fmla="*/ 0 w 120000"/>
              <a:gd name="T5" fmla="*/ 1141633 h 120000"/>
              <a:gd name="T6" fmla="*/ 1093713 w 120000"/>
              <a:gd name="T7" fmla="*/ 0 h 120000"/>
              <a:gd name="T8" fmla="*/ 2187426 w 120000"/>
              <a:gd name="T9" fmla="*/ 1141633 h 120000"/>
              <a:gd name="T10" fmla="*/ 1093713 w 120000"/>
              <a:gd name="T11" fmla="*/ 2283270 h 120000"/>
              <a:gd name="T12" fmla="*/ 1093713 w 120000"/>
              <a:gd name="T13" fmla="*/ 214047 h 120000"/>
              <a:gd name="T14" fmla="*/ 1093713 w 120000"/>
              <a:gd name="T15" fmla="*/ 214047 h 120000"/>
              <a:gd name="T16" fmla="*/ 201464 w 120000"/>
              <a:gd name="T17" fmla="*/ 1141633 h 120000"/>
              <a:gd name="T18" fmla="*/ 1093713 w 120000"/>
              <a:gd name="T19" fmla="*/ 2069219 h 120000"/>
              <a:gd name="T20" fmla="*/ 1982364 w 120000"/>
              <a:gd name="T21" fmla="*/ 1141633 h 120000"/>
              <a:gd name="T22" fmla="*/ 1093713 w 120000"/>
              <a:gd name="T23" fmla="*/ 214047 h 120000"/>
              <a:gd name="T24" fmla="*/ 863453 w 120000"/>
              <a:gd name="T25" fmla="*/ 1355701 h 120000"/>
              <a:gd name="T26" fmla="*/ 863453 w 120000"/>
              <a:gd name="T27" fmla="*/ 1355701 h 120000"/>
              <a:gd name="T28" fmla="*/ 557637 w 120000"/>
              <a:gd name="T29" fmla="*/ 585828 h 120000"/>
              <a:gd name="T30" fmla="*/ 1320375 w 120000"/>
              <a:gd name="T31" fmla="*/ 901283 h 120000"/>
              <a:gd name="T32" fmla="*/ 1626190 w 120000"/>
              <a:gd name="T33" fmla="*/ 1697442 h 120000"/>
              <a:gd name="T34" fmla="*/ 863453 w 120000"/>
              <a:gd name="T35" fmla="*/ 1355701 h 120000"/>
              <a:gd name="T36" fmla="*/ 1093713 w 120000"/>
              <a:gd name="T37" fmla="*/ 1036487 h 120000"/>
              <a:gd name="T38" fmla="*/ 1093713 w 120000"/>
              <a:gd name="T39" fmla="*/ 1036487 h 120000"/>
              <a:gd name="T40" fmla="*/ 992981 w 120000"/>
              <a:gd name="T41" fmla="*/ 1141633 h 120000"/>
              <a:gd name="T42" fmla="*/ 1093713 w 120000"/>
              <a:gd name="T43" fmla="*/ 1246779 h 120000"/>
              <a:gd name="T44" fmla="*/ 1194445 w 120000"/>
              <a:gd name="T45" fmla="*/ 1141633 h 120000"/>
              <a:gd name="T46" fmla="*/ 1093713 w 120000"/>
              <a:gd name="T47" fmla="*/ 1036487 h 1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000"/>
              <a:gd name="T73" fmla="*/ 0 h 120000"/>
              <a:gd name="T74" fmla="*/ 120000 w 120000"/>
              <a:gd name="T75" fmla="*/ 120000 h 1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000" h="120000" extrusionOk="0">
                <a:moveTo>
                  <a:pt x="59901" y="119802"/>
                </a:moveTo>
                <a:lnTo>
                  <a:pt x="59901" y="119802"/>
                </a:lnTo>
                <a:cubicBezTo>
                  <a:pt x="26403" y="119802"/>
                  <a:pt x="0" y="93399"/>
                  <a:pt x="0" y="59901"/>
                </a:cubicBezTo>
                <a:cubicBezTo>
                  <a:pt x="0" y="26403"/>
                  <a:pt x="26403" y="0"/>
                  <a:pt x="59901" y="0"/>
                </a:cubicBezTo>
                <a:cubicBezTo>
                  <a:pt x="93201" y="0"/>
                  <a:pt x="119802" y="26403"/>
                  <a:pt x="119802" y="59901"/>
                </a:cubicBezTo>
                <a:cubicBezTo>
                  <a:pt x="119802" y="93399"/>
                  <a:pt x="93201" y="119802"/>
                  <a:pt x="59901" y="119802"/>
                </a:cubicBezTo>
                <a:close/>
                <a:moveTo>
                  <a:pt x="59901" y="11231"/>
                </a:moveTo>
                <a:lnTo>
                  <a:pt x="59901" y="11231"/>
                </a:lnTo>
                <a:cubicBezTo>
                  <a:pt x="33300" y="11231"/>
                  <a:pt x="11034" y="33497"/>
                  <a:pt x="11034" y="59901"/>
                </a:cubicBezTo>
                <a:cubicBezTo>
                  <a:pt x="11034" y="86305"/>
                  <a:pt x="33300" y="108571"/>
                  <a:pt x="59901" y="108571"/>
                </a:cubicBezTo>
                <a:cubicBezTo>
                  <a:pt x="86305" y="108571"/>
                  <a:pt x="108571" y="86305"/>
                  <a:pt x="108571" y="59901"/>
                </a:cubicBezTo>
                <a:cubicBezTo>
                  <a:pt x="108571" y="33497"/>
                  <a:pt x="86305" y="11231"/>
                  <a:pt x="59901" y="11231"/>
                </a:cubicBezTo>
                <a:close/>
                <a:moveTo>
                  <a:pt x="47290" y="71133"/>
                </a:moveTo>
                <a:lnTo>
                  <a:pt x="47290" y="71133"/>
                </a:lnTo>
                <a:cubicBezTo>
                  <a:pt x="30541" y="30738"/>
                  <a:pt x="30541" y="30738"/>
                  <a:pt x="30541" y="30738"/>
                </a:cubicBezTo>
                <a:cubicBezTo>
                  <a:pt x="72315" y="47290"/>
                  <a:pt x="72315" y="47290"/>
                  <a:pt x="72315" y="47290"/>
                </a:cubicBezTo>
                <a:cubicBezTo>
                  <a:pt x="89064" y="89064"/>
                  <a:pt x="89064" y="89064"/>
                  <a:pt x="89064" y="89064"/>
                </a:cubicBezTo>
                <a:lnTo>
                  <a:pt x="47290" y="71133"/>
                </a:lnTo>
                <a:close/>
                <a:moveTo>
                  <a:pt x="59901" y="54384"/>
                </a:moveTo>
                <a:lnTo>
                  <a:pt x="59901" y="54384"/>
                </a:lnTo>
                <a:cubicBezTo>
                  <a:pt x="57142" y="54384"/>
                  <a:pt x="54384" y="57142"/>
                  <a:pt x="54384" y="59901"/>
                </a:cubicBezTo>
                <a:cubicBezTo>
                  <a:pt x="54384" y="62660"/>
                  <a:pt x="57142" y="65418"/>
                  <a:pt x="59901" y="65418"/>
                </a:cubicBezTo>
                <a:cubicBezTo>
                  <a:pt x="62660" y="65418"/>
                  <a:pt x="65418" y="62660"/>
                  <a:pt x="65418" y="59901"/>
                </a:cubicBezTo>
                <a:cubicBezTo>
                  <a:pt x="65418" y="57142"/>
                  <a:pt x="62660" y="54384"/>
                  <a:pt x="59901" y="54384"/>
                </a:cubicBezTo>
                <a:close/>
              </a:path>
            </a:pathLst>
          </a:custGeom>
          <a:solidFill>
            <a:schemeClr val="bg1"/>
          </a:solidFill>
          <a:ln>
            <a:noFill/>
          </a:ln>
        </p:spPr>
        <p:txBody>
          <a:bodyPr lIns="45713" tIns="22850" rIns="45713" bIns="22850" anchor="ctr"/>
          <a:lstStyle/>
          <a:p>
            <a:endParaRPr lang="zh-CN" altLang="en-US"/>
          </a:p>
        </p:txBody>
      </p:sp>
      <p:sp>
        <p:nvSpPr>
          <p:cNvPr id="14" name="Rectangle 29">
            <a:extLst>
              <a:ext uri="{FF2B5EF4-FFF2-40B4-BE49-F238E27FC236}">
                <a16:creationId xmlns:a16="http://schemas.microsoft.com/office/drawing/2014/main" id="{88694AC7-2D9A-4A49-3EDA-989B0329CD07}"/>
              </a:ext>
            </a:extLst>
          </p:cNvPr>
          <p:cNvSpPr/>
          <p:nvPr/>
        </p:nvSpPr>
        <p:spPr>
          <a:xfrm>
            <a:off x="5961775" y="4788408"/>
            <a:ext cx="1130020" cy="563359"/>
          </a:xfrm>
          <a:prstGeom prst="rect">
            <a:avLst/>
          </a:prstGeom>
        </p:spPr>
        <p:txBody>
          <a:bodyPr wrap="square">
            <a:spAutoFit/>
          </a:bodyPr>
          <a:lstStyle/>
          <a:p>
            <a:pPr lvl="0" algn="ctr">
              <a:lnSpc>
                <a:spcPts val="2000"/>
              </a:lnSpc>
              <a:defRPr/>
            </a:pPr>
            <a:r>
              <a:rPr lang="zh-CN" altLang="en-US" sz="1200" dirty="0">
                <a:solidFill>
                  <a:schemeClr val="bg1"/>
                </a:solidFill>
                <a:latin typeface="思源黑体 CN Normal" panose="020B0400000000000000" pitchFamily="34" charset="-122"/>
                <a:ea typeface="思源黑体 CN Normal" panose="020B0400000000000000" pitchFamily="34" charset="-122"/>
                <a:sym typeface="FZHei-B01S" panose="02010601030101010101" pitchFamily="2" charset="-122"/>
              </a:rPr>
              <a:t>请在此处添加具体内容。</a:t>
            </a:r>
          </a:p>
        </p:txBody>
      </p:sp>
      <p:sp>
        <p:nvSpPr>
          <p:cNvPr id="15" name="Rectangle 29">
            <a:extLst>
              <a:ext uri="{FF2B5EF4-FFF2-40B4-BE49-F238E27FC236}">
                <a16:creationId xmlns:a16="http://schemas.microsoft.com/office/drawing/2014/main" id="{F906D5EA-A019-32D5-4548-714B48BC38DF}"/>
              </a:ext>
            </a:extLst>
          </p:cNvPr>
          <p:cNvSpPr/>
          <p:nvPr/>
        </p:nvSpPr>
        <p:spPr>
          <a:xfrm>
            <a:off x="1545174" y="1318876"/>
            <a:ext cx="6525930" cy="325795"/>
          </a:xfrm>
          <a:prstGeom prst="rect">
            <a:avLst/>
          </a:prstGeom>
        </p:spPr>
        <p:txBody>
          <a:bodyPr wrap="square">
            <a:spAutoFit/>
          </a:bodyPr>
          <a:lstStyle/>
          <a:p>
            <a:pPr lvl="0">
              <a:lnSpc>
                <a:spcPts val="2000"/>
              </a:lnSpc>
              <a:defRPr/>
            </a:pPr>
            <a:r>
              <a:rPr lang="zh-CN" altLang="en-US" sz="1200" dirty="0">
                <a:sym typeface="FZHei-B01S" panose="02010601030101010101" pitchFamily="2" charset="-122"/>
              </a:rPr>
              <a:t>。</a:t>
            </a:r>
          </a:p>
        </p:txBody>
      </p:sp>
      <p:sp>
        <p:nvSpPr>
          <p:cNvPr id="19" name="Rectangle 29">
            <a:extLst>
              <a:ext uri="{FF2B5EF4-FFF2-40B4-BE49-F238E27FC236}">
                <a16:creationId xmlns:a16="http://schemas.microsoft.com/office/drawing/2014/main" id="{DFDCAB4F-00F1-4B56-F35E-D5993F9237B1}"/>
              </a:ext>
            </a:extLst>
          </p:cNvPr>
          <p:cNvSpPr/>
          <p:nvPr/>
        </p:nvSpPr>
        <p:spPr>
          <a:xfrm>
            <a:off x="1545174" y="4926806"/>
            <a:ext cx="3631824" cy="577787"/>
          </a:xfrm>
          <a:prstGeom prst="rect">
            <a:avLst/>
          </a:prstGeom>
        </p:spPr>
        <p:txBody>
          <a:bodyPr wrap="square">
            <a:spAutoFit/>
          </a:bodyPr>
          <a:lstStyle/>
          <a:p>
            <a:pPr>
              <a:lnSpc>
                <a:spcPts val="2000"/>
              </a:lnSpc>
              <a:defRPr/>
            </a:pPr>
            <a:r>
              <a:rPr lang="zh-CN" altLang="zh-CN" sz="1200" dirty="0"/>
              <a:t>。</a:t>
            </a:r>
          </a:p>
          <a:p>
            <a:pPr lvl="0">
              <a:lnSpc>
                <a:spcPts val="2000"/>
              </a:lnSpc>
              <a:defRPr/>
            </a:pPr>
            <a:r>
              <a:rPr lang="zh-CN" altLang="en-US" sz="12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p>
        </p:txBody>
      </p:sp>
      <p:sp>
        <p:nvSpPr>
          <p:cNvPr id="3" name="文本框 2">
            <a:extLst>
              <a:ext uri="{FF2B5EF4-FFF2-40B4-BE49-F238E27FC236}">
                <a16:creationId xmlns:a16="http://schemas.microsoft.com/office/drawing/2014/main" id="{CC8ADD9B-DF1D-6E3C-CE61-B234B8D9036D}"/>
              </a:ext>
            </a:extLst>
          </p:cNvPr>
          <p:cNvSpPr txBox="1"/>
          <p:nvPr/>
        </p:nvSpPr>
        <p:spPr>
          <a:xfrm>
            <a:off x="721262" y="1152144"/>
            <a:ext cx="8331298" cy="923330"/>
          </a:xfrm>
          <a:prstGeom prst="rect">
            <a:avLst/>
          </a:prstGeom>
          <a:noFill/>
        </p:spPr>
        <p:txBody>
          <a:bodyPr wrap="square" rtlCol="0">
            <a:spAutoFit/>
          </a:bodyPr>
          <a:lstStyle/>
          <a:p>
            <a:r>
              <a:rPr lang="en-US" altLang="zh-CN" dirty="0"/>
              <a:t>https://blog.csdn.net/weixin_67634317/article/details/135740638?spm=1001.2014.3001.5506</a:t>
            </a:r>
            <a:endParaRPr lang="zh-CN" altLang="en-US" dirty="0"/>
          </a:p>
          <a:p>
            <a:endParaRPr lang="zh-CN" altLang="en-US" dirty="0"/>
          </a:p>
        </p:txBody>
      </p:sp>
      <p:sp>
        <p:nvSpPr>
          <p:cNvPr id="2" name="文本框 1">
            <a:extLst>
              <a:ext uri="{FF2B5EF4-FFF2-40B4-BE49-F238E27FC236}">
                <a16:creationId xmlns:a16="http://schemas.microsoft.com/office/drawing/2014/main" id="{3C5E0D19-F770-BE11-C743-C32764FF87D0}"/>
              </a:ext>
            </a:extLst>
          </p:cNvPr>
          <p:cNvSpPr txBox="1"/>
          <p:nvPr/>
        </p:nvSpPr>
        <p:spPr>
          <a:xfrm>
            <a:off x="779835" y="2515511"/>
            <a:ext cx="7291269" cy="1107996"/>
          </a:xfrm>
          <a:prstGeom prst="rect">
            <a:avLst/>
          </a:prstGeom>
          <a:noFill/>
        </p:spPr>
        <p:txBody>
          <a:bodyPr wrap="square" rtlCol="0">
            <a:spAutoFit/>
          </a:bodyPr>
          <a:lstStyle/>
          <a:p>
            <a:pPr algn="dist"/>
            <a:r>
              <a:rPr lang="zh-CN" altLang="en-US" sz="2400" spc="300" dirty="0">
                <a:solidFill>
                  <a:schemeClr val="tx1">
                    <a:lumMod val="75000"/>
                    <a:lumOff val="25000"/>
                  </a:schemeClr>
                </a:solidFill>
                <a:ea typeface="YouSheBiaoTiHei" pitchFamily="2" charset="-122"/>
              </a:rPr>
              <a:t>预算概括：</a:t>
            </a:r>
            <a:endParaRPr lang="en-US" altLang="zh-CN" sz="2400" spc="300" dirty="0">
              <a:solidFill>
                <a:schemeClr val="tx1">
                  <a:lumMod val="75000"/>
                  <a:lumOff val="25000"/>
                </a:schemeClr>
              </a:solidFill>
              <a:ea typeface="YouSheBiaoTiHei" pitchFamily="2" charset="-122"/>
            </a:endParaRPr>
          </a:p>
          <a:p>
            <a:pPr algn="dist"/>
            <a:endParaRPr lang="en-US" altLang="zh-CN" sz="2400" spc="300" dirty="0">
              <a:solidFill>
                <a:schemeClr val="tx1">
                  <a:lumMod val="75000"/>
                  <a:lumOff val="25000"/>
                </a:schemeClr>
              </a:solidFill>
              <a:ea typeface="YouSheBiaoTiHei" pitchFamily="2" charset="-122"/>
            </a:endParaRPr>
          </a:p>
          <a:p>
            <a:endParaRPr lang="zh-CN" altLang="en-US" dirty="0"/>
          </a:p>
        </p:txBody>
      </p:sp>
      <p:sp>
        <p:nvSpPr>
          <p:cNvPr id="4" name="文本框 3">
            <a:extLst>
              <a:ext uri="{FF2B5EF4-FFF2-40B4-BE49-F238E27FC236}">
                <a16:creationId xmlns:a16="http://schemas.microsoft.com/office/drawing/2014/main" id="{9DCE885B-ACC2-D8C0-8F0D-5E01797C7674}"/>
              </a:ext>
            </a:extLst>
          </p:cNvPr>
          <p:cNvSpPr txBox="1"/>
          <p:nvPr/>
        </p:nvSpPr>
        <p:spPr>
          <a:xfrm>
            <a:off x="631231" y="3344934"/>
            <a:ext cx="8790039" cy="646331"/>
          </a:xfrm>
          <a:prstGeom prst="rect">
            <a:avLst/>
          </a:prstGeom>
          <a:noFill/>
        </p:spPr>
        <p:txBody>
          <a:bodyPr wrap="square" rtlCol="0">
            <a:spAutoFit/>
          </a:bodyPr>
          <a:lstStyle/>
          <a:p>
            <a:r>
              <a:rPr lang="zh-CN" altLang="zh-CN" dirty="0"/>
              <a:t>前端，后端后发，以及最后测试皆有小组成员完成</a:t>
            </a:r>
            <a:r>
              <a:rPr lang="zh-CN" altLang="en-US" dirty="0"/>
              <a:t>，</a:t>
            </a:r>
            <a:endParaRPr lang="zh-CN" altLang="zh-CN" dirty="0"/>
          </a:p>
          <a:p>
            <a:r>
              <a:rPr lang="zh-CN" altLang="zh-CN" dirty="0"/>
              <a:t>但一些材料，软件工具，云服务成本，以及域名成本大概在</a:t>
            </a:r>
            <a:r>
              <a:rPr lang="en-US" altLang="zh-CN" dirty="0"/>
              <a:t>500</a:t>
            </a:r>
            <a:r>
              <a:rPr lang="zh-CN" altLang="zh-CN" dirty="0"/>
              <a:t>以内</a:t>
            </a:r>
          </a:p>
        </p:txBody>
      </p:sp>
    </p:spTree>
    <p:extLst>
      <p:ext uri="{BB962C8B-B14F-4D97-AF65-F5344CB8AC3E}">
        <p14:creationId xmlns:p14="http://schemas.microsoft.com/office/powerpoint/2010/main" val="6785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Lst>
  </p:timing>
</p:sld>
</file>

<file path=ppt/theme/theme1.xml><?xml version="1.0" encoding="utf-8"?>
<a:theme xmlns:a="http://schemas.openxmlformats.org/drawingml/2006/main" name="www.2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704</Words>
  <Application>Microsoft Office PowerPoint</Application>
  <PresentationFormat>宽屏</PresentationFormat>
  <Paragraphs>104</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FZHei-B01S</vt:lpstr>
      <vt:lpstr>Noto Sans Mono CJK SC</vt:lpstr>
      <vt:lpstr>Source Han Sans SC</vt:lpstr>
      <vt:lpstr>YouSheBiaoTiHei</vt:lpstr>
      <vt:lpstr>等线 Light</vt:lpstr>
      <vt:lpstr>方正清刻本悦宋简体</vt:lpstr>
      <vt:lpstr>思源黑体 CN Normal</vt:lpstr>
      <vt:lpstr>优设标题黑</vt:lpstr>
      <vt:lpstr>Arial</vt:lpstr>
      <vt:lpstr>等线</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奕晨 胡</cp:lastModifiedBy>
  <cp:revision>9</cp:revision>
  <dcterms:created xsi:type="dcterms:W3CDTF">2021-05-18T08:51:17Z</dcterms:created>
  <dcterms:modified xsi:type="dcterms:W3CDTF">2024-10-08T05:59:47Z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FB7780AF960E4B5CBA7C46FFDD115AA0</vt:lpwstr>
  </property>
</Properties>
</file>