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185" r:id="rId2"/>
    <p:sldId id="2264" r:id="rId3"/>
    <p:sldId id="2265" r:id="rId4"/>
    <p:sldId id="2266" r:id="rId5"/>
    <p:sldId id="2267" r:id="rId6"/>
    <p:sldId id="2268" r:id="rId7"/>
    <p:sldId id="2269" r:id="rId8"/>
    <p:sldId id="2270" r:id="rId9"/>
    <p:sldId id="2271" r:id="rId10"/>
    <p:sldId id="2273" r:id="rId11"/>
    <p:sldId id="2274" r:id="rId12"/>
    <p:sldId id="2275" r:id="rId13"/>
    <p:sldId id="2272" r:id="rId14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Jimmy" initials="W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8C51"/>
    <a:srgbClr val="002060"/>
    <a:srgbClr val="FF6161"/>
    <a:srgbClr val="0432FF"/>
    <a:srgbClr val="1F4E79"/>
    <a:srgbClr val="004176"/>
    <a:srgbClr val="E2211C"/>
    <a:srgbClr val="4472C4"/>
    <a:srgbClr val="0070C0"/>
    <a:srgbClr val="507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67448" autoAdjust="0"/>
  </p:normalViewPr>
  <p:slideViewPr>
    <p:cSldViewPr snapToGrid="0" snapToObjects="1">
      <p:cViewPr varScale="1">
        <p:scale>
          <a:sx n="59" d="100"/>
          <a:sy n="59" d="100"/>
        </p:scale>
        <p:origin x="1776" y="38"/>
      </p:cViewPr>
      <p:guideLst>
        <p:guide orient="horz" pos="2150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F6206-E480-744F-A9B1-538C19DA4C6D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5AE00-BCB8-A443-BAA9-A3620A56AB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老师同学大家好，我们小组的汇报题目是</a:t>
            </a:r>
            <a:r>
              <a:rPr kumimoji="1" lang="en-US" altLang="zh-CN" dirty="0"/>
              <a:t>……</a:t>
            </a:r>
          </a:p>
          <a:p>
            <a:r>
              <a:rPr kumimoji="1" lang="zh-CN" altLang="en-US" dirty="0"/>
              <a:t>汇报人</a:t>
            </a:r>
            <a:r>
              <a:rPr kumimoji="1" lang="en-US" altLang="zh-CN"/>
              <a:t>………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793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068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556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老师同学大家好，我们小组的汇报题目是</a:t>
            </a:r>
            <a:r>
              <a:rPr kumimoji="1" lang="en-US" altLang="zh-CN" dirty="0"/>
              <a:t>……</a:t>
            </a:r>
          </a:p>
          <a:p>
            <a:r>
              <a:rPr kumimoji="1" lang="zh-CN" altLang="en-US" dirty="0"/>
              <a:t>汇报人</a:t>
            </a:r>
            <a:r>
              <a:rPr kumimoji="1" lang="en-US" altLang="zh-CN"/>
              <a:t>………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6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对于一种编译语言来说，通常的操作是将源代码通过词法分析、语法分析、 中间代码生成、中间代码优化和生成目标代码五个基本步骤，生成可在目标机器 上运行的目标代码。而对于音乐创作来说，各式各样的乐器甚至人的嗓音相当于 硬件，而引导这些“硬件”演奏出优美旋律的，就是“机器码”</a:t>
            </a:r>
            <a:r>
              <a:rPr lang="en-US" altLang="zh-CN" dirty="0"/>
              <a:t>——</a:t>
            </a:r>
            <a:r>
              <a:rPr lang="zh-CN" altLang="en-US" dirty="0"/>
              <a:t>乐谱。通过 </a:t>
            </a:r>
            <a:r>
              <a:rPr lang="en-US" altLang="zh-CN" dirty="0" err="1"/>
              <a:t>Musicode</a:t>
            </a:r>
            <a:r>
              <a:rPr lang="en-US" altLang="zh-CN" dirty="0"/>
              <a:t> </a:t>
            </a:r>
            <a:r>
              <a:rPr lang="zh-CN" altLang="en-US" dirty="0"/>
              <a:t>编程语言，可以将类似 </a:t>
            </a:r>
            <a:r>
              <a:rPr lang="en-US" altLang="zh-CN" dirty="0"/>
              <a:t>C </a:t>
            </a:r>
            <a:r>
              <a:rPr lang="zh-CN" altLang="en-US" dirty="0"/>
              <a:t>语言的源代码，先通过前端生成“音名</a:t>
            </a:r>
            <a:r>
              <a:rPr lang="en-US" altLang="zh-CN" dirty="0"/>
              <a:t>&amp;</a:t>
            </a:r>
            <a:r>
              <a:rPr lang="zh-CN" altLang="en-US" dirty="0"/>
              <a:t>间 隔”中间代码，然后通过后端生成用于描述音乐的 </a:t>
            </a:r>
            <a:r>
              <a:rPr lang="en-US" altLang="zh-CN" dirty="0"/>
              <a:t>midi </a:t>
            </a:r>
            <a:r>
              <a:rPr lang="zh-CN" altLang="en-US" dirty="0"/>
              <a:t>文件以及五线谱。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更简单的语法，错误检查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60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23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通常的</a:t>
            </a:r>
            <a:r>
              <a:rPr lang="en-US" altLang="zh-CN" dirty="0"/>
              <a:t>AI</a:t>
            </a:r>
            <a:r>
              <a:rPr lang="zh-CN" altLang="en-US" dirty="0"/>
              <a:t>作曲，不论是使用</a:t>
            </a:r>
            <a:r>
              <a:rPr lang="en-US" altLang="zh-CN" dirty="0"/>
              <a:t>CNN</a:t>
            </a:r>
            <a:r>
              <a:rPr lang="zh-CN" altLang="en-US" dirty="0"/>
              <a:t>或是</a:t>
            </a:r>
            <a:r>
              <a:rPr lang="en-US" altLang="zh-CN" dirty="0"/>
              <a:t>RNN</a:t>
            </a:r>
            <a:r>
              <a:rPr lang="zh-CN" altLang="en-US" dirty="0"/>
              <a:t>作为特征提取器，都是将乐曲片段或是</a:t>
            </a:r>
            <a:r>
              <a:rPr lang="en-US" altLang="zh-CN" dirty="0"/>
              <a:t>midi</a:t>
            </a:r>
            <a:r>
              <a:rPr lang="zh-CN" altLang="en-US" dirty="0"/>
              <a:t>文件作为输入，这些文件单纯存储音符，力度，速度等单位化的信息，很难使网络学到乐理上的知识。</a:t>
            </a:r>
            <a:endParaRPr lang="en-US" altLang="zh-CN" dirty="0"/>
          </a:p>
          <a:p>
            <a:r>
              <a:rPr lang="zh-CN" altLang="en-US" dirty="0"/>
              <a:t>我们的</a:t>
            </a:r>
            <a:r>
              <a:rPr lang="en-US" altLang="zh-CN" dirty="0" err="1"/>
              <a:t>musicode</a:t>
            </a:r>
            <a:r>
              <a:rPr lang="zh-CN" altLang="en-US" dirty="0"/>
              <a:t>语言可以作为</a:t>
            </a:r>
            <a:r>
              <a:rPr lang="en-US" altLang="zh-CN" dirty="0"/>
              <a:t>AI</a:t>
            </a:r>
            <a:r>
              <a:rPr lang="zh-CN" altLang="en-US" dirty="0"/>
              <a:t>理解音乐的接口，使机器真正学到更深层次的知识。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72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Setting </a:t>
            </a:r>
            <a:r>
              <a:rPr lang="zh-CN" altLang="en-US" dirty="0"/>
              <a:t>表示一个数，一个列表，或者列表的列表，用于</a:t>
            </a:r>
            <a:r>
              <a:rPr lang="en-US" altLang="zh-CN" dirty="0"/>
              <a:t>%</a:t>
            </a:r>
            <a:r>
              <a:rPr lang="zh-CN" altLang="en-US" dirty="0"/>
              <a:t>和</a:t>
            </a:r>
            <a:r>
              <a:rPr lang="en-US" altLang="zh-CN" dirty="0"/>
              <a:t>@</a:t>
            </a:r>
            <a:r>
              <a:rPr lang="zh-CN" altLang="en-US" dirty="0"/>
              <a:t>操作符对 </a:t>
            </a:r>
            <a:r>
              <a:rPr lang="en-US" altLang="zh-CN" dirty="0"/>
              <a:t>note </a:t>
            </a:r>
            <a:r>
              <a:rPr lang="zh-CN" altLang="en-US" dirty="0"/>
              <a:t>或 </a:t>
            </a:r>
            <a:r>
              <a:rPr lang="en-US" altLang="zh-CN" dirty="0"/>
              <a:t>chord </a:t>
            </a:r>
            <a:r>
              <a:rPr lang="zh-CN" altLang="en-US" dirty="0"/>
              <a:t>做出更改。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 </a:t>
            </a:r>
            <a:r>
              <a:rPr lang="zh-CN" altLang="en-US" dirty="0"/>
              <a:t>表示一个音符，其中包含了音名 </a:t>
            </a:r>
            <a:r>
              <a:rPr lang="en-US" altLang="zh-CN" dirty="0"/>
              <a:t>(C, E, Gb, ... </a:t>
            </a:r>
            <a:r>
              <a:rPr lang="zh-CN" altLang="en-US" dirty="0"/>
              <a:t>一个表示音名的字符串</a:t>
            </a:r>
            <a:r>
              <a:rPr lang="en-US" altLang="zh-CN" dirty="0"/>
              <a:t>) </a:t>
            </a:r>
            <a:r>
              <a:rPr lang="zh-CN" altLang="en-US" dirty="0"/>
              <a:t>，八度数</a:t>
            </a:r>
            <a:r>
              <a:rPr lang="en-US" altLang="zh-CN" dirty="0"/>
              <a:t>(</a:t>
            </a:r>
            <a:r>
              <a:rPr lang="zh-CN" altLang="en-US" dirty="0"/>
              <a:t>和音名一起确定一个音的音高</a:t>
            </a:r>
            <a:r>
              <a:rPr lang="en-US" altLang="zh-CN" dirty="0"/>
              <a:t>)</a:t>
            </a:r>
            <a:r>
              <a:rPr lang="zh-CN" altLang="en-US" dirty="0"/>
              <a:t>，时长</a:t>
            </a:r>
            <a:r>
              <a:rPr lang="en-US" altLang="zh-CN" dirty="0"/>
              <a:t>(</a:t>
            </a:r>
            <a:r>
              <a:rPr lang="zh-CN" altLang="en-US" dirty="0"/>
              <a:t>音符长度，单位为小节</a:t>
            </a:r>
            <a:r>
              <a:rPr lang="en-US" altLang="zh-CN" dirty="0"/>
              <a:t>) </a:t>
            </a:r>
            <a:r>
              <a:rPr lang="zh-CN" altLang="en-US" dirty="0"/>
              <a:t>和音量</a:t>
            </a:r>
            <a:r>
              <a:rPr lang="en-US" altLang="zh-CN" dirty="0"/>
              <a:t>(</a:t>
            </a:r>
            <a:r>
              <a:rPr lang="zh-CN" altLang="en-US" dirty="0"/>
              <a:t>音符的力度，范围为 </a:t>
            </a:r>
            <a:r>
              <a:rPr lang="en-US" altLang="zh-CN" dirty="0"/>
              <a:t>0-127) </a:t>
            </a:r>
            <a:r>
              <a:rPr lang="zh-CN" altLang="en-US" dirty="0"/>
              <a:t>等信息。可以通过 </a:t>
            </a:r>
            <a:r>
              <a:rPr lang="en-US" altLang="zh-CN" dirty="0"/>
              <a:t>1.3.1 </a:t>
            </a:r>
            <a:r>
              <a:rPr lang="zh-CN" altLang="en-US" dirty="0"/>
              <a:t>节中的特定语义的字符串对音 符进行初始化，也可以用 </a:t>
            </a:r>
            <a:r>
              <a:rPr lang="en-US" altLang="zh-CN" dirty="0"/>
              <a:t>setting </a:t>
            </a:r>
            <a:r>
              <a:rPr lang="zh-CN" altLang="en-US" dirty="0"/>
              <a:t>对音符进行初始化，还可直接使用音高数进行初始化。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Chord </a:t>
            </a:r>
            <a:r>
              <a:rPr lang="zh-CN" altLang="en-US" dirty="0"/>
              <a:t>被定义为一组音符的集合，这个定义或许比乐理里面的和弦定义更为 广义化，因为按照这个定义，一首完整的乐曲也可以完全装进和弦类里面。</a:t>
            </a:r>
            <a:r>
              <a:rPr lang="en-US" altLang="zh-CN" dirty="0"/>
              <a:t>Chord </a:t>
            </a:r>
            <a:r>
              <a:rPr lang="zh-CN" altLang="en-US" dirty="0"/>
              <a:t>包含了音符</a:t>
            </a:r>
            <a:r>
              <a:rPr lang="en-US" altLang="zh-CN" dirty="0"/>
              <a:t>(</a:t>
            </a:r>
            <a:r>
              <a:rPr lang="zh-CN" altLang="en-US" dirty="0"/>
              <a:t>音符列表，为一个记载着这个和弦所有音符的列表</a:t>
            </a:r>
            <a:r>
              <a:rPr lang="en-US" altLang="zh-CN" dirty="0"/>
              <a:t>)</a:t>
            </a:r>
            <a:r>
              <a:rPr lang="zh-CN" altLang="en-US" dirty="0"/>
              <a:t>，时长</a:t>
            </a:r>
            <a:r>
              <a:rPr lang="en-US" altLang="zh-CN" dirty="0"/>
              <a:t>(</a:t>
            </a:r>
            <a:r>
              <a:rPr lang="zh-CN" altLang="en-US" dirty="0"/>
              <a:t>和弦的每 个音符各自的音符长度</a:t>
            </a:r>
            <a:r>
              <a:rPr lang="en-US" altLang="zh-CN" dirty="0"/>
              <a:t>)</a:t>
            </a:r>
            <a:r>
              <a:rPr lang="zh-CN" altLang="en-US" dirty="0"/>
              <a:t>和间隔</a:t>
            </a:r>
            <a:r>
              <a:rPr lang="en-US" altLang="zh-CN" dirty="0"/>
              <a:t>(</a:t>
            </a:r>
            <a:r>
              <a:rPr lang="zh-CN" altLang="en-US" dirty="0"/>
              <a:t>每两个连续音符之间的间隔，单位为小节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Piece</a:t>
            </a:r>
            <a:r>
              <a:rPr lang="zh-CN" altLang="en-US" dirty="0"/>
              <a:t>用于将多个</a:t>
            </a:r>
            <a:r>
              <a:rPr lang="en-US" altLang="zh-CN" dirty="0"/>
              <a:t>chord</a:t>
            </a:r>
            <a:r>
              <a:rPr lang="zh-CN" altLang="en-US" dirty="0"/>
              <a:t>合并起来，为每个</a:t>
            </a:r>
            <a:r>
              <a:rPr lang="en-US" altLang="zh-CN" dirty="0"/>
              <a:t>chord</a:t>
            </a:r>
            <a:r>
              <a:rPr lang="zh-CN" altLang="en-US" dirty="0"/>
              <a:t>设置不同的乐器，生成多音轨的音乐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94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914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97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99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AE00-BCB8-A443-BAA9-A3620A56ABC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22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1"/>
          <p:cNvSpPr txBox="1"/>
          <p:nvPr userDrawn="1"/>
        </p:nvSpPr>
        <p:spPr bwMode="auto">
          <a:xfrm>
            <a:off x="0" y="1773238"/>
            <a:ext cx="12192000" cy="22590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27582"/>
            <a:ext cx="9144000" cy="1775791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66419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80927"/>
            <a:ext cx="12192001" cy="1005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3228"/>
            <a:ext cx="10515600" cy="5363122"/>
          </a:xfrm>
        </p:spPr>
        <p:txBody>
          <a:bodyPr/>
          <a:lstStyle>
            <a:lvl1pPr>
              <a:defRPr baseline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baseline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baseline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baseline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baseline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1"/>
          <p:cNvSpPr txBox="1"/>
          <p:nvPr userDrawn="1"/>
        </p:nvSpPr>
        <p:spPr bwMode="auto">
          <a:xfrm>
            <a:off x="-1" y="0"/>
            <a:ext cx="11398469" cy="7055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noFill/>
            <a:miter lim="800000"/>
          </a:ln>
        </p:spPr>
        <p:txBody>
          <a:bodyPr anchor="ctr"/>
          <a:lstStyle/>
          <a:p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201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1858"/>
          <a:stretch>
            <a:fillRect/>
          </a:stretch>
        </p:blipFill>
        <p:spPr>
          <a:xfrm>
            <a:off x="11480873" y="58899"/>
            <a:ext cx="634928" cy="5842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69432" y="26376"/>
            <a:ext cx="787400" cy="70201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1"/>
          <p:cNvSpPr txBox="1"/>
          <p:nvPr userDrawn="1"/>
        </p:nvSpPr>
        <p:spPr bwMode="auto">
          <a:xfrm>
            <a:off x="-1" y="0"/>
            <a:ext cx="11398469" cy="7055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noFill/>
            <a:miter lim="800000"/>
          </a:ln>
        </p:spPr>
        <p:txBody>
          <a:bodyPr anchor="ctr"/>
          <a:lstStyle/>
          <a:p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2020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30" y="5852746"/>
            <a:ext cx="5776686" cy="10052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348343" y="2045799"/>
            <a:ext cx="11495315" cy="22590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12523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10" name="图形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51794"/>
            <a:ext cx="2490494" cy="11032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30" y="5852746"/>
            <a:ext cx="5776686" cy="10052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0" y="1773238"/>
            <a:ext cx="12191999" cy="22590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9962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Picture 2" descr="http://images.smh.com.au/2012/09/20/3649933/art-353-Smiley-300x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889436" y="4357694"/>
            <a:ext cx="1565794" cy="1591890"/>
          </a:xfrm>
          <a:prstGeom prst="rect">
            <a:avLst/>
          </a:prstGeom>
          <a:noFill/>
        </p:spPr>
      </p:pic>
      <p:sp>
        <p:nvSpPr>
          <p:cNvPr id="7" name="标题 1"/>
          <p:cNvSpPr txBox="1"/>
          <p:nvPr userDrawn="1"/>
        </p:nvSpPr>
        <p:spPr bwMode="auto">
          <a:xfrm>
            <a:off x="-1" y="1773238"/>
            <a:ext cx="12186746" cy="22590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9962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/>
          </p:nvPr>
        </p:nvSpPr>
        <p:spPr>
          <a:xfrm>
            <a:off x="1571604" y="4357694"/>
            <a:ext cx="6581796" cy="804862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6" y="767984"/>
            <a:ext cx="5776686" cy="1005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E2D1-5910-EA4E-ABB8-041E9B70CE2C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74ED-9C8F-C341-995A-7A550AC5CF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31243;/&#30740;&#19968;/&#31243;&#24207;&#35774;&#35745;&#21407;&#29702;/musicode-new/musicode/assets/if%20you-#C-&#21407;&#35843;.mid" TargetMode="External"/><Relationship Id="rId5" Type="http://schemas.openxmlformats.org/officeDocument/2006/relationships/image" Target="../media/image33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31243;/&#30740;&#19968;/&#31243;&#24207;&#35774;&#35745;&#21407;&#29702;/musicode-new/musicode/assets/if%20you-#C-&#21407;&#35843;.mid" TargetMode="External"/><Relationship Id="rId5" Type="http://schemas.openxmlformats.org/officeDocument/2006/relationships/image" Target="../media/image33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31243;/&#30740;&#19968;/&#31243;&#24207;&#35774;&#35745;&#21407;&#29702;/musicode-new/musicode/assets/if%20you-#C-&#21407;&#35843;.mid" TargetMode="External"/><Relationship Id="rId5" Type="http://schemas.openxmlformats.org/officeDocument/2006/relationships/image" Target="../media/image33.jp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31243;/&#30740;&#19968;/&#31243;&#24207;&#35774;&#35745;&#21407;&#29702;/musicode-new/musicode/assets/&#26609;&#24335;-&#24052;&#36203;%20&#21069;&#22863;&#26354;&#19982;&#36171;&#26684;%20C&#22823;&#35843;&#31532;&#19968;&#21495;%20BWV846.mid" TargetMode="External"/><Relationship Id="rId5" Type="http://schemas.openxmlformats.org/officeDocument/2006/relationships/image" Target="../media/image10.jpg"/><Relationship Id="rId10" Type="http://schemas.openxmlformats.org/officeDocument/2006/relationships/image" Target="../media/image13.jpg"/><Relationship Id="rId4" Type="http://schemas.openxmlformats.org/officeDocument/2006/relationships/image" Target="../media/image6.png"/><Relationship Id="rId9" Type="http://schemas.openxmlformats.org/officeDocument/2006/relationships/hyperlink" Target="&#35838;&#31243;/&#30740;&#19968;/&#31243;&#24207;&#35774;&#35745;&#21407;&#29702;/musicode-new/musicode/assets/&#20998;&#35299;-&#24052;&#36203;%20&#21069;&#22863;&#26354;&#19982;&#36171;&#26684;%20C&#22823;&#35843;&#31532;&#19968;&#21495;%20BWV846.mi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jpe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jpe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31243;/&#30740;&#19968;/&#31243;&#24207;&#35774;&#35745;&#21407;&#29702;/musicode-new/musicode/assets/if%20you-#C-&#21407;&#35843;.mid" TargetMode="External"/><Relationship Id="rId5" Type="http://schemas.openxmlformats.org/officeDocument/2006/relationships/image" Target="../media/image33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3200" y="2138279"/>
            <a:ext cx="9245600" cy="1648322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 err="1">
                <a:sym typeface="+mn-ea"/>
              </a:rPr>
              <a:t>Musicode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基于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的音乐编程语言</a:t>
            </a:r>
            <a:endParaRPr kumimoji="1" lang="zh-CN" altLang="en-US" sz="3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2364839" y="4600347"/>
            <a:ext cx="7213382" cy="168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800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3200" b="1" dirty="0">
                <a:solidFill>
                  <a:srgbClr val="1F4E79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汇报人：梁世俊，何逸宸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3600" b="1" dirty="0">
                <a:solidFill>
                  <a:srgbClr val="1F4E79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日期：</a:t>
            </a:r>
            <a:r>
              <a:rPr kumimoji="1" lang="en-US" altLang="zh-CN" sz="3600" b="1" dirty="0">
                <a:solidFill>
                  <a:srgbClr val="1F4E79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2021.12.20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3765" y="403930"/>
            <a:ext cx="60942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北京航空航天大学</a:t>
            </a:r>
            <a:endParaRPr kumimoji="1" lang="en-US" altLang="zh-CN" sz="2800" b="1" dirty="0">
              <a:solidFill>
                <a:srgbClr val="002060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《</a:t>
            </a:r>
            <a:r>
              <a:rPr kumimoji="1" lang="zh-CN" alt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程序设计原理</a:t>
            </a:r>
            <a:r>
              <a:rPr kumimoji="1" lang="en-US" altLang="zh-CN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》</a:t>
            </a:r>
            <a:r>
              <a:rPr kumimoji="1" lang="zh-CN" alt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课程展示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21849" t="35387" r="24146" b="12827"/>
          <a:stretch>
            <a:fillRect/>
          </a:stretch>
        </p:blipFill>
        <p:spPr>
          <a:xfrm>
            <a:off x="8684260" y="457835"/>
            <a:ext cx="894080" cy="90043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63460FC-34F8-4DDC-8BA4-D4827FE3C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/>
        </p:blipFill>
        <p:spPr bwMode="auto">
          <a:xfrm>
            <a:off x="8625044" y="459755"/>
            <a:ext cx="945718" cy="8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>
            <a:fillRect/>
          </a:stretch>
        </p:blipFill>
        <p:spPr bwMode="auto">
          <a:xfrm>
            <a:off x="11417558" y="0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/>
          <p:cNvSpPr/>
          <p:nvPr/>
        </p:nvSpPr>
        <p:spPr>
          <a:xfrm>
            <a:off x="6201867" y="85086"/>
            <a:ext cx="1363824" cy="5318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2442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924912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8043488" y="10653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中间代码</a:t>
            </a:r>
            <a:endParaRPr lang="en-US" altLang="zh-CN" sz="1800" dirty="0"/>
          </a:p>
          <a:p>
            <a:r>
              <a:rPr lang="zh-CN" altLang="en-US" sz="1800" dirty="0"/>
              <a:t>目标代码</a:t>
            </a:r>
          </a:p>
        </p:txBody>
      </p:sp>
      <p:sp>
        <p:nvSpPr>
          <p:cNvPr id="12" name="矩形 11"/>
          <p:cNvSpPr/>
          <p:nvPr/>
        </p:nvSpPr>
        <p:spPr>
          <a:xfrm>
            <a:off x="9445487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6166770" y="68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 err="1"/>
              <a:t>Musicode</a:t>
            </a:r>
            <a:r>
              <a:rPr lang="zh-CN" altLang="en-US" sz="2000" dirty="0"/>
              <a:t>原代码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9642226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2" name="标题 2"/>
          <p:cNvSpPr txBox="1"/>
          <p:nvPr/>
        </p:nvSpPr>
        <p:spPr>
          <a:xfrm>
            <a:off x="9547763" y="1688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dirty="0"/>
              <a:t>展示</a:t>
            </a:r>
          </a:p>
        </p:txBody>
      </p:sp>
      <p:sp>
        <p:nvSpPr>
          <p:cNvPr id="23" name="矩形 22"/>
          <p:cNvSpPr/>
          <p:nvPr/>
        </p:nvSpPr>
        <p:spPr>
          <a:xfrm>
            <a:off x="6049825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rcRect l="21849" t="35387" r="24146" b="12827"/>
          <a:stretch>
            <a:fillRect/>
          </a:stretch>
        </p:blipFill>
        <p:spPr>
          <a:xfrm>
            <a:off x="11435715" y="0"/>
            <a:ext cx="697865" cy="70294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960EAA0-FC45-438F-930B-0338FA146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/>
        </p:blipFill>
        <p:spPr bwMode="auto">
          <a:xfrm>
            <a:off x="11394235" y="-9331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FA7254-2894-4EA1-B302-07831FFBCDA7}"/>
              </a:ext>
            </a:extLst>
          </p:cNvPr>
          <p:cNvSpPr/>
          <p:nvPr/>
        </p:nvSpPr>
        <p:spPr>
          <a:xfrm>
            <a:off x="269632" y="85086"/>
            <a:ext cx="1669700" cy="531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F0115B7A-EF42-4B7F-AC48-DBF1098661FA}"/>
              </a:ext>
            </a:extLst>
          </p:cNvPr>
          <p:cNvSpPr txBox="1"/>
          <p:nvPr/>
        </p:nvSpPr>
        <p:spPr>
          <a:xfrm>
            <a:off x="241638" y="24434"/>
            <a:ext cx="2321844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3</a:t>
            </a:r>
            <a:r>
              <a:rPr lang="zh-CN" altLang="en-US" sz="2400" dirty="0"/>
              <a:t> 创作过程</a:t>
            </a:r>
          </a:p>
        </p:txBody>
      </p:sp>
      <p:sp>
        <p:nvSpPr>
          <p:cNvPr id="29" name="TextBox 39">
            <a:extLst>
              <a:ext uri="{FF2B5EF4-FFF2-40B4-BE49-F238E27FC236}">
                <a16:creationId xmlns:a16="http://schemas.microsoft.com/office/drawing/2014/main" id="{B478DFAB-DC07-41C5-BE25-51AC2A8240FA}"/>
              </a:ext>
            </a:extLst>
          </p:cNvPr>
          <p:cNvSpPr txBox="1"/>
          <p:nvPr/>
        </p:nvSpPr>
        <p:spPr>
          <a:xfrm>
            <a:off x="6692740" y="6488668"/>
            <a:ext cx="559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BigBang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-If You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D9D786-4CD3-4913-895F-9F35B3B9A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40" y="1274607"/>
            <a:ext cx="6859800" cy="4675239"/>
          </a:xfrm>
          <a:prstGeom prst="rect">
            <a:avLst/>
          </a:prstGeom>
        </p:spPr>
      </p:pic>
      <p:pic>
        <p:nvPicPr>
          <p:cNvPr id="9" name="图片 8">
            <a:hlinkClick r:id="rId6" action="ppaction://hlinkfile"/>
            <a:extLst>
              <a:ext uri="{FF2B5EF4-FFF2-40B4-BE49-F238E27FC236}">
                <a16:creationId xmlns:a16="http://schemas.microsoft.com/office/drawing/2014/main" id="{ECB90634-942C-4684-B3CE-04BABEA00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2058" y="1601183"/>
            <a:ext cx="7008077" cy="1951616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66B83730-39B6-4170-B485-7846FB34A686}"/>
              </a:ext>
            </a:extLst>
          </p:cNvPr>
          <p:cNvSpPr/>
          <p:nvPr/>
        </p:nvSpPr>
        <p:spPr>
          <a:xfrm>
            <a:off x="4468604" y="2576991"/>
            <a:ext cx="516350" cy="357048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A19942D4-2B34-405D-9972-63E851258FAA}"/>
              </a:ext>
            </a:extLst>
          </p:cNvPr>
          <p:cNvSpPr/>
          <p:nvPr/>
        </p:nvSpPr>
        <p:spPr>
          <a:xfrm rot="10800000">
            <a:off x="6770588" y="616931"/>
            <a:ext cx="214605" cy="170174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>
            <a:fillRect/>
          </a:stretch>
        </p:blipFill>
        <p:spPr bwMode="auto">
          <a:xfrm>
            <a:off x="11417558" y="0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/>
          <p:cNvSpPr/>
          <p:nvPr/>
        </p:nvSpPr>
        <p:spPr>
          <a:xfrm>
            <a:off x="6201867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2442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924912" y="85086"/>
            <a:ext cx="1363824" cy="5318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8043488" y="10653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中间代码</a:t>
            </a:r>
            <a:endParaRPr lang="en-US" altLang="zh-CN" sz="1800" dirty="0"/>
          </a:p>
          <a:p>
            <a:r>
              <a:rPr lang="zh-CN" altLang="en-US" sz="1800" dirty="0"/>
              <a:t>目标代码</a:t>
            </a:r>
          </a:p>
        </p:txBody>
      </p:sp>
      <p:sp>
        <p:nvSpPr>
          <p:cNvPr id="12" name="矩形 11"/>
          <p:cNvSpPr/>
          <p:nvPr/>
        </p:nvSpPr>
        <p:spPr>
          <a:xfrm>
            <a:off x="9445487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6166770" y="68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 err="1"/>
              <a:t>Musicode</a:t>
            </a:r>
            <a:r>
              <a:rPr lang="zh-CN" altLang="en-US" sz="2000" dirty="0"/>
              <a:t>原代码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9642226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2" name="标题 2"/>
          <p:cNvSpPr txBox="1"/>
          <p:nvPr/>
        </p:nvSpPr>
        <p:spPr>
          <a:xfrm>
            <a:off x="9547763" y="1688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dirty="0"/>
              <a:t>展示</a:t>
            </a:r>
          </a:p>
        </p:txBody>
      </p:sp>
      <p:sp>
        <p:nvSpPr>
          <p:cNvPr id="23" name="矩形 22"/>
          <p:cNvSpPr/>
          <p:nvPr/>
        </p:nvSpPr>
        <p:spPr>
          <a:xfrm>
            <a:off x="6049825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rcRect l="21849" t="35387" r="24146" b="12827"/>
          <a:stretch>
            <a:fillRect/>
          </a:stretch>
        </p:blipFill>
        <p:spPr>
          <a:xfrm>
            <a:off x="11435715" y="0"/>
            <a:ext cx="697865" cy="70294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960EAA0-FC45-438F-930B-0338FA146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/>
        </p:blipFill>
        <p:spPr bwMode="auto">
          <a:xfrm>
            <a:off x="11394235" y="-9331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FA7254-2894-4EA1-B302-07831FFBCDA7}"/>
              </a:ext>
            </a:extLst>
          </p:cNvPr>
          <p:cNvSpPr/>
          <p:nvPr/>
        </p:nvSpPr>
        <p:spPr>
          <a:xfrm>
            <a:off x="269632" y="85086"/>
            <a:ext cx="1669700" cy="531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F0115B7A-EF42-4B7F-AC48-DBF1098661FA}"/>
              </a:ext>
            </a:extLst>
          </p:cNvPr>
          <p:cNvSpPr txBox="1"/>
          <p:nvPr/>
        </p:nvSpPr>
        <p:spPr>
          <a:xfrm>
            <a:off x="241638" y="24434"/>
            <a:ext cx="2321844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3</a:t>
            </a:r>
            <a:r>
              <a:rPr lang="zh-CN" altLang="en-US" sz="2400" dirty="0"/>
              <a:t> 创作过程</a:t>
            </a:r>
          </a:p>
        </p:txBody>
      </p:sp>
      <p:sp>
        <p:nvSpPr>
          <p:cNvPr id="29" name="TextBox 39">
            <a:extLst>
              <a:ext uri="{FF2B5EF4-FFF2-40B4-BE49-F238E27FC236}">
                <a16:creationId xmlns:a16="http://schemas.microsoft.com/office/drawing/2014/main" id="{B478DFAB-DC07-41C5-BE25-51AC2A8240FA}"/>
              </a:ext>
            </a:extLst>
          </p:cNvPr>
          <p:cNvSpPr txBox="1"/>
          <p:nvPr/>
        </p:nvSpPr>
        <p:spPr>
          <a:xfrm>
            <a:off x="6692740" y="6488668"/>
            <a:ext cx="559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BigBang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-If You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D9D786-4CD3-4913-895F-9F35B3B9A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40" y="1274607"/>
            <a:ext cx="6859800" cy="4675239"/>
          </a:xfrm>
          <a:prstGeom prst="rect">
            <a:avLst/>
          </a:prstGeom>
        </p:spPr>
      </p:pic>
      <p:pic>
        <p:nvPicPr>
          <p:cNvPr id="9" name="图片 8">
            <a:hlinkClick r:id="rId6" action="ppaction://hlinkfile"/>
            <a:extLst>
              <a:ext uri="{FF2B5EF4-FFF2-40B4-BE49-F238E27FC236}">
                <a16:creationId xmlns:a16="http://schemas.microsoft.com/office/drawing/2014/main" id="{ECB90634-942C-4684-B3CE-04BABEA00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2058" y="1601183"/>
            <a:ext cx="7008077" cy="1951616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66B83730-39B6-4170-B485-7846FB34A686}"/>
              </a:ext>
            </a:extLst>
          </p:cNvPr>
          <p:cNvSpPr/>
          <p:nvPr/>
        </p:nvSpPr>
        <p:spPr>
          <a:xfrm>
            <a:off x="4468604" y="2576991"/>
            <a:ext cx="516350" cy="357048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A19942D4-2B34-405D-9972-63E851258FAA}"/>
              </a:ext>
            </a:extLst>
          </p:cNvPr>
          <p:cNvSpPr/>
          <p:nvPr/>
        </p:nvSpPr>
        <p:spPr>
          <a:xfrm rot="10800000">
            <a:off x="8510251" y="616931"/>
            <a:ext cx="214605" cy="170174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1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>
            <a:fillRect/>
          </a:stretch>
        </p:blipFill>
        <p:spPr bwMode="auto">
          <a:xfrm>
            <a:off x="11417558" y="0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/>
          <p:cNvSpPr/>
          <p:nvPr/>
        </p:nvSpPr>
        <p:spPr>
          <a:xfrm>
            <a:off x="6201867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2442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924912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8043488" y="10653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中间代码</a:t>
            </a:r>
            <a:endParaRPr lang="en-US" altLang="zh-CN" sz="1800" dirty="0"/>
          </a:p>
          <a:p>
            <a:r>
              <a:rPr lang="zh-CN" altLang="en-US" sz="1800" dirty="0"/>
              <a:t>目标代码</a:t>
            </a:r>
          </a:p>
        </p:txBody>
      </p:sp>
      <p:sp>
        <p:nvSpPr>
          <p:cNvPr id="12" name="矩形 11"/>
          <p:cNvSpPr/>
          <p:nvPr/>
        </p:nvSpPr>
        <p:spPr>
          <a:xfrm>
            <a:off x="9445487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6166770" y="68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dirty="0" err="1"/>
              <a:t>Musicode</a:t>
            </a:r>
            <a:r>
              <a:rPr lang="zh-CN" altLang="en-US" sz="2000" dirty="0"/>
              <a:t>原代码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9642226" y="85086"/>
            <a:ext cx="1363824" cy="5318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2" name="标题 2"/>
          <p:cNvSpPr txBox="1"/>
          <p:nvPr/>
        </p:nvSpPr>
        <p:spPr>
          <a:xfrm>
            <a:off x="9547763" y="1688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dirty="0"/>
              <a:t>展示</a:t>
            </a:r>
          </a:p>
        </p:txBody>
      </p:sp>
      <p:sp>
        <p:nvSpPr>
          <p:cNvPr id="23" name="矩形 22"/>
          <p:cNvSpPr/>
          <p:nvPr/>
        </p:nvSpPr>
        <p:spPr>
          <a:xfrm>
            <a:off x="6049825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rcRect l="21849" t="35387" r="24146" b="12827"/>
          <a:stretch>
            <a:fillRect/>
          </a:stretch>
        </p:blipFill>
        <p:spPr>
          <a:xfrm>
            <a:off x="11435715" y="0"/>
            <a:ext cx="697865" cy="70294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960EAA0-FC45-438F-930B-0338FA146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/>
        </p:blipFill>
        <p:spPr bwMode="auto">
          <a:xfrm>
            <a:off x="11394235" y="-9331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FA7254-2894-4EA1-B302-07831FFBCDA7}"/>
              </a:ext>
            </a:extLst>
          </p:cNvPr>
          <p:cNvSpPr/>
          <p:nvPr/>
        </p:nvSpPr>
        <p:spPr>
          <a:xfrm>
            <a:off x="269632" y="85086"/>
            <a:ext cx="1669700" cy="531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F0115B7A-EF42-4B7F-AC48-DBF1098661FA}"/>
              </a:ext>
            </a:extLst>
          </p:cNvPr>
          <p:cNvSpPr txBox="1"/>
          <p:nvPr/>
        </p:nvSpPr>
        <p:spPr>
          <a:xfrm>
            <a:off x="241638" y="24434"/>
            <a:ext cx="2321844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3</a:t>
            </a:r>
            <a:r>
              <a:rPr lang="zh-CN" altLang="en-US" sz="2400" dirty="0"/>
              <a:t> 创作过程</a:t>
            </a:r>
          </a:p>
        </p:txBody>
      </p:sp>
      <p:sp>
        <p:nvSpPr>
          <p:cNvPr id="29" name="TextBox 39">
            <a:extLst>
              <a:ext uri="{FF2B5EF4-FFF2-40B4-BE49-F238E27FC236}">
                <a16:creationId xmlns:a16="http://schemas.microsoft.com/office/drawing/2014/main" id="{B478DFAB-DC07-41C5-BE25-51AC2A8240FA}"/>
              </a:ext>
            </a:extLst>
          </p:cNvPr>
          <p:cNvSpPr txBox="1"/>
          <p:nvPr/>
        </p:nvSpPr>
        <p:spPr>
          <a:xfrm>
            <a:off x="6692740" y="6488668"/>
            <a:ext cx="559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BigBang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-If You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D9D786-4CD3-4913-895F-9F35B3B9A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40" y="1274607"/>
            <a:ext cx="6859800" cy="4675239"/>
          </a:xfrm>
          <a:prstGeom prst="rect">
            <a:avLst/>
          </a:prstGeom>
        </p:spPr>
      </p:pic>
      <p:pic>
        <p:nvPicPr>
          <p:cNvPr id="9" name="图片 8">
            <a:hlinkClick r:id="rId6" action="ppaction://hlinkfile"/>
            <a:extLst>
              <a:ext uri="{FF2B5EF4-FFF2-40B4-BE49-F238E27FC236}">
                <a16:creationId xmlns:a16="http://schemas.microsoft.com/office/drawing/2014/main" id="{ECB90634-942C-4684-B3CE-04BABEA00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2058" y="1601183"/>
            <a:ext cx="7008077" cy="1951616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66B83730-39B6-4170-B485-7846FB34A686}"/>
              </a:ext>
            </a:extLst>
          </p:cNvPr>
          <p:cNvSpPr/>
          <p:nvPr/>
        </p:nvSpPr>
        <p:spPr>
          <a:xfrm>
            <a:off x="4468604" y="2576991"/>
            <a:ext cx="516350" cy="357048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A19942D4-2B34-405D-9972-63E851258FAA}"/>
              </a:ext>
            </a:extLst>
          </p:cNvPr>
          <p:cNvSpPr/>
          <p:nvPr/>
        </p:nvSpPr>
        <p:spPr>
          <a:xfrm rot="10800000">
            <a:off x="10239029" y="616931"/>
            <a:ext cx="214605" cy="170174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5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3200" y="2138279"/>
            <a:ext cx="9245600" cy="1648322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ym typeface="+mn-ea"/>
              </a:rPr>
              <a:t>感谢老师同学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敬请批评指正</a:t>
            </a:r>
            <a:endParaRPr kumimoji="1" lang="zh-CN" altLang="en-US" sz="3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2364839" y="4600347"/>
            <a:ext cx="7213382" cy="168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800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3200" b="1" dirty="0">
                <a:solidFill>
                  <a:srgbClr val="1F4E79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汇报人：梁世俊，何逸宸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3600" b="1" dirty="0">
                <a:solidFill>
                  <a:srgbClr val="1F4E79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日期：</a:t>
            </a:r>
            <a:r>
              <a:rPr kumimoji="1" lang="en-US" altLang="zh-CN" sz="3600" b="1" dirty="0">
                <a:solidFill>
                  <a:srgbClr val="1F4E79"/>
                </a:solidFill>
                <a:latin typeface="Palatino Linotype" panose="02040502050505030304" pitchFamily="18" charset="0"/>
                <a:cs typeface="Palatino Linotype" panose="02040502050505030304" pitchFamily="18" charset="0"/>
              </a:rPr>
              <a:t>2021.12.20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3765" y="403930"/>
            <a:ext cx="60942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北京航空航天大学</a:t>
            </a:r>
            <a:endParaRPr kumimoji="1" lang="en-US" altLang="zh-CN" sz="2800" b="1" dirty="0">
              <a:solidFill>
                <a:srgbClr val="002060"/>
              </a:solidFill>
              <a:latin typeface="Palatino Linotype" panose="02040502050505030304" pitchFamily="18" charset="0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《</a:t>
            </a:r>
            <a:r>
              <a:rPr kumimoji="1" lang="zh-CN" alt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程序设计原理</a:t>
            </a:r>
            <a:r>
              <a:rPr kumimoji="1" lang="en-US" altLang="zh-CN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》</a:t>
            </a:r>
            <a:r>
              <a:rPr kumimoji="1" lang="zh-CN" alt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微软雅黑" panose="020B0503020204020204" pitchFamily="34" charset="-122"/>
              </a:rPr>
              <a:t>课程展示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21849" t="35387" r="24146" b="12827"/>
          <a:stretch>
            <a:fillRect/>
          </a:stretch>
        </p:blipFill>
        <p:spPr>
          <a:xfrm>
            <a:off x="8684260" y="457835"/>
            <a:ext cx="894080" cy="90043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63460FC-34F8-4DDC-8BA4-D4827FE3C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/>
        </p:blipFill>
        <p:spPr bwMode="auto">
          <a:xfrm>
            <a:off x="8625044" y="459755"/>
            <a:ext cx="945718" cy="8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>
            <a:fillRect/>
          </a:stretch>
        </p:blipFill>
        <p:spPr bwMode="auto">
          <a:xfrm>
            <a:off x="11417558" y="0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/>
          <p:cNvSpPr/>
          <p:nvPr/>
        </p:nvSpPr>
        <p:spPr>
          <a:xfrm>
            <a:off x="6201867" y="85086"/>
            <a:ext cx="1363824" cy="53184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2442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924912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7958433" y="1688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利用乐理知识编写代码</a:t>
            </a:r>
          </a:p>
        </p:txBody>
      </p:sp>
      <p:sp>
        <p:nvSpPr>
          <p:cNvPr id="12" name="矩形 11"/>
          <p:cNvSpPr/>
          <p:nvPr/>
        </p:nvSpPr>
        <p:spPr>
          <a:xfrm>
            <a:off x="9445487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6786584" y="616931"/>
            <a:ext cx="214605" cy="170174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6218571" y="68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编程和音乐创作的类比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9642226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2" name="标题 2"/>
          <p:cNvSpPr txBox="1"/>
          <p:nvPr/>
        </p:nvSpPr>
        <p:spPr>
          <a:xfrm>
            <a:off x="9741819" y="244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AI</a:t>
            </a:r>
            <a:r>
              <a:rPr lang="zh-CN" altLang="en-US" sz="2400" dirty="0"/>
              <a:t>作曲</a:t>
            </a:r>
          </a:p>
        </p:txBody>
      </p:sp>
      <p:sp>
        <p:nvSpPr>
          <p:cNvPr id="23" name="矩形 22"/>
          <p:cNvSpPr/>
          <p:nvPr/>
        </p:nvSpPr>
        <p:spPr>
          <a:xfrm>
            <a:off x="6049825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rcRect l="21849" t="35387" r="24146" b="12827"/>
          <a:stretch>
            <a:fillRect/>
          </a:stretch>
        </p:blipFill>
        <p:spPr>
          <a:xfrm>
            <a:off x="11435715" y="0"/>
            <a:ext cx="697865" cy="70294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960EAA0-FC45-438F-930B-0338FA146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/>
        </p:blipFill>
        <p:spPr bwMode="auto">
          <a:xfrm>
            <a:off x="11394235" y="-9331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FA7254-2894-4EA1-B302-07831FFBCDA7}"/>
              </a:ext>
            </a:extLst>
          </p:cNvPr>
          <p:cNvSpPr/>
          <p:nvPr/>
        </p:nvSpPr>
        <p:spPr>
          <a:xfrm>
            <a:off x="269632" y="85086"/>
            <a:ext cx="2277146" cy="531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F0115B7A-EF42-4B7F-AC48-DBF1098661FA}"/>
              </a:ext>
            </a:extLst>
          </p:cNvPr>
          <p:cNvSpPr txBox="1"/>
          <p:nvPr/>
        </p:nvSpPr>
        <p:spPr>
          <a:xfrm>
            <a:off x="241638" y="24434"/>
            <a:ext cx="2321844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1</a:t>
            </a:r>
            <a:r>
              <a:rPr lang="zh-CN" altLang="en-US" sz="2400" dirty="0"/>
              <a:t> 语言设计驱动</a:t>
            </a:r>
          </a:p>
        </p:txBody>
      </p:sp>
      <p:sp>
        <p:nvSpPr>
          <p:cNvPr id="38" name="TextBox 4">
            <a:extLst>
              <a:ext uri="{FF2B5EF4-FFF2-40B4-BE49-F238E27FC236}">
                <a16:creationId xmlns:a16="http://schemas.microsoft.com/office/drawing/2014/main" id="{34FCD63B-016F-4F94-BE1C-F8140F769F0E}"/>
              </a:ext>
            </a:extLst>
          </p:cNvPr>
          <p:cNvSpPr txBox="1"/>
          <p:nvPr/>
        </p:nvSpPr>
        <p:spPr>
          <a:xfrm>
            <a:off x="1809006" y="1661104"/>
            <a:ext cx="1521374" cy="6463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a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+= 1;</a:t>
            </a:r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7E365D20-B129-4DE6-B141-8234709072CC}"/>
              </a:ext>
            </a:extLst>
          </p:cNvPr>
          <p:cNvSpPr txBox="1"/>
          <p:nvPr/>
        </p:nvSpPr>
        <p:spPr>
          <a:xfrm>
            <a:off x="582419" y="2663745"/>
            <a:ext cx="2747961" cy="341632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setting s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{1/8, 1/8,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1/8, 1/8,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3/16, 1/8+1/16,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1/16, 1/16};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melody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{"E4", "G4",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"C5", "D5",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"D5", "E5",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"G4", "G4"};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melody = melody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 {s, s, 80}; </a:t>
            </a: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0843F17F-D116-4485-A774-9AC3587ACD5D}"/>
              </a:ext>
            </a:extLst>
          </p:cNvPr>
          <p:cNvSpPr txBox="1"/>
          <p:nvPr/>
        </p:nvSpPr>
        <p:spPr>
          <a:xfrm>
            <a:off x="3811690" y="1661105"/>
            <a:ext cx="461665" cy="42740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词法语法分析和生成中间代码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Straight Arrow Connector 9">
            <a:extLst>
              <a:ext uri="{FF2B5EF4-FFF2-40B4-BE49-F238E27FC236}">
                <a16:creationId xmlns:a16="http://schemas.microsoft.com/office/drawing/2014/main" id="{EEAD90F1-9770-432F-9E49-42E28F6710AA}"/>
              </a:ext>
            </a:extLst>
          </p:cNvPr>
          <p:cNvCxnSpPr>
            <a:stCxn id="38" idx="3"/>
          </p:cNvCxnSpPr>
          <p:nvPr/>
        </p:nvCxnSpPr>
        <p:spPr>
          <a:xfrm flipV="1">
            <a:off x="3330380" y="1984269"/>
            <a:ext cx="4813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11">
            <a:extLst>
              <a:ext uri="{FF2B5EF4-FFF2-40B4-BE49-F238E27FC236}">
                <a16:creationId xmlns:a16="http://schemas.microsoft.com/office/drawing/2014/main" id="{F083FEBE-8B9A-40C4-96D5-78B55F4BD9BC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330380" y="4371905"/>
            <a:ext cx="481310" cy="3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14">
            <a:extLst>
              <a:ext uri="{FF2B5EF4-FFF2-40B4-BE49-F238E27FC236}">
                <a16:creationId xmlns:a16="http://schemas.microsoft.com/office/drawing/2014/main" id="{F897E9CE-010F-442C-A164-71354712DC43}"/>
              </a:ext>
            </a:extLst>
          </p:cNvPr>
          <p:cNvSpPr txBox="1"/>
          <p:nvPr/>
        </p:nvSpPr>
        <p:spPr>
          <a:xfrm>
            <a:off x="5335986" y="1661103"/>
            <a:ext cx="1237658" cy="6463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mov a 1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 a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16">
            <a:extLst>
              <a:ext uri="{FF2B5EF4-FFF2-40B4-BE49-F238E27FC236}">
                <a16:creationId xmlns:a16="http://schemas.microsoft.com/office/drawing/2014/main" id="{F0C68274-7E0D-485C-8C37-906AF37DA115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273355" y="1984269"/>
            <a:ext cx="1062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20">
            <a:extLst>
              <a:ext uri="{FF2B5EF4-FFF2-40B4-BE49-F238E27FC236}">
                <a16:creationId xmlns:a16="http://schemas.microsoft.com/office/drawing/2014/main" id="{38E6E301-4D17-4543-81B1-278CD5B72E4E}"/>
              </a:ext>
            </a:extLst>
          </p:cNvPr>
          <p:cNvSpPr txBox="1"/>
          <p:nvPr/>
        </p:nvSpPr>
        <p:spPr>
          <a:xfrm>
            <a:off x="4711802" y="3217743"/>
            <a:ext cx="2486025" cy="23083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E4[1/8;1/8;80]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C5[1/8;1/8;80]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D5[1/8;1/8;80]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D5[3/16;3/16;80]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E5[3/16;3/16;80]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G4[1/16;1/16;80]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G4[1/16;1/16;80]</a:t>
            </a:r>
          </a:p>
        </p:txBody>
      </p:sp>
      <p:cxnSp>
        <p:nvCxnSpPr>
          <p:cNvPr id="47" name="Straight Arrow Connector 22">
            <a:extLst>
              <a:ext uri="{FF2B5EF4-FFF2-40B4-BE49-F238E27FC236}">
                <a16:creationId xmlns:a16="http://schemas.microsoft.com/office/drawing/2014/main" id="{45808398-DA13-479B-B82C-268DEAB3327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273355" y="4371905"/>
            <a:ext cx="4384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39">
            <a:extLst>
              <a:ext uri="{FF2B5EF4-FFF2-40B4-BE49-F238E27FC236}">
                <a16:creationId xmlns:a16="http://schemas.microsoft.com/office/drawing/2014/main" id="{D48D0BF2-80D5-4C80-87E3-D830BB7DAA24}"/>
              </a:ext>
            </a:extLst>
          </p:cNvPr>
          <p:cNvSpPr txBox="1"/>
          <p:nvPr/>
        </p:nvSpPr>
        <p:spPr>
          <a:xfrm>
            <a:off x="2096628" y="1120128"/>
            <a:ext cx="94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1">
            <a:extLst>
              <a:ext uri="{FF2B5EF4-FFF2-40B4-BE49-F238E27FC236}">
                <a16:creationId xmlns:a16="http://schemas.microsoft.com/office/drawing/2014/main" id="{2B6E3EB4-5673-4E60-B42F-EEDEDB227DFF}"/>
              </a:ext>
            </a:extLst>
          </p:cNvPr>
          <p:cNvSpPr txBox="1"/>
          <p:nvPr/>
        </p:nvSpPr>
        <p:spPr>
          <a:xfrm>
            <a:off x="5335987" y="1171298"/>
            <a:ext cx="12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中间代码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7F355FC1-48BE-4DCE-B1A7-61DF113D22F4}"/>
              </a:ext>
            </a:extLst>
          </p:cNvPr>
          <p:cNvSpPr txBox="1"/>
          <p:nvPr/>
        </p:nvSpPr>
        <p:spPr>
          <a:xfrm>
            <a:off x="7827811" y="1661105"/>
            <a:ext cx="461665" cy="42740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代码优化和生成目标代码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Straight Arrow Connector 45">
            <a:extLst>
              <a:ext uri="{FF2B5EF4-FFF2-40B4-BE49-F238E27FC236}">
                <a16:creationId xmlns:a16="http://schemas.microsoft.com/office/drawing/2014/main" id="{0B7BCF18-DF50-441B-9CB1-8B97E6F451B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573644" y="1984269"/>
            <a:ext cx="1254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F7F391D2-9A62-4D2C-A605-3D3389AB0C4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197827" y="4371905"/>
            <a:ext cx="6299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3">
            <a:extLst>
              <a:ext uri="{FF2B5EF4-FFF2-40B4-BE49-F238E27FC236}">
                <a16:creationId xmlns:a16="http://schemas.microsoft.com/office/drawing/2014/main" id="{12BC0D06-AD12-4F38-BF3C-5A4CE9BFA04E}"/>
              </a:ext>
            </a:extLst>
          </p:cNvPr>
          <p:cNvSpPr txBox="1"/>
          <p:nvPr/>
        </p:nvSpPr>
        <p:spPr>
          <a:xfrm>
            <a:off x="9065469" y="1661102"/>
            <a:ext cx="2533946" cy="64633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    $t1,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$t1, $t1,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4" name="Picture 55">
            <a:extLst>
              <a:ext uri="{FF2B5EF4-FFF2-40B4-BE49-F238E27FC236}">
                <a16:creationId xmlns:a16="http://schemas.microsoft.com/office/drawing/2014/main" id="{B259D817-0E92-4423-A7D6-6E1C1F3E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669" y="3129694"/>
            <a:ext cx="1879543" cy="903902"/>
          </a:xfrm>
          <a:prstGeom prst="rect">
            <a:avLst/>
          </a:prstGeom>
        </p:spPr>
      </p:pic>
      <p:pic>
        <p:nvPicPr>
          <p:cNvPr id="55" name="Picture 57">
            <a:extLst>
              <a:ext uri="{FF2B5EF4-FFF2-40B4-BE49-F238E27FC236}">
                <a16:creationId xmlns:a16="http://schemas.microsoft.com/office/drawing/2014/main" id="{BAEECDD6-2F5F-4A65-A561-9AF445578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352" y="4265829"/>
            <a:ext cx="1476179" cy="1514309"/>
          </a:xfrm>
          <a:prstGeom prst="rect">
            <a:avLst/>
          </a:prstGeom>
        </p:spPr>
      </p:pic>
      <p:cxnSp>
        <p:nvCxnSpPr>
          <p:cNvPr id="56" name="Straight Arrow Connector 59">
            <a:extLst>
              <a:ext uri="{FF2B5EF4-FFF2-40B4-BE49-F238E27FC236}">
                <a16:creationId xmlns:a16="http://schemas.microsoft.com/office/drawing/2014/main" id="{F9A44918-942C-4C44-B09D-8EB3896ED31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8289476" y="1984268"/>
            <a:ext cx="775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64">
            <a:extLst>
              <a:ext uri="{FF2B5EF4-FFF2-40B4-BE49-F238E27FC236}">
                <a16:creationId xmlns:a16="http://schemas.microsoft.com/office/drawing/2014/main" id="{80614BD9-C578-424C-B3A2-6FE7FD6459F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289476" y="4371905"/>
            <a:ext cx="1304876" cy="651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66">
            <a:extLst>
              <a:ext uri="{FF2B5EF4-FFF2-40B4-BE49-F238E27FC236}">
                <a16:creationId xmlns:a16="http://schemas.microsoft.com/office/drawing/2014/main" id="{BC434F24-1707-4183-9F95-3CBEE4434670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8289476" y="3581645"/>
            <a:ext cx="1103193" cy="790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72">
            <a:extLst>
              <a:ext uri="{FF2B5EF4-FFF2-40B4-BE49-F238E27FC236}">
                <a16:creationId xmlns:a16="http://schemas.microsoft.com/office/drawing/2014/main" id="{C0121F06-4D3E-459E-8C92-995577FEA9D3}"/>
              </a:ext>
            </a:extLst>
          </p:cNvPr>
          <p:cNvSpPr txBox="1"/>
          <p:nvPr/>
        </p:nvSpPr>
        <p:spPr>
          <a:xfrm>
            <a:off x="9713611" y="1171298"/>
            <a:ext cx="123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目标代码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042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>
            <a:fillRect/>
          </a:stretch>
        </p:blipFill>
        <p:spPr bwMode="auto">
          <a:xfrm>
            <a:off x="11417558" y="0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/>
          <p:cNvSpPr/>
          <p:nvPr/>
        </p:nvSpPr>
        <p:spPr>
          <a:xfrm>
            <a:off x="6201867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2442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924912" y="85086"/>
            <a:ext cx="1363824" cy="5318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7958433" y="1688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利用乐理知识编写代码</a:t>
            </a:r>
          </a:p>
        </p:txBody>
      </p:sp>
      <p:sp>
        <p:nvSpPr>
          <p:cNvPr id="12" name="矩形 11"/>
          <p:cNvSpPr/>
          <p:nvPr/>
        </p:nvSpPr>
        <p:spPr>
          <a:xfrm>
            <a:off x="9445487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8511169" y="616931"/>
            <a:ext cx="214605" cy="170174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6218571" y="68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编程和音乐创作的类比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9642226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2" name="标题 2"/>
          <p:cNvSpPr txBox="1"/>
          <p:nvPr/>
        </p:nvSpPr>
        <p:spPr>
          <a:xfrm>
            <a:off x="9741819" y="244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AI</a:t>
            </a:r>
            <a:r>
              <a:rPr lang="zh-CN" altLang="en-US" sz="2400" dirty="0"/>
              <a:t>作曲</a:t>
            </a:r>
          </a:p>
        </p:txBody>
      </p:sp>
      <p:sp>
        <p:nvSpPr>
          <p:cNvPr id="23" name="矩形 22"/>
          <p:cNvSpPr/>
          <p:nvPr/>
        </p:nvSpPr>
        <p:spPr>
          <a:xfrm>
            <a:off x="6049825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rcRect l="21849" t="35387" r="24146" b="12827"/>
          <a:stretch>
            <a:fillRect/>
          </a:stretch>
        </p:blipFill>
        <p:spPr>
          <a:xfrm>
            <a:off x="11435715" y="0"/>
            <a:ext cx="697865" cy="70294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960EAA0-FC45-438F-930B-0338FA146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/>
        </p:blipFill>
        <p:spPr bwMode="auto">
          <a:xfrm>
            <a:off x="11394235" y="-9331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878DB7-1555-4E86-9F4F-3DF17DDE7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319" y="1595226"/>
            <a:ext cx="3498169" cy="2548666"/>
          </a:xfrm>
          <a:prstGeom prst="rect">
            <a:avLst/>
          </a:prstGeom>
        </p:spPr>
      </p:pic>
      <p:sp>
        <p:nvSpPr>
          <p:cNvPr id="28" name="TextBox 39">
            <a:extLst>
              <a:ext uri="{FF2B5EF4-FFF2-40B4-BE49-F238E27FC236}">
                <a16:creationId xmlns:a16="http://schemas.microsoft.com/office/drawing/2014/main" id="{F0105827-B7A4-4150-9883-E0543CC5F3D8}"/>
              </a:ext>
            </a:extLst>
          </p:cNvPr>
          <p:cNvSpPr txBox="1"/>
          <p:nvPr/>
        </p:nvSpPr>
        <p:spPr>
          <a:xfrm>
            <a:off x="6692740" y="6488668"/>
            <a:ext cx="559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示例：巴赫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前奏曲与赋格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大调第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BWV 846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368E94F2-6DF9-4D65-B245-15D2ABF97691}"/>
              </a:ext>
            </a:extLst>
          </p:cNvPr>
          <p:cNvSpPr txBox="1"/>
          <p:nvPr/>
        </p:nvSpPr>
        <p:spPr>
          <a:xfrm>
            <a:off x="8338414" y="5984707"/>
            <a:ext cx="160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分解和弦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hlinkClick r:id="rId6" action="ppaction://hlinkfile"/>
            <a:extLst>
              <a:ext uri="{FF2B5EF4-FFF2-40B4-BE49-F238E27FC236}">
                <a16:creationId xmlns:a16="http://schemas.microsoft.com/office/drawing/2014/main" id="{0593F71D-2C98-474D-84C5-9DA21CA5DB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565" y="4530887"/>
            <a:ext cx="2491816" cy="119435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474F21-5FE0-4815-8ACA-37294A71F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841" y="2127948"/>
            <a:ext cx="4488061" cy="1683023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297FEAF-21B1-463E-91DD-92896799BD98}"/>
              </a:ext>
            </a:extLst>
          </p:cNvPr>
          <p:cNvCxnSpPr>
            <a:cxnSpLocks/>
          </p:cNvCxnSpPr>
          <p:nvPr/>
        </p:nvCxnSpPr>
        <p:spPr>
          <a:xfrm>
            <a:off x="5817996" y="1729935"/>
            <a:ext cx="0" cy="3398129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9">
            <a:extLst>
              <a:ext uri="{FF2B5EF4-FFF2-40B4-BE49-F238E27FC236}">
                <a16:creationId xmlns:a16="http://schemas.microsoft.com/office/drawing/2014/main" id="{2941B355-4D82-4DC2-9EF4-0615803BD7FA}"/>
              </a:ext>
            </a:extLst>
          </p:cNvPr>
          <p:cNvSpPr txBox="1"/>
          <p:nvPr/>
        </p:nvSpPr>
        <p:spPr>
          <a:xfrm>
            <a:off x="2003295" y="5984707"/>
            <a:ext cx="160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柱式和弦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hlinkClick r:id="rId9" action="ppaction://hlinkfile"/>
            <a:extLst>
              <a:ext uri="{FF2B5EF4-FFF2-40B4-BE49-F238E27FC236}">
                <a16:creationId xmlns:a16="http://schemas.microsoft.com/office/drawing/2014/main" id="{F46E8647-B349-4FBC-B8E5-B11AE5ECD2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7412" y="4647853"/>
            <a:ext cx="4871985" cy="126359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07DA5B9A-AF0A-4635-93FC-58DF99B929B7}"/>
              </a:ext>
            </a:extLst>
          </p:cNvPr>
          <p:cNvSpPr/>
          <p:nvPr/>
        </p:nvSpPr>
        <p:spPr>
          <a:xfrm>
            <a:off x="7164475" y="1577626"/>
            <a:ext cx="3678013" cy="2174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E19E284-2FAF-4840-A9D8-26F91587B3D4}"/>
              </a:ext>
            </a:extLst>
          </p:cNvPr>
          <p:cNvSpPr/>
          <p:nvPr/>
        </p:nvSpPr>
        <p:spPr>
          <a:xfrm>
            <a:off x="7164475" y="2078743"/>
            <a:ext cx="3678013" cy="2174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F56C96E-2E7C-44AA-8602-76E4E024E1D0}"/>
              </a:ext>
            </a:extLst>
          </p:cNvPr>
          <p:cNvSpPr/>
          <p:nvPr/>
        </p:nvSpPr>
        <p:spPr>
          <a:xfrm>
            <a:off x="7164475" y="2570900"/>
            <a:ext cx="3678013" cy="2174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8FBD44-95A9-4DF1-A42E-9B5F550224ED}"/>
              </a:ext>
            </a:extLst>
          </p:cNvPr>
          <p:cNvSpPr/>
          <p:nvPr/>
        </p:nvSpPr>
        <p:spPr>
          <a:xfrm>
            <a:off x="7164475" y="3211597"/>
            <a:ext cx="3678013" cy="2174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39">
            <a:extLst>
              <a:ext uri="{FF2B5EF4-FFF2-40B4-BE49-F238E27FC236}">
                <a16:creationId xmlns:a16="http://schemas.microsoft.com/office/drawing/2014/main" id="{05347648-E348-49A8-ACCA-8037FD07E3EE}"/>
              </a:ext>
            </a:extLst>
          </p:cNvPr>
          <p:cNvSpPr txBox="1"/>
          <p:nvPr/>
        </p:nvSpPr>
        <p:spPr>
          <a:xfrm>
            <a:off x="-8198" y="920247"/>
            <a:ext cx="830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以和声进行的思维方式编写代码，符合作曲习惯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5B975DA-02AA-4530-B8B5-3566DC07BE40}"/>
              </a:ext>
            </a:extLst>
          </p:cNvPr>
          <p:cNvSpPr/>
          <p:nvPr/>
        </p:nvSpPr>
        <p:spPr>
          <a:xfrm>
            <a:off x="269632" y="85086"/>
            <a:ext cx="2277146" cy="531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47" name="标题 2">
            <a:extLst>
              <a:ext uri="{FF2B5EF4-FFF2-40B4-BE49-F238E27FC236}">
                <a16:creationId xmlns:a16="http://schemas.microsoft.com/office/drawing/2014/main" id="{46929FE6-9E7F-47FC-87BC-0085DAB2BA8F}"/>
              </a:ext>
            </a:extLst>
          </p:cNvPr>
          <p:cNvSpPr txBox="1"/>
          <p:nvPr/>
        </p:nvSpPr>
        <p:spPr>
          <a:xfrm>
            <a:off x="241638" y="24434"/>
            <a:ext cx="2321844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1</a:t>
            </a:r>
            <a:r>
              <a:rPr lang="zh-CN" altLang="en-US" sz="2400" dirty="0"/>
              <a:t> 语言设计驱动</a:t>
            </a:r>
          </a:p>
        </p:txBody>
      </p:sp>
    </p:spTree>
    <p:extLst>
      <p:ext uri="{BB962C8B-B14F-4D97-AF65-F5344CB8AC3E}">
        <p14:creationId xmlns:p14="http://schemas.microsoft.com/office/powerpoint/2010/main" val="122018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>
            <a:fillRect/>
          </a:stretch>
        </p:blipFill>
        <p:spPr bwMode="auto">
          <a:xfrm>
            <a:off x="11417558" y="0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/>
          <p:cNvSpPr/>
          <p:nvPr/>
        </p:nvSpPr>
        <p:spPr>
          <a:xfrm>
            <a:off x="6201867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2442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924912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7958433" y="1688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利用乐理知识编写代码</a:t>
            </a:r>
          </a:p>
        </p:txBody>
      </p:sp>
      <p:sp>
        <p:nvSpPr>
          <p:cNvPr id="12" name="矩形 11"/>
          <p:cNvSpPr/>
          <p:nvPr/>
        </p:nvSpPr>
        <p:spPr>
          <a:xfrm>
            <a:off x="9445487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10216835" y="616931"/>
            <a:ext cx="214605" cy="170174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6218571" y="68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编程和音乐创作的类比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9642226" y="85086"/>
            <a:ext cx="1363824" cy="5318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2" name="标题 2"/>
          <p:cNvSpPr txBox="1"/>
          <p:nvPr/>
        </p:nvSpPr>
        <p:spPr>
          <a:xfrm>
            <a:off x="9741819" y="244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AI</a:t>
            </a:r>
            <a:r>
              <a:rPr lang="zh-CN" altLang="en-US" sz="2400" dirty="0"/>
              <a:t>作曲</a:t>
            </a:r>
          </a:p>
        </p:txBody>
      </p:sp>
      <p:sp>
        <p:nvSpPr>
          <p:cNvPr id="23" name="矩形 22"/>
          <p:cNvSpPr/>
          <p:nvPr/>
        </p:nvSpPr>
        <p:spPr>
          <a:xfrm>
            <a:off x="6049825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rcRect l="21849" t="35387" r="24146" b="12827"/>
          <a:stretch>
            <a:fillRect/>
          </a:stretch>
        </p:blipFill>
        <p:spPr>
          <a:xfrm>
            <a:off x="11435715" y="0"/>
            <a:ext cx="697865" cy="70294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960EAA0-FC45-438F-930B-0338FA146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/>
        </p:blipFill>
        <p:spPr bwMode="auto">
          <a:xfrm>
            <a:off x="11394235" y="-9331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9">
            <a:extLst>
              <a:ext uri="{FF2B5EF4-FFF2-40B4-BE49-F238E27FC236}">
                <a16:creationId xmlns:a16="http://schemas.microsoft.com/office/drawing/2014/main" id="{1983F3D3-B493-4F5F-95A1-8F49502ED0F8}"/>
              </a:ext>
            </a:extLst>
          </p:cNvPr>
          <p:cNvSpPr txBox="1"/>
          <p:nvPr/>
        </p:nvSpPr>
        <p:spPr>
          <a:xfrm>
            <a:off x="-8198" y="920247"/>
            <a:ext cx="830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将音乐通过数字化的方式呈现，可用于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作曲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2">
            <a:extLst>
              <a:ext uri="{FF2B5EF4-FFF2-40B4-BE49-F238E27FC236}">
                <a16:creationId xmlns:a16="http://schemas.microsoft.com/office/drawing/2014/main" id="{6A3CDF54-D10E-48D3-B5A5-3FE7A975DDF4}"/>
              </a:ext>
            </a:extLst>
          </p:cNvPr>
          <p:cNvGrpSpPr/>
          <p:nvPr/>
        </p:nvGrpSpPr>
        <p:grpSpPr>
          <a:xfrm>
            <a:off x="304800" y="1678450"/>
            <a:ext cx="3378669" cy="2731508"/>
            <a:chOff x="304800" y="1678450"/>
            <a:chExt cx="4057650" cy="3195387"/>
          </a:xfrm>
        </p:grpSpPr>
        <p:pic>
          <p:nvPicPr>
            <p:cNvPr id="35" name="Picture 2" descr="preview">
              <a:extLst>
                <a:ext uri="{FF2B5EF4-FFF2-40B4-BE49-F238E27FC236}">
                  <a16:creationId xmlns:a16="http://schemas.microsoft.com/office/drawing/2014/main" id="{0DE9DDB8-D0B6-423E-ADA8-73DF38E17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678450"/>
              <a:ext cx="4057650" cy="271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1">
              <a:extLst>
                <a:ext uri="{FF2B5EF4-FFF2-40B4-BE49-F238E27FC236}">
                  <a16:creationId xmlns:a16="http://schemas.microsoft.com/office/drawing/2014/main" id="{E69BA38D-A986-434D-ABEB-ED30F6A64678}"/>
                </a:ext>
              </a:extLst>
            </p:cNvPr>
            <p:cNvSpPr txBox="1"/>
            <p:nvPr/>
          </p:nvSpPr>
          <p:spPr>
            <a:xfrm>
              <a:off x="304800" y="4333770"/>
              <a:ext cx="4057650" cy="540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C-RNN-GAN: Continuous recurrent neural networks with adversarial training</a:t>
              </a:r>
              <a:r>
                <a:rPr lang="en-US" sz="1200" dirty="0">
                  <a:solidFill>
                    <a:srgbClr val="222222"/>
                  </a:solidFill>
                  <a:latin typeface="Arial" panose="020B0604020202020204" pitchFamily="34" charset="0"/>
                </a:rPr>
                <a:t>.</a:t>
              </a:r>
              <a:endParaRPr lang="en-US" sz="1200" dirty="0"/>
            </a:p>
          </p:txBody>
        </p:sp>
      </p:grpSp>
      <p:grpSp>
        <p:nvGrpSpPr>
          <p:cNvPr id="40" name="Group 7">
            <a:extLst>
              <a:ext uri="{FF2B5EF4-FFF2-40B4-BE49-F238E27FC236}">
                <a16:creationId xmlns:a16="http://schemas.microsoft.com/office/drawing/2014/main" id="{9D61DC8C-29E9-4D2F-956C-C08B7F6C10FF}"/>
              </a:ext>
            </a:extLst>
          </p:cNvPr>
          <p:cNvGrpSpPr/>
          <p:nvPr/>
        </p:nvGrpSpPr>
        <p:grpSpPr>
          <a:xfrm>
            <a:off x="7989565" y="2138798"/>
            <a:ext cx="4151803" cy="2271160"/>
            <a:chOff x="4362450" y="1763218"/>
            <a:chExt cx="4821702" cy="2587310"/>
          </a:xfrm>
        </p:grpSpPr>
        <p:pic>
          <p:nvPicPr>
            <p:cNvPr id="45" name="Picture 4" descr="preview">
              <a:extLst>
                <a:ext uri="{FF2B5EF4-FFF2-40B4-BE49-F238E27FC236}">
                  <a16:creationId xmlns:a16="http://schemas.microsoft.com/office/drawing/2014/main" id="{FC7D4613-4B51-4BC1-AF56-DA058D273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450" y="1763218"/>
              <a:ext cx="4821702" cy="217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6">
              <a:extLst>
                <a:ext uri="{FF2B5EF4-FFF2-40B4-BE49-F238E27FC236}">
                  <a16:creationId xmlns:a16="http://schemas.microsoft.com/office/drawing/2014/main" id="{2CF69CC9-1017-4FDF-9208-907E1C552075}"/>
                </a:ext>
              </a:extLst>
            </p:cNvPr>
            <p:cNvSpPr txBox="1"/>
            <p:nvPr/>
          </p:nvSpPr>
          <p:spPr>
            <a:xfrm>
              <a:off x="5100635" y="3824598"/>
              <a:ext cx="3923822" cy="525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Tuning Recurrent Neural Networks with Reinforcement Learning</a:t>
              </a:r>
              <a:endParaRPr lang="en-US" sz="1200" dirty="0"/>
            </a:p>
          </p:txBody>
        </p:sp>
      </p:grpSp>
      <p:grpSp>
        <p:nvGrpSpPr>
          <p:cNvPr id="47" name="Group 11">
            <a:extLst>
              <a:ext uri="{FF2B5EF4-FFF2-40B4-BE49-F238E27FC236}">
                <a16:creationId xmlns:a16="http://schemas.microsoft.com/office/drawing/2014/main" id="{606468D6-4C68-47AE-99D6-473C8FD7E342}"/>
              </a:ext>
            </a:extLst>
          </p:cNvPr>
          <p:cNvGrpSpPr/>
          <p:nvPr/>
        </p:nvGrpSpPr>
        <p:grpSpPr>
          <a:xfrm>
            <a:off x="3603000" y="1603746"/>
            <a:ext cx="4613264" cy="2806212"/>
            <a:chOff x="3603000" y="1603746"/>
            <a:chExt cx="4613264" cy="2806212"/>
          </a:xfrm>
        </p:grpSpPr>
        <p:pic>
          <p:nvPicPr>
            <p:cNvPr id="48" name="Picture 6" descr="preview">
              <a:extLst>
                <a:ext uri="{FF2B5EF4-FFF2-40B4-BE49-F238E27FC236}">
                  <a16:creationId xmlns:a16="http://schemas.microsoft.com/office/drawing/2014/main" id="{A4D0B353-93CB-4CE4-BAFA-392DBA018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497" y="1603746"/>
              <a:ext cx="4170040" cy="2397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10">
              <a:extLst>
                <a:ext uri="{FF2B5EF4-FFF2-40B4-BE49-F238E27FC236}">
                  <a16:creationId xmlns:a16="http://schemas.microsoft.com/office/drawing/2014/main" id="{CF37D6E3-A50A-464F-B8BB-0A5D5C7B3144}"/>
                </a:ext>
              </a:extLst>
            </p:cNvPr>
            <p:cNvSpPr txBox="1"/>
            <p:nvPr/>
          </p:nvSpPr>
          <p:spPr>
            <a:xfrm>
              <a:off x="3603000" y="3948293"/>
              <a:ext cx="4613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MidiNet</a:t>
              </a:r>
              <a:r>
                <a:rPr lang="en-US" sz="12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: A Convolutional Generative Adversarial Network for Symbolic-domain Music Generation using 1D and 2D Conditions</a:t>
              </a:r>
              <a:endParaRPr lang="en-US" sz="1200" dirty="0"/>
            </a:p>
          </p:txBody>
        </p:sp>
      </p:grpSp>
      <p:pic>
        <p:nvPicPr>
          <p:cNvPr id="50" name="Picture 8" descr="logo">
            <a:extLst>
              <a:ext uri="{FF2B5EF4-FFF2-40B4-BE49-F238E27FC236}">
                <a16:creationId xmlns:a16="http://schemas.microsoft.com/office/drawing/2014/main" id="{3E922053-B7EE-4BE8-8E79-3C0F1B7A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4832332"/>
            <a:ext cx="3000375" cy="168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7">
            <a:extLst>
              <a:ext uri="{FF2B5EF4-FFF2-40B4-BE49-F238E27FC236}">
                <a16:creationId xmlns:a16="http://schemas.microsoft.com/office/drawing/2014/main" id="{8638A4D2-4198-4145-86DC-1F1B2FB4D1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9225" y="4582967"/>
            <a:ext cx="2762250" cy="2184126"/>
          </a:xfrm>
          <a:prstGeom prst="rect">
            <a:avLst/>
          </a:prstGeom>
        </p:spPr>
      </p:pic>
      <p:pic>
        <p:nvPicPr>
          <p:cNvPr id="52" name="Picture 14">
            <a:extLst>
              <a:ext uri="{FF2B5EF4-FFF2-40B4-BE49-F238E27FC236}">
                <a16:creationId xmlns:a16="http://schemas.microsoft.com/office/drawing/2014/main" id="{7A201F60-D287-4B0F-AA0A-D1DBBFE23EA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211"/>
          <a:stretch/>
        </p:blipFill>
        <p:spPr>
          <a:xfrm>
            <a:off x="7181850" y="4943383"/>
            <a:ext cx="4018453" cy="1463293"/>
          </a:xfrm>
          <a:prstGeom prst="rect">
            <a:avLst/>
          </a:prstGeom>
        </p:spPr>
      </p:pic>
      <p:cxnSp>
        <p:nvCxnSpPr>
          <p:cNvPr id="53" name="Straight Connector 16">
            <a:extLst>
              <a:ext uri="{FF2B5EF4-FFF2-40B4-BE49-F238E27FC236}">
                <a16:creationId xmlns:a16="http://schemas.microsoft.com/office/drawing/2014/main" id="{E137C34B-8D31-4E05-8BAB-4FDBA133CA4C}"/>
              </a:ext>
            </a:extLst>
          </p:cNvPr>
          <p:cNvCxnSpPr/>
          <p:nvPr/>
        </p:nvCxnSpPr>
        <p:spPr>
          <a:xfrm>
            <a:off x="0" y="4486275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D5AA4E4-CBD5-4213-B9FB-E05B9CA0D4F8}"/>
              </a:ext>
            </a:extLst>
          </p:cNvPr>
          <p:cNvSpPr/>
          <p:nvPr/>
        </p:nvSpPr>
        <p:spPr>
          <a:xfrm>
            <a:off x="269632" y="85086"/>
            <a:ext cx="2277146" cy="531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FA2EEF74-6FCF-449D-9646-DE07D062C156}"/>
              </a:ext>
            </a:extLst>
          </p:cNvPr>
          <p:cNvSpPr txBox="1"/>
          <p:nvPr/>
        </p:nvSpPr>
        <p:spPr>
          <a:xfrm>
            <a:off x="241638" y="24434"/>
            <a:ext cx="2321844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1</a:t>
            </a:r>
            <a:r>
              <a:rPr lang="zh-CN" altLang="en-US" sz="2400" dirty="0"/>
              <a:t> 语言设计驱动</a:t>
            </a:r>
          </a:p>
        </p:txBody>
      </p:sp>
    </p:spTree>
    <p:extLst>
      <p:ext uri="{BB962C8B-B14F-4D97-AF65-F5344CB8AC3E}">
        <p14:creationId xmlns:p14="http://schemas.microsoft.com/office/powerpoint/2010/main" val="368126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>
            <a:fillRect/>
          </a:stretch>
        </p:blipFill>
        <p:spPr bwMode="auto">
          <a:xfrm>
            <a:off x="11417558" y="0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/>
          <p:cNvSpPr/>
          <p:nvPr/>
        </p:nvSpPr>
        <p:spPr>
          <a:xfrm>
            <a:off x="6201867" y="85086"/>
            <a:ext cx="1363824" cy="531845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2442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924912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8044069" y="-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保留字</a:t>
            </a:r>
          </a:p>
        </p:txBody>
      </p:sp>
      <p:sp>
        <p:nvSpPr>
          <p:cNvPr id="12" name="矩形 11"/>
          <p:cNvSpPr/>
          <p:nvPr/>
        </p:nvSpPr>
        <p:spPr>
          <a:xfrm>
            <a:off x="9445487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6786584" y="616931"/>
            <a:ext cx="214605" cy="170174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6166770" y="68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数据类型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9642226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2" name="标题 2"/>
          <p:cNvSpPr txBox="1"/>
          <p:nvPr/>
        </p:nvSpPr>
        <p:spPr>
          <a:xfrm>
            <a:off x="9547763" y="1688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dirty="0"/>
              <a:t>新增</a:t>
            </a:r>
            <a:endParaRPr lang="en-US" altLang="zh-CN" sz="1800" dirty="0"/>
          </a:p>
          <a:p>
            <a:pPr algn="ctr"/>
            <a:r>
              <a:rPr lang="zh-CN" altLang="en-US" sz="1800" dirty="0"/>
              <a:t>语言功能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6049825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rcRect l="21849" t="35387" r="24146" b="12827"/>
          <a:stretch>
            <a:fillRect/>
          </a:stretch>
        </p:blipFill>
        <p:spPr>
          <a:xfrm>
            <a:off x="11435715" y="0"/>
            <a:ext cx="697865" cy="70294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960EAA0-FC45-438F-930B-0338FA146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/>
        </p:blipFill>
        <p:spPr bwMode="auto">
          <a:xfrm>
            <a:off x="11394235" y="-9331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FA7254-2894-4EA1-B302-07831FFBCDA7}"/>
              </a:ext>
            </a:extLst>
          </p:cNvPr>
          <p:cNvSpPr/>
          <p:nvPr/>
        </p:nvSpPr>
        <p:spPr>
          <a:xfrm>
            <a:off x="269632" y="85086"/>
            <a:ext cx="1669700" cy="531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F0115B7A-EF42-4B7F-AC48-DBF1098661FA}"/>
              </a:ext>
            </a:extLst>
          </p:cNvPr>
          <p:cNvSpPr txBox="1"/>
          <p:nvPr/>
        </p:nvSpPr>
        <p:spPr>
          <a:xfrm>
            <a:off x="241638" y="24434"/>
            <a:ext cx="2321844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2</a:t>
            </a:r>
            <a:r>
              <a:rPr lang="zh-CN" altLang="en-US" sz="2400" dirty="0"/>
              <a:t> 语言特性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890588D-1A20-4E75-B7FF-BD727CE8AFF2}"/>
              </a:ext>
            </a:extLst>
          </p:cNvPr>
          <p:cNvSpPr txBox="1">
            <a:spLocks/>
          </p:cNvSpPr>
          <p:nvPr/>
        </p:nvSpPr>
        <p:spPr>
          <a:xfrm>
            <a:off x="214048" y="1312405"/>
            <a:ext cx="1725284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setting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Picture 25">
            <a:extLst>
              <a:ext uri="{FF2B5EF4-FFF2-40B4-BE49-F238E27FC236}">
                <a16:creationId xmlns:a16="http://schemas.microsoft.com/office/drawing/2014/main" id="{9137CD12-838C-4C36-A476-A7975DE51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895" y="828184"/>
            <a:ext cx="6008400" cy="1284470"/>
          </a:xfrm>
          <a:prstGeom prst="rect">
            <a:avLst/>
          </a:prstGeom>
        </p:spPr>
      </p:pic>
      <p:sp>
        <p:nvSpPr>
          <p:cNvPr id="61" name="TextBox 1">
            <a:extLst>
              <a:ext uri="{FF2B5EF4-FFF2-40B4-BE49-F238E27FC236}">
                <a16:creationId xmlns:a16="http://schemas.microsoft.com/office/drawing/2014/main" id="{9E5EBEC9-E92A-43D3-AAFA-C11B8694D65B}"/>
              </a:ext>
            </a:extLst>
          </p:cNvPr>
          <p:cNvSpPr txBox="1"/>
          <p:nvPr/>
        </p:nvSpPr>
        <p:spPr>
          <a:xfrm>
            <a:off x="2869358" y="2169217"/>
            <a:ext cx="8524877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setting s1 = {1/8, 1/8+1/16, 3/16, 1/16}; s1 = {s1, s1, 80}; 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7EAAB792-5135-48F5-8986-EB0FE33D9C8D}"/>
              </a:ext>
            </a:extLst>
          </p:cNvPr>
          <p:cNvSpPr txBox="1">
            <a:spLocks/>
          </p:cNvSpPr>
          <p:nvPr/>
        </p:nvSpPr>
        <p:spPr>
          <a:xfrm>
            <a:off x="241638" y="2868989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C00E3738-89CE-4DA5-8580-BF1EC886C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243" y="2743487"/>
            <a:ext cx="6124584" cy="426058"/>
          </a:xfrm>
          <a:prstGeom prst="rect">
            <a:avLst/>
          </a:prstGeom>
        </p:spPr>
      </p:pic>
      <p:sp>
        <p:nvSpPr>
          <p:cNvPr id="64" name="TextBox 5">
            <a:extLst>
              <a:ext uri="{FF2B5EF4-FFF2-40B4-BE49-F238E27FC236}">
                <a16:creationId xmlns:a16="http://schemas.microsoft.com/office/drawing/2014/main" id="{C3166778-D2F6-47BD-BA10-620675343E9E}"/>
              </a:ext>
            </a:extLst>
          </p:cNvPr>
          <p:cNvSpPr txBox="1"/>
          <p:nvPr/>
        </p:nvSpPr>
        <p:spPr>
          <a:xfrm>
            <a:off x="2869358" y="3229107"/>
            <a:ext cx="7353202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a5 = “A5”; note a5 = {“A”, 5, 1}; note a5 = 81;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BBFFEF2B-0AA6-446D-9184-BE0B9624FD8B}"/>
              </a:ext>
            </a:extLst>
          </p:cNvPr>
          <p:cNvSpPr txBox="1">
            <a:spLocks/>
          </p:cNvSpPr>
          <p:nvPr/>
        </p:nvSpPr>
        <p:spPr>
          <a:xfrm>
            <a:off x="241638" y="3922372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chord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Picture 9">
            <a:extLst>
              <a:ext uri="{FF2B5EF4-FFF2-40B4-BE49-F238E27FC236}">
                <a16:creationId xmlns:a16="http://schemas.microsoft.com/office/drawing/2014/main" id="{A4410C38-73C7-401E-8929-1B552F8E4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895" y="3810907"/>
            <a:ext cx="7651478" cy="993921"/>
          </a:xfrm>
          <a:prstGeom prst="rect">
            <a:avLst/>
          </a:prstGeom>
        </p:spPr>
      </p:pic>
      <p:sp>
        <p:nvSpPr>
          <p:cNvPr id="67" name="TextBox 21">
            <a:extLst>
              <a:ext uri="{FF2B5EF4-FFF2-40B4-BE49-F238E27FC236}">
                <a16:creationId xmlns:a16="http://schemas.microsoft.com/office/drawing/2014/main" id="{9B19E480-F336-4FB6-B6D7-F8E5C836C990}"/>
              </a:ext>
            </a:extLst>
          </p:cNvPr>
          <p:cNvSpPr txBox="1"/>
          <p:nvPr/>
        </p:nvSpPr>
        <p:spPr>
          <a:xfrm>
            <a:off x="2869358" y="4835998"/>
            <a:ext cx="7287214" cy="64633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melody = {"F3", "A3", "B3", "B3"};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melody = melody % s1;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0133DB28-83CD-406C-8182-B3CC8159BA41}"/>
              </a:ext>
            </a:extLst>
          </p:cNvPr>
          <p:cNvSpPr txBox="1">
            <a:spLocks/>
          </p:cNvSpPr>
          <p:nvPr/>
        </p:nvSpPr>
        <p:spPr>
          <a:xfrm>
            <a:off x="241638" y="5628699"/>
            <a:ext cx="8524877" cy="699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piece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17">
            <a:extLst>
              <a:ext uri="{FF2B5EF4-FFF2-40B4-BE49-F238E27FC236}">
                <a16:creationId xmlns:a16="http://schemas.microsoft.com/office/drawing/2014/main" id="{24F26415-C111-4328-8996-7C68787FE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3243" y="5671301"/>
            <a:ext cx="5476190" cy="590476"/>
          </a:xfrm>
          <a:prstGeom prst="rect">
            <a:avLst/>
          </a:prstGeom>
        </p:spPr>
      </p:pic>
      <p:sp>
        <p:nvSpPr>
          <p:cNvPr id="70" name="TextBox 28">
            <a:extLst>
              <a:ext uri="{FF2B5EF4-FFF2-40B4-BE49-F238E27FC236}">
                <a16:creationId xmlns:a16="http://schemas.microsoft.com/office/drawing/2014/main" id="{06D38086-2686-4227-AB1E-E55D748B3FB9}"/>
              </a:ext>
            </a:extLst>
          </p:cNvPr>
          <p:cNvSpPr txBox="1"/>
          <p:nvPr/>
        </p:nvSpPr>
        <p:spPr>
          <a:xfrm>
            <a:off x="2869358" y="6244797"/>
            <a:ext cx="8779383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piece c = {{melody1, melody2, accompany}, {74, 69, 1}, 60};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0802587-8C8B-48AC-AD98-DF8F3A284561}"/>
              </a:ext>
            </a:extLst>
          </p:cNvPr>
          <p:cNvCxnSpPr/>
          <p:nvPr/>
        </p:nvCxnSpPr>
        <p:spPr>
          <a:xfrm>
            <a:off x="241638" y="2730427"/>
            <a:ext cx="1153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F34A798-9AB6-40D8-B046-4CC9245A385D}"/>
              </a:ext>
            </a:extLst>
          </p:cNvPr>
          <p:cNvCxnSpPr/>
          <p:nvPr/>
        </p:nvCxnSpPr>
        <p:spPr>
          <a:xfrm>
            <a:off x="241638" y="3812882"/>
            <a:ext cx="1153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7CC8D57-2E5F-4092-A446-71495D9D9B60}"/>
              </a:ext>
            </a:extLst>
          </p:cNvPr>
          <p:cNvCxnSpPr/>
          <p:nvPr/>
        </p:nvCxnSpPr>
        <p:spPr>
          <a:xfrm>
            <a:off x="241638" y="5628699"/>
            <a:ext cx="1153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81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>
            <a:fillRect/>
          </a:stretch>
        </p:blipFill>
        <p:spPr bwMode="auto">
          <a:xfrm>
            <a:off x="11417558" y="0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/>
          <p:cNvSpPr/>
          <p:nvPr/>
        </p:nvSpPr>
        <p:spPr>
          <a:xfrm>
            <a:off x="6201867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2442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924912" y="85086"/>
            <a:ext cx="1363824" cy="5318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8044069" y="-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保留字</a:t>
            </a:r>
          </a:p>
        </p:txBody>
      </p:sp>
      <p:sp>
        <p:nvSpPr>
          <p:cNvPr id="12" name="矩形 11"/>
          <p:cNvSpPr/>
          <p:nvPr/>
        </p:nvSpPr>
        <p:spPr>
          <a:xfrm>
            <a:off x="9445487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8543456" y="616931"/>
            <a:ext cx="214605" cy="170174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6166770" y="68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数据类型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9642226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2" name="标题 2"/>
          <p:cNvSpPr txBox="1"/>
          <p:nvPr/>
        </p:nvSpPr>
        <p:spPr>
          <a:xfrm>
            <a:off x="9547763" y="1688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dirty="0"/>
              <a:t>新增</a:t>
            </a:r>
            <a:endParaRPr lang="en-US" altLang="zh-CN" sz="1800" dirty="0"/>
          </a:p>
          <a:p>
            <a:pPr algn="ctr"/>
            <a:r>
              <a:rPr lang="zh-CN" altLang="en-US" sz="1800" dirty="0"/>
              <a:t>语言功能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6049825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rcRect l="21849" t="35387" r="24146" b="12827"/>
          <a:stretch>
            <a:fillRect/>
          </a:stretch>
        </p:blipFill>
        <p:spPr>
          <a:xfrm>
            <a:off x="11435715" y="0"/>
            <a:ext cx="697865" cy="70294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960EAA0-FC45-438F-930B-0338FA146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/>
        </p:blipFill>
        <p:spPr bwMode="auto">
          <a:xfrm>
            <a:off x="11394235" y="-9331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FA7254-2894-4EA1-B302-07831FFBCDA7}"/>
              </a:ext>
            </a:extLst>
          </p:cNvPr>
          <p:cNvSpPr/>
          <p:nvPr/>
        </p:nvSpPr>
        <p:spPr>
          <a:xfrm>
            <a:off x="269632" y="85086"/>
            <a:ext cx="1669700" cy="531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F0115B7A-EF42-4B7F-AC48-DBF1098661FA}"/>
              </a:ext>
            </a:extLst>
          </p:cNvPr>
          <p:cNvSpPr txBox="1"/>
          <p:nvPr/>
        </p:nvSpPr>
        <p:spPr>
          <a:xfrm>
            <a:off x="241638" y="24434"/>
            <a:ext cx="2321844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2</a:t>
            </a:r>
            <a:r>
              <a:rPr lang="zh-CN" altLang="en-US" sz="2400" dirty="0"/>
              <a:t> 语言特性</a:t>
            </a: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73AC0836-C5E7-4B15-A430-E54378E844DC}"/>
              </a:ext>
            </a:extLst>
          </p:cNvPr>
          <p:cNvSpPr txBox="1"/>
          <p:nvPr/>
        </p:nvSpPr>
        <p:spPr>
          <a:xfrm>
            <a:off x="532638" y="1143197"/>
            <a:ext cx="37528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unison'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second'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second'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third'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third'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fourth'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'diminished fifth'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fifth'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sixth'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sixth'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seventh'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seventh'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octave'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ninth'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ninth'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'perfect eleventh'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 thirteenth'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 thirteenth'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38E848B7-22ED-465F-B920-A72FFFE6BC97}"/>
              </a:ext>
            </a:extLst>
          </p:cNvPr>
          <p:cNvSpPr txBox="1"/>
          <p:nvPr/>
        </p:nvSpPr>
        <p:spPr>
          <a:xfrm>
            <a:off x="4062222" y="1143197"/>
            <a:ext cx="19179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'A#'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'Gb'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21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>
            <a:fillRect/>
          </a:stretch>
        </p:blipFill>
        <p:spPr bwMode="auto">
          <a:xfrm>
            <a:off x="11417558" y="0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/>
          <p:cNvSpPr/>
          <p:nvPr/>
        </p:nvSpPr>
        <p:spPr>
          <a:xfrm>
            <a:off x="6201867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2442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924912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8044069" y="-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保留字</a:t>
            </a:r>
          </a:p>
        </p:txBody>
      </p:sp>
      <p:sp>
        <p:nvSpPr>
          <p:cNvPr id="12" name="矩形 11"/>
          <p:cNvSpPr/>
          <p:nvPr/>
        </p:nvSpPr>
        <p:spPr>
          <a:xfrm>
            <a:off x="9445487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6166770" y="68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数据类型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9642226" y="85086"/>
            <a:ext cx="1363824" cy="5318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2" name="标题 2"/>
          <p:cNvSpPr txBox="1"/>
          <p:nvPr/>
        </p:nvSpPr>
        <p:spPr>
          <a:xfrm>
            <a:off x="9547763" y="1688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dirty="0"/>
              <a:t>新增</a:t>
            </a:r>
            <a:endParaRPr lang="en-US" altLang="zh-CN" sz="1800" dirty="0"/>
          </a:p>
          <a:p>
            <a:pPr algn="ctr"/>
            <a:r>
              <a:rPr lang="zh-CN" altLang="en-US" sz="1800" dirty="0"/>
              <a:t>语言功能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6049825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rcRect l="21849" t="35387" r="24146" b="12827"/>
          <a:stretch>
            <a:fillRect/>
          </a:stretch>
        </p:blipFill>
        <p:spPr>
          <a:xfrm>
            <a:off x="11435715" y="0"/>
            <a:ext cx="697865" cy="70294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960EAA0-FC45-438F-930B-0338FA146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/>
        </p:blipFill>
        <p:spPr bwMode="auto">
          <a:xfrm>
            <a:off x="11394235" y="-9331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FA7254-2894-4EA1-B302-07831FFBCDA7}"/>
              </a:ext>
            </a:extLst>
          </p:cNvPr>
          <p:cNvSpPr/>
          <p:nvPr/>
        </p:nvSpPr>
        <p:spPr>
          <a:xfrm>
            <a:off x="269632" y="85086"/>
            <a:ext cx="1669700" cy="531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F0115B7A-EF42-4B7F-AC48-DBF1098661FA}"/>
              </a:ext>
            </a:extLst>
          </p:cNvPr>
          <p:cNvSpPr txBox="1"/>
          <p:nvPr/>
        </p:nvSpPr>
        <p:spPr>
          <a:xfrm>
            <a:off x="241638" y="24434"/>
            <a:ext cx="2321844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2</a:t>
            </a:r>
            <a:r>
              <a:rPr lang="zh-CN" altLang="en-US" sz="2400" dirty="0"/>
              <a:t> 语言特性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F7877ABC-48ED-4F4E-8B22-CE8D9C983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38" y="1323983"/>
            <a:ext cx="6248634" cy="1521342"/>
          </a:xfrm>
          <a:prstGeom prst="rect">
            <a:avLst/>
          </a:prstGeom>
        </p:spPr>
      </p:pic>
      <p:sp>
        <p:nvSpPr>
          <p:cNvPr id="34" name="TextBox 12">
            <a:extLst>
              <a:ext uri="{FF2B5EF4-FFF2-40B4-BE49-F238E27FC236}">
                <a16:creationId xmlns:a16="http://schemas.microsoft.com/office/drawing/2014/main" id="{078702F2-709B-43DC-A888-A8A9FD0E9604}"/>
              </a:ext>
            </a:extLst>
          </p:cNvPr>
          <p:cNvSpPr txBox="1"/>
          <p:nvPr/>
        </p:nvSpPr>
        <p:spPr>
          <a:xfrm>
            <a:off x="6707430" y="1323983"/>
            <a:ext cx="2981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C = “C”;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@ {1, 2, 3};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+ 1;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</p:txBody>
      </p:sp>
      <p:pic>
        <p:nvPicPr>
          <p:cNvPr id="35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0BE3EDE2-6A43-4BBE-85DB-8EAE7188B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537" y="1130663"/>
            <a:ext cx="2028825" cy="1028700"/>
          </a:xfrm>
          <a:prstGeom prst="rect">
            <a:avLst/>
          </a:prstGeom>
        </p:spPr>
      </p:pic>
      <p:pic>
        <p:nvPicPr>
          <p:cNvPr id="37" name="Picture 19">
            <a:extLst>
              <a:ext uri="{FF2B5EF4-FFF2-40B4-BE49-F238E27FC236}">
                <a16:creationId xmlns:a16="http://schemas.microsoft.com/office/drawing/2014/main" id="{BA73C277-AFCF-4F1D-8803-B154B1668D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11906" r="15466" b="15872"/>
          <a:stretch/>
        </p:blipFill>
        <p:spPr>
          <a:xfrm>
            <a:off x="10088420" y="2015022"/>
            <a:ext cx="1799448" cy="866775"/>
          </a:xfrm>
          <a:prstGeom prst="rect">
            <a:avLst/>
          </a:prstGeom>
        </p:spPr>
      </p:pic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E3D3B278-2C9B-4864-98CE-9CAEDC519CD2}"/>
              </a:ext>
            </a:extLst>
          </p:cNvPr>
          <p:cNvCxnSpPr>
            <a:endCxn id="37" idx="1"/>
          </p:cNvCxnSpPr>
          <p:nvPr/>
        </p:nvCxnSpPr>
        <p:spPr>
          <a:xfrm flipV="1">
            <a:off x="8069506" y="2448410"/>
            <a:ext cx="2018914" cy="151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23">
            <a:extLst>
              <a:ext uri="{FF2B5EF4-FFF2-40B4-BE49-F238E27FC236}">
                <a16:creationId xmlns:a16="http://schemas.microsoft.com/office/drawing/2014/main" id="{F587FC1C-41A8-4209-AA67-537E0A29D7BD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8069506" y="1645013"/>
            <a:ext cx="1852031" cy="41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16">
            <a:extLst>
              <a:ext uri="{FF2B5EF4-FFF2-40B4-BE49-F238E27FC236}">
                <a16:creationId xmlns:a16="http://schemas.microsoft.com/office/drawing/2014/main" id="{1D60C515-F617-4A16-B7D3-1FBFC0B3A872}"/>
              </a:ext>
            </a:extLst>
          </p:cNvPr>
          <p:cNvCxnSpPr/>
          <p:nvPr/>
        </p:nvCxnSpPr>
        <p:spPr>
          <a:xfrm>
            <a:off x="23323" y="3431766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">
            <a:extLst>
              <a:ext uri="{FF2B5EF4-FFF2-40B4-BE49-F238E27FC236}">
                <a16:creationId xmlns:a16="http://schemas.microsoft.com/office/drawing/2014/main" id="{027D5CDD-21E4-49EA-B78C-087AE0FE9B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158" y="4138620"/>
            <a:ext cx="6218114" cy="1323276"/>
          </a:xfrm>
          <a:prstGeom prst="rect">
            <a:avLst/>
          </a:prstGeom>
        </p:spPr>
      </p:pic>
      <p:sp>
        <p:nvSpPr>
          <p:cNvPr id="44" name="TextBox 5">
            <a:extLst>
              <a:ext uri="{FF2B5EF4-FFF2-40B4-BE49-F238E27FC236}">
                <a16:creationId xmlns:a16="http://schemas.microsoft.com/office/drawing/2014/main" id="{C82348B9-0DC4-4AAF-B94A-7096F22D7206}"/>
              </a:ext>
            </a:extLst>
          </p:cNvPr>
          <p:cNvSpPr txBox="1"/>
          <p:nvPr/>
        </p:nvSpPr>
        <p:spPr>
          <a:xfrm>
            <a:off x="6707430" y="3782908"/>
            <a:ext cx="2981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C = “C”;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@ {1, 2, 3};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+ 1;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% {1/8, 1/8};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</p:txBody>
      </p:sp>
      <p:pic>
        <p:nvPicPr>
          <p:cNvPr id="45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0DA14724-4653-492E-A523-BC39F14DD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537" y="3589588"/>
            <a:ext cx="2028825" cy="1028700"/>
          </a:xfrm>
          <a:prstGeom prst="rect">
            <a:avLst/>
          </a:prstGeom>
        </p:spPr>
      </p:pic>
      <p:pic>
        <p:nvPicPr>
          <p:cNvPr id="46" name="Picture 7">
            <a:extLst>
              <a:ext uri="{FF2B5EF4-FFF2-40B4-BE49-F238E27FC236}">
                <a16:creationId xmlns:a16="http://schemas.microsoft.com/office/drawing/2014/main" id="{678F18B2-2FCC-4E2D-882A-7061085AA6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" t="11906" r="15466" b="15872"/>
          <a:stretch/>
        </p:blipFill>
        <p:spPr>
          <a:xfrm>
            <a:off x="10088420" y="4473947"/>
            <a:ext cx="1799448" cy="866775"/>
          </a:xfrm>
          <a:prstGeom prst="rect">
            <a:avLst/>
          </a:prstGeom>
        </p:spPr>
      </p:pic>
      <p:cxnSp>
        <p:nvCxnSpPr>
          <p:cNvPr id="47" name="Straight Arrow Connector 8">
            <a:extLst>
              <a:ext uri="{FF2B5EF4-FFF2-40B4-BE49-F238E27FC236}">
                <a16:creationId xmlns:a16="http://schemas.microsoft.com/office/drawing/2014/main" id="{3F1B49CB-4739-4EA3-9A2A-C555642105D5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8069506" y="4907335"/>
            <a:ext cx="2018914" cy="151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9">
            <a:extLst>
              <a:ext uri="{FF2B5EF4-FFF2-40B4-BE49-F238E27FC236}">
                <a16:creationId xmlns:a16="http://schemas.microsoft.com/office/drawing/2014/main" id="{F99F6D07-F425-45AB-87A9-B7D619FC588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8069506" y="4103938"/>
            <a:ext cx="1852031" cy="41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14">
            <a:extLst>
              <a:ext uri="{FF2B5EF4-FFF2-40B4-BE49-F238E27FC236}">
                <a16:creationId xmlns:a16="http://schemas.microsoft.com/office/drawing/2014/main" id="{03FA4BF2-1FA1-43D7-B643-435C6AEDA7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8420" y="5340722"/>
            <a:ext cx="1647619" cy="800000"/>
          </a:xfrm>
          <a:prstGeom prst="rect">
            <a:avLst/>
          </a:prstGeom>
        </p:spPr>
      </p:pic>
      <p:cxnSp>
        <p:nvCxnSpPr>
          <p:cNvPr id="50" name="Straight Arrow Connector 22">
            <a:extLst>
              <a:ext uri="{FF2B5EF4-FFF2-40B4-BE49-F238E27FC236}">
                <a16:creationId xmlns:a16="http://schemas.microsoft.com/office/drawing/2014/main" id="{760F88E7-A6BF-472D-BA5E-38E127BDDD0F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8069506" y="5620143"/>
            <a:ext cx="2018914" cy="120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A1535C21-C85E-4A27-83A6-59CBD0642ABC}"/>
              </a:ext>
            </a:extLst>
          </p:cNvPr>
          <p:cNvSpPr/>
          <p:nvPr/>
        </p:nvSpPr>
        <p:spPr>
          <a:xfrm rot="10800000">
            <a:off x="10216835" y="616931"/>
            <a:ext cx="214605" cy="170174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3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>
            <a:fillRect/>
          </a:stretch>
        </p:blipFill>
        <p:spPr bwMode="auto">
          <a:xfrm>
            <a:off x="11417558" y="0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/>
          <p:cNvSpPr/>
          <p:nvPr/>
        </p:nvSpPr>
        <p:spPr>
          <a:xfrm>
            <a:off x="6201867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2442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924912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8044069" y="-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保留字</a:t>
            </a:r>
          </a:p>
        </p:txBody>
      </p:sp>
      <p:sp>
        <p:nvSpPr>
          <p:cNvPr id="12" name="矩形 11"/>
          <p:cNvSpPr/>
          <p:nvPr/>
        </p:nvSpPr>
        <p:spPr>
          <a:xfrm>
            <a:off x="9445487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6166770" y="68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数据类型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9642226" y="85086"/>
            <a:ext cx="1363824" cy="5318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2" name="标题 2"/>
          <p:cNvSpPr txBox="1"/>
          <p:nvPr/>
        </p:nvSpPr>
        <p:spPr>
          <a:xfrm>
            <a:off x="9547763" y="1688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dirty="0"/>
              <a:t>新增</a:t>
            </a:r>
            <a:endParaRPr lang="en-US" altLang="zh-CN" sz="1800" dirty="0"/>
          </a:p>
          <a:p>
            <a:pPr algn="ctr"/>
            <a:r>
              <a:rPr lang="zh-CN" altLang="en-US" sz="1800" dirty="0"/>
              <a:t>语言功能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6049825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rcRect l="21849" t="35387" r="24146" b="12827"/>
          <a:stretch>
            <a:fillRect/>
          </a:stretch>
        </p:blipFill>
        <p:spPr>
          <a:xfrm>
            <a:off x="11435715" y="0"/>
            <a:ext cx="697865" cy="70294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960EAA0-FC45-438F-930B-0338FA146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/>
        </p:blipFill>
        <p:spPr bwMode="auto">
          <a:xfrm>
            <a:off x="11394235" y="-9331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FA7254-2894-4EA1-B302-07831FFBCDA7}"/>
              </a:ext>
            </a:extLst>
          </p:cNvPr>
          <p:cNvSpPr/>
          <p:nvPr/>
        </p:nvSpPr>
        <p:spPr>
          <a:xfrm>
            <a:off x="269632" y="85086"/>
            <a:ext cx="1669700" cy="531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F0115B7A-EF42-4B7F-AC48-DBF1098661FA}"/>
              </a:ext>
            </a:extLst>
          </p:cNvPr>
          <p:cNvSpPr txBox="1"/>
          <p:nvPr/>
        </p:nvSpPr>
        <p:spPr>
          <a:xfrm>
            <a:off x="241638" y="24434"/>
            <a:ext cx="2321844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2</a:t>
            </a:r>
            <a:r>
              <a:rPr lang="zh-CN" altLang="en-US" sz="2400" dirty="0"/>
              <a:t> 语言特性</a:t>
            </a: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7730C30E-1176-4BF8-B631-460F978F566F}"/>
              </a:ext>
            </a:extLst>
          </p:cNvPr>
          <p:cNvSpPr txBox="1"/>
          <p:nvPr/>
        </p:nvSpPr>
        <p:spPr>
          <a:xfrm>
            <a:off x="6765360" y="1457757"/>
            <a:ext cx="298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C = “C”;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@ {1, 2, 3};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</p:txBody>
      </p:sp>
      <p:pic>
        <p:nvPicPr>
          <p:cNvPr id="42" name="Picture 15">
            <a:extLst>
              <a:ext uri="{FF2B5EF4-FFF2-40B4-BE49-F238E27FC236}">
                <a16:creationId xmlns:a16="http://schemas.microsoft.com/office/drawing/2014/main" id="{2B6461FB-7A6D-44AB-AB3D-E1DAAB1ED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64" y="1561373"/>
            <a:ext cx="6374136" cy="1312706"/>
          </a:xfrm>
          <a:prstGeom prst="rect">
            <a:avLst/>
          </a:prstGeom>
        </p:spPr>
      </p:pic>
      <p:cxnSp>
        <p:nvCxnSpPr>
          <p:cNvPr id="53" name="Straight Arrow Connector 21">
            <a:extLst>
              <a:ext uri="{FF2B5EF4-FFF2-40B4-BE49-F238E27FC236}">
                <a16:creationId xmlns:a16="http://schemas.microsoft.com/office/drawing/2014/main" id="{DAAD57F8-B3AF-4638-B5CB-B1735110E977}"/>
              </a:ext>
            </a:extLst>
          </p:cNvPr>
          <p:cNvCxnSpPr>
            <a:cxnSpLocks/>
          </p:cNvCxnSpPr>
          <p:nvPr/>
        </p:nvCxnSpPr>
        <p:spPr>
          <a:xfrm flipV="1">
            <a:off x="8294319" y="2481987"/>
            <a:ext cx="168514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23">
            <a:extLst>
              <a:ext uri="{FF2B5EF4-FFF2-40B4-BE49-F238E27FC236}">
                <a16:creationId xmlns:a16="http://schemas.microsoft.com/office/drawing/2014/main" id="{BB563D00-95BE-4939-AB32-ACA5159F3257}"/>
              </a:ext>
            </a:extLst>
          </p:cNvPr>
          <p:cNvCxnSpPr>
            <a:cxnSpLocks/>
          </p:cNvCxnSpPr>
          <p:nvPr/>
        </p:nvCxnSpPr>
        <p:spPr>
          <a:xfrm flipV="1">
            <a:off x="8294319" y="1778787"/>
            <a:ext cx="1685148" cy="136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DB3AD3D-E0F2-4614-996A-D9C0D6548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4627" y="1286188"/>
            <a:ext cx="1600200" cy="1000125"/>
          </a:xfrm>
          <a:prstGeom prst="rect">
            <a:avLst/>
          </a:prstGeom>
        </p:spPr>
      </p:pic>
      <p:pic>
        <p:nvPicPr>
          <p:cNvPr id="57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BF1FEDC8-6FE2-4240-AAE2-492F4B619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7" y="2062063"/>
            <a:ext cx="2028825" cy="1028700"/>
          </a:xfrm>
          <a:prstGeom prst="rect">
            <a:avLst/>
          </a:prstGeom>
        </p:spPr>
      </p:pic>
      <p:sp>
        <p:nvSpPr>
          <p:cNvPr id="58" name="TextBox 5">
            <a:extLst>
              <a:ext uri="{FF2B5EF4-FFF2-40B4-BE49-F238E27FC236}">
                <a16:creationId xmlns:a16="http://schemas.microsoft.com/office/drawing/2014/main" id="{10C6015A-83A4-4C53-A057-44A2A4B1B48F}"/>
              </a:ext>
            </a:extLst>
          </p:cNvPr>
          <p:cNvSpPr txBox="1"/>
          <p:nvPr/>
        </p:nvSpPr>
        <p:spPr>
          <a:xfrm>
            <a:off x="6678091" y="4361601"/>
            <a:ext cx="2981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chord C = “C”;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@ {1, 2, 3};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C /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score(C);</a:t>
            </a:r>
          </a:p>
        </p:txBody>
      </p:sp>
      <p:pic>
        <p:nvPicPr>
          <p:cNvPr id="59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967B9AB-66C3-43DC-927B-1E4B63BF9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98" y="4168281"/>
            <a:ext cx="2028825" cy="1028700"/>
          </a:xfrm>
          <a:prstGeom prst="rect">
            <a:avLst/>
          </a:prstGeom>
        </p:spPr>
      </p:pic>
      <p:cxnSp>
        <p:nvCxnSpPr>
          <p:cNvPr id="60" name="Straight Arrow Connector 8">
            <a:extLst>
              <a:ext uri="{FF2B5EF4-FFF2-40B4-BE49-F238E27FC236}">
                <a16:creationId xmlns:a16="http://schemas.microsoft.com/office/drawing/2014/main" id="{A9B86087-1447-418E-86AD-4F51317E0E1F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8040167" y="5486028"/>
            <a:ext cx="2018914" cy="151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9">
            <a:extLst>
              <a:ext uri="{FF2B5EF4-FFF2-40B4-BE49-F238E27FC236}">
                <a16:creationId xmlns:a16="http://schemas.microsoft.com/office/drawing/2014/main" id="{2013B50E-443D-4C98-A085-A0C3A9CB217C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8040167" y="4682631"/>
            <a:ext cx="1852031" cy="41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Picture 2">
            <a:extLst>
              <a:ext uri="{FF2B5EF4-FFF2-40B4-BE49-F238E27FC236}">
                <a16:creationId xmlns:a16="http://schemas.microsoft.com/office/drawing/2014/main" id="{F5DB2463-C775-4F79-B8B7-41B0AC28B2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564" y="4457592"/>
            <a:ext cx="6374136" cy="1399864"/>
          </a:xfrm>
          <a:prstGeom prst="rect">
            <a:avLst/>
          </a:prstGeom>
        </p:spPr>
      </p:pic>
      <p:pic>
        <p:nvPicPr>
          <p:cNvPr id="63" name="Picture 11">
            <a:extLst>
              <a:ext uri="{FF2B5EF4-FFF2-40B4-BE49-F238E27FC236}">
                <a16:creationId xmlns:a16="http://schemas.microsoft.com/office/drawing/2014/main" id="{06ED0D99-676D-488B-BCA4-D78B71BC52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9081" y="5114599"/>
            <a:ext cx="1676190" cy="742857"/>
          </a:xfrm>
          <a:prstGeom prst="rect">
            <a:avLst/>
          </a:prstGeom>
        </p:spPr>
      </p:pic>
      <p:cxnSp>
        <p:nvCxnSpPr>
          <p:cNvPr id="64" name="Straight Connector 16">
            <a:extLst>
              <a:ext uri="{FF2B5EF4-FFF2-40B4-BE49-F238E27FC236}">
                <a16:creationId xmlns:a16="http://schemas.microsoft.com/office/drawing/2014/main" id="{0065CD79-5AD5-4635-99C9-8AB33A35166E}"/>
              </a:ext>
            </a:extLst>
          </p:cNvPr>
          <p:cNvCxnSpPr/>
          <p:nvPr/>
        </p:nvCxnSpPr>
        <p:spPr>
          <a:xfrm>
            <a:off x="23323" y="3431766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2BA39FE3-0180-4969-B09E-5B16FE1F7AA6}"/>
              </a:ext>
            </a:extLst>
          </p:cNvPr>
          <p:cNvSpPr/>
          <p:nvPr/>
        </p:nvSpPr>
        <p:spPr>
          <a:xfrm rot="10800000">
            <a:off x="10216835" y="616931"/>
            <a:ext cx="214605" cy="170174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2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>
            <a:fillRect/>
          </a:stretch>
        </p:blipFill>
        <p:spPr bwMode="auto">
          <a:xfrm>
            <a:off x="11417558" y="0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/>
          <p:cNvSpPr/>
          <p:nvPr/>
        </p:nvSpPr>
        <p:spPr>
          <a:xfrm>
            <a:off x="6201867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22442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924912" y="85086"/>
            <a:ext cx="1363824" cy="53184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1" name="标题 2"/>
          <p:cNvSpPr txBox="1"/>
          <p:nvPr/>
        </p:nvSpPr>
        <p:spPr>
          <a:xfrm>
            <a:off x="8044069" y="-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保留字</a:t>
            </a:r>
          </a:p>
        </p:txBody>
      </p:sp>
      <p:sp>
        <p:nvSpPr>
          <p:cNvPr id="12" name="矩形 11"/>
          <p:cNvSpPr/>
          <p:nvPr/>
        </p:nvSpPr>
        <p:spPr>
          <a:xfrm>
            <a:off x="9445487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0" name="标题 2"/>
          <p:cNvSpPr txBox="1"/>
          <p:nvPr/>
        </p:nvSpPr>
        <p:spPr>
          <a:xfrm>
            <a:off x="6166770" y="6834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数据类型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9642226" y="85086"/>
            <a:ext cx="1363824" cy="5318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2" name="标题 2"/>
          <p:cNvSpPr txBox="1"/>
          <p:nvPr/>
        </p:nvSpPr>
        <p:spPr>
          <a:xfrm>
            <a:off x="9547763" y="16882"/>
            <a:ext cx="1520575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dirty="0"/>
              <a:t>新增</a:t>
            </a:r>
            <a:endParaRPr lang="en-US" altLang="zh-CN" sz="1800" dirty="0"/>
          </a:p>
          <a:p>
            <a:pPr algn="ctr"/>
            <a:r>
              <a:rPr lang="zh-CN" altLang="en-US" sz="1800" dirty="0"/>
              <a:t>语言功能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6049825" y="85086"/>
            <a:ext cx="45719" cy="531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rcRect l="21849" t="35387" r="24146" b="12827"/>
          <a:stretch>
            <a:fillRect/>
          </a:stretch>
        </p:blipFill>
        <p:spPr>
          <a:xfrm>
            <a:off x="11435715" y="0"/>
            <a:ext cx="697865" cy="70294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960EAA0-FC45-438F-930B-0338FA146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5383" r="2937" b="7220"/>
          <a:stretch/>
        </p:blipFill>
        <p:spPr bwMode="auto">
          <a:xfrm>
            <a:off x="11394235" y="-9331"/>
            <a:ext cx="774442" cy="7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FA7254-2894-4EA1-B302-07831FFBCDA7}"/>
              </a:ext>
            </a:extLst>
          </p:cNvPr>
          <p:cNvSpPr/>
          <p:nvPr/>
        </p:nvSpPr>
        <p:spPr>
          <a:xfrm>
            <a:off x="269632" y="85086"/>
            <a:ext cx="1669700" cy="5318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F0115B7A-EF42-4B7F-AC48-DBF1098661FA}"/>
              </a:ext>
            </a:extLst>
          </p:cNvPr>
          <p:cNvSpPr txBox="1"/>
          <p:nvPr/>
        </p:nvSpPr>
        <p:spPr>
          <a:xfrm>
            <a:off x="241638" y="24434"/>
            <a:ext cx="2321844" cy="702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sz="2400" dirty="0"/>
              <a:t>2</a:t>
            </a:r>
            <a:r>
              <a:rPr lang="zh-CN" altLang="en-US" sz="2400" dirty="0"/>
              <a:t> 语言特性</a:t>
            </a:r>
          </a:p>
        </p:txBody>
      </p:sp>
      <p:sp>
        <p:nvSpPr>
          <p:cNvPr id="29" name="TextBox 39">
            <a:extLst>
              <a:ext uri="{FF2B5EF4-FFF2-40B4-BE49-F238E27FC236}">
                <a16:creationId xmlns:a16="http://schemas.microsoft.com/office/drawing/2014/main" id="{B478DFAB-DC07-41C5-BE25-51AC2A8240FA}"/>
              </a:ext>
            </a:extLst>
          </p:cNvPr>
          <p:cNvSpPr txBox="1"/>
          <p:nvPr/>
        </p:nvSpPr>
        <p:spPr>
          <a:xfrm>
            <a:off x="6692740" y="6488668"/>
            <a:ext cx="559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BigBang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-If You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D9D786-4CD3-4913-895F-9F35B3B9A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40" y="1274607"/>
            <a:ext cx="6859800" cy="4675239"/>
          </a:xfrm>
          <a:prstGeom prst="rect">
            <a:avLst/>
          </a:prstGeom>
        </p:spPr>
      </p:pic>
      <p:pic>
        <p:nvPicPr>
          <p:cNvPr id="9" name="图片 8">
            <a:hlinkClick r:id="rId6" action="ppaction://hlinkfile"/>
            <a:extLst>
              <a:ext uri="{FF2B5EF4-FFF2-40B4-BE49-F238E27FC236}">
                <a16:creationId xmlns:a16="http://schemas.microsoft.com/office/drawing/2014/main" id="{ECB90634-942C-4684-B3CE-04BABEA00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2058" y="1601183"/>
            <a:ext cx="7008077" cy="1951616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66B83730-39B6-4170-B485-7846FB34A686}"/>
              </a:ext>
            </a:extLst>
          </p:cNvPr>
          <p:cNvSpPr/>
          <p:nvPr/>
        </p:nvSpPr>
        <p:spPr>
          <a:xfrm>
            <a:off x="4468604" y="2576991"/>
            <a:ext cx="516350" cy="357048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2B623FF9-A42B-47F4-AB86-76BE4D6C2E0A}"/>
              </a:ext>
            </a:extLst>
          </p:cNvPr>
          <p:cNvSpPr/>
          <p:nvPr/>
        </p:nvSpPr>
        <p:spPr>
          <a:xfrm rot="10800000">
            <a:off x="10216835" y="616931"/>
            <a:ext cx="214605" cy="170174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大数据融合建模与城市计算</Template>
  <TotalTime>279</TotalTime>
  <Words>1368</Words>
  <Application>Microsoft Office PowerPoint</Application>
  <PresentationFormat>宽屏</PresentationFormat>
  <Paragraphs>208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DengXian</vt:lpstr>
      <vt:lpstr>DengXian Light</vt:lpstr>
      <vt:lpstr>微软雅黑</vt:lpstr>
      <vt:lpstr>Arial</vt:lpstr>
      <vt:lpstr>Consolas</vt:lpstr>
      <vt:lpstr>Courier New</vt:lpstr>
      <vt:lpstr>Palatino Linotype</vt:lpstr>
      <vt:lpstr>Office 主题</vt:lpstr>
      <vt:lpstr>Musicode 基于C的音乐编程语言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感谢老师同学 敬请批评指正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Jingyuan Wang</dc:creator>
  <cp:lastModifiedBy>梁 世俊</cp:lastModifiedBy>
  <cp:revision>13830</cp:revision>
  <cp:lastPrinted>2017-06-19T10:10:00Z</cp:lastPrinted>
  <dcterms:created xsi:type="dcterms:W3CDTF">2017-04-02T16:24:00Z</dcterms:created>
  <dcterms:modified xsi:type="dcterms:W3CDTF">2021-12-20T10:33:30Z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