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4" r:id="rId9"/>
    <p:sldId id="269" r:id="rId10"/>
    <p:sldId id="27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62" autoAdjust="0"/>
  </p:normalViewPr>
  <p:slideViewPr>
    <p:cSldViewPr snapToGrid="0">
      <p:cViewPr varScale="1">
        <p:scale>
          <a:sx n="70" d="100"/>
          <a:sy n="70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C956B-0EAA-4BB3-8B8E-7F440C25A2D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F5112-C0DC-42D7-B508-95129FC9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对于一种编译语言来说，通常的操作是将源代码通过词法分析、语法分析、 中间代码生成、中间代码优化和生成目标代码五个基本步骤，生成可在目标机器 上运行的目标代码。而对于音乐创作来说，各式各样的乐器甚至人的嗓音相当于 硬件，而引导这些“硬件”演奏出优美旋律的，就是“机器码”</a:t>
            </a:r>
            <a:r>
              <a:rPr lang="en-US" altLang="zh-CN" dirty="0"/>
              <a:t>——</a:t>
            </a:r>
            <a:r>
              <a:rPr lang="zh-CN" altLang="en-US" dirty="0"/>
              <a:t>乐谱。通过 </a:t>
            </a:r>
            <a:r>
              <a:rPr lang="en-US" altLang="zh-CN" dirty="0" err="1"/>
              <a:t>Musicode</a:t>
            </a:r>
            <a:r>
              <a:rPr lang="en-US" altLang="zh-CN" dirty="0"/>
              <a:t> </a:t>
            </a:r>
            <a:r>
              <a:rPr lang="zh-CN" altLang="en-US" dirty="0"/>
              <a:t>编程语言，可以将类似 </a:t>
            </a:r>
            <a:r>
              <a:rPr lang="en-US" altLang="zh-CN" dirty="0"/>
              <a:t>C </a:t>
            </a:r>
            <a:r>
              <a:rPr lang="zh-CN" altLang="en-US" dirty="0"/>
              <a:t>语言的源代码，先通过前端生成“音名</a:t>
            </a:r>
            <a:r>
              <a:rPr lang="en-US" altLang="zh-CN" dirty="0"/>
              <a:t>&amp;</a:t>
            </a:r>
            <a:r>
              <a:rPr lang="zh-CN" altLang="en-US" dirty="0"/>
              <a:t>间 隔”中间代码，然后通过后端生成用于描述音乐的 </a:t>
            </a:r>
            <a:r>
              <a:rPr lang="en-US" altLang="zh-CN" dirty="0"/>
              <a:t>midi </a:t>
            </a:r>
            <a:r>
              <a:rPr lang="zh-CN" altLang="en-US" dirty="0"/>
              <a:t>文件以及五线谱。 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更简单的语法，错误检查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3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5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通常的</a:t>
            </a:r>
            <a:r>
              <a:rPr lang="en-US" altLang="zh-CN" dirty="0"/>
              <a:t>AI</a:t>
            </a:r>
            <a:r>
              <a:rPr lang="zh-CN" altLang="en-US" dirty="0"/>
              <a:t>作曲，不论是使用</a:t>
            </a:r>
            <a:r>
              <a:rPr lang="en-US" altLang="zh-CN" dirty="0"/>
              <a:t>CNN</a:t>
            </a:r>
            <a:r>
              <a:rPr lang="zh-CN" altLang="en-US" dirty="0"/>
              <a:t>或是</a:t>
            </a:r>
            <a:r>
              <a:rPr lang="en-US" altLang="zh-CN" dirty="0"/>
              <a:t>RNN</a:t>
            </a:r>
            <a:r>
              <a:rPr lang="zh-CN" altLang="en-US" dirty="0"/>
              <a:t>作为特征提取器，都是将乐曲片段或是</a:t>
            </a:r>
            <a:r>
              <a:rPr lang="en-US" altLang="zh-CN" dirty="0"/>
              <a:t>midi</a:t>
            </a:r>
            <a:r>
              <a:rPr lang="zh-CN" altLang="en-US" dirty="0"/>
              <a:t>文件作为输入，这些文件单纯存储音符，力度，速度等单位化的信息，很难使网络学到乐理上的知识。</a:t>
            </a:r>
            <a:endParaRPr lang="en-US" altLang="zh-CN" dirty="0"/>
          </a:p>
          <a:p>
            <a:r>
              <a:rPr lang="zh-CN" altLang="en-US" dirty="0"/>
              <a:t>我们的</a:t>
            </a:r>
            <a:r>
              <a:rPr lang="en-US" altLang="zh-CN" dirty="0" err="1"/>
              <a:t>musicode</a:t>
            </a:r>
            <a:r>
              <a:rPr lang="zh-CN" altLang="en-US" dirty="0"/>
              <a:t>语言可以作为</a:t>
            </a:r>
            <a:r>
              <a:rPr lang="en-US" altLang="zh-CN" dirty="0"/>
              <a:t>AI</a:t>
            </a:r>
            <a:r>
              <a:rPr lang="zh-CN" altLang="en-US" dirty="0"/>
              <a:t>理解音乐的接口，使机器真正学到更深层次的知识。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2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</a:t>
            </a:r>
            <a:r>
              <a:rPr lang="zh-CN" altLang="en-US" dirty="0"/>
              <a:t>表示一个数，一个列表，或者列表的列表，用于</a:t>
            </a:r>
            <a:r>
              <a:rPr lang="en-US" altLang="zh-CN" dirty="0"/>
              <a:t>%</a:t>
            </a:r>
            <a:r>
              <a:rPr lang="zh-CN" altLang="en-US" dirty="0"/>
              <a:t>和</a:t>
            </a:r>
            <a:r>
              <a:rPr lang="en-US" altLang="zh-CN" dirty="0"/>
              <a:t>@</a:t>
            </a:r>
            <a:r>
              <a:rPr lang="zh-CN" altLang="en-US" dirty="0"/>
              <a:t>操作符对 </a:t>
            </a:r>
            <a:r>
              <a:rPr lang="en-US" dirty="0"/>
              <a:t>note </a:t>
            </a:r>
            <a:r>
              <a:rPr lang="zh-CN" altLang="en-US" dirty="0"/>
              <a:t>或 </a:t>
            </a:r>
            <a:r>
              <a:rPr lang="en-US" dirty="0"/>
              <a:t>chord </a:t>
            </a:r>
            <a:r>
              <a:rPr lang="zh-CN" altLang="en-US" dirty="0"/>
              <a:t>做出更改。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</a:t>
            </a:r>
            <a:r>
              <a:rPr lang="zh-CN" altLang="en-US" dirty="0"/>
              <a:t>表示一个音符，其中包含了音名 </a:t>
            </a:r>
            <a:r>
              <a:rPr lang="en-US" altLang="zh-CN" dirty="0"/>
              <a:t>(C, E, Gb, ... </a:t>
            </a:r>
            <a:r>
              <a:rPr lang="zh-CN" altLang="en-US" dirty="0"/>
              <a:t>一个表示音名的字符串</a:t>
            </a:r>
            <a:r>
              <a:rPr lang="en-US" altLang="zh-CN" dirty="0"/>
              <a:t>) </a:t>
            </a:r>
            <a:r>
              <a:rPr lang="zh-CN" altLang="en-US" dirty="0"/>
              <a:t>，八度数</a:t>
            </a:r>
            <a:r>
              <a:rPr lang="en-US" altLang="zh-CN" dirty="0"/>
              <a:t>(</a:t>
            </a:r>
            <a:r>
              <a:rPr lang="zh-CN" altLang="en-US" dirty="0"/>
              <a:t>和音名一起确定一个音的音高</a:t>
            </a:r>
            <a:r>
              <a:rPr lang="en-US" altLang="zh-CN" dirty="0"/>
              <a:t>)</a:t>
            </a:r>
            <a:r>
              <a:rPr lang="zh-CN" altLang="en-US" dirty="0"/>
              <a:t>，时长</a:t>
            </a:r>
            <a:r>
              <a:rPr lang="en-US" altLang="zh-CN" dirty="0"/>
              <a:t>(</a:t>
            </a:r>
            <a:r>
              <a:rPr lang="zh-CN" altLang="en-US" dirty="0"/>
              <a:t>音符长度，单位为小节</a:t>
            </a:r>
            <a:r>
              <a:rPr lang="en-US" altLang="zh-CN" dirty="0"/>
              <a:t>) </a:t>
            </a:r>
            <a:r>
              <a:rPr lang="zh-CN" altLang="en-US" dirty="0"/>
              <a:t>和音量</a:t>
            </a:r>
            <a:r>
              <a:rPr lang="en-US" altLang="zh-CN" dirty="0"/>
              <a:t>(</a:t>
            </a:r>
            <a:r>
              <a:rPr lang="zh-CN" altLang="en-US" dirty="0"/>
              <a:t>音符的力度，范围为 </a:t>
            </a:r>
            <a:r>
              <a:rPr lang="en-US" altLang="zh-CN" dirty="0"/>
              <a:t>0-127) </a:t>
            </a:r>
            <a:r>
              <a:rPr lang="zh-CN" altLang="en-US" dirty="0"/>
              <a:t>等信息。可以通过 </a:t>
            </a:r>
            <a:r>
              <a:rPr lang="en-US" altLang="zh-CN" dirty="0"/>
              <a:t>1.3.1 </a:t>
            </a:r>
            <a:r>
              <a:rPr lang="zh-CN" altLang="en-US" dirty="0"/>
              <a:t>节中的特定语义的字符串对音 符进行初始化，也可以用 </a:t>
            </a:r>
            <a:r>
              <a:rPr lang="en-US" altLang="zh-CN" dirty="0"/>
              <a:t>setting </a:t>
            </a:r>
            <a:r>
              <a:rPr lang="zh-CN" altLang="en-US" dirty="0"/>
              <a:t>对音符进行初始化，还可直接使用音高数进行初始化。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Chord </a:t>
            </a:r>
            <a:r>
              <a:rPr lang="zh-CN" altLang="en-US" dirty="0"/>
              <a:t>被定义为一组音符的集合，这个定义或许比乐理里面的和弦定义更为 广义化，因为按照这个定义，一首完整的乐曲也可以完全装进和弦类里面。</a:t>
            </a:r>
            <a:r>
              <a:rPr lang="en-US" altLang="zh-CN" dirty="0"/>
              <a:t>Chord </a:t>
            </a:r>
            <a:r>
              <a:rPr lang="zh-CN" altLang="en-US" dirty="0"/>
              <a:t>包含了音符</a:t>
            </a:r>
            <a:r>
              <a:rPr lang="en-US" altLang="zh-CN" dirty="0"/>
              <a:t>(</a:t>
            </a:r>
            <a:r>
              <a:rPr lang="zh-CN" altLang="en-US" dirty="0"/>
              <a:t>音符列表，为一个记载着这个和弦所有音符的列表</a:t>
            </a:r>
            <a:r>
              <a:rPr lang="en-US" altLang="zh-CN" dirty="0"/>
              <a:t>)</a:t>
            </a:r>
            <a:r>
              <a:rPr lang="zh-CN" altLang="en-US" dirty="0"/>
              <a:t>，时长</a:t>
            </a:r>
            <a:r>
              <a:rPr lang="en-US" altLang="zh-CN" dirty="0"/>
              <a:t>(</a:t>
            </a:r>
            <a:r>
              <a:rPr lang="zh-CN" altLang="en-US" dirty="0"/>
              <a:t>和弦的每 个音符各自的音符长度</a:t>
            </a:r>
            <a:r>
              <a:rPr lang="en-US" altLang="zh-CN" dirty="0"/>
              <a:t>)</a:t>
            </a:r>
            <a:r>
              <a:rPr lang="zh-CN" altLang="en-US" dirty="0"/>
              <a:t>和间隔</a:t>
            </a:r>
            <a:r>
              <a:rPr lang="en-US" altLang="zh-CN" dirty="0"/>
              <a:t>(</a:t>
            </a:r>
            <a:r>
              <a:rPr lang="zh-CN" altLang="en-US" dirty="0"/>
              <a:t>每两个连续音符之间的间隔，单位为小节</a:t>
            </a:r>
            <a:r>
              <a:rPr lang="en-US" altLang="zh-CN" dirty="0"/>
              <a:t>)</a:t>
            </a:r>
            <a:r>
              <a:rPr lang="zh-CN" altLang="en-US" dirty="0"/>
              <a:t>。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Piece</a:t>
            </a:r>
            <a:r>
              <a:rPr lang="zh-CN" altLang="en-US" dirty="0"/>
              <a:t>用于将多个</a:t>
            </a:r>
            <a:r>
              <a:rPr lang="en-US" altLang="zh-CN" dirty="0"/>
              <a:t>chord</a:t>
            </a:r>
            <a:r>
              <a:rPr lang="zh-CN" altLang="en-US" dirty="0"/>
              <a:t>合并起来，为每个</a:t>
            </a:r>
            <a:r>
              <a:rPr lang="en-US" altLang="zh-CN" dirty="0"/>
              <a:t>chord</a:t>
            </a:r>
            <a:r>
              <a:rPr lang="zh-CN" altLang="en-US" dirty="0"/>
              <a:t>设置不同的乐器，生成多音轨的音乐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1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02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24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7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67ED-65C9-4944-B2DB-183AF9A7A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CFB3E-C3E3-492C-B46D-7FA9EDA1C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1630-AE92-4DA4-887F-5E4493BF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3BA7A-9CDB-4791-8460-22D09810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774EF-B006-426F-B30B-26E63CB7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6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FB86-07DB-43E0-B23E-AF04E6EE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BC43D-E408-4C73-B1F1-13B01ABA3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36CFB-C4E9-4DBD-A379-C686082A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F183-E059-4D79-BAEB-23D72283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39E9A-CB10-4260-88F6-F3C99FFF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8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D94C6-63BF-4C9F-AC8E-A3AE8AF3E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EEC3B-2723-4199-A3FE-F329317ED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87BE4-6A99-479F-B600-7393F3F5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E133-4E6C-4F7B-9846-79807A53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D3B02-A78A-4723-8BFA-020D0A5B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8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0AF9-B35C-461A-AC6B-D9F1662E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91F1-EBB5-43A1-9AC9-A064DB10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AC4F-56CA-4057-AE52-2B9B1741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E8BC-0088-45F9-AB40-7352BC40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327B8-D709-443C-8247-B6CB8BA9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3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0A7D-9CAB-4A6A-ACCE-2761C5D1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0CE99-E553-4C9B-B7EA-D84D445AC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07B01-9FEA-4E95-B346-A3D965AE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8BE23-523D-42B1-9FC3-B5D78ED9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7D2A3-2C0A-4B4A-ACB5-925077A9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6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E445-5666-4AFD-B874-C232A958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8627-5BB8-4D1F-BA6B-01416781B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863BA-117A-44C1-B3FE-D1F1D4992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86CB7-4EC8-40FD-8F51-62BA444E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44B67-11B0-4762-A69A-831B707A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6250-1AE7-492C-9E9B-E11BA00D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2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CB0C-5F39-46F9-B9C0-DC93F98A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19318-05AC-4BF7-89A5-012478272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BAB99-6830-47E5-8CA6-95359BC9B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B021F-D808-4ADD-9C2E-ED92B1412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21123-04C7-46D3-B0C3-FD1DF4303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3D997-E97C-481E-936B-43DF941A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FBAD3-9B7C-424A-AD50-98B7485A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9A790-F336-495D-8CBA-D6358776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8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6C20-2DA0-49FB-889F-202F1E62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9D5C9-0F2D-4FA3-A28C-2C3CFF42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205BF-0E85-469F-9918-B0AD3C9D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718D9-D29B-42BA-9196-E25B0B67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53922-5D49-41C8-B153-009DD3E5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E381F-FD5B-45D0-A6BD-8946706B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C293D-E977-4F8B-A3FA-5AA6FC7D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8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431B-7345-475C-A10A-B5D194E6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EB5B-8C31-42EE-A8B0-EE00C67C3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4FB6A-036A-4554-B49B-8EBA46C29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78AC2-6859-4A9D-830A-61B18180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BB1DF-A474-4450-96F4-5A96958E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B5D7A-BD9F-443F-B111-ADE88CAA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5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D27F-18C4-4D4A-915B-A2F0C169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DACE1-75D1-4BF6-964B-516226384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76BB0-7EBC-457E-B6CE-C15F570B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A2E47-816C-4B7C-B507-8E681D04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3AD3-7A92-4EF5-8831-362F65B5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8A122-628C-4CB6-AEA7-335DA60E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7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3C83-0381-4953-AD7C-15974D69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9F856-E358-48C9-A9E3-84A58CBD8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FFA24-45E2-4DC9-B800-0295F6847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0D19F-EB5A-4D3B-B995-5E6354CF0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82C6E-9871-413A-A857-BF1690244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F7D9-F98D-4F6A-8F91-8352947CB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9398"/>
            <a:ext cx="9144000" cy="2387600"/>
          </a:xfrm>
        </p:spPr>
        <p:txBody>
          <a:bodyPr/>
          <a:lstStyle/>
          <a:p>
            <a:r>
              <a:rPr lang="en-US" altLang="zh-CN"/>
              <a:t>Musicode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955A-3589-4D39-9953-F69E53590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312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/>
              <a:t>——</a:t>
            </a:r>
            <a:r>
              <a:rPr lang="zh-CN" altLang="en-US" sz="2800"/>
              <a:t>基于 </a:t>
            </a:r>
            <a:r>
              <a:rPr lang="en-US" altLang="zh-CN" sz="2800"/>
              <a:t>C </a:t>
            </a:r>
            <a:r>
              <a:rPr lang="zh-CN" altLang="en-US" sz="2800"/>
              <a:t>的音乐编程语言 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08D5C-664F-42E1-A515-9EBAA80461E0}"/>
              </a:ext>
            </a:extLst>
          </p:cNvPr>
          <p:cNvSpPr txBox="1"/>
          <p:nvPr/>
        </p:nvSpPr>
        <p:spPr>
          <a:xfrm>
            <a:off x="7859110" y="4910959"/>
            <a:ext cx="253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何逸宸 </a:t>
            </a:r>
            <a:r>
              <a:rPr lang="en-US"/>
              <a:t>ZY2106342 </a:t>
            </a:r>
          </a:p>
          <a:p>
            <a:r>
              <a:rPr lang="zh-CN" altLang="en-US"/>
              <a:t>梁世俊 </a:t>
            </a:r>
            <a:r>
              <a:rPr lang="en-US"/>
              <a:t>ZY2106323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9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新增语言功能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B4CA1-2706-4310-A54E-5B53BAD22992}"/>
              </a:ext>
            </a:extLst>
          </p:cNvPr>
          <p:cNvSpPr txBox="1"/>
          <p:nvPr/>
        </p:nvSpPr>
        <p:spPr>
          <a:xfrm>
            <a:off x="939685" y="3502861"/>
            <a:ext cx="2981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C = “C”;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@ {1, 2, 3};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/ 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81BF4C51-3FC7-4AB6-8097-B1031EC6A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792" y="3309541"/>
            <a:ext cx="2028825" cy="1028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ACEB00-A614-4FD7-A306-5AFA9DB953E8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301761" y="4627288"/>
            <a:ext cx="2018914" cy="151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2992D0-BC3A-410D-B5DF-986DAB7CBBF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01761" y="3823891"/>
            <a:ext cx="1852031" cy="417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B7B13AE-CA69-4E69-AC2C-D2B5388D3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064610"/>
            <a:ext cx="8933333" cy="1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AD1A37-14AB-47E3-9C65-EA441F641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675" y="4255859"/>
            <a:ext cx="1676190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0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创作过程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3D79D7-8064-44B3-A5C0-C0F3F9899B54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副标题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326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771D-66AC-41D8-9D56-6917045E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6" y="2766218"/>
            <a:ext cx="2974848" cy="1325563"/>
          </a:xfrm>
        </p:spPr>
        <p:txBody>
          <a:bodyPr/>
          <a:lstStyle/>
          <a:p>
            <a:pPr algn="ctr"/>
            <a:r>
              <a:rPr lang="zh-CN" altLang="en-US" dirty="0"/>
              <a:t>谢谢观看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5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66F2-2DEC-4F33-9E3E-255C1BFD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52850" cy="699047"/>
          </a:xfrm>
        </p:spPr>
        <p:txBody>
          <a:bodyPr/>
          <a:lstStyle/>
          <a:p>
            <a:r>
              <a:rPr lang="zh-CN" altLang="en-US" dirty="0"/>
              <a:t>语言设计驱动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3C7150-78F2-44E5-86D6-E225E391BE62}"/>
              </a:ext>
            </a:extLst>
          </p:cNvPr>
          <p:cNvSpPr txBox="1">
            <a:spLocks/>
          </p:cNvSpPr>
          <p:nvPr/>
        </p:nvSpPr>
        <p:spPr>
          <a:xfrm>
            <a:off x="838200" y="1064172"/>
            <a:ext cx="44005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编程和音乐创作的类比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DE546-11B1-4E7B-84A2-BA20D1904250}"/>
              </a:ext>
            </a:extLst>
          </p:cNvPr>
          <p:cNvSpPr txBox="1"/>
          <p:nvPr/>
        </p:nvSpPr>
        <p:spPr>
          <a:xfrm>
            <a:off x="1879346" y="2304195"/>
            <a:ext cx="152137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a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+=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387F8-BA2F-4B46-8F68-9242AE03F30F}"/>
              </a:ext>
            </a:extLst>
          </p:cNvPr>
          <p:cNvSpPr txBox="1"/>
          <p:nvPr/>
        </p:nvSpPr>
        <p:spPr>
          <a:xfrm>
            <a:off x="652759" y="3306836"/>
            <a:ext cx="2747961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setting s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{1/8, 1/8,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1/8, 1/8,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3/16, 1/8+1/16,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1/16, 1/16};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melody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{"E4", "G4",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"C5", "D5",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"D5", "E5",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"G4", "G4"};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melody = melody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 {s, s, 80};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61295-8575-4F65-A85C-44468DA56597}"/>
              </a:ext>
            </a:extLst>
          </p:cNvPr>
          <p:cNvSpPr txBox="1"/>
          <p:nvPr/>
        </p:nvSpPr>
        <p:spPr>
          <a:xfrm>
            <a:off x="3882030" y="2304196"/>
            <a:ext cx="461665" cy="4274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词法语法分析和生成中间代码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F57647-8E02-4EE2-BC5A-B7C44E06E1A8}"/>
              </a:ext>
            </a:extLst>
          </p:cNvPr>
          <p:cNvCxnSpPr>
            <a:stCxn id="5" idx="3"/>
          </p:cNvCxnSpPr>
          <p:nvPr/>
        </p:nvCxnSpPr>
        <p:spPr>
          <a:xfrm flipV="1">
            <a:off x="3400720" y="2627360"/>
            <a:ext cx="48131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2147F1-D341-4E81-95F2-3D1D3749F00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00720" y="5014996"/>
            <a:ext cx="481310" cy="3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F89B02-BEB3-4A83-BBB2-8A85A58071D0}"/>
              </a:ext>
            </a:extLst>
          </p:cNvPr>
          <p:cNvSpPr txBox="1"/>
          <p:nvPr/>
        </p:nvSpPr>
        <p:spPr>
          <a:xfrm>
            <a:off x="5406326" y="2304194"/>
            <a:ext cx="123765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mov a 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add a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2B37B5-FD34-48F0-A926-B7BDE76DAC4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343695" y="2627360"/>
            <a:ext cx="10626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B8C874-79D4-4B44-9956-0DB3D93303A3}"/>
              </a:ext>
            </a:extLst>
          </p:cNvPr>
          <p:cNvSpPr txBox="1"/>
          <p:nvPr/>
        </p:nvSpPr>
        <p:spPr>
          <a:xfrm>
            <a:off x="4782142" y="3860834"/>
            <a:ext cx="2486025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E4[1/8;1/8;80]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G4[1/8;1/8;80]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C5[1/8;1/8;80]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D5[1/8;1/8;80]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D5[3/16;3/16;80]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E5[3/16;3/16;80]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G4[1/16;1/16;80]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G4[1/16;1/16;80]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3C488-BA0A-4DE9-9E16-66AB0BC85AD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343695" y="5014996"/>
            <a:ext cx="4384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484D6DA-AC28-4817-9B0B-BE0D363E9324}"/>
              </a:ext>
            </a:extLst>
          </p:cNvPr>
          <p:cNvSpPr txBox="1"/>
          <p:nvPr/>
        </p:nvSpPr>
        <p:spPr>
          <a:xfrm>
            <a:off x="2166968" y="1763219"/>
            <a:ext cx="94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源代码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B7EC44-5399-4D39-B327-DF88983A6C5A}"/>
              </a:ext>
            </a:extLst>
          </p:cNvPr>
          <p:cNvSpPr txBox="1"/>
          <p:nvPr/>
        </p:nvSpPr>
        <p:spPr>
          <a:xfrm>
            <a:off x="5406327" y="1814389"/>
            <a:ext cx="12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中间代码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F3F6FC-6CE1-4220-9B67-E6064563356A}"/>
              </a:ext>
            </a:extLst>
          </p:cNvPr>
          <p:cNvSpPr txBox="1"/>
          <p:nvPr/>
        </p:nvSpPr>
        <p:spPr>
          <a:xfrm>
            <a:off x="7898151" y="2304196"/>
            <a:ext cx="461665" cy="4274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代码优化和生成目标代码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57CEA0-3575-4F72-90F4-D8DFEC5F691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643984" y="2627360"/>
            <a:ext cx="1254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705D5A-8BC0-4F0F-B258-B0EEF0A4C9C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268167" y="5014996"/>
            <a:ext cx="6299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A667283-7BBB-49FB-BCE1-DFC0F0E35D50}"/>
              </a:ext>
            </a:extLst>
          </p:cNvPr>
          <p:cNvSpPr txBox="1"/>
          <p:nvPr/>
        </p:nvSpPr>
        <p:spPr>
          <a:xfrm>
            <a:off x="9135809" y="2304193"/>
            <a:ext cx="253394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li    $t1,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$t1, $t1,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60B3039-4555-4022-AA33-DAF0AD089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009" y="3772785"/>
            <a:ext cx="1879543" cy="90390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DFC8ED5-BE5A-46AC-B769-D5DE7E0CA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692" y="4908920"/>
            <a:ext cx="1476179" cy="1514309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B49F89-AC83-4440-B998-24C320717FD6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8359816" y="2627359"/>
            <a:ext cx="7759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AEC22E0-A654-477D-A4D9-65FD814DD9EE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8359816" y="5014996"/>
            <a:ext cx="1304876" cy="651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0E025DC-7C39-47AC-8F41-C371690CD984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8359816" y="4224736"/>
            <a:ext cx="1103193" cy="790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AF75B5E-D871-4795-833E-304A5A82D423}"/>
              </a:ext>
            </a:extLst>
          </p:cNvPr>
          <p:cNvSpPr txBox="1"/>
          <p:nvPr/>
        </p:nvSpPr>
        <p:spPr>
          <a:xfrm>
            <a:off x="9783951" y="1814389"/>
            <a:ext cx="12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目标代码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3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语言设计驱动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F19DBC-267D-472D-BF0C-60941ACDE9D5}"/>
              </a:ext>
            </a:extLst>
          </p:cNvPr>
          <p:cNvSpPr txBox="1">
            <a:spLocks/>
          </p:cNvSpPr>
          <p:nvPr/>
        </p:nvSpPr>
        <p:spPr>
          <a:xfrm>
            <a:off x="838198" y="1064172"/>
            <a:ext cx="6762753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通过乐理知识编写代码，可读性强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830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语言设计驱动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F19DBC-267D-472D-BF0C-60941ACDE9D5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将音乐通过数字化的方式呈现，可用于</a:t>
            </a:r>
            <a:r>
              <a:rPr lang="en-US" altLang="zh-CN" sz="3200" dirty="0"/>
              <a:t>AI</a:t>
            </a:r>
            <a:r>
              <a:rPr lang="zh-CN" altLang="en-US" sz="3200" dirty="0"/>
              <a:t>作曲</a:t>
            </a: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5E013C-9CEC-4171-8845-C9E5D554D7CA}"/>
              </a:ext>
            </a:extLst>
          </p:cNvPr>
          <p:cNvGrpSpPr/>
          <p:nvPr/>
        </p:nvGrpSpPr>
        <p:grpSpPr>
          <a:xfrm>
            <a:off x="304800" y="1678450"/>
            <a:ext cx="3378669" cy="2731508"/>
            <a:chOff x="304800" y="1678450"/>
            <a:chExt cx="4057650" cy="3195387"/>
          </a:xfrm>
        </p:grpSpPr>
        <p:pic>
          <p:nvPicPr>
            <p:cNvPr id="1026" name="Picture 2" descr="preview">
              <a:extLst>
                <a:ext uri="{FF2B5EF4-FFF2-40B4-BE49-F238E27FC236}">
                  <a16:creationId xmlns:a16="http://schemas.microsoft.com/office/drawing/2014/main" id="{44BF4C62-1F97-4804-92B6-25C0DC0345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678450"/>
              <a:ext cx="4057650" cy="271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A79D936-6764-4866-935A-3652499DA1EB}"/>
                </a:ext>
              </a:extLst>
            </p:cNvPr>
            <p:cNvSpPr txBox="1"/>
            <p:nvPr/>
          </p:nvSpPr>
          <p:spPr>
            <a:xfrm>
              <a:off x="304800" y="4333770"/>
              <a:ext cx="4057650" cy="540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C-RNN-GAN: Continuous recurrent neural networks with adversarial training</a:t>
              </a:r>
              <a:r>
                <a:rPr lang="en-US" sz="1200" dirty="0">
                  <a:solidFill>
                    <a:srgbClr val="222222"/>
                  </a:solidFill>
                  <a:latin typeface="Arial" panose="020B0604020202020204" pitchFamily="34" charset="0"/>
                </a:rPr>
                <a:t>.</a:t>
              </a:r>
              <a:endParaRPr lang="en-US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26700DF-BF04-4354-BD92-37BBB67A18FE}"/>
              </a:ext>
            </a:extLst>
          </p:cNvPr>
          <p:cNvGrpSpPr/>
          <p:nvPr/>
        </p:nvGrpSpPr>
        <p:grpSpPr>
          <a:xfrm>
            <a:off x="7989565" y="2138798"/>
            <a:ext cx="4151803" cy="2271160"/>
            <a:chOff x="4362450" y="1763218"/>
            <a:chExt cx="4821702" cy="2587310"/>
          </a:xfrm>
        </p:grpSpPr>
        <p:pic>
          <p:nvPicPr>
            <p:cNvPr id="1028" name="Picture 4" descr="preview">
              <a:extLst>
                <a:ext uri="{FF2B5EF4-FFF2-40B4-BE49-F238E27FC236}">
                  <a16:creationId xmlns:a16="http://schemas.microsoft.com/office/drawing/2014/main" id="{75E8E158-2B31-4306-87CE-07D6F08DCA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2450" y="1763218"/>
              <a:ext cx="4821702" cy="217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842973-9DD6-40FF-88CD-E49354CB16D4}"/>
                </a:ext>
              </a:extLst>
            </p:cNvPr>
            <p:cNvSpPr txBox="1"/>
            <p:nvPr/>
          </p:nvSpPr>
          <p:spPr>
            <a:xfrm>
              <a:off x="5100635" y="3824598"/>
              <a:ext cx="3923822" cy="525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Tuning Recurrent Neural Networks with Reinforcement Learning</a:t>
              </a:r>
              <a:endParaRPr lang="en-US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C9B41D-68FA-4E59-985C-D7BC22E6FB93}"/>
              </a:ext>
            </a:extLst>
          </p:cNvPr>
          <p:cNvGrpSpPr/>
          <p:nvPr/>
        </p:nvGrpSpPr>
        <p:grpSpPr>
          <a:xfrm>
            <a:off x="3603000" y="1603746"/>
            <a:ext cx="4613264" cy="2806212"/>
            <a:chOff x="3603000" y="1603746"/>
            <a:chExt cx="4613264" cy="2806212"/>
          </a:xfrm>
        </p:grpSpPr>
        <p:pic>
          <p:nvPicPr>
            <p:cNvPr id="1030" name="Picture 6" descr="preview">
              <a:extLst>
                <a:ext uri="{FF2B5EF4-FFF2-40B4-BE49-F238E27FC236}">
                  <a16:creationId xmlns:a16="http://schemas.microsoft.com/office/drawing/2014/main" id="{CB6B7016-8F99-4D44-AE78-B318661F3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497" y="1603746"/>
              <a:ext cx="4170040" cy="2397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829452-D14B-404B-887C-BD0092C574A8}"/>
                </a:ext>
              </a:extLst>
            </p:cNvPr>
            <p:cNvSpPr txBox="1"/>
            <p:nvPr/>
          </p:nvSpPr>
          <p:spPr>
            <a:xfrm>
              <a:off x="3603000" y="3948293"/>
              <a:ext cx="4613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MidiNet</a:t>
              </a:r>
              <a:r>
                <a:rPr lang="en-US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: A Convolutional Generative Adversarial Network for Symbolic-domain Music Generation using 1D and 2D Conditions</a:t>
              </a:r>
              <a:endParaRPr lang="en-US" sz="1200" dirty="0"/>
            </a:p>
          </p:txBody>
        </p:sp>
      </p:grpSp>
      <p:pic>
        <p:nvPicPr>
          <p:cNvPr id="1032" name="Picture 8" descr="logo">
            <a:extLst>
              <a:ext uri="{FF2B5EF4-FFF2-40B4-BE49-F238E27FC236}">
                <a16:creationId xmlns:a16="http://schemas.microsoft.com/office/drawing/2014/main" id="{E414AB93-6B15-4392-8BAD-40C444ED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4832332"/>
            <a:ext cx="3000375" cy="168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16E987-A3B4-40E8-BBC7-FE389DF94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225" y="4582967"/>
            <a:ext cx="2762250" cy="2184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33A4CA-A20B-4259-9B46-87DC1CA18BA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11"/>
          <a:stretch/>
        </p:blipFill>
        <p:spPr>
          <a:xfrm>
            <a:off x="7181850" y="4943383"/>
            <a:ext cx="4018453" cy="14632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8EFC81-0B2C-4D08-8E99-11F02507BA03}"/>
              </a:ext>
            </a:extLst>
          </p:cNvPr>
          <p:cNvCxnSpPr/>
          <p:nvPr/>
        </p:nvCxnSpPr>
        <p:spPr>
          <a:xfrm>
            <a:off x="0" y="4486275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2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校歌展示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F19DBC-267D-472D-BF0C-60941ACDE9D5}"/>
              </a:ext>
            </a:extLst>
          </p:cNvPr>
          <p:cNvSpPr txBox="1">
            <a:spLocks/>
          </p:cNvSpPr>
          <p:nvPr/>
        </p:nvSpPr>
        <p:spPr>
          <a:xfrm>
            <a:off x="838198" y="1064172"/>
            <a:ext cx="7254242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播放</a:t>
            </a:r>
            <a:r>
              <a:rPr lang="en-US" altLang="zh-CN" sz="3200" dirty="0"/>
              <a:t>mp4</a:t>
            </a:r>
            <a:r>
              <a:rPr lang="zh-CN" altLang="en-US" sz="3200" dirty="0"/>
              <a:t>？还是跟后面创作过程一起讲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16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新增数据类型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3D79D7-8064-44B3-A5C0-C0F3F9899B54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setting</a:t>
            </a:r>
            <a:endParaRPr lang="en-US" sz="32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B255520-C760-4724-AE8F-9BEB182CE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6" y="1167952"/>
            <a:ext cx="6891288" cy="14732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CBB4DD-6E2F-40C2-A1D9-467244293A40}"/>
              </a:ext>
            </a:extLst>
          </p:cNvPr>
          <p:cNvSpPr txBox="1"/>
          <p:nvPr/>
        </p:nvSpPr>
        <p:spPr>
          <a:xfrm>
            <a:off x="2714625" y="2625467"/>
            <a:ext cx="8924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setting s1 = {1/8, 1/8+1/16, 3/16, 1/16}; s1 = {s1, s1, 80}; 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DA4D8B9-1B52-4CAF-A334-EBA443B55660}"/>
              </a:ext>
            </a:extLst>
          </p:cNvPr>
          <p:cNvSpPr txBox="1">
            <a:spLocks/>
          </p:cNvSpPr>
          <p:nvPr/>
        </p:nvSpPr>
        <p:spPr>
          <a:xfrm>
            <a:off x="838196" y="2839319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note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BFEE9-7ED9-440D-B9A6-79C33C1FC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3026006"/>
            <a:ext cx="6382241" cy="443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156147-A107-4535-ADD7-566BCB0734ED}"/>
              </a:ext>
            </a:extLst>
          </p:cNvPr>
          <p:cNvSpPr txBox="1"/>
          <p:nvPr/>
        </p:nvSpPr>
        <p:spPr>
          <a:xfrm>
            <a:off x="2714625" y="3538366"/>
            <a:ext cx="735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a5 = “A5”; note a5 = {“A”, 5, 1}; note a5 = 81;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CD3687-23DC-49AB-90FE-8D8E48C4F840}"/>
              </a:ext>
            </a:extLst>
          </p:cNvPr>
          <p:cNvSpPr txBox="1">
            <a:spLocks/>
          </p:cNvSpPr>
          <p:nvPr/>
        </p:nvSpPr>
        <p:spPr>
          <a:xfrm>
            <a:off x="838196" y="3832671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chord</a:t>
            </a:r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386258-D481-4380-9DC6-9C428F481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625" y="3962916"/>
            <a:ext cx="8003651" cy="10396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966E50-8129-464F-9086-B5614F379BC2}"/>
              </a:ext>
            </a:extLst>
          </p:cNvPr>
          <p:cNvSpPr txBox="1"/>
          <p:nvPr/>
        </p:nvSpPr>
        <p:spPr>
          <a:xfrm>
            <a:off x="2714625" y="5057802"/>
            <a:ext cx="72872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melody = {"F3", "A3", "B3", "B3"};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melody = melody % s1;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5B528AF-17CE-414B-A29A-0F6AA9C451BA}"/>
              </a:ext>
            </a:extLst>
          </p:cNvPr>
          <p:cNvSpPr txBox="1">
            <a:spLocks/>
          </p:cNvSpPr>
          <p:nvPr/>
        </p:nvSpPr>
        <p:spPr>
          <a:xfrm>
            <a:off x="952498" y="5600036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piece</a:t>
            </a:r>
            <a:endParaRPr lang="en-US" sz="3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A45B3-B95B-4AAC-A942-A48DB2F2E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4625" y="5654321"/>
            <a:ext cx="5476190" cy="5904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AE4CB23-A3E7-44E9-90E9-5BF95325BB1D}"/>
              </a:ext>
            </a:extLst>
          </p:cNvPr>
          <p:cNvSpPr txBox="1"/>
          <p:nvPr/>
        </p:nvSpPr>
        <p:spPr>
          <a:xfrm>
            <a:off x="2714625" y="6244797"/>
            <a:ext cx="8779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piece c = {{melody1, melody2, accompany}, {74, 69, 1}, 60}; </a:t>
            </a:r>
          </a:p>
        </p:txBody>
      </p:sp>
    </p:spTree>
    <p:extLst>
      <p:ext uri="{BB962C8B-B14F-4D97-AF65-F5344CB8AC3E}">
        <p14:creationId xmlns:p14="http://schemas.microsoft.com/office/powerpoint/2010/main" val="370213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保留字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8633A-F87B-4C36-9F9A-26CA200EBC46}"/>
              </a:ext>
            </a:extLst>
          </p:cNvPr>
          <p:cNvSpPr txBox="1"/>
          <p:nvPr/>
        </p:nvSpPr>
        <p:spPr>
          <a:xfrm>
            <a:off x="532638" y="1143197"/>
            <a:ext cx="37528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unison'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second'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second'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third'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third'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fourth'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'diminished fifth'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fifth'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sixth'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sixth'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seventh'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seventh'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octave'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ninth'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ninth'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eleventh'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thirteenth'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thirteenth'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70BE8-668F-469E-B025-B5BC16DF7338}"/>
              </a:ext>
            </a:extLst>
          </p:cNvPr>
          <p:cNvSpPr txBox="1"/>
          <p:nvPr/>
        </p:nvSpPr>
        <p:spPr>
          <a:xfrm>
            <a:off x="4062222" y="1143197"/>
            <a:ext cx="19179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51914-7827-498D-B2E3-8772C4478465}"/>
              </a:ext>
            </a:extLst>
          </p:cNvPr>
          <p:cNvSpPr txBox="1"/>
          <p:nvPr/>
        </p:nvSpPr>
        <p:spPr>
          <a:xfrm>
            <a:off x="5559552" y="345316"/>
            <a:ext cx="23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altLang="zh-CN" dirty="0"/>
              <a:t>TODO: </a:t>
            </a:r>
            <a:r>
              <a:rPr lang="zh-CN" altLang="en-US" dirty="0"/>
              <a:t>挑几个典型的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1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新增语言功能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8A0C0-3CA5-44B7-A2E6-B74759065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59718"/>
            <a:ext cx="8019048" cy="19523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AC60D1-198D-48A5-93B7-0E414C76A910}"/>
              </a:ext>
            </a:extLst>
          </p:cNvPr>
          <p:cNvSpPr txBox="1"/>
          <p:nvPr/>
        </p:nvSpPr>
        <p:spPr>
          <a:xfrm>
            <a:off x="1257299" y="5257800"/>
            <a:ext cx="2981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C = “C”;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@ {1, 2, 3};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+ 1;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1D3593-792C-4432-BD6D-08FCE58DB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12099"/>
            <a:ext cx="9295238" cy="1914286"/>
          </a:xfrm>
          <a:prstGeom prst="rect">
            <a:avLst/>
          </a:prstGeo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B03E34E0-911F-4CFE-8648-F8F47F8E00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06" y="5064480"/>
            <a:ext cx="2028825" cy="1028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B83219-7B3D-4607-93B3-D935A02214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" t="11906" r="15466" b="15872"/>
          <a:stretch/>
        </p:blipFill>
        <p:spPr>
          <a:xfrm>
            <a:off x="4638289" y="5948839"/>
            <a:ext cx="1799448" cy="86677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91DAF4-897D-45CD-8913-D0EF596F85D4}"/>
              </a:ext>
            </a:extLst>
          </p:cNvPr>
          <p:cNvCxnSpPr>
            <a:endCxn id="20" idx="1"/>
          </p:cNvCxnSpPr>
          <p:nvPr/>
        </p:nvCxnSpPr>
        <p:spPr>
          <a:xfrm flipV="1">
            <a:off x="2619375" y="6382227"/>
            <a:ext cx="2018914" cy="151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3BBFF7-8D30-4AC8-9E0A-92A924CD043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619375" y="5578830"/>
            <a:ext cx="1852031" cy="417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18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新增语言功能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A043C-5758-40C6-8642-A6EA3171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64172"/>
            <a:ext cx="9219048" cy="19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0B4CA1-2706-4310-A54E-5B53BAD22992}"/>
              </a:ext>
            </a:extLst>
          </p:cNvPr>
          <p:cNvSpPr txBox="1"/>
          <p:nvPr/>
        </p:nvSpPr>
        <p:spPr>
          <a:xfrm>
            <a:off x="853068" y="3436014"/>
            <a:ext cx="2981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C = “C”;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@ {1, 2, 3};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+ 1;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% {1/8, 1/8};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81BF4C51-3FC7-4AB6-8097-B1031EC6A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3242694"/>
            <a:ext cx="2028825" cy="102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19E86B-0C1D-463D-943E-74C7A37BB2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" t="11906" r="15466" b="15872"/>
          <a:stretch/>
        </p:blipFill>
        <p:spPr>
          <a:xfrm>
            <a:off x="4234058" y="4127053"/>
            <a:ext cx="1799448" cy="8667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ACEB00-A614-4FD7-A306-5AFA9DB953E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215144" y="4560441"/>
            <a:ext cx="2018914" cy="151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2992D0-BC3A-410D-B5DF-986DAB7CBBF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215144" y="3757044"/>
            <a:ext cx="1852031" cy="417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69E92BB-E81C-4B81-99C8-ACD6B811A4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058" y="4993828"/>
            <a:ext cx="1647619" cy="8000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9646A2-F239-45B1-97F3-3E4F0898F87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215144" y="5273249"/>
            <a:ext cx="2018914" cy="120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24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1065</Words>
  <Application>Microsoft Office PowerPoint</Application>
  <PresentationFormat>宽屏</PresentationFormat>
  <Paragraphs>145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Office Theme</vt:lpstr>
      <vt:lpstr>Musicode</vt:lpstr>
      <vt:lpstr>语言设计驱动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Musicode</dc:title>
  <dc:creator>Yichen He</dc:creator>
  <cp:lastModifiedBy>Yichen He (FA Talent)</cp:lastModifiedBy>
  <cp:revision>36</cp:revision>
  <dcterms:created xsi:type="dcterms:W3CDTF">2021-12-20T01:27:11Z</dcterms:created>
  <dcterms:modified xsi:type="dcterms:W3CDTF">2021-12-20T10:22:22Z</dcterms:modified>
</cp:coreProperties>
</file>