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2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956B-0EAA-4BB3-8B8E-7F440C25A2D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5112-C0DC-42D7-B508-95129FC9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对于一种编译语言来说，通常的操作是将源代码通过词法分析、语法分析、 中间代码生成、中间代码优化和生成目标代码五个基本步骤，生成可在目标机器 上运行的目标代码。而对于音乐创作来说，各式各样的乐器甚至人的嗓音相当于 硬件，而引导这些“硬件”演奏出优美旋律的，就是“机器码”</a:t>
            </a:r>
            <a:r>
              <a:rPr lang="en-US" altLang="zh-CN" dirty="0"/>
              <a:t>——</a:t>
            </a:r>
            <a:r>
              <a:rPr lang="zh-CN" altLang="en-US" dirty="0"/>
              <a:t>乐谱。通过 </a:t>
            </a:r>
            <a:r>
              <a:rPr lang="en-US" altLang="zh-CN" dirty="0" err="1"/>
              <a:t>Musicode</a:t>
            </a:r>
            <a:r>
              <a:rPr lang="en-US" altLang="zh-CN" dirty="0"/>
              <a:t> </a:t>
            </a:r>
            <a:r>
              <a:rPr lang="zh-CN" altLang="en-US" dirty="0"/>
              <a:t>编程语言，可以将类似 </a:t>
            </a:r>
            <a:r>
              <a:rPr lang="en-US" altLang="zh-CN" dirty="0"/>
              <a:t>C </a:t>
            </a:r>
            <a:r>
              <a:rPr lang="zh-CN" altLang="en-US" dirty="0"/>
              <a:t>语言的源代码，先通过前端生成“音名</a:t>
            </a:r>
            <a:r>
              <a:rPr lang="en-US" altLang="zh-CN" dirty="0"/>
              <a:t>&amp;</a:t>
            </a:r>
            <a:r>
              <a:rPr lang="zh-CN" altLang="en-US" dirty="0"/>
              <a:t>间 隔”中间代码，然后通过后端生成用于描述音乐的 </a:t>
            </a:r>
            <a:r>
              <a:rPr lang="en-US" altLang="zh-CN" dirty="0"/>
              <a:t>midi </a:t>
            </a:r>
            <a:r>
              <a:rPr lang="zh-CN" altLang="en-US" dirty="0"/>
              <a:t>文件以及五线谱。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通常的</a:t>
            </a:r>
            <a:r>
              <a:rPr lang="en-US" altLang="zh-CN" dirty="0"/>
              <a:t>AI</a:t>
            </a:r>
            <a:r>
              <a:rPr lang="zh-CN" altLang="en-US" dirty="0"/>
              <a:t>作曲，不论是使用</a:t>
            </a:r>
            <a:r>
              <a:rPr lang="en-US" altLang="zh-CN" dirty="0"/>
              <a:t>CNN</a:t>
            </a:r>
            <a:r>
              <a:rPr lang="zh-CN" altLang="en-US" dirty="0"/>
              <a:t>或是</a:t>
            </a:r>
            <a:r>
              <a:rPr lang="en-US" altLang="zh-CN" dirty="0"/>
              <a:t>RNN</a:t>
            </a:r>
            <a:r>
              <a:rPr lang="zh-CN" altLang="en-US" dirty="0"/>
              <a:t>作为特征提取器，都是将乐曲片段或是</a:t>
            </a:r>
            <a:r>
              <a:rPr lang="en-US" altLang="zh-CN" dirty="0"/>
              <a:t>midi</a:t>
            </a:r>
            <a:r>
              <a:rPr lang="zh-CN" altLang="en-US" dirty="0"/>
              <a:t>文件作为输入，这些文件单纯存储音符，力度，速度等单位化的信息，很难使网络学到乐理上的知识。</a:t>
            </a:r>
            <a:endParaRPr lang="en-US" altLang="zh-CN" dirty="0"/>
          </a:p>
          <a:p>
            <a:r>
              <a:rPr lang="zh-CN" altLang="en-US" dirty="0"/>
              <a:t>我们的</a:t>
            </a:r>
            <a:r>
              <a:rPr lang="en-US" altLang="zh-CN" dirty="0" err="1"/>
              <a:t>musicode</a:t>
            </a:r>
            <a:r>
              <a:rPr lang="zh-CN" altLang="en-US" dirty="0"/>
              <a:t>语言可以作为</a:t>
            </a:r>
            <a:r>
              <a:rPr lang="en-US" altLang="zh-CN" dirty="0"/>
              <a:t>AI</a:t>
            </a:r>
            <a:r>
              <a:rPr lang="zh-CN" altLang="en-US" dirty="0"/>
              <a:t>理解音乐的接口，使机器真正学到更深层次的知识。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8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5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67ED-65C9-4944-B2DB-183AF9A7A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CFB3E-C3E3-492C-B46D-7FA9EDA1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1630-AE92-4DA4-887F-5E4493BF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BA7A-9CDB-4791-8460-22D09810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74EF-B006-426F-B30B-26E63CB7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FB86-07DB-43E0-B23E-AF04E6E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C43D-E408-4C73-B1F1-13B01ABA3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6CFB-C4E9-4DBD-A379-C686082A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183-E059-4D79-BAEB-23D7228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9E9A-CB10-4260-88F6-F3C99FFF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D94C6-63BF-4C9F-AC8E-A3AE8AF3E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EC3B-2723-4199-A3FE-F329317ED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7BE4-6A99-479F-B600-7393F3F5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E133-4E6C-4F7B-9846-79807A53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3B02-A78A-4723-8BFA-020D0A5B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0AF9-B35C-461A-AC6B-D9F1662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91F1-EBB5-43A1-9AC9-A064DB10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C4F-56CA-4057-AE52-2B9B1741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E8BC-0088-45F9-AB40-7352BC40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27B8-D709-443C-8247-B6CB8BA9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0A7D-9CAB-4A6A-ACCE-2761C5D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CE99-E553-4C9B-B7EA-D84D445A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7B01-9FEA-4E95-B346-A3D965AE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BE23-523D-42B1-9FC3-B5D78ED9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D2A3-2C0A-4B4A-ACB5-925077A9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E445-5666-4AFD-B874-C232A958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627-5BB8-4D1F-BA6B-01416781B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863BA-117A-44C1-B3FE-D1F1D499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6CB7-4EC8-40FD-8F51-62BA444E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4B67-11B0-4762-A69A-831B707A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6250-1AE7-492C-9E9B-E11BA00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CB0C-5F39-46F9-B9C0-DC93F98A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9318-05AC-4BF7-89A5-01247827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BAB99-6830-47E5-8CA6-95359BC9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021F-D808-4ADD-9C2E-ED92B1412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21123-04C7-46D3-B0C3-FD1DF4303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3D997-E97C-481E-936B-43DF941A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FBAD3-9B7C-424A-AD50-98B7485A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9A790-F336-495D-8CBA-D6358776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6C20-2DA0-49FB-889F-202F1E62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D5C9-0F2D-4FA3-A28C-2C3CFF4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05BF-0E85-469F-9918-B0AD3C9D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718D9-D29B-42BA-9196-E25B0B67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3922-5D49-41C8-B153-009DD3E5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381F-FD5B-45D0-A6BD-8946706B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C293D-E977-4F8B-A3FA-5AA6FC7D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431B-7345-475C-A10A-B5D194E6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EB5B-8C31-42EE-A8B0-EE00C67C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4FB6A-036A-4554-B49B-8EBA46C2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78AC2-6859-4A9D-830A-61B18180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B1DF-A474-4450-96F4-5A96958E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5D7A-BD9F-443F-B111-ADE88CA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D27F-18C4-4D4A-915B-A2F0C16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DACE1-75D1-4BF6-964B-516226384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6BB0-7EBC-457E-B6CE-C15F570B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A2E47-816C-4B7C-B507-8E681D04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3AD3-7A92-4EF5-8831-362F65B5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8A122-628C-4CB6-AEA7-335DA60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3C83-0381-4953-AD7C-15974D69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F856-E358-48C9-A9E3-84A58CBD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FA24-45E2-4DC9-B800-0295F684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D19F-EB5A-4D3B-B995-5E6354CF0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2C6E-9871-413A-A857-BF169024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7D9-F98D-4F6A-8F91-8352947C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398"/>
            <a:ext cx="9144000" cy="2387600"/>
          </a:xfrm>
        </p:spPr>
        <p:txBody>
          <a:bodyPr/>
          <a:lstStyle/>
          <a:p>
            <a:r>
              <a:rPr lang="en-US" altLang="zh-CN" dirty="0" err="1"/>
              <a:t>Musicode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955A-3589-4D39-9953-F69E5359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312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——</a:t>
            </a:r>
            <a:r>
              <a:rPr lang="zh-CN" altLang="en-US" sz="2800" dirty="0"/>
              <a:t>基于 </a:t>
            </a:r>
            <a:r>
              <a:rPr lang="en-US" altLang="zh-CN" sz="2800" dirty="0"/>
              <a:t>C </a:t>
            </a:r>
            <a:r>
              <a:rPr lang="zh-CN" altLang="en-US" sz="2800" dirty="0"/>
              <a:t>的音乐编程语言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08D5C-664F-42E1-A515-9EBAA80461E0}"/>
              </a:ext>
            </a:extLst>
          </p:cNvPr>
          <p:cNvSpPr txBox="1"/>
          <p:nvPr/>
        </p:nvSpPr>
        <p:spPr>
          <a:xfrm>
            <a:off x="7859110" y="4910959"/>
            <a:ext cx="253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何逸宸 </a:t>
            </a:r>
            <a:r>
              <a:rPr lang="en-US" dirty="0"/>
              <a:t>ZY2106342 </a:t>
            </a:r>
          </a:p>
          <a:p>
            <a:r>
              <a:rPr lang="zh-CN" altLang="en-US" dirty="0"/>
              <a:t>梁世俊 </a:t>
            </a:r>
            <a:r>
              <a:rPr lang="en-US" dirty="0"/>
              <a:t>ZY2106323</a:t>
            </a:r>
          </a:p>
        </p:txBody>
      </p:sp>
    </p:spTree>
    <p:extLst>
      <p:ext uri="{BB962C8B-B14F-4D97-AF65-F5344CB8AC3E}">
        <p14:creationId xmlns:p14="http://schemas.microsoft.com/office/powerpoint/2010/main" val="42471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保留字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633A-F87B-4C36-9F9A-26CA200EBC46}"/>
              </a:ext>
            </a:extLst>
          </p:cNvPr>
          <p:cNvSpPr txBox="1"/>
          <p:nvPr/>
        </p:nvSpPr>
        <p:spPr>
          <a:xfrm>
            <a:off x="532638" y="1143197"/>
            <a:ext cx="37528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unison'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fourth'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'diminished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octave'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eleventh'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thirteenth'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thirteenth'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70BE8-668F-469E-B025-B5BC16DF7338}"/>
              </a:ext>
            </a:extLst>
          </p:cNvPr>
          <p:cNvSpPr txBox="1"/>
          <p:nvPr/>
        </p:nvSpPr>
        <p:spPr>
          <a:xfrm>
            <a:off x="4062222" y="1143197"/>
            <a:ext cx="19179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51914-7827-498D-B2E3-8772C4478465}"/>
              </a:ext>
            </a:extLst>
          </p:cNvPr>
          <p:cNvSpPr txBox="1"/>
          <p:nvPr/>
        </p:nvSpPr>
        <p:spPr>
          <a:xfrm>
            <a:off x="5559552" y="345316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挑几个典型的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1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副标题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67249-F272-4782-B4F4-08B4400F2EFD}"/>
              </a:ext>
            </a:extLst>
          </p:cNvPr>
          <p:cNvSpPr txBox="1"/>
          <p:nvPr/>
        </p:nvSpPr>
        <p:spPr>
          <a:xfrm>
            <a:off x="3047238" y="2413338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 原有的运算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|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等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强调新功能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示例：代码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谱例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音频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新增文法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@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等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初始化方式等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12F5E-EE7A-411A-8A02-BCE079FDFC42}"/>
              </a:ext>
            </a:extLst>
          </p:cNvPr>
          <p:cNvSpPr txBox="1"/>
          <p:nvPr/>
        </p:nvSpPr>
        <p:spPr>
          <a:xfrm>
            <a:off x="5559552" y="345316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写好例子我再加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8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创作过程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副标题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26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771D-66AC-41D8-9D56-6917045E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766218"/>
            <a:ext cx="2974848" cy="1325563"/>
          </a:xfrm>
        </p:spPr>
        <p:txBody>
          <a:bodyPr/>
          <a:lstStyle/>
          <a:p>
            <a:pPr algn="ctr"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A1D23-A600-4061-9FFA-6672D67D8B96}"/>
              </a:ext>
            </a:extLst>
          </p:cNvPr>
          <p:cNvSpPr txBox="1"/>
          <p:nvPr/>
        </p:nvSpPr>
        <p:spPr>
          <a:xfrm>
            <a:off x="7132320" y="5221224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</a:t>
            </a:r>
            <a:r>
              <a:rPr lang="zh-CN" altLang="en-US" dirty="0"/>
              <a:t>：我在</a:t>
            </a:r>
            <a:r>
              <a:rPr lang="en-US" altLang="zh-CN" dirty="0"/>
              <a:t>pre</a:t>
            </a:r>
            <a:r>
              <a:rPr lang="zh-CN" altLang="en-US" dirty="0"/>
              <a:t>架构</a:t>
            </a:r>
            <a:r>
              <a:rPr lang="en-US" altLang="zh-CN" dirty="0"/>
              <a:t>.md</a:t>
            </a:r>
            <a:r>
              <a:rPr lang="zh-CN" altLang="en-US" dirty="0"/>
              <a:t>里加了一些内容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66F2-2DEC-4F33-9E3E-255C1BFD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2850" cy="699047"/>
          </a:xfrm>
        </p:spPr>
        <p:txBody>
          <a:bodyPr/>
          <a:lstStyle/>
          <a:p>
            <a:r>
              <a:rPr lang="zh-CN" altLang="en-US" dirty="0"/>
              <a:t>语言设计驱动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3C7150-78F2-44E5-86D6-E225E391BE62}"/>
              </a:ext>
            </a:extLst>
          </p:cNvPr>
          <p:cNvSpPr txBox="1">
            <a:spLocks/>
          </p:cNvSpPr>
          <p:nvPr/>
        </p:nvSpPr>
        <p:spPr>
          <a:xfrm>
            <a:off x="838200" y="1064172"/>
            <a:ext cx="44005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编程和音乐创作的类比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DE546-11B1-4E7B-84A2-BA20D1904250}"/>
              </a:ext>
            </a:extLst>
          </p:cNvPr>
          <p:cNvSpPr txBox="1"/>
          <p:nvPr/>
        </p:nvSpPr>
        <p:spPr>
          <a:xfrm>
            <a:off x="1879346" y="2304195"/>
            <a:ext cx="15213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387F8-BA2F-4B46-8F68-9242AE03F30F}"/>
              </a:ext>
            </a:extLst>
          </p:cNvPr>
          <p:cNvSpPr txBox="1"/>
          <p:nvPr/>
        </p:nvSpPr>
        <p:spPr>
          <a:xfrm>
            <a:off x="652759" y="3306836"/>
            <a:ext cx="2747961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3/16, 1/8+1/16,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1/16, 1/16};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{"E4", "G4",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"C5", "D5",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"D5", "E5",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"G4", "G4"};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 {s, s, 80};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61295-8575-4F65-A85C-44468DA56597}"/>
              </a:ext>
            </a:extLst>
          </p:cNvPr>
          <p:cNvSpPr txBox="1"/>
          <p:nvPr/>
        </p:nvSpPr>
        <p:spPr>
          <a:xfrm>
            <a:off x="3882030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词法语法分析和生成中间代码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57647-8E02-4EE2-BC5A-B7C44E06E1A8}"/>
              </a:ext>
            </a:extLst>
          </p:cNvPr>
          <p:cNvCxnSpPr>
            <a:stCxn id="5" idx="3"/>
          </p:cNvCxnSpPr>
          <p:nvPr/>
        </p:nvCxnSpPr>
        <p:spPr>
          <a:xfrm flipV="1">
            <a:off x="3400720" y="2627360"/>
            <a:ext cx="4813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147F1-D341-4E81-95F2-3D1D3749F00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00720" y="5014996"/>
            <a:ext cx="481310" cy="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F89B02-BEB3-4A83-BBB2-8A85A58071D0}"/>
              </a:ext>
            </a:extLst>
          </p:cNvPr>
          <p:cNvSpPr txBox="1"/>
          <p:nvPr/>
        </p:nvSpPr>
        <p:spPr>
          <a:xfrm>
            <a:off x="5406326" y="2304194"/>
            <a:ext cx="123765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a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 a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2B37B5-FD34-48F0-A926-B7BDE76DAC4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343695" y="2627360"/>
            <a:ext cx="1062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B8C874-79D4-4B44-9956-0DB3D93303A3}"/>
              </a:ext>
            </a:extLst>
          </p:cNvPr>
          <p:cNvSpPr txBox="1"/>
          <p:nvPr/>
        </p:nvSpPr>
        <p:spPr>
          <a:xfrm>
            <a:off x="4782142" y="3860834"/>
            <a:ext cx="2486025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3C488-BA0A-4DE9-9E16-66AB0BC85AD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343695" y="5014996"/>
            <a:ext cx="438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84D6DA-AC28-4817-9B0B-BE0D363E9324}"/>
              </a:ext>
            </a:extLst>
          </p:cNvPr>
          <p:cNvSpPr txBox="1"/>
          <p:nvPr/>
        </p:nvSpPr>
        <p:spPr>
          <a:xfrm>
            <a:off x="2166968" y="1763219"/>
            <a:ext cx="9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源代码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B7EC44-5399-4D39-B327-DF88983A6C5A}"/>
              </a:ext>
            </a:extLst>
          </p:cNvPr>
          <p:cNvSpPr txBox="1"/>
          <p:nvPr/>
        </p:nvSpPr>
        <p:spPr>
          <a:xfrm>
            <a:off x="5406327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中间代码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3F6FC-6CE1-4220-9B67-E6064563356A}"/>
              </a:ext>
            </a:extLst>
          </p:cNvPr>
          <p:cNvSpPr txBox="1"/>
          <p:nvPr/>
        </p:nvSpPr>
        <p:spPr>
          <a:xfrm>
            <a:off x="7898151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代码优化和生成目标代码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57CEA0-3575-4F72-90F4-D8DFEC5F691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643984" y="2627360"/>
            <a:ext cx="1254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705D5A-8BC0-4F0F-B258-B0EEF0A4C9C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268167" y="5014996"/>
            <a:ext cx="629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A667283-7BBB-49FB-BCE1-DFC0F0E35D50}"/>
              </a:ext>
            </a:extLst>
          </p:cNvPr>
          <p:cNvSpPr txBox="1"/>
          <p:nvPr/>
        </p:nvSpPr>
        <p:spPr>
          <a:xfrm>
            <a:off x="9135809" y="2304193"/>
            <a:ext cx="253394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    $t1,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$t1, $t1,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60B3039-4555-4022-AA33-DAF0AD08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009" y="3772785"/>
            <a:ext cx="1879543" cy="90390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DFC8ED5-BE5A-46AC-B769-D5DE7E0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692" y="4908920"/>
            <a:ext cx="1476179" cy="151430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B49F89-AC83-4440-B998-24C320717FD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359816" y="2627359"/>
            <a:ext cx="775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AEC22E0-A654-477D-A4D9-65FD814DD9E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8359816" y="5014996"/>
            <a:ext cx="1304876" cy="65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E025DC-7C39-47AC-8F41-C371690CD984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8359816" y="4224736"/>
            <a:ext cx="1103193" cy="790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AF75B5E-D871-4795-833E-304A5A82D423}"/>
              </a:ext>
            </a:extLst>
          </p:cNvPr>
          <p:cNvSpPr txBox="1"/>
          <p:nvPr/>
        </p:nvSpPr>
        <p:spPr>
          <a:xfrm>
            <a:off x="9783951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目标代码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3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6762753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通过乐理知识编写代码，可读性强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83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将音乐通过数字化的方式呈现，可用于</a:t>
            </a:r>
            <a:r>
              <a:rPr lang="en-US" altLang="zh-CN" sz="3200" dirty="0"/>
              <a:t>AI</a:t>
            </a:r>
            <a:r>
              <a:rPr lang="zh-CN" altLang="en-US" sz="3200" dirty="0"/>
              <a:t>作曲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5E013C-9CEC-4171-8845-C9E5D554D7CA}"/>
              </a:ext>
            </a:extLst>
          </p:cNvPr>
          <p:cNvGrpSpPr/>
          <p:nvPr/>
        </p:nvGrpSpPr>
        <p:grpSpPr>
          <a:xfrm>
            <a:off x="304800" y="1678450"/>
            <a:ext cx="3378669" cy="2731508"/>
            <a:chOff x="304800" y="1678450"/>
            <a:chExt cx="4057650" cy="3195387"/>
          </a:xfrm>
        </p:grpSpPr>
        <p:pic>
          <p:nvPicPr>
            <p:cNvPr id="1026" name="Picture 2" descr="preview">
              <a:extLst>
                <a:ext uri="{FF2B5EF4-FFF2-40B4-BE49-F238E27FC236}">
                  <a16:creationId xmlns:a16="http://schemas.microsoft.com/office/drawing/2014/main" id="{44BF4C62-1F97-4804-92B6-25C0DC034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78450"/>
              <a:ext cx="4057650" cy="271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79D936-6764-4866-935A-3652499DA1EB}"/>
                </a:ext>
              </a:extLst>
            </p:cNvPr>
            <p:cNvSpPr txBox="1"/>
            <p:nvPr/>
          </p:nvSpPr>
          <p:spPr>
            <a:xfrm>
              <a:off x="304800" y="4333770"/>
              <a:ext cx="4057650" cy="54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C-RNN-GAN: Continuous recurrent neural networks with adversarial training</a:t>
              </a:r>
              <a:r>
                <a:rPr lang="en-US" sz="1200" dirty="0">
                  <a:solidFill>
                    <a:srgbClr val="222222"/>
                  </a:solidFill>
                  <a:latin typeface="Arial" panose="020B0604020202020204" pitchFamily="34" charset="0"/>
                </a:rPr>
                <a:t>.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6700DF-BF04-4354-BD92-37BBB67A18FE}"/>
              </a:ext>
            </a:extLst>
          </p:cNvPr>
          <p:cNvGrpSpPr/>
          <p:nvPr/>
        </p:nvGrpSpPr>
        <p:grpSpPr>
          <a:xfrm>
            <a:off x="7989565" y="2138798"/>
            <a:ext cx="4151803" cy="2271160"/>
            <a:chOff x="4362450" y="1763218"/>
            <a:chExt cx="4821702" cy="2587310"/>
          </a:xfrm>
        </p:grpSpPr>
        <p:pic>
          <p:nvPicPr>
            <p:cNvPr id="1028" name="Picture 4" descr="preview">
              <a:extLst>
                <a:ext uri="{FF2B5EF4-FFF2-40B4-BE49-F238E27FC236}">
                  <a16:creationId xmlns:a16="http://schemas.microsoft.com/office/drawing/2014/main" id="{75E8E158-2B31-4306-87CE-07D6F08DC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50" y="1763218"/>
              <a:ext cx="4821702" cy="21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842973-9DD6-40FF-88CD-E49354CB16D4}"/>
                </a:ext>
              </a:extLst>
            </p:cNvPr>
            <p:cNvSpPr txBox="1"/>
            <p:nvPr/>
          </p:nvSpPr>
          <p:spPr>
            <a:xfrm>
              <a:off x="5100635" y="3824598"/>
              <a:ext cx="3923822" cy="52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Tuning Recurrent Neural Networks with Reinforcement Learning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9B41D-68FA-4E59-985C-D7BC22E6FB93}"/>
              </a:ext>
            </a:extLst>
          </p:cNvPr>
          <p:cNvGrpSpPr/>
          <p:nvPr/>
        </p:nvGrpSpPr>
        <p:grpSpPr>
          <a:xfrm>
            <a:off x="3603000" y="1603746"/>
            <a:ext cx="4613264" cy="2806212"/>
            <a:chOff x="3603000" y="1603746"/>
            <a:chExt cx="4613264" cy="2806212"/>
          </a:xfrm>
        </p:grpSpPr>
        <p:pic>
          <p:nvPicPr>
            <p:cNvPr id="1030" name="Picture 6" descr="preview">
              <a:extLst>
                <a:ext uri="{FF2B5EF4-FFF2-40B4-BE49-F238E27FC236}">
                  <a16:creationId xmlns:a16="http://schemas.microsoft.com/office/drawing/2014/main" id="{CB6B7016-8F99-4D44-AE78-B318661F3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497" y="1603746"/>
              <a:ext cx="4170040" cy="2397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829452-D14B-404B-887C-BD0092C574A8}"/>
                </a:ext>
              </a:extLst>
            </p:cNvPr>
            <p:cNvSpPr txBox="1"/>
            <p:nvPr/>
          </p:nvSpPr>
          <p:spPr>
            <a:xfrm>
              <a:off x="3603000" y="3948293"/>
              <a:ext cx="4613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MidiNet</a:t>
              </a:r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: A Convolutional Generative Adversarial Network for Symbolic-domain Music Generation using 1D and 2D Conditions</a:t>
              </a:r>
              <a:endParaRPr lang="en-US" sz="1200" dirty="0"/>
            </a:p>
          </p:txBody>
        </p:sp>
      </p:grpSp>
      <p:pic>
        <p:nvPicPr>
          <p:cNvPr id="1032" name="Picture 8" descr="logo">
            <a:extLst>
              <a:ext uri="{FF2B5EF4-FFF2-40B4-BE49-F238E27FC236}">
                <a16:creationId xmlns:a16="http://schemas.microsoft.com/office/drawing/2014/main" id="{E414AB93-6B15-4392-8BAD-40C444ED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832332"/>
            <a:ext cx="3000375" cy="16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6E987-A3B4-40E8-BBC7-FE389DF94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225" y="4582967"/>
            <a:ext cx="2762250" cy="2184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33A4CA-A20B-4259-9B46-87DC1CA18B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11"/>
          <a:stretch/>
        </p:blipFill>
        <p:spPr>
          <a:xfrm>
            <a:off x="7181850" y="4943383"/>
            <a:ext cx="4018453" cy="1463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EFC81-0B2C-4D08-8E99-11F02507BA03}"/>
              </a:ext>
            </a:extLst>
          </p:cNvPr>
          <p:cNvCxnSpPr/>
          <p:nvPr/>
        </p:nvCxnSpPr>
        <p:spPr>
          <a:xfrm>
            <a:off x="0" y="448627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校歌展示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7254242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播放</a:t>
            </a:r>
            <a:r>
              <a:rPr lang="en-US" altLang="zh-CN" sz="3200" dirty="0"/>
              <a:t>mp4</a:t>
            </a:r>
            <a:r>
              <a:rPr lang="zh-CN" altLang="en-US" sz="3200" dirty="0"/>
              <a:t>？还是跟后面创作过程一起讲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16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setting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E8FE2-64BE-4E62-AF0A-350C08EFFB45}"/>
              </a:ext>
            </a:extLst>
          </p:cNvPr>
          <p:cNvSpPr txBox="1"/>
          <p:nvPr/>
        </p:nvSpPr>
        <p:spPr>
          <a:xfrm>
            <a:off x="6777036" y="1064172"/>
            <a:ext cx="5172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Setting </a:t>
            </a:r>
            <a:r>
              <a:rPr lang="zh-CN" altLang="en-US" dirty="0"/>
              <a:t>表示一个数，一个列表，或者列表的列表，</a:t>
            </a:r>
            <a:endParaRPr lang="en-US" altLang="zh-CN" dirty="0"/>
          </a:p>
          <a:p>
            <a:r>
              <a:rPr lang="zh-CN" altLang="en-US" dirty="0"/>
              <a:t>用于</a:t>
            </a:r>
            <a:r>
              <a:rPr lang="en-US" altLang="zh-CN" dirty="0"/>
              <a:t>note</a:t>
            </a:r>
            <a:r>
              <a:rPr lang="zh-CN" altLang="en-US" dirty="0"/>
              <a:t>、</a:t>
            </a:r>
            <a:r>
              <a:rPr lang="en-US" altLang="zh-CN" dirty="0"/>
              <a:t>chord</a:t>
            </a:r>
            <a:r>
              <a:rPr lang="zh-CN" altLang="en-US" dirty="0"/>
              <a:t>和</a:t>
            </a:r>
            <a:r>
              <a:rPr lang="en-US" altLang="zh-CN" dirty="0"/>
              <a:t>piece</a:t>
            </a:r>
            <a:r>
              <a:rPr lang="zh-CN" altLang="en-US" dirty="0"/>
              <a:t>的初始化，</a:t>
            </a:r>
            <a:endParaRPr lang="en-US" altLang="zh-CN" dirty="0"/>
          </a:p>
          <a:p>
            <a:r>
              <a:rPr lang="zh-CN" altLang="en-US" dirty="0"/>
              <a:t>或用于</a:t>
            </a:r>
            <a:r>
              <a:rPr lang="en-US" altLang="zh-CN" dirty="0"/>
              <a:t>%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zh-CN" altLang="en-US" dirty="0"/>
              <a:t>操作符对 </a:t>
            </a:r>
            <a:r>
              <a:rPr lang="en-US" dirty="0"/>
              <a:t>note </a:t>
            </a:r>
            <a:r>
              <a:rPr lang="zh-CN" altLang="en-US" dirty="0"/>
              <a:t>或 </a:t>
            </a:r>
            <a:r>
              <a:rPr lang="en-US" dirty="0"/>
              <a:t>chord </a:t>
            </a:r>
            <a:r>
              <a:rPr lang="zh-CN" altLang="en-US" dirty="0"/>
              <a:t>做出更改。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30F56B-F514-4AEE-81C1-8C0BCD84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00" y="4071333"/>
            <a:ext cx="4807919" cy="20219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255520-C760-4724-AE8F-9BEB182CE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00" y="2275560"/>
            <a:ext cx="7052675" cy="150771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67ADABA-5B24-4F58-A897-3A15EE7FDE31}"/>
              </a:ext>
            </a:extLst>
          </p:cNvPr>
          <p:cNvSpPr txBox="1"/>
          <p:nvPr/>
        </p:nvSpPr>
        <p:spPr>
          <a:xfrm>
            <a:off x="5559552" y="34531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举几个典型例子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note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E8FE2-64BE-4E62-AF0A-350C08EFFB45}"/>
              </a:ext>
            </a:extLst>
          </p:cNvPr>
          <p:cNvSpPr txBox="1"/>
          <p:nvPr/>
        </p:nvSpPr>
        <p:spPr>
          <a:xfrm>
            <a:off x="6777036" y="1064172"/>
            <a:ext cx="5172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Note </a:t>
            </a:r>
            <a:r>
              <a:rPr lang="zh-CN" altLang="en-US" dirty="0"/>
              <a:t>表示一个音符，其中包含了音名 </a:t>
            </a:r>
            <a:r>
              <a:rPr lang="en-US" altLang="zh-CN" dirty="0"/>
              <a:t>(C, E, Gb, ... </a:t>
            </a:r>
            <a:r>
              <a:rPr lang="zh-CN" altLang="en-US" dirty="0"/>
              <a:t>一个表示音名的字符串</a:t>
            </a:r>
            <a:r>
              <a:rPr lang="en-US" altLang="zh-CN" dirty="0"/>
              <a:t>) </a:t>
            </a:r>
            <a:r>
              <a:rPr lang="zh-CN" altLang="en-US" dirty="0"/>
              <a:t>，八度数</a:t>
            </a:r>
            <a:r>
              <a:rPr lang="en-US" altLang="zh-CN" dirty="0"/>
              <a:t>(</a:t>
            </a:r>
            <a:r>
              <a:rPr lang="zh-CN" altLang="en-US" dirty="0"/>
              <a:t>和音名一起确定一个音的音高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音符长度，单位为小节</a:t>
            </a:r>
            <a:r>
              <a:rPr lang="en-US" altLang="zh-CN" dirty="0"/>
              <a:t>) </a:t>
            </a:r>
            <a:r>
              <a:rPr lang="zh-CN" altLang="en-US" dirty="0"/>
              <a:t>和音量</a:t>
            </a:r>
            <a:r>
              <a:rPr lang="en-US" altLang="zh-CN" dirty="0"/>
              <a:t>(</a:t>
            </a:r>
            <a:r>
              <a:rPr lang="zh-CN" altLang="en-US" dirty="0"/>
              <a:t>音符的力度，范围为 </a:t>
            </a:r>
            <a:r>
              <a:rPr lang="en-US" altLang="zh-CN" dirty="0"/>
              <a:t>0-127) </a:t>
            </a:r>
            <a:r>
              <a:rPr lang="zh-CN" altLang="en-US" dirty="0"/>
              <a:t>等信息。可以通过 </a:t>
            </a:r>
            <a:r>
              <a:rPr lang="en-US" altLang="zh-CN" dirty="0"/>
              <a:t>1.3.1 </a:t>
            </a:r>
            <a:r>
              <a:rPr lang="zh-CN" altLang="en-US" dirty="0"/>
              <a:t>节中的特定语义的字符串对音 符进行初始化，也可以用 </a:t>
            </a:r>
            <a:r>
              <a:rPr lang="en-US" altLang="zh-CN" dirty="0"/>
              <a:t>setting </a:t>
            </a:r>
            <a:r>
              <a:rPr lang="zh-CN" altLang="en-US" dirty="0"/>
              <a:t>对音符进行初始化，还可直接使用音高数进行初始化。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70D03-5B4B-45B1-B4CF-21472150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84" y="3305361"/>
            <a:ext cx="6571429" cy="4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15A4F-D5D4-4DDE-B1A0-B1D6D5776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84" y="4138806"/>
            <a:ext cx="5137913" cy="1728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04769E-F232-4AE4-831D-A8E4FA1CE363}"/>
              </a:ext>
            </a:extLst>
          </p:cNvPr>
          <p:cNvSpPr txBox="1"/>
          <p:nvPr/>
        </p:nvSpPr>
        <p:spPr>
          <a:xfrm>
            <a:off x="5559552" y="34531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举几个典型例子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chord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E8FE2-64BE-4E62-AF0A-350C08EFFB45}"/>
              </a:ext>
            </a:extLst>
          </p:cNvPr>
          <p:cNvSpPr txBox="1"/>
          <p:nvPr/>
        </p:nvSpPr>
        <p:spPr>
          <a:xfrm>
            <a:off x="6777036" y="1064172"/>
            <a:ext cx="5172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Chord </a:t>
            </a:r>
            <a:r>
              <a:rPr lang="zh-CN" altLang="en-US" dirty="0"/>
              <a:t>被定义为一组音符的集合，这个定义或许比乐理里面的和弦定义更为 广义化，因为按照这个定义，一首完整的乐曲也可以完全装进和弦类里面。</a:t>
            </a:r>
            <a:r>
              <a:rPr lang="en-US" altLang="zh-CN" dirty="0"/>
              <a:t>Chord </a:t>
            </a:r>
            <a:r>
              <a:rPr lang="zh-CN" altLang="en-US" dirty="0"/>
              <a:t>包含了音符</a:t>
            </a:r>
            <a:r>
              <a:rPr lang="en-US" altLang="zh-CN" dirty="0"/>
              <a:t>(</a:t>
            </a:r>
            <a:r>
              <a:rPr lang="zh-CN" altLang="en-US" dirty="0"/>
              <a:t>音符列表，为一个记载着这个和弦所有音符的列表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和弦的每 个音符各自的音符长度</a:t>
            </a:r>
            <a:r>
              <a:rPr lang="en-US" altLang="zh-CN" dirty="0"/>
              <a:t>)</a:t>
            </a:r>
            <a:r>
              <a:rPr lang="zh-CN" altLang="en-US" dirty="0"/>
              <a:t>和间隔</a:t>
            </a:r>
            <a:r>
              <a:rPr lang="en-US" altLang="zh-CN" dirty="0"/>
              <a:t>(</a:t>
            </a:r>
            <a:r>
              <a:rPr lang="zh-CN" altLang="en-US" dirty="0"/>
              <a:t>每两个连续音符之间的间隔，单位为小节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10C6D-753B-4FB0-95FC-1690746B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9" y="3390393"/>
            <a:ext cx="8504762" cy="11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99322A-CC83-477D-A315-143F2E5C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69" y="4790051"/>
            <a:ext cx="7552582" cy="1251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363B9-2012-4AF3-8F0C-4F0391B1A802}"/>
              </a:ext>
            </a:extLst>
          </p:cNvPr>
          <p:cNvSpPr txBox="1"/>
          <p:nvPr/>
        </p:nvSpPr>
        <p:spPr>
          <a:xfrm>
            <a:off x="5559552" y="34531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举几个典型例子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9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piece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E8FE2-64BE-4E62-AF0A-350C08EFFB45}"/>
              </a:ext>
            </a:extLst>
          </p:cNvPr>
          <p:cNvSpPr txBox="1"/>
          <p:nvPr/>
        </p:nvSpPr>
        <p:spPr>
          <a:xfrm>
            <a:off x="6777036" y="1064172"/>
            <a:ext cx="5172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Piece</a:t>
            </a:r>
            <a:r>
              <a:rPr lang="zh-CN" altLang="en-US" dirty="0"/>
              <a:t>用于将多个</a:t>
            </a:r>
            <a:r>
              <a:rPr lang="en-US" altLang="zh-CN" dirty="0"/>
              <a:t>chord</a:t>
            </a:r>
            <a:r>
              <a:rPr lang="zh-CN" altLang="en-US" dirty="0"/>
              <a:t>合并起来，为每个</a:t>
            </a:r>
            <a:r>
              <a:rPr lang="en-US" altLang="zh-CN" dirty="0"/>
              <a:t>chord</a:t>
            </a:r>
            <a:r>
              <a:rPr lang="zh-CN" altLang="en-US" dirty="0"/>
              <a:t>设置不同的乐器，生成多音轨的音乐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06D2A-2C73-40C7-B509-E6E5A84E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00" y="2326799"/>
            <a:ext cx="5476190" cy="59047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BB5-688B-4FF6-A6CC-671585B914CE}"/>
              </a:ext>
            </a:extLst>
          </p:cNvPr>
          <p:cNvGrpSpPr/>
          <p:nvPr/>
        </p:nvGrpSpPr>
        <p:grpSpPr>
          <a:xfrm>
            <a:off x="734041" y="3940725"/>
            <a:ext cx="7087778" cy="1154057"/>
            <a:chOff x="1105515" y="4279542"/>
            <a:chExt cx="9847619" cy="15142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721C64-74FF-4D05-8748-74104EE03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515" y="4298590"/>
              <a:ext cx="9847619" cy="14952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94F089-E483-4AF4-87F6-6B474FC72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515" y="4279542"/>
              <a:ext cx="9847619" cy="190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12D947-692A-4EB0-85CD-8806805AB35C}"/>
              </a:ext>
            </a:extLst>
          </p:cNvPr>
          <p:cNvSpPr txBox="1"/>
          <p:nvPr/>
        </p:nvSpPr>
        <p:spPr>
          <a:xfrm>
            <a:off x="5559552" y="34531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举几个典型例子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3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1341</Words>
  <Application>Microsoft Office PowerPoint</Application>
  <PresentationFormat>Widescreen</PresentationFormat>
  <Paragraphs>131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 Theme</vt:lpstr>
      <vt:lpstr>Musicode</vt:lpstr>
      <vt:lpstr>语言设计驱动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Musicode</dc:title>
  <dc:creator>Yichen He</dc:creator>
  <cp:lastModifiedBy>Yichen He (FA Talent)</cp:lastModifiedBy>
  <cp:revision>28</cp:revision>
  <dcterms:created xsi:type="dcterms:W3CDTF">2021-12-20T01:27:11Z</dcterms:created>
  <dcterms:modified xsi:type="dcterms:W3CDTF">2021-12-20T03:19:54Z</dcterms:modified>
</cp:coreProperties>
</file>