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185" r:id="rId2"/>
    <p:sldId id="2264" r:id="rId3"/>
    <p:sldId id="2265" r:id="rId4"/>
    <p:sldId id="2266" r:id="rId5"/>
    <p:sldId id="2267" r:id="rId6"/>
    <p:sldId id="2277" r:id="rId7"/>
    <p:sldId id="2268" r:id="rId8"/>
    <p:sldId id="2269" r:id="rId9"/>
    <p:sldId id="2270" r:id="rId10"/>
    <p:sldId id="2271" r:id="rId11"/>
    <p:sldId id="2276" r:id="rId12"/>
    <p:sldId id="2272" r:id="rId13"/>
  </p:sldIdLst>
  <p:sldSz cx="12192000" cy="6858000"/>
  <p:notesSz cx="6761163" cy="99425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0">
          <p15:clr>
            <a:srgbClr val="A4A3A4"/>
          </p15:clr>
        </p15:guide>
        <p15:guide id="2" pos="381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Jimmy" initials="WJ"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E8C51"/>
    <a:srgbClr val="002060"/>
    <a:srgbClr val="FF6161"/>
    <a:srgbClr val="0432FF"/>
    <a:srgbClr val="1F4E79"/>
    <a:srgbClr val="004176"/>
    <a:srgbClr val="E2211C"/>
    <a:srgbClr val="4472C4"/>
    <a:srgbClr val="0070C0"/>
    <a:srgbClr val="5075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94" autoAdjust="0"/>
    <p:restoredTop sz="93116" autoAdjust="0"/>
  </p:normalViewPr>
  <p:slideViewPr>
    <p:cSldViewPr snapToGrid="0" snapToObjects="1">
      <p:cViewPr varScale="1">
        <p:scale>
          <a:sx n="80" d="100"/>
          <a:sy n="80" d="100"/>
        </p:scale>
        <p:origin x="946" y="48"/>
      </p:cViewPr>
      <p:guideLst>
        <p:guide orient="horz" pos="2150"/>
        <p:guide pos="3811"/>
      </p:guideLst>
    </p:cSldViewPr>
  </p:slideViewPr>
  <p:notesTextViewPr>
    <p:cViewPr>
      <p:scale>
        <a:sx n="1" d="1"/>
        <a:sy n="1" d="1"/>
      </p:scale>
      <p:origin x="0" y="0"/>
    </p:cViewPr>
  </p:notesTextViewPr>
  <p:sorterViewPr>
    <p:cViewPr varScale="1">
      <p:scale>
        <a:sx n="100" d="100"/>
        <a:sy n="100" d="100"/>
      </p:scale>
      <p:origin x="0" y="-416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682F6206-E480-744F-A9B1-538C19DA4C6D}" type="datetimeFigureOut">
              <a:rPr kumimoji="1" lang="zh-CN" altLang="en-US" smtClean="0"/>
              <a:t>2021/12/25</a:t>
            </a:fld>
            <a:endParaRPr kumimoji="1" lang="zh-CN" altLang="en-US"/>
          </a:p>
        </p:txBody>
      </p:sp>
      <p:sp>
        <p:nvSpPr>
          <p:cNvPr id="4" name="幻灯片图像占位符 3"/>
          <p:cNvSpPr>
            <a:spLocks noGrp="1" noRot="1" noChangeAspect="1"/>
          </p:cNvSpPr>
          <p:nvPr>
            <p:ph type="sldImg" idx="2"/>
          </p:nvPr>
        </p:nvSpPr>
        <p:spPr>
          <a:xfrm>
            <a:off x="398463" y="1243013"/>
            <a:ext cx="5964237" cy="33559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D3A5AE00-BCB8-A443-BAA9-A3620A56ABC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老师同学大家好，我们小组的汇报题目是</a:t>
            </a:r>
            <a:r>
              <a:rPr kumimoji="1" lang="en-US" altLang="zh-CN" dirty="0"/>
              <a:t>……</a:t>
            </a:r>
          </a:p>
          <a:p>
            <a:r>
              <a:rPr kumimoji="1" lang="zh-CN" altLang="en-US" dirty="0"/>
              <a:t>汇报人</a:t>
            </a:r>
            <a:r>
              <a:rPr kumimoji="1" lang="en-US" altLang="zh-CN"/>
              <a:t>………</a:t>
            </a:r>
            <a:endParaRPr kumimoji="1" lang="zh-CN" altLang="en-US" dirty="0"/>
          </a:p>
        </p:txBody>
      </p:sp>
      <p:sp>
        <p:nvSpPr>
          <p:cNvPr id="4" name="幻灯片编号占位符 3"/>
          <p:cNvSpPr>
            <a:spLocks noGrp="1"/>
          </p:cNvSpPr>
          <p:nvPr>
            <p:ph type="sldNum" sz="quarter" idx="10"/>
          </p:nvPr>
        </p:nvSpPr>
        <p:spPr/>
        <p:txBody>
          <a:bodyPr/>
          <a:lstStyle/>
          <a:p>
            <a:fld id="{D3A5AE00-BCB8-A443-BAA9-A3620A56ABC9}" type="slidenum">
              <a:rPr kumimoji="1" lang="zh-CN" altLang="en-US" smtClean="0"/>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10</a:t>
            </a:fld>
            <a:endParaRPr kumimoji="1" lang="zh-CN" altLang="en-US"/>
          </a:p>
        </p:txBody>
      </p:sp>
    </p:spTree>
    <p:extLst>
      <p:ext uri="{BB962C8B-B14F-4D97-AF65-F5344CB8AC3E}">
        <p14:creationId xmlns:p14="http://schemas.microsoft.com/office/powerpoint/2010/main" val="1453224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11</a:t>
            </a:fld>
            <a:endParaRPr kumimoji="1" lang="zh-CN" altLang="en-US"/>
          </a:p>
        </p:txBody>
      </p:sp>
    </p:spTree>
    <p:extLst>
      <p:ext uri="{BB962C8B-B14F-4D97-AF65-F5344CB8AC3E}">
        <p14:creationId xmlns:p14="http://schemas.microsoft.com/office/powerpoint/2010/main" val="1312234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老师同学大家好，我们小组的汇报题目是</a:t>
            </a:r>
            <a:r>
              <a:rPr kumimoji="1" lang="en-US" altLang="zh-CN" dirty="0"/>
              <a:t>……</a:t>
            </a:r>
          </a:p>
          <a:p>
            <a:r>
              <a:rPr kumimoji="1" lang="zh-CN" altLang="en-US" dirty="0"/>
              <a:t>汇报人</a:t>
            </a:r>
            <a:r>
              <a:rPr kumimoji="1" lang="en-US" altLang="zh-CN"/>
              <a:t>………</a:t>
            </a:r>
            <a:endParaRPr kumimoji="1" lang="zh-CN" altLang="en-US" dirty="0"/>
          </a:p>
        </p:txBody>
      </p:sp>
      <p:sp>
        <p:nvSpPr>
          <p:cNvPr id="4" name="幻灯片编号占位符 3"/>
          <p:cNvSpPr>
            <a:spLocks noGrp="1"/>
          </p:cNvSpPr>
          <p:nvPr>
            <p:ph type="sldNum" sz="quarter" idx="10"/>
          </p:nvPr>
        </p:nvSpPr>
        <p:spPr/>
        <p:txBody>
          <a:bodyPr/>
          <a:lstStyle/>
          <a:p>
            <a:fld id="{D3A5AE00-BCB8-A443-BAA9-A3620A56ABC9}" type="slidenum">
              <a:rPr kumimoji="1" lang="zh-CN" altLang="en-US" smtClean="0"/>
              <a:t>12</a:t>
            </a:fld>
            <a:endParaRPr kumimoji="1" lang="zh-CN" altLang="en-US"/>
          </a:p>
        </p:txBody>
      </p:sp>
    </p:spTree>
    <p:extLst>
      <p:ext uri="{BB962C8B-B14F-4D97-AF65-F5344CB8AC3E}">
        <p14:creationId xmlns:p14="http://schemas.microsoft.com/office/powerpoint/2010/main" val="190167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通常的编译过程如上面的流程图所示，通过词法 语法。。。将源代码编译成可以在目标机器上运行的目标代码。音乐创作的过程与编译过程类似，其目标机器是乐器或者播放器，因此我们生成的目标代码就是可以使人在乐器上演奏的乐谱和可以在音乐播放器上播放的</a:t>
            </a:r>
            <a:r>
              <a:rPr lang="en-US" altLang="zh-CN" dirty="0"/>
              <a:t>midi</a:t>
            </a:r>
            <a:r>
              <a:rPr lang="zh-CN" altLang="en-US" dirty="0"/>
              <a:t>文件。</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a:t>
            </a:fld>
            <a:endParaRPr kumimoji="1" lang="zh-CN" altLang="en-US"/>
          </a:p>
        </p:txBody>
      </p:sp>
    </p:spTree>
    <p:extLst>
      <p:ext uri="{BB962C8B-B14F-4D97-AF65-F5344CB8AC3E}">
        <p14:creationId xmlns:p14="http://schemas.microsoft.com/office/powerpoint/2010/main" val="1022609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a:t>
            </a:fld>
            <a:endParaRPr kumimoji="1" lang="zh-CN" altLang="en-US"/>
          </a:p>
        </p:txBody>
      </p:sp>
    </p:spTree>
    <p:extLst>
      <p:ext uri="{BB962C8B-B14F-4D97-AF65-F5344CB8AC3E}">
        <p14:creationId xmlns:p14="http://schemas.microsoft.com/office/powerpoint/2010/main" val="3062238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通常的</a:t>
            </a:r>
            <a:r>
              <a:rPr lang="en-US" altLang="zh-CN" dirty="0"/>
              <a:t>AI</a:t>
            </a:r>
            <a:r>
              <a:rPr lang="zh-CN" altLang="en-US" dirty="0"/>
              <a:t>作曲，不论是使用</a:t>
            </a:r>
            <a:r>
              <a:rPr lang="en-US" altLang="zh-CN" dirty="0"/>
              <a:t>CNN</a:t>
            </a:r>
            <a:r>
              <a:rPr lang="zh-CN" altLang="en-US" dirty="0"/>
              <a:t>或是</a:t>
            </a:r>
            <a:r>
              <a:rPr lang="en-US" altLang="zh-CN" dirty="0"/>
              <a:t>RNN</a:t>
            </a:r>
            <a:r>
              <a:rPr lang="zh-CN" altLang="en-US" dirty="0"/>
              <a:t>作为特征提取器，都是将乐曲片段或是</a:t>
            </a:r>
            <a:r>
              <a:rPr lang="en-US" altLang="zh-CN" dirty="0"/>
              <a:t>midi</a:t>
            </a:r>
            <a:r>
              <a:rPr lang="zh-CN" altLang="en-US" dirty="0"/>
              <a:t>文件作为输入，这些文件单纯存储音符，力度，速度等单位化的信息，很难使网络学到乐理上的知识。</a:t>
            </a:r>
            <a:endParaRPr lang="en-US" altLang="zh-CN" dirty="0"/>
          </a:p>
          <a:p>
            <a:r>
              <a:rPr lang="zh-CN" altLang="en-US" dirty="0"/>
              <a:t>未来我们的</a:t>
            </a:r>
            <a:r>
              <a:rPr lang="en-US" altLang="zh-CN" dirty="0" err="1"/>
              <a:t>musicode</a:t>
            </a:r>
            <a:r>
              <a:rPr lang="zh-CN" altLang="en-US" dirty="0"/>
              <a:t>语言或许可以作为</a:t>
            </a:r>
            <a:r>
              <a:rPr lang="en-US" altLang="zh-CN" dirty="0"/>
              <a:t>AI</a:t>
            </a:r>
            <a:r>
              <a:rPr lang="zh-CN" altLang="en-US" dirty="0"/>
              <a:t>理解音乐的接口，使机器真正学到更深层次的知识。</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4</a:t>
            </a:fld>
            <a:endParaRPr kumimoji="1" lang="zh-CN" altLang="en-US"/>
          </a:p>
        </p:txBody>
      </p:sp>
    </p:spTree>
    <p:extLst>
      <p:ext uri="{BB962C8B-B14F-4D97-AF65-F5344CB8AC3E}">
        <p14:creationId xmlns:p14="http://schemas.microsoft.com/office/powerpoint/2010/main" val="439723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Setting </a:t>
            </a:r>
            <a:r>
              <a:rPr lang="zh-CN" altLang="en-US" dirty="0"/>
              <a:t>表示一个数，一个列表，或者列表的列表，用于</a:t>
            </a:r>
            <a:r>
              <a:rPr lang="en-US" altLang="zh-CN" dirty="0"/>
              <a:t>%</a:t>
            </a:r>
            <a:r>
              <a:rPr lang="zh-CN" altLang="en-US" dirty="0"/>
              <a:t>和</a:t>
            </a:r>
            <a:r>
              <a:rPr lang="en-US" altLang="zh-CN" dirty="0"/>
              <a:t>@</a:t>
            </a:r>
            <a:r>
              <a:rPr lang="zh-CN" altLang="en-US" dirty="0"/>
              <a:t>操作符对 </a:t>
            </a:r>
            <a:r>
              <a:rPr lang="en-US" altLang="zh-CN" dirty="0"/>
              <a:t>note </a:t>
            </a:r>
            <a:r>
              <a:rPr lang="zh-CN" altLang="en-US" dirty="0"/>
              <a:t>或 </a:t>
            </a:r>
            <a:r>
              <a:rPr lang="en-US" altLang="zh-CN" dirty="0"/>
              <a:t>chord </a:t>
            </a:r>
            <a:r>
              <a:rPr lang="zh-CN" altLang="en-US" dirty="0"/>
              <a:t>做出更改。</a:t>
            </a:r>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Note </a:t>
            </a:r>
            <a:r>
              <a:rPr lang="zh-CN" altLang="en-US" dirty="0"/>
              <a:t>表示一个音符，其中包含了音名 </a:t>
            </a:r>
            <a:r>
              <a:rPr lang="en-US" altLang="zh-CN" dirty="0"/>
              <a:t>(C, E, Gb, ... </a:t>
            </a:r>
            <a:r>
              <a:rPr lang="zh-CN" altLang="en-US" dirty="0"/>
              <a:t>一个表示音名的字符串</a:t>
            </a:r>
            <a:r>
              <a:rPr lang="en-US" altLang="zh-CN" dirty="0"/>
              <a:t>) </a:t>
            </a:r>
            <a:r>
              <a:rPr lang="zh-CN" altLang="en-US" dirty="0"/>
              <a:t>，八度数</a:t>
            </a:r>
            <a:r>
              <a:rPr lang="en-US" altLang="zh-CN" dirty="0"/>
              <a:t>(</a:t>
            </a:r>
            <a:r>
              <a:rPr lang="zh-CN" altLang="en-US" dirty="0"/>
              <a:t>和音名一起确定一个音的音高</a:t>
            </a:r>
            <a:r>
              <a:rPr lang="en-US" altLang="zh-CN" dirty="0"/>
              <a:t>)</a:t>
            </a:r>
            <a:r>
              <a:rPr lang="zh-CN" altLang="en-US" dirty="0"/>
              <a:t>，时长</a:t>
            </a:r>
            <a:r>
              <a:rPr lang="en-US" altLang="zh-CN" dirty="0"/>
              <a:t>(</a:t>
            </a:r>
            <a:r>
              <a:rPr lang="zh-CN" altLang="en-US" dirty="0"/>
              <a:t>音符长度，单位为小节</a:t>
            </a:r>
            <a:r>
              <a:rPr lang="en-US" altLang="zh-CN" dirty="0"/>
              <a:t>) </a:t>
            </a:r>
            <a:r>
              <a:rPr lang="zh-CN" altLang="en-US" dirty="0"/>
              <a:t>和音量</a:t>
            </a:r>
            <a:r>
              <a:rPr lang="en-US" altLang="zh-CN" dirty="0"/>
              <a:t>(</a:t>
            </a:r>
            <a:r>
              <a:rPr lang="zh-CN" altLang="en-US" dirty="0"/>
              <a:t>音符的力度，范围为 </a:t>
            </a:r>
            <a:r>
              <a:rPr lang="en-US" altLang="zh-CN" dirty="0"/>
              <a:t>0-127) </a:t>
            </a:r>
            <a:r>
              <a:rPr lang="zh-CN" altLang="en-US" dirty="0"/>
              <a:t>等信息。可以通过 </a:t>
            </a:r>
            <a:r>
              <a:rPr lang="en-US" altLang="zh-CN" dirty="0"/>
              <a:t>1.3.1 </a:t>
            </a:r>
            <a:r>
              <a:rPr lang="zh-CN" altLang="en-US" dirty="0"/>
              <a:t>节中的特定语义的字符串对音 符进行初始化，也可以用 </a:t>
            </a:r>
            <a:r>
              <a:rPr lang="en-US" altLang="zh-CN" dirty="0"/>
              <a:t>setting </a:t>
            </a:r>
            <a:r>
              <a:rPr lang="zh-CN" altLang="en-US" dirty="0"/>
              <a:t>对音符进行初始化，还可直接使用音高数进行初始化。</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Chord </a:t>
            </a:r>
            <a:r>
              <a:rPr lang="zh-CN" altLang="en-US" dirty="0"/>
              <a:t>被定义为一组音符的集合，这个定义或许比乐理里面的和弦定义更为 广义化，因为按照这个定义，一首完整的乐曲也可以完全装进和弦类里面。</a:t>
            </a:r>
            <a:r>
              <a:rPr lang="en-US" altLang="zh-CN" dirty="0"/>
              <a:t>Chord </a:t>
            </a:r>
            <a:r>
              <a:rPr lang="zh-CN" altLang="en-US" dirty="0"/>
              <a:t>包含了音符</a:t>
            </a:r>
            <a:r>
              <a:rPr lang="en-US" altLang="zh-CN" dirty="0"/>
              <a:t>(</a:t>
            </a:r>
            <a:r>
              <a:rPr lang="zh-CN" altLang="en-US" dirty="0"/>
              <a:t>音符列表，为一个记载着这个和弦所有音符的列表</a:t>
            </a:r>
            <a:r>
              <a:rPr lang="en-US" altLang="zh-CN" dirty="0"/>
              <a:t>)</a:t>
            </a:r>
            <a:r>
              <a:rPr lang="zh-CN" altLang="en-US" dirty="0"/>
              <a:t>，时长</a:t>
            </a:r>
            <a:r>
              <a:rPr lang="en-US" altLang="zh-CN" dirty="0"/>
              <a:t>(</a:t>
            </a:r>
            <a:r>
              <a:rPr lang="zh-CN" altLang="en-US" dirty="0"/>
              <a:t>和弦的每 个音符各自的音符长度</a:t>
            </a:r>
            <a:r>
              <a:rPr lang="en-US" altLang="zh-CN" dirty="0"/>
              <a:t>)</a:t>
            </a:r>
            <a:r>
              <a:rPr lang="zh-CN" altLang="en-US" dirty="0"/>
              <a:t>和间隔</a:t>
            </a:r>
            <a:r>
              <a:rPr lang="en-US" altLang="zh-CN" dirty="0"/>
              <a:t>(</a:t>
            </a:r>
            <a:r>
              <a:rPr lang="zh-CN" altLang="en-US" dirty="0"/>
              <a:t>每两个连续音符之间的间隔，单位为小节</a:t>
            </a:r>
            <a:r>
              <a:rPr lang="en-US" altLang="zh-CN" dirty="0"/>
              <a:t>)</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Piece</a:t>
            </a:r>
            <a:r>
              <a:rPr lang="zh-CN" altLang="en-US" dirty="0"/>
              <a:t>用于将多个</a:t>
            </a:r>
            <a:r>
              <a:rPr lang="en-US" altLang="zh-CN" dirty="0"/>
              <a:t>chord</a:t>
            </a:r>
            <a:r>
              <a:rPr lang="zh-CN" altLang="en-US" dirty="0"/>
              <a:t>合并起来，为每个</a:t>
            </a:r>
            <a:r>
              <a:rPr lang="en-US" altLang="zh-CN" dirty="0"/>
              <a:t>chord</a:t>
            </a:r>
            <a:r>
              <a:rPr lang="zh-CN" altLang="en-US" dirty="0"/>
              <a:t>设置不同的乐器，生成多音轨的音乐</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5</a:t>
            </a:fld>
            <a:endParaRPr kumimoji="1" lang="zh-CN" altLang="en-US"/>
          </a:p>
        </p:txBody>
      </p:sp>
    </p:spTree>
    <p:extLst>
      <p:ext uri="{BB962C8B-B14F-4D97-AF65-F5344CB8AC3E}">
        <p14:creationId xmlns:p14="http://schemas.microsoft.com/office/powerpoint/2010/main" val="1744944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Setting </a:t>
            </a:r>
            <a:r>
              <a:rPr lang="zh-CN" altLang="en-US" dirty="0"/>
              <a:t>表示一个数，一个列表，或者列表的列表，用于</a:t>
            </a:r>
            <a:r>
              <a:rPr lang="en-US" altLang="zh-CN" dirty="0"/>
              <a:t>%</a:t>
            </a:r>
            <a:r>
              <a:rPr lang="zh-CN" altLang="en-US" dirty="0"/>
              <a:t>和</a:t>
            </a:r>
            <a:r>
              <a:rPr lang="en-US" altLang="zh-CN" dirty="0"/>
              <a:t>@</a:t>
            </a:r>
            <a:r>
              <a:rPr lang="zh-CN" altLang="en-US" dirty="0"/>
              <a:t>操作符对 </a:t>
            </a:r>
            <a:r>
              <a:rPr lang="en-US" altLang="zh-CN" dirty="0"/>
              <a:t>note </a:t>
            </a:r>
            <a:r>
              <a:rPr lang="zh-CN" altLang="en-US" dirty="0"/>
              <a:t>或 </a:t>
            </a:r>
            <a:r>
              <a:rPr lang="en-US" altLang="zh-CN" dirty="0"/>
              <a:t>chord </a:t>
            </a:r>
            <a:r>
              <a:rPr lang="zh-CN" altLang="en-US" dirty="0"/>
              <a:t>做出更改。</a:t>
            </a:r>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Note </a:t>
            </a:r>
            <a:r>
              <a:rPr lang="zh-CN" altLang="en-US" dirty="0"/>
              <a:t>表示一个音符，其中包含了音名 </a:t>
            </a:r>
            <a:r>
              <a:rPr lang="en-US" altLang="zh-CN" dirty="0"/>
              <a:t>(C, E, Gb, ... </a:t>
            </a:r>
            <a:r>
              <a:rPr lang="zh-CN" altLang="en-US" dirty="0"/>
              <a:t>一个表示音名的字符串</a:t>
            </a:r>
            <a:r>
              <a:rPr lang="en-US" altLang="zh-CN" dirty="0"/>
              <a:t>) </a:t>
            </a:r>
            <a:r>
              <a:rPr lang="zh-CN" altLang="en-US" dirty="0"/>
              <a:t>，八度数</a:t>
            </a:r>
            <a:r>
              <a:rPr lang="en-US" altLang="zh-CN" dirty="0"/>
              <a:t>(</a:t>
            </a:r>
            <a:r>
              <a:rPr lang="zh-CN" altLang="en-US" dirty="0"/>
              <a:t>和音名一起确定一个音的音高</a:t>
            </a:r>
            <a:r>
              <a:rPr lang="en-US" altLang="zh-CN" dirty="0"/>
              <a:t>)</a:t>
            </a:r>
            <a:r>
              <a:rPr lang="zh-CN" altLang="en-US" dirty="0"/>
              <a:t>，时长</a:t>
            </a:r>
            <a:r>
              <a:rPr lang="en-US" altLang="zh-CN" dirty="0"/>
              <a:t>(</a:t>
            </a:r>
            <a:r>
              <a:rPr lang="zh-CN" altLang="en-US" dirty="0"/>
              <a:t>音符长度，单位为小节</a:t>
            </a:r>
            <a:r>
              <a:rPr lang="en-US" altLang="zh-CN" dirty="0"/>
              <a:t>) </a:t>
            </a:r>
            <a:r>
              <a:rPr lang="zh-CN" altLang="en-US" dirty="0"/>
              <a:t>和音量</a:t>
            </a:r>
            <a:r>
              <a:rPr lang="en-US" altLang="zh-CN" dirty="0"/>
              <a:t>(</a:t>
            </a:r>
            <a:r>
              <a:rPr lang="zh-CN" altLang="en-US" dirty="0"/>
              <a:t>音符的力度，范围为 </a:t>
            </a:r>
            <a:r>
              <a:rPr lang="en-US" altLang="zh-CN" dirty="0"/>
              <a:t>0-127) </a:t>
            </a:r>
            <a:r>
              <a:rPr lang="zh-CN" altLang="en-US" dirty="0"/>
              <a:t>等信息。可以通过 </a:t>
            </a:r>
            <a:r>
              <a:rPr lang="en-US" altLang="zh-CN" dirty="0"/>
              <a:t>1.3.1 </a:t>
            </a:r>
            <a:r>
              <a:rPr lang="zh-CN" altLang="en-US" dirty="0"/>
              <a:t>节中的特定语义的字符串对音 符进行初始化，也可以用 </a:t>
            </a:r>
            <a:r>
              <a:rPr lang="en-US" altLang="zh-CN" dirty="0"/>
              <a:t>setting </a:t>
            </a:r>
            <a:r>
              <a:rPr lang="zh-CN" altLang="en-US" dirty="0"/>
              <a:t>对音符进行初始化，还可直接使用音高数进行初始化。</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Chord </a:t>
            </a:r>
            <a:r>
              <a:rPr lang="zh-CN" altLang="en-US" dirty="0"/>
              <a:t>被定义为一组音符的集合，这个定义或许比乐理里面的和弦定义更为 广义化，因为按照这个定义，一首完整的乐曲也可以完全装进和弦类里面。</a:t>
            </a:r>
            <a:r>
              <a:rPr lang="en-US" altLang="zh-CN" dirty="0"/>
              <a:t>Chord </a:t>
            </a:r>
            <a:r>
              <a:rPr lang="zh-CN" altLang="en-US" dirty="0"/>
              <a:t>包含了音符</a:t>
            </a:r>
            <a:r>
              <a:rPr lang="en-US" altLang="zh-CN" dirty="0"/>
              <a:t>(</a:t>
            </a:r>
            <a:r>
              <a:rPr lang="zh-CN" altLang="en-US" dirty="0"/>
              <a:t>音符列表，为一个记载着这个和弦所有音符的列表</a:t>
            </a:r>
            <a:r>
              <a:rPr lang="en-US" altLang="zh-CN" dirty="0"/>
              <a:t>)</a:t>
            </a:r>
            <a:r>
              <a:rPr lang="zh-CN" altLang="en-US" dirty="0"/>
              <a:t>，时长</a:t>
            </a:r>
            <a:r>
              <a:rPr lang="en-US" altLang="zh-CN" dirty="0"/>
              <a:t>(</a:t>
            </a:r>
            <a:r>
              <a:rPr lang="zh-CN" altLang="en-US" dirty="0"/>
              <a:t>和弦的每 个音符各自的音符长度</a:t>
            </a:r>
            <a:r>
              <a:rPr lang="en-US" altLang="zh-CN" dirty="0"/>
              <a:t>)</a:t>
            </a:r>
            <a:r>
              <a:rPr lang="zh-CN" altLang="en-US" dirty="0"/>
              <a:t>和间隔</a:t>
            </a:r>
            <a:r>
              <a:rPr lang="en-US" altLang="zh-CN" dirty="0"/>
              <a:t>(</a:t>
            </a:r>
            <a:r>
              <a:rPr lang="zh-CN" altLang="en-US" dirty="0"/>
              <a:t>每两个连续音符之间的间隔，单位为小节</a:t>
            </a:r>
            <a:r>
              <a:rPr lang="en-US" altLang="zh-CN" dirty="0"/>
              <a:t>)</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Piece</a:t>
            </a:r>
            <a:r>
              <a:rPr lang="zh-CN" altLang="en-US" dirty="0"/>
              <a:t>用于将多个</a:t>
            </a:r>
            <a:r>
              <a:rPr lang="en-US" altLang="zh-CN" dirty="0"/>
              <a:t>chord</a:t>
            </a:r>
            <a:r>
              <a:rPr lang="zh-CN" altLang="en-US" dirty="0"/>
              <a:t>合并起来，为每个</a:t>
            </a:r>
            <a:r>
              <a:rPr lang="en-US" altLang="zh-CN" dirty="0"/>
              <a:t>chord</a:t>
            </a:r>
            <a:r>
              <a:rPr lang="zh-CN" altLang="en-US" dirty="0"/>
              <a:t>设置不同的乐器，生成多音轨的音乐</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6</a:t>
            </a:fld>
            <a:endParaRPr kumimoji="1" lang="zh-CN" altLang="en-US"/>
          </a:p>
        </p:txBody>
      </p:sp>
    </p:spTree>
    <p:extLst>
      <p:ext uri="{BB962C8B-B14F-4D97-AF65-F5344CB8AC3E}">
        <p14:creationId xmlns:p14="http://schemas.microsoft.com/office/powerpoint/2010/main" val="3597167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7</a:t>
            </a:fld>
            <a:endParaRPr kumimoji="1" lang="zh-CN" altLang="en-US"/>
          </a:p>
        </p:txBody>
      </p:sp>
    </p:spTree>
    <p:extLst>
      <p:ext uri="{BB962C8B-B14F-4D97-AF65-F5344CB8AC3E}">
        <p14:creationId xmlns:p14="http://schemas.microsoft.com/office/powerpoint/2010/main" val="4229142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8</a:t>
            </a:fld>
            <a:endParaRPr kumimoji="1" lang="zh-CN" altLang="en-US"/>
          </a:p>
        </p:txBody>
      </p:sp>
    </p:spTree>
    <p:extLst>
      <p:ext uri="{BB962C8B-B14F-4D97-AF65-F5344CB8AC3E}">
        <p14:creationId xmlns:p14="http://schemas.microsoft.com/office/powerpoint/2010/main" val="911970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9</a:t>
            </a:fld>
            <a:endParaRPr kumimoji="1" lang="zh-CN" altLang="en-US"/>
          </a:p>
        </p:txBody>
      </p:sp>
    </p:spTree>
    <p:extLst>
      <p:ext uri="{BB962C8B-B14F-4D97-AF65-F5344CB8AC3E}">
        <p14:creationId xmlns:p14="http://schemas.microsoft.com/office/powerpoint/2010/main" val="10059971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A46E2D1-5910-EA4E-ABB8-041E9B70CE2C}" type="datetimeFigureOut">
              <a:rPr kumimoji="1" lang="zh-CN" altLang="en-US" smtClean="0"/>
              <a:t>2021/12/25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
        <p:nvSpPr>
          <p:cNvPr id="7" name="标题 1"/>
          <p:cNvSpPr txBox="1"/>
          <p:nvPr userDrawn="1"/>
        </p:nvSpPr>
        <p:spPr bwMode="auto">
          <a:xfrm>
            <a:off x="0" y="1773238"/>
            <a:ext cx="12192000" cy="2259012"/>
          </a:xfrm>
          <a:prstGeom prst="rect">
            <a:avLst/>
          </a:prstGeom>
          <a:solidFill>
            <a:schemeClr val="accent5">
              <a:lumMod val="50000"/>
            </a:schemeClr>
          </a:solidFill>
          <a:ln w="9525">
            <a:noFill/>
            <a:miter lim="800000"/>
          </a:ln>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b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br>
            <a:endParaRPr kumimoji="0" lang="zh-CN" altLang="en-US"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2" name="标题 1"/>
          <p:cNvSpPr>
            <a:spLocks noGrp="1"/>
          </p:cNvSpPr>
          <p:nvPr>
            <p:ph type="ctrTitle"/>
          </p:nvPr>
        </p:nvSpPr>
        <p:spPr>
          <a:xfrm>
            <a:off x="1524000" y="2027582"/>
            <a:ext cx="9144000" cy="1775791"/>
          </a:xfrm>
        </p:spPr>
        <p:txBody>
          <a:bodyPr anchor="ctr">
            <a:normAutofit/>
          </a:bodyPr>
          <a:lstStyle>
            <a:lvl1pPr algn="ctr">
              <a:defRPr sz="4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kumimoji="1" lang="zh-CN" altLang="en-US"/>
              <a:t>单击此处编辑母版标题样式</a:t>
            </a:r>
          </a:p>
        </p:txBody>
      </p:sp>
      <p:sp>
        <p:nvSpPr>
          <p:cNvPr id="3" name="副标题 2"/>
          <p:cNvSpPr>
            <a:spLocks noGrp="1"/>
          </p:cNvSpPr>
          <p:nvPr>
            <p:ph type="subTitle" idx="1"/>
          </p:nvPr>
        </p:nvSpPr>
        <p:spPr>
          <a:xfrm>
            <a:off x="1524000" y="4366419"/>
            <a:ext cx="9144000" cy="1655762"/>
          </a:xfrm>
        </p:spPr>
        <p:txBody>
          <a:bodyPr>
            <a:normAutofit/>
          </a:bodyPr>
          <a:lstStyle>
            <a:lvl1pPr marL="0" indent="0" algn="ctr">
              <a:buNone/>
              <a:defRPr sz="2800">
                <a:solidFill>
                  <a:srgbClr val="002060"/>
                </a:solidFill>
                <a:latin typeface="微软雅黑" panose="020B0503020204020204" pitchFamily="34" charset="-122"/>
                <a:ea typeface="微软雅黑" panose="020B0503020204020204" pitchFamily="34" charset="-122"/>
                <a:cs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5980927"/>
            <a:ext cx="12192001" cy="100525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6A46E2D1-5910-EA4E-ABB8-041E9B70CE2C}" type="datetimeFigureOut">
              <a:rPr kumimoji="1" lang="zh-CN" altLang="en-US" smtClean="0"/>
              <a:t>2021/12/25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A46E2D1-5910-EA4E-ABB8-041E9B70CE2C}" type="datetimeFigureOut">
              <a:rPr kumimoji="1" lang="zh-CN" altLang="en-US" smtClean="0"/>
              <a:t>2021/12/25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6A46E2D1-5910-EA4E-ABB8-041E9B70CE2C}" type="datetimeFigureOut">
              <a:rPr kumimoji="1" lang="zh-CN" altLang="en-US" smtClean="0"/>
              <a:t>2021/12/25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hasCustomPrompt="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将图片拖动到占位符，或单击添加图标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6A46E2D1-5910-EA4E-ABB8-041E9B70CE2C}" type="datetimeFigureOut">
              <a:rPr kumimoji="1" lang="zh-CN" altLang="en-US" smtClean="0"/>
              <a:t>2021/12/25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6A46E2D1-5910-EA4E-ABB8-041E9B70CE2C}" type="datetimeFigureOut">
              <a:rPr kumimoji="1" lang="zh-CN" altLang="en-US" smtClean="0"/>
              <a:t>2021/12/25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6A46E2D1-5910-EA4E-ABB8-041E9B70CE2C}" type="datetimeFigureOut">
              <a:rPr kumimoji="1" lang="zh-CN" altLang="en-US" smtClean="0"/>
              <a:t>2021/12/25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93228"/>
            <a:ext cx="10515600" cy="5363122"/>
          </a:xfrm>
        </p:spPr>
        <p:txBody>
          <a:bodyPr/>
          <a:lstStyle>
            <a:lvl1pPr>
              <a:defRPr baseline="0">
                <a:solidFill>
                  <a:srgbClr val="002060"/>
                </a:solidFill>
                <a:latin typeface="Palatino Linotype" panose="02040502050505030304" pitchFamily="18" charset="0"/>
                <a:ea typeface="微软雅黑" panose="020B0503020204020204" pitchFamily="34" charset="-122"/>
                <a:cs typeface="微软雅黑" panose="020B0503020204020204" pitchFamily="34" charset="-122"/>
              </a:defRPr>
            </a:lvl1pPr>
            <a:lvl2pPr>
              <a:defRPr baseline="0">
                <a:solidFill>
                  <a:srgbClr val="002060"/>
                </a:solidFill>
                <a:latin typeface="Palatino Linotype" panose="02040502050505030304" pitchFamily="18" charset="0"/>
                <a:ea typeface="微软雅黑" panose="020B0503020204020204" pitchFamily="34" charset="-122"/>
                <a:cs typeface="微软雅黑" panose="020B0503020204020204" pitchFamily="34" charset="-122"/>
              </a:defRPr>
            </a:lvl2pPr>
            <a:lvl3pPr>
              <a:defRPr baseline="0">
                <a:solidFill>
                  <a:srgbClr val="002060"/>
                </a:solidFill>
                <a:latin typeface="Palatino Linotype" panose="02040502050505030304" pitchFamily="18" charset="0"/>
                <a:ea typeface="微软雅黑" panose="020B0503020204020204" pitchFamily="34" charset="-122"/>
                <a:cs typeface="微软雅黑" panose="020B0503020204020204" pitchFamily="34" charset="-122"/>
              </a:defRPr>
            </a:lvl3pPr>
            <a:lvl4pPr>
              <a:defRPr baseline="0">
                <a:solidFill>
                  <a:srgbClr val="002060"/>
                </a:solidFill>
                <a:latin typeface="Palatino Linotype" panose="02040502050505030304" pitchFamily="18" charset="0"/>
                <a:ea typeface="微软雅黑" panose="020B0503020204020204" pitchFamily="34" charset="-122"/>
                <a:cs typeface="微软雅黑" panose="020B0503020204020204" pitchFamily="34" charset="-122"/>
              </a:defRPr>
            </a:lvl4pPr>
            <a:lvl5pPr>
              <a:defRPr baseline="0">
                <a:solidFill>
                  <a:srgbClr val="002060"/>
                </a:solidFill>
                <a:latin typeface="Palatino Linotype" panose="02040502050505030304" pitchFamily="18" charset="0"/>
                <a:ea typeface="微软雅黑" panose="020B0503020204020204" pitchFamily="34" charset="-122"/>
                <a:cs typeface="微软雅黑" panose="020B0503020204020204" pitchFamily="34" charset="-122"/>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10"/>
          </p:nvPr>
        </p:nvSpPr>
        <p:spPr/>
        <p:txBody>
          <a:bodyPr/>
          <a:lstStyle/>
          <a:p>
            <a:fld id="{6A46E2D1-5910-EA4E-ABB8-041E9B70CE2C}" type="datetimeFigureOut">
              <a:rPr kumimoji="1" lang="zh-CN" altLang="en-US" smtClean="0"/>
              <a:t>2021/12/25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
        <p:nvSpPr>
          <p:cNvPr id="7" name="标题 1"/>
          <p:cNvSpPr txBox="1"/>
          <p:nvPr userDrawn="1"/>
        </p:nvSpPr>
        <p:spPr bwMode="auto">
          <a:xfrm>
            <a:off x="-1" y="0"/>
            <a:ext cx="11398469" cy="705563"/>
          </a:xfrm>
          <a:prstGeom prst="rect">
            <a:avLst/>
          </a:prstGeom>
          <a:solidFill>
            <a:schemeClr val="accent5">
              <a:lumMod val="50000"/>
            </a:schemeClr>
          </a:solidFill>
          <a:ln w="38100">
            <a:noFill/>
            <a:miter lim="800000"/>
          </a:ln>
        </p:spPr>
        <p:txBody>
          <a:bodyPr anchor="ctr"/>
          <a:lstStyle/>
          <a:p>
            <a:endParaRPr lang="zh-CN" altLang="en-US" sz="3200" b="1" dirty="0">
              <a:solidFill>
                <a:srgbClr val="FFFFFF"/>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38200" y="0"/>
            <a:ext cx="10515600" cy="702019"/>
          </a:xfrm>
        </p:spPr>
        <p:txBody>
          <a:bodyPr>
            <a:normAutofit/>
          </a:bodyPr>
          <a:lstStyle>
            <a:lvl1pPr>
              <a:defRPr sz="3200" b="1"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kumimoji="1" lang="zh-CN" altLang="en-US" dirty="0"/>
              <a:t>单击此处编辑母版标题样式</a:t>
            </a:r>
          </a:p>
        </p:txBody>
      </p:sp>
      <p:pic>
        <p:nvPicPr>
          <p:cNvPr id="11" name="图形 10"/>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51858"/>
          <a:stretch>
            <a:fillRect/>
          </a:stretch>
        </p:blipFill>
        <p:spPr>
          <a:xfrm>
            <a:off x="11480873" y="58899"/>
            <a:ext cx="634928" cy="58421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stretch>
            <a:fillRect/>
          </a:stretch>
        </p:blipFill>
        <p:spPr>
          <a:xfrm>
            <a:off x="11369432" y="26376"/>
            <a:ext cx="787400" cy="702019"/>
          </a:xfrm>
          <a:prstGeom prst="rect">
            <a:avLst/>
          </a:prstGeom>
        </p:spPr>
      </p:pic>
      <p:sp>
        <p:nvSpPr>
          <p:cNvPr id="4" name="日期占位符 3"/>
          <p:cNvSpPr>
            <a:spLocks noGrp="1"/>
          </p:cNvSpPr>
          <p:nvPr>
            <p:ph type="dt" sz="half" idx="10"/>
          </p:nvPr>
        </p:nvSpPr>
        <p:spPr/>
        <p:txBody>
          <a:bodyPr/>
          <a:lstStyle/>
          <a:p>
            <a:fld id="{6A46E2D1-5910-EA4E-ABB8-041E9B70CE2C}" type="datetimeFigureOut">
              <a:rPr kumimoji="1" lang="zh-CN" altLang="en-US" smtClean="0"/>
              <a:t>2021/12/25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
        <p:nvSpPr>
          <p:cNvPr id="7" name="标题 1"/>
          <p:cNvSpPr txBox="1"/>
          <p:nvPr userDrawn="1"/>
        </p:nvSpPr>
        <p:spPr bwMode="auto">
          <a:xfrm>
            <a:off x="-1" y="0"/>
            <a:ext cx="11398469" cy="705563"/>
          </a:xfrm>
          <a:prstGeom prst="rect">
            <a:avLst/>
          </a:prstGeom>
          <a:solidFill>
            <a:schemeClr val="accent5">
              <a:lumMod val="50000"/>
            </a:schemeClr>
          </a:solidFill>
          <a:ln w="38100">
            <a:noFill/>
            <a:miter lim="800000"/>
          </a:ln>
        </p:spPr>
        <p:txBody>
          <a:bodyPr anchor="ctr"/>
          <a:lstStyle/>
          <a:p>
            <a:endParaRPr lang="zh-CN" altLang="en-US" sz="3200" b="1" dirty="0">
              <a:solidFill>
                <a:srgbClr val="FFFFFF"/>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38200" y="1"/>
            <a:ext cx="10515600" cy="702020"/>
          </a:xfrm>
        </p:spPr>
        <p:txBody>
          <a:bodyPr>
            <a:normAutofit/>
          </a:bodyPr>
          <a:lstStyle>
            <a:lvl1pPr>
              <a:defRPr sz="3200" b="1"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kumimoji="1" lang="zh-CN" altLang="en-US" dirty="0"/>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08030" y="5852746"/>
            <a:ext cx="5776686" cy="1005254"/>
          </a:xfrm>
          <a:prstGeom prst="rect">
            <a:avLst/>
          </a:prstGeom>
        </p:spPr>
      </p:pic>
      <p:sp>
        <p:nvSpPr>
          <p:cNvPr id="3" name="日期占位符 2"/>
          <p:cNvSpPr>
            <a:spLocks noGrp="1"/>
          </p:cNvSpPr>
          <p:nvPr>
            <p:ph type="dt" sz="half" idx="10"/>
          </p:nvPr>
        </p:nvSpPr>
        <p:spPr/>
        <p:txBody>
          <a:bodyPr/>
          <a:lstStyle/>
          <a:p>
            <a:fld id="{6A46E2D1-5910-EA4E-ABB8-041E9B70CE2C}" type="datetimeFigureOut">
              <a:rPr kumimoji="1" lang="zh-CN" altLang="en-US" smtClean="0"/>
              <a:t>2021/12/25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
        <p:nvSpPr>
          <p:cNvPr id="6" name="标题 1"/>
          <p:cNvSpPr txBox="1"/>
          <p:nvPr userDrawn="1"/>
        </p:nvSpPr>
        <p:spPr bwMode="auto">
          <a:xfrm>
            <a:off x="348343" y="2045799"/>
            <a:ext cx="11495315" cy="2259012"/>
          </a:xfrm>
          <a:prstGeom prst="rect">
            <a:avLst/>
          </a:prstGeom>
          <a:solidFill>
            <a:schemeClr val="accent5">
              <a:lumMod val="50000"/>
            </a:schemeClr>
          </a:solidFill>
          <a:ln w="9525">
            <a:solidFill>
              <a:schemeClr val="tx2"/>
            </a:solidFill>
            <a:miter lim="800000"/>
          </a:ln>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b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b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标题 1"/>
          <p:cNvSpPr>
            <a:spLocks noGrp="1"/>
          </p:cNvSpPr>
          <p:nvPr>
            <p:ph type="title"/>
          </p:nvPr>
        </p:nvSpPr>
        <p:spPr>
          <a:xfrm>
            <a:off x="838200" y="2512523"/>
            <a:ext cx="10515600" cy="1325563"/>
          </a:xfrm>
        </p:spPr>
        <p:txBody>
          <a:bodyPr/>
          <a:lstStyle>
            <a:lvl1pPr algn="ctr">
              <a:defRPr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kumimoji="1" lang="zh-CN" altLang="en-US"/>
              <a:t>单击此处编辑母版标题样式</a:t>
            </a:r>
          </a:p>
        </p:txBody>
      </p:sp>
      <p:pic>
        <p:nvPicPr>
          <p:cNvPr id="10" name="图形 9"/>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351794"/>
            <a:ext cx="2490494" cy="110320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08030" y="5852746"/>
            <a:ext cx="5776686" cy="1005254"/>
          </a:xfrm>
          <a:prstGeom prst="rect">
            <a:avLst/>
          </a:prstGeom>
        </p:spPr>
      </p:pic>
      <p:sp>
        <p:nvSpPr>
          <p:cNvPr id="3" name="日期占位符 2"/>
          <p:cNvSpPr>
            <a:spLocks noGrp="1"/>
          </p:cNvSpPr>
          <p:nvPr>
            <p:ph type="dt" sz="half" idx="10"/>
          </p:nvPr>
        </p:nvSpPr>
        <p:spPr/>
        <p:txBody>
          <a:bodyPr/>
          <a:lstStyle/>
          <a:p>
            <a:fld id="{6A46E2D1-5910-EA4E-ABB8-041E9B70CE2C}" type="datetimeFigureOut">
              <a:rPr kumimoji="1" lang="zh-CN" altLang="en-US" smtClean="0"/>
              <a:t>2021/12/25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
        <p:nvSpPr>
          <p:cNvPr id="6" name="标题 1"/>
          <p:cNvSpPr txBox="1"/>
          <p:nvPr userDrawn="1"/>
        </p:nvSpPr>
        <p:spPr bwMode="auto">
          <a:xfrm>
            <a:off x="0" y="1773238"/>
            <a:ext cx="12191999" cy="2259012"/>
          </a:xfrm>
          <a:prstGeom prst="rect">
            <a:avLst/>
          </a:prstGeom>
          <a:solidFill>
            <a:schemeClr val="accent5">
              <a:lumMod val="50000"/>
            </a:schemeClr>
          </a:solidFill>
          <a:ln w="9525">
            <a:solidFill>
              <a:schemeClr val="tx2"/>
            </a:solidFill>
            <a:miter lim="800000"/>
          </a:ln>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b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b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标题 1"/>
          <p:cNvSpPr>
            <a:spLocks noGrp="1"/>
          </p:cNvSpPr>
          <p:nvPr>
            <p:ph type="title"/>
          </p:nvPr>
        </p:nvSpPr>
        <p:spPr>
          <a:xfrm>
            <a:off x="838200" y="2239962"/>
            <a:ext cx="10515600" cy="1325563"/>
          </a:xfrm>
        </p:spPr>
        <p:txBody>
          <a:bodyPr/>
          <a:lstStyle>
            <a:lvl1pPr algn="ctr">
              <a:defRPr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kumimoji="1" lang="zh-CN" altLang="en-US"/>
              <a:t>单击此处编辑母版标题样式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A46E2D1-5910-EA4E-ABB8-041E9B70CE2C}" type="datetimeFigureOut">
              <a:rPr kumimoji="1" lang="zh-CN" altLang="en-US" smtClean="0"/>
              <a:t>2021/12/25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pic>
        <p:nvPicPr>
          <p:cNvPr id="6" name="Picture 2" descr="http://images.smh.com.au/2012/09/20/3649933/art-353-Smiley-300x0.jpg"/>
          <p:cNvPicPr>
            <a:picLocks noChangeAspect="1" noChangeArrowheads="1"/>
          </p:cNvPicPr>
          <p:nvPr userDrawn="1"/>
        </p:nvPicPr>
        <p:blipFill>
          <a:blip r:embed="rId2"/>
          <a:srcRect/>
          <a:stretch>
            <a:fillRect/>
          </a:stretch>
        </p:blipFill>
        <p:spPr bwMode="auto">
          <a:xfrm>
            <a:off x="9889436" y="4357694"/>
            <a:ext cx="1565794" cy="1591890"/>
          </a:xfrm>
          <a:prstGeom prst="rect">
            <a:avLst/>
          </a:prstGeom>
          <a:noFill/>
        </p:spPr>
      </p:pic>
      <p:sp>
        <p:nvSpPr>
          <p:cNvPr id="7" name="标题 1"/>
          <p:cNvSpPr txBox="1"/>
          <p:nvPr userDrawn="1"/>
        </p:nvSpPr>
        <p:spPr bwMode="auto">
          <a:xfrm>
            <a:off x="-1" y="1773238"/>
            <a:ext cx="12186746" cy="2259012"/>
          </a:xfrm>
          <a:prstGeom prst="rect">
            <a:avLst/>
          </a:prstGeom>
          <a:solidFill>
            <a:schemeClr val="accent5">
              <a:lumMod val="50000"/>
            </a:schemeClr>
          </a:solidFill>
          <a:ln w="9525">
            <a:solidFill>
              <a:schemeClr val="tx2"/>
            </a:solidFill>
            <a:miter lim="800000"/>
          </a:ln>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b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b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标题 1"/>
          <p:cNvSpPr>
            <a:spLocks noGrp="1"/>
          </p:cNvSpPr>
          <p:nvPr>
            <p:ph type="title"/>
          </p:nvPr>
        </p:nvSpPr>
        <p:spPr>
          <a:xfrm>
            <a:off x="838200" y="2239962"/>
            <a:ext cx="10515600" cy="1325563"/>
          </a:xfrm>
        </p:spPr>
        <p:txBody>
          <a:bodyPr/>
          <a:lstStyle>
            <a:lvl1pPr algn="ctr">
              <a:defRPr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kumimoji="1" lang="zh-CN" altLang="en-US"/>
              <a:t>单击此处编辑母版标题样式</a:t>
            </a:r>
          </a:p>
        </p:txBody>
      </p:sp>
      <p:sp>
        <p:nvSpPr>
          <p:cNvPr id="11" name="文本占位符 3"/>
          <p:cNvSpPr>
            <a:spLocks noGrp="1"/>
          </p:cNvSpPr>
          <p:nvPr>
            <p:ph type="body" sz="half" idx="2"/>
          </p:nvPr>
        </p:nvSpPr>
        <p:spPr>
          <a:xfrm>
            <a:off x="1571604" y="4357694"/>
            <a:ext cx="6581796" cy="804862"/>
          </a:xfrm>
        </p:spPr>
        <p:txBody>
          <a:bodyPr/>
          <a:lstStyle>
            <a:lvl1pPr marL="0" indent="0">
              <a:buNone/>
              <a:defRPr sz="2800">
                <a:solidFill>
                  <a:srgbClr val="002060"/>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8686" y="767984"/>
            <a:ext cx="5776686" cy="100525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6A46E2D1-5910-EA4E-ABB8-041E9B70CE2C}" type="datetimeFigureOut">
              <a:rPr kumimoji="1" lang="zh-CN" altLang="en-US" smtClean="0"/>
              <a:t>2021/12/25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6A46E2D1-5910-EA4E-ABB8-041E9B70CE2C}" type="datetimeFigureOut">
              <a:rPr kumimoji="1" lang="zh-CN" altLang="en-US" smtClean="0"/>
              <a:t>2021/12/25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6A46E2D1-5910-EA4E-ABB8-041E9B70CE2C}" type="datetimeFigureOut">
              <a:rPr kumimoji="1" lang="zh-CN" altLang="en-US" smtClean="0"/>
              <a:t>2021/12/25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6E2D1-5910-EA4E-ABB8-041E9B70CE2C}" type="datetimeFigureOut">
              <a:rPr kumimoji="1" lang="zh-CN" altLang="en-US" smtClean="0"/>
              <a:t>2021/12/25</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074ED-9C8F-C341-995A-7A550AC5CFD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37.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assets/if%20you.mid" TargetMode="External"/><Relationship Id="rId5" Type="http://schemas.openxmlformats.org/officeDocument/2006/relationships/image" Target="../media/image36.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hyperlink" Target="musicode.pdf" TargetMode="External"/><Relationship Id="rId3" Type="http://schemas.openxmlformats.org/officeDocument/2006/relationships/image" Target="../media/image7.jpeg"/><Relationship Id="rId7"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temp.mid" TargetMode="External"/><Relationship Id="rId5" Type="http://schemas.openxmlformats.org/officeDocument/2006/relationships/hyperlink" Target="musicode&#28436;&#31034;.mp4" TargetMode="External"/><Relationship Id="rId4" Type="http://schemas.openxmlformats.org/officeDocument/2006/relationships/image" Target="../media/image6.png"/><Relationship Id="rId9"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assets/&#26609;&#24335;-&#24052;&#36203;%20&#21069;&#22863;&#26354;&#19982;&#36171;&#26684;%20C&#22823;&#35843;&#31532;&#19968;&#21495;%20BWV846.mid" TargetMode="External"/><Relationship Id="rId5" Type="http://schemas.openxmlformats.org/officeDocument/2006/relationships/image" Target="../media/image10.jpg"/><Relationship Id="rId10" Type="http://schemas.openxmlformats.org/officeDocument/2006/relationships/image" Target="../media/image13.jpg"/><Relationship Id="rId4" Type="http://schemas.openxmlformats.org/officeDocument/2006/relationships/image" Target="../media/image6.png"/><Relationship Id="rId9" Type="http://schemas.openxmlformats.org/officeDocument/2006/relationships/hyperlink" Target="assets/&#20998;&#35299;-&#24052;&#36203;%20&#21069;&#22863;&#26354;&#19982;&#36171;&#26684;%20C&#22823;&#35843;&#31532;&#19968;&#21495;%20BWV846.mid"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7.jpeg"/><Relationship Id="rId7"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10" Type="http://schemas.openxmlformats.org/officeDocument/2006/relationships/image" Target="../media/image19.png"/><Relationship Id="rId4" Type="http://schemas.openxmlformats.org/officeDocument/2006/relationships/image" Target="../media/image6.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7.jpe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7.jpeg"/><Relationship Id="rId7" Type="http://schemas.openxmlformats.org/officeDocument/2006/relationships/image" Target="../media/image29.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8.jpg"/><Relationship Id="rId5" Type="http://schemas.openxmlformats.org/officeDocument/2006/relationships/image" Target="../media/image27.png"/><Relationship Id="rId4" Type="http://schemas.openxmlformats.org/officeDocument/2006/relationships/image" Target="../media/image6.png"/><Relationship Id="rId9" Type="http://schemas.openxmlformats.org/officeDocument/2006/relationships/image" Target="../media/image31.png"/></Relationships>
</file>

<file path=ppt/slides/_rels/slide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7.jpeg"/><Relationship Id="rId7" Type="http://schemas.openxmlformats.org/officeDocument/2006/relationships/image" Target="../media/image28.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3.jpg"/><Relationship Id="rId5" Type="http://schemas.openxmlformats.org/officeDocument/2006/relationships/image" Target="../media/image32.png"/><Relationship Id="rId4" Type="http://schemas.openxmlformats.org/officeDocument/2006/relationships/image" Target="../media/image6.png"/><Relationship Id="rId9"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73200" y="2138279"/>
            <a:ext cx="9245600" cy="1648322"/>
          </a:xfrm>
        </p:spPr>
        <p:txBody>
          <a:bodyPr>
            <a:normAutofit fontScale="90000"/>
          </a:bodyPr>
          <a:lstStyle/>
          <a:p>
            <a:pPr algn="ctr">
              <a:lnSpc>
                <a:spcPct val="120000"/>
              </a:lnSpc>
            </a:pPr>
            <a:r>
              <a:rPr lang="en-US" altLang="zh-CN" dirty="0" err="1">
                <a:sym typeface="+mn-ea"/>
              </a:rPr>
              <a:t>Musicode</a:t>
            </a:r>
            <a:br>
              <a:rPr lang="zh-CN" altLang="en-US" dirty="0">
                <a:sym typeface="+mn-ea"/>
              </a:rPr>
            </a:br>
            <a:r>
              <a:rPr lang="zh-CN" altLang="en-US" dirty="0">
                <a:sym typeface="+mn-ea"/>
              </a:rPr>
              <a:t>基于</a:t>
            </a:r>
            <a:r>
              <a:rPr lang="en-US" altLang="zh-CN" dirty="0">
                <a:sym typeface="+mn-ea"/>
              </a:rPr>
              <a:t>C</a:t>
            </a:r>
            <a:r>
              <a:rPr lang="zh-CN" altLang="en-US" dirty="0">
                <a:sym typeface="+mn-ea"/>
              </a:rPr>
              <a:t>的音乐编程语言</a:t>
            </a:r>
            <a:endParaRPr kumimoji="1" lang="zh-CN" altLang="en-US" sz="3100" b="1" dirty="0">
              <a:solidFill>
                <a:schemeClr val="bg1"/>
              </a:solidFill>
              <a:effectLst>
                <a:outerShdw blurRad="38100" dist="38100" dir="2700000" algn="tl">
                  <a:srgbClr val="000000">
                    <a:alpha val="43137"/>
                  </a:srgbClr>
                </a:outerShdw>
              </a:effectLst>
              <a:latin typeface="Palatino Linotype" panose="02040502050505030304" pitchFamily="18" charset="0"/>
              <a:cs typeface="Palatino Linotype" panose="02040502050505030304" pitchFamily="18" charset="0"/>
            </a:endParaRPr>
          </a:p>
        </p:txBody>
      </p:sp>
      <p:sp>
        <p:nvSpPr>
          <p:cNvPr id="10" name="副标题 2"/>
          <p:cNvSpPr txBox="1"/>
          <p:nvPr/>
        </p:nvSpPr>
        <p:spPr>
          <a:xfrm>
            <a:off x="2364839" y="4600347"/>
            <a:ext cx="7213382" cy="16877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a:buNone/>
              <a:defRPr sz="2800" kern="1200">
                <a:solidFill>
                  <a:srgbClr val="002060"/>
                </a:solidFill>
                <a:latin typeface="微软雅黑" panose="020B0503020204020204" pitchFamily="34" charset="-122"/>
                <a:ea typeface="微软雅黑" panose="020B0503020204020204" pitchFamily="34" charset="-122"/>
                <a:cs typeface="微软雅黑" panose="020B0503020204020204" pitchFamily="34" charset="-122"/>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nSpc>
                <a:spcPct val="100000"/>
              </a:lnSpc>
              <a:spcBef>
                <a:spcPts val="0"/>
              </a:spcBef>
            </a:pPr>
            <a:r>
              <a:rPr kumimoji="1" lang="zh-CN" altLang="en-US" sz="3200" b="1" dirty="0">
                <a:solidFill>
                  <a:srgbClr val="1F4E79"/>
                </a:solidFill>
                <a:latin typeface="Palatino Linotype" panose="02040502050505030304" pitchFamily="18" charset="0"/>
                <a:cs typeface="Palatino Linotype" panose="02040502050505030304" pitchFamily="18" charset="0"/>
              </a:rPr>
              <a:t>汇报人：梁世俊，何逸宸</a:t>
            </a:r>
          </a:p>
          <a:p>
            <a:pPr>
              <a:lnSpc>
                <a:spcPct val="100000"/>
              </a:lnSpc>
              <a:spcBef>
                <a:spcPts val="0"/>
              </a:spcBef>
            </a:pPr>
            <a:r>
              <a:rPr kumimoji="1" lang="zh-CN" altLang="en-US" sz="3600" b="1" dirty="0">
                <a:solidFill>
                  <a:srgbClr val="1F4E79"/>
                </a:solidFill>
                <a:latin typeface="Palatino Linotype" panose="02040502050505030304" pitchFamily="18" charset="0"/>
                <a:cs typeface="Palatino Linotype" panose="02040502050505030304" pitchFamily="18" charset="0"/>
              </a:rPr>
              <a:t>日期：</a:t>
            </a:r>
            <a:r>
              <a:rPr kumimoji="1" lang="en-US" altLang="zh-CN" sz="3600" b="1" dirty="0">
                <a:solidFill>
                  <a:srgbClr val="1F4E79"/>
                </a:solidFill>
                <a:latin typeface="Palatino Linotype" panose="02040502050505030304" pitchFamily="18" charset="0"/>
                <a:cs typeface="Palatino Linotype" panose="02040502050505030304" pitchFamily="18" charset="0"/>
              </a:rPr>
              <a:t>2021.12.20</a:t>
            </a:r>
          </a:p>
        </p:txBody>
      </p:sp>
      <p:sp>
        <p:nvSpPr>
          <p:cNvPr id="9" name="文本框 8"/>
          <p:cNvSpPr txBox="1"/>
          <p:nvPr/>
        </p:nvSpPr>
        <p:spPr>
          <a:xfrm>
            <a:off x="-3765" y="403930"/>
            <a:ext cx="6094268" cy="954107"/>
          </a:xfrm>
          <a:prstGeom prst="rect">
            <a:avLst/>
          </a:prstGeom>
          <a:noFill/>
        </p:spPr>
        <p:txBody>
          <a:bodyPr wrap="square">
            <a:spAutoFit/>
          </a:bodyPr>
          <a:lstStyle/>
          <a:p>
            <a:pPr algn="ctr"/>
            <a:r>
              <a:rPr kumimoji="1" lang="zh-CN" altLang="en-US" sz="2800" b="1" dirty="0">
                <a:solidFill>
                  <a:srgbClr val="002060"/>
                </a:solidFill>
                <a:latin typeface="Palatino Linotype" panose="02040502050505030304" pitchFamily="18" charset="0"/>
                <a:ea typeface="微软雅黑" panose="020B0503020204020204" pitchFamily="34" charset="-122"/>
              </a:rPr>
              <a:t>北京航空航天大学</a:t>
            </a:r>
            <a:endParaRPr kumimoji="1" lang="en-US" altLang="zh-CN" sz="2800" b="1" dirty="0">
              <a:solidFill>
                <a:srgbClr val="002060"/>
              </a:solidFill>
              <a:latin typeface="Palatino Linotype" panose="02040502050505030304" pitchFamily="18" charset="0"/>
              <a:ea typeface="微软雅黑" panose="020B0503020204020204" pitchFamily="34" charset="-122"/>
            </a:endParaRPr>
          </a:p>
          <a:p>
            <a:pPr algn="ctr"/>
            <a:r>
              <a:rPr kumimoji="1" lang="en-US" altLang="zh-CN" sz="2800" b="1" dirty="0">
                <a:solidFill>
                  <a:srgbClr val="002060"/>
                </a:solidFill>
                <a:latin typeface="Palatino Linotype" panose="02040502050505030304" pitchFamily="18" charset="0"/>
                <a:ea typeface="微软雅黑" panose="020B0503020204020204" pitchFamily="34" charset="-122"/>
              </a:rPr>
              <a:t>《</a:t>
            </a:r>
            <a:r>
              <a:rPr kumimoji="1" lang="zh-CN" altLang="en-US" sz="2800" b="1" dirty="0">
                <a:solidFill>
                  <a:srgbClr val="002060"/>
                </a:solidFill>
                <a:latin typeface="Palatino Linotype" panose="02040502050505030304" pitchFamily="18" charset="0"/>
                <a:ea typeface="微软雅黑" panose="020B0503020204020204" pitchFamily="34" charset="-122"/>
              </a:rPr>
              <a:t>程序设计原理</a:t>
            </a:r>
            <a:r>
              <a:rPr kumimoji="1" lang="en-US" altLang="zh-CN" sz="2800" b="1" dirty="0">
                <a:solidFill>
                  <a:srgbClr val="002060"/>
                </a:solidFill>
                <a:latin typeface="Palatino Linotype" panose="02040502050505030304" pitchFamily="18" charset="0"/>
                <a:ea typeface="微软雅黑" panose="020B0503020204020204" pitchFamily="34" charset="-122"/>
              </a:rPr>
              <a:t>》</a:t>
            </a:r>
            <a:r>
              <a:rPr kumimoji="1" lang="zh-CN" altLang="en-US" sz="2800" b="1" dirty="0">
                <a:solidFill>
                  <a:srgbClr val="002060"/>
                </a:solidFill>
                <a:latin typeface="Palatino Linotype" panose="02040502050505030304" pitchFamily="18" charset="0"/>
                <a:ea typeface="微软雅黑" panose="020B0503020204020204" pitchFamily="34" charset="-122"/>
              </a:rPr>
              <a:t>课程展示</a:t>
            </a:r>
          </a:p>
        </p:txBody>
      </p:sp>
      <p:pic>
        <p:nvPicPr>
          <p:cNvPr id="4" name="图片 3"/>
          <p:cNvPicPr>
            <a:picLocks noChangeAspect="1"/>
          </p:cNvPicPr>
          <p:nvPr/>
        </p:nvPicPr>
        <p:blipFill>
          <a:blip r:embed="rId3"/>
          <a:srcRect l="21849" t="35387" r="24146" b="12827"/>
          <a:stretch>
            <a:fillRect/>
          </a:stretch>
        </p:blipFill>
        <p:spPr>
          <a:xfrm>
            <a:off x="8684260" y="457835"/>
            <a:ext cx="894080" cy="900430"/>
          </a:xfrm>
          <a:prstGeom prst="rect">
            <a:avLst/>
          </a:prstGeom>
        </p:spPr>
      </p:pic>
      <p:pic>
        <p:nvPicPr>
          <p:cNvPr id="7" name="Picture 2">
            <a:extLst>
              <a:ext uri="{FF2B5EF4-FFF2-40B4-BE49-F238E27FC236}">
                <a16:creationId xmlns:a16="http://schemas.microsoft.com/office/drawing/2014/main" id="{F63460FC-34F8-4DDC-8BA4-D4827FE3C2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73" t="5383" r="2937" b="7220"/>
          <a:stretch/>
        </p:blipFill>
        <p:spPr bwMode="auto">
          <a:xfrm>
            <a:off x="8625044" y="459755"/>
            <a:ext cx="945718" cy="8985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a:fillRect/>
          </a:stretch>
        </p:blipFill>
        <p:spPr bwMode="auto">
          <a:xfrm>
            <a:off x="11417558" y="0"/>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7722442"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0" name="矩形: 圆角 9"/>
          <p:cNvSpPr/>
          <p:nvPr/>
        </p:nvSpPr>
        <p:spPr>
          <a:xfrm>
            <a:off x="7924912"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1" name="标题 2"/>
          <p:cNvSpPr txBox="1"/>
          <p:nvPr/>
        </p:nvSpPr>
        <p:spPr>
          <a:xfrm>
            <a:off x="8044069" y="-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zh-CN" altLang="en-US" sz="2400" dirty="0"/>
              <a:t>保留字</a:t>
            </a:r>
          </a:p>
        </p:txBody>
      </p:sp>
      <p:sp>
        <p:nvSpPr>
          <p:cNvPr id="12" name="矩形 11"/>
          <p:cNvSpPr/>
          <p:nvPr/>
        </p:nvSpPr>
        <p:spPr>
          <a:xfrm>
            <a:off x="9445487"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1" name="矩形: 圆角 20"/>
          <p:cNvSpPr/>
          <p:nvPr/>
        </p:nvSpPr>
        <p:spPr>
          <a:xfrm>
            <a:off x="9642226" y="85086"/>
            <a:ext cx="1363824" cy="531845"/>
          </a:xfrm>
          <a:prstGeom prst="round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2" name="标题 2"/>
          <p:cNvSpPr txBox="1"/>
          <p:nvPr/>
        </p:nvSpPr>
        <p:spPr>
          <a:xfrm>
            <a:off x="9547763"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1800" dirty="0"/>
              <a:t>新增</a:t>
            </a:r>
            <a:endParaRPr lang="en-US" altLang="zh-CN" sz="1800" dirty="0"/>
          </a:p>
          <a:p>
            <a:pPr algn="ctr"/>
            <a:r>
              <a:rPr lang="zh-CN" altLang="en-US" sz="1800" dirty="0"/>
              <a:t>语言功能</a:t>
            </a:r>
          </a:p>
        </p:txBody>
      </p:sp>
      <p:pic>
        <p:nvPicPr>
          <p:cNvPr id="31" name="图片 30"/>
          <p:cNvPicPr>
            <a:picLocks noChangeAspect="1"/>
          </p:cNvPicPr>
          <p:nvPr/>
        </p:nvPicPr>
        <p:blipFill>
          <a:blip r:embed="rId4"/>
          <a:srcRect l="21849" t="35387" r="24146" b="12827"/>
          <a:stretch>
            <a:fillRect/>
          </a:stretch>
        </p:blipFill>
        <p:spPr>
          <a:xfrm>
            <a:off x="11435715" y="0"/>
            <a:ext cx="697865" cy="702945"/>
          </a:xfrm>
          <a:prstGeom prst="rect">
            <a:avLst/>
          </a:prstGeom>
        </p:spPr>
      </p:pic>
      <p:pic>
        <p:nvPicPr>
          <p:cNvPr id="27" name="Picture 2">
            <a:extLst>
              <a:ext uri="{FF2B5EF4-FFF2-40B4-BE49-F238E27FC236}">
                <a16:creationId xmlns:a16="http://schemas.microsoft.com/office/drawing/2014/main" id="{1960EAA0-FC45-438F-930B-0338FA1467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p:blipFill>
        <p:spPr bwMode="auto">
          <a:xfrm>
            <a:off x="11394235" y="-9331"/>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圆角 31">
            <a:extLst>
              <a:ext uri="{FF2B5EF4-FFF2-40B4-BE49-F238E27FC236}">
                <a16:creationId xmlns:a16="http://schemas.microsoft.com/office/drawing/2014/main" id="{34FA7254-2894-4EA1-B302-07831FFBCDA7}"/>
              </a:ext>
            </a:extLst>
          </p:cNvPr>
          <p:cNvSpPr/>
          <p:nvPr/>
        </p:nvSpPr>
        <p:spPr>
          <a:xfrm>
            <a:off x="269632" y="85086"/>
            <a:ext cx="1669700" cy="53184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6" name="标题 2">
            <a:extLst>
              <a:ext uri="{FF2B5EF4-FFF2-40B4-BE49-F238E27FC236}">
                <a16:creationId xmlns:a16="http://schemas.microsoft.com/office/drawing/2014/main" id="{F0115B7A-EF42-4B7F-AC48-DBF1098661FA}"/>
              </a:ext>
            </a:extLst>
          </p:cNvPr>
          <p:cNvSpPr txBox="1"/>
          <p:nvPr/>
        </p:nvSpPr>
        <p:spPr>
          <a:xfrm>
            <a:off x="241638" y="24434"/>
            <a:ext cx="2321844"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en-US" altLang="zh-CN" sz="2400" dirty="0"/>
              <a:t>2</a:t>
            </a:r>
            <a:r>
              <a:rPr lang="zh-CN" altLang="en-US" sz="2400" dirty="0"/>
              <a:t> 语言特性</a:t>
            </a:r>
          </a:p>
        </p:txBody>
      </p:sp>
      <p:sp>
        <p:nvSpPr>
          <p:cNvPr id="29" name="TextBox 39">
            <a:extLst>
              <a:ext uri="{FF2B5EF4-FFF2-40B4-BE49-F238E27FC236}">
                <a16:creationId xmlns:a16="http://schemas.microsoft.com/office/drawing/2014/main" id="{B478DFAB-DC07-41C5-BE25-51AC2A8240FA}"/>
              </a:ext>
            </a:extLst>
          </p:cNvPr>
          <p:cNvSpPr txBox="1"/>
          <p:nvPr/>
        </p:nvSpPr>
        <p:spPr>
          <a:xfrm>
            <a:off x="6692740" y="6488668"/>
            <a:ext cx="5596932"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示例：</a:t>
            </a:r>
            <a:r>
              <a:rPr lang="en-US" altLang="zh-CN" b="1" dirty="0" err="1">
                <a:latin typeface="微软雅黑" panose="020B0503020204020204" pitchFamily="34" charset="-122"/>
                <a:ea typeface="微软雅黑" panose="020B0503020204020204" pitchFamily="34" charset="-122"/>
              </a:rPr>
              <a:t>BigBang</a:t>
            </a:r>
            <a:r>
              <a:rPr lang="en-US" altLang="zh-CN" b="1" dirty="0">
                <a:latin typeface="微软雅黑" panose="020B0503020204020204" pitchFamily="34" charset="-122"/>
                <a:ea typeface="微软雅黑" panose="020B0503020204020204" pitchFamily="34" charset="-122"/>
              </a:rPr>
              <a:t>-If You</a:t>
            </a:r>
            <a:endParaRPr lang="en-US" b="1"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5FD9D786-4CD3-4913-895F-9F35B3B9AF4F}"/>
              </a:ext>
            </a:extLst>
          </p:cNvPr>
          <p:cNvPicPr>
            <a:picLocks noChangeAspect="1"/>
          </p:cNvPicPr>
          <p:nvPr/>
        </p:nvPicPr>
        <p:blipFill>
          <a:blip r:embed="rId5"/>
          <a:stretch>
            <a:fillRect/>
          </a:stretch>
        </p:blipFill>
        <p:spPr>
          <a:xfrm>
            <a:off x="315340" y="1274607"/>
            <a:ext cx="6859800" cy="4675239"/>
          </a:xfrm>
          <a:prstGeom prst="rect">
            <a:avLst/>
          </a:prstGeom>
        </p:spPr>
      </p:pic>
      <p:pic>
        <p:nvPicPr>
          <p:cNvPr id="9" name="图片 8">
            <a:hlinkClick r:id="rId6" action="ppaction://hlinkfile"/>
            <a:extLst>
              <a:ext uri="{FF2B5EF4-FFF2-40B4-BE49-F238E27FC236}">
                <a16:creationId xmlns:a16="http://schemas.microsoft.com/office/drawing/2014/main" id="{ECB90634-942C-4684-B3CE-04BABEA009E4}"/>
              </a:ext>
            </a:extLst>
          </p:cNvPr>
          <p:cNvPicPr>
            <a:picLocks noChangeAspect="1"/>
          </p:cNvPicPr>
          <p:nvPr/>
        </p:nvPicPr>
        <p:blipFill>
          <a:blip r:embed="rId7"/>
          <a:stretch>
            <a:fillRect/>
          </a:stretch>
        </p:blipFill>
        <p:spPr>
          <a:xfrm>
            <a:off x="5152058" y="1601183"/>
            <a:ext cx="7008077" cy="1951616"/>
          </a:xfrm>
          <a:prstGeom prst="rect">
            <a:avLst/>
          </a:prstGeom>
        </p:spPr>
      </p:pic>
      <p:sp>
        <p:nvSpPr>
          <p:cNvPr id="13" name="箭头: 右 12">
            <a:extLst>
              <a:ext uri="{FF2B5EF4-FFF2-40B4-BE49-F238E27FC236}">
                <a16:creationId xmlns:a16="http://schemas.microsoft.com/office/drawing/2014/main" id="{66B83730-39B6-4170-B485-7846FB34A686}"/>
              </a:ext>
            </a:extLst>
          </p:cNvPr>
          <p:cNvSpPr/>
          <p:nvPr/>
        </p:nvSpPr>
        <p:spPr>
          <a:xfrm>
            <a:off x="4468604" y="2576991"/>
            <a:ext cx="516350" cy="357048"/>
          </a:xfrm>
          <a:prstGeom prst="right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5" name="等腰三角形 34">
            <a:extLst>
              <a:ext uri="{FF2B5EF4-FFF2-40B4-BE49-F238E27FC236}">
                <a16:creationId xmlns:a16="http://schemas.microsoft.com/office/drawing/2014/main" id="{2B623FF9-A42B-47F4-AB86-76BE4D6C2E0A}"/>
              </a:ext>
            </a:extLst>
          </p:cNvPr>
          <p:cNvSpPr/>
          <p:nvPr/>
        </p:nvSpPr>
        <p:spPr>
          <a:xfrm rot="10800000">
            <a:off x="10216835" y="616931"/>
            <a:ext cx="214605" cy="170174"/>
          </a:xfrm>
          <a:prstGeom prst="triangl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4" name="矩形: 圆角 23">
            <a:extLst>
              <a:ext uri="{FF2B5EF4-FFF2-40B4-BE49-F238E27FC236}">
                <a16:creationId xmlns:a16="http://schemas.microsoft.com/office/drawing/2014/main" id="{7A7A20E6-5A06-4288-914A-C18104A6DC86}"/>
              </a:ext>
            </a:extLst>
          </p:cNvPr>
          <p:cNvSpPr/>
          <p:nvPr/>
        </p:nvSpPr>
        <p:spPr>
          <a:xfrm>
            <a:off x="6201867"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6" name="矩形 25">
            <a:extLst>
              <a:ext uri="{FF2B5EF4-FFF2-40B4-BE49-F238E27FC236}">
                <a16:creationId xmlns:a16="http://schemas.microsoft.com/office/drawing/2014/main" id="{0407AD1E-ECBF-4EF7-B243-0B265AB4ED8A}"/>
              </a:ext>
            </a:extLst>
          </p:cNvPr>
          <p:cNvSpPr/>
          <p:nvPr/>
        </p:nvSpPr>
        <p:spPr>
          <a:xfrm>
            <a:off x="6049825"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8" name="矩形: 圆角 27">
            <a:extLst>
              <a:ext uri="{FF2B5EF4-FFF2-40B4-BE49-F238E27FC236}">
                <a16:creationId xmlns:a16="http://schemas.microsoft.com/office/drawing/2014/main" id="{952683B4-50EF-4998-A0EE-718082BE7602}"/>
              </a:ext>
            </a:extLst>
          </p:cNvPr>
          <p:cNvSpPr/>
          <p:nvPr/>
        </p:nvSpPr>
        <p:spPr>
          <a:xfrm>
            <a:off x="4594471" y="86187"/>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0" name="标题 2">
            <a:extLst>
              <a:ext uri="{FF2B5EF4-FFF2-40B4-BE49-F238E27FC236}">
                <a16:creationId xmlns:a16="http://schemas.microsoft.com/office/drawing/2014/main" id="{86D9748D-E033-4461-BCD8-F2CBFE5E03BF}"/>
              </a:ext>
            </a:extLst>
          </p:cNvPr>
          <p:cNvSpPr txBox="1"/>
          <p:nvPr/>
        </p:nvSpPr>
        <p:spPr>
          <a:xfrm>
            <a:off x="4489444"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2400" dirty="0"/>
              <a:t>数据类型</a:t>
            </a:r>
          </a:p>
        </p:txBody>
      </p:sp>
      <p:sp>
        <p:nvSpPr>
          <p:cNvPr id="33" name="矩形 32">
            <a:extLst>
              <a:ext uri="{FF2B5EF4-FFF2-40B4-BE49-F238E27FC236}">
                <a16:creationId xmlns:a16="http://schemas.microsoft.com/office/drawing/2014/main" id="{E2B6D7E9-4C6C-4F33-BE4A-4FFDEED098FE}"/>
              </a:ext>
            </a:extLst>
          </p:cNvPr>
          <p:cNvSpPr/>
          <p:nvPr/>
        </p:nvSpPr>
        <p:spPr>
          <a:xfrm>
            <a:off x="4425548" y="76557"/>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4" name="标题 2">
            <a:extLst>
              <a:ext uri="{FF2B5EF4-FFF2-40B4-BE49-F238E27FC236}">
                <a16:creationId xmlns:a16="http://schemas.microsoft.com/office/drawing/2014/main" id="{4398EDA9-21DC-4682-8445-429389A3A999}"/>
              </a:ext>
            </a:extLst>
          </p:cNvPr>
          <p:cNvSpPr txBox="1"/>
          <p:nvPr/>
        </p:nvSpPr>
        <p:spPr>
          <a:xfrm>
            <a:off x="6133080"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2400" dirty="0"/>
              <a:t>运算符</a:t>
            </a:r>
          </a:p>
        </p:txBody>
      </p:sp>
    </p:spTree>
    <p:extLst>
      <p:ext uri="{BB962C8B-B14F-4D97-AF65-F5344CB8AC3E}">
        <p14:creationId xmlns:p14="http://schemas.microsoft.com/office/powerpoint/2010/main" val="1575721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圆角 24">
            <a:extLst>
              <a:ext uri="{FF2B5EF4-FFF2-40B4-BE49-F238E27FC236}">
                <a16:creationId xmlns:a16="http://schemas.microsoft.com/office/drawing/2014/main" id="{AEB32E3C-6C72-4A5A-9D04-BD76EB39FFC8}"/>
              </a:ext>
            </a:extLst>
          </p:cNvPr>
          <p:cNvSpPr/>
          <p:nvPr/>
        </p:nvSpPr>
        <p:spPr>
          <a:xfrm>
            <a:off x="6195670" y="91920"/>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latin typeface="Palatino Linotype" panose="02040502050505030304" pitchFamily="18" charset="0"/>
              <a:cs typeface="Palatino Linotype" panose="02040502050505030304" pitchFamily="18" charset="0"/>
            </a:endParaRP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a:fillRect/>
          </a:stretch>
        </p:blipFill>
        <p:spPr bwMode="auto">
          <a:xfrm>
            <a:off x="11417558" y="0"/>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7722442"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0" name="矩形: 圆角 9"/>
          <p:cNvSpPr/>
          <p:nvPr/>
        </p:nvSpPr>
        <p:spPr>
          <a:xfrm>
            <a:off x="7924912"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1" name="标题 2"/>
          <p:cNvSpPr txBox="1"/>
          <p:nvPr/>
        </p:nvSpPr>
        <p:spPr>
          <a:xfrm>
            <a:off x="8043488" y="10653"/>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zh-CN" altLang="en-US" sz="1800" dirty="0"/>
              <a:t>中间代码</a:t>
            </a:r>
            <a:endParaRPr lang="en-US" altLang="zh-CN" sz="1800" dirty="0"/>
          </a:p>
          <a:p>
            <a:r>
              <a:rPr lang="zh-CN" altLang="en-US" sz="1800" dirty="0"/>
              <a:t>目标代码</a:t>
            </a:r>
          </a:p>
        </p:txBody>
      </p:sp>
      <p:sp>
        <p:nvSpPr>
          <p:cNvPr id="12" name="矩形 11"/>
          <p:cNvSpPr/>
          <p:nvPr/>
        </p:nvSpPr>
        <p:spPr>
          <a:xfrm>
            <a:off x="9445487"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0" name="标题 2"/>
          <p:cNvSpPr txBox="1"/>
          <p:nvPr/>
        </p:nvSpPr>
        <p:spPr>
          <a:xfrm>
            <a:off x="6166770" y="6834"/>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en-US" altLang="zh-CN" sz="2000" dirty="0" err="1"/>
              <a:t>Musicode</a:t>
            </a:r>
            <a:r>
              <a:rPr lang="zh-CN" altLang="en-US" sz="2000" dirty="0"/>
              <a:t>原代码</a:t>
            </a:r>
          </a:p>
        </p:txBody>
      </p:sp>
      <p:sp>
        <p:nvSpPr>
          <p:cNvPr id="21" name="矩形: 圆角 20"/>
          <p:cNvSpPr/>
          <p:nvPr/>
        </p:nvSpPr>
        <p:spPr>
          <a:xfrm>
            <a:off x="9642226"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2" name="标题 2"/>
          <p:cNvSpPr txBox="1"/>
          <p:nvPr/>
        </p:nvSpPr>
        <p:spPr>
          <a:xfrm>
            <a:off x="9547763"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1800" dirty="0"/>
              <a:t>展示</a:t>
            </a:r>
          </a:p>
        </p:txBody>
      </p:sp>
      <p:sp>
        <p:nvSpPr>
          <p:cNvPr id="23" name="矩形 22"/>
          <p:cNvSpPr/>
          <p:nvPr/>
        </p:nvSpPr>
        <p:spPr>
          <a:xfrm>
            <a:off x="6049825"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pic>
        <p:nvPicPr>
          <p:cNvPr id="31" name="图片 30"/>
          <p:cNvPicPr>
            <a:picLocks noChangeAspect="1"/>
          </p:cNvPicPr>
          <p:nvPr/>
        </p:nvPicPr>
        <p:blipFill>
          <a:blip r:embed="rId4"/>
          <a:srcRect l="21849" t="35387" r="24146" b="12827"/>
          <a:stretch>
            <a:fillRect/>
          </a:stretch>
        </p:blipFill>
        <p:spPr>
          <a:xfrm>
            <a:off x="11435715" y="0"/>
            <a:ext cx="697865" cy="702945"/>
          </a:xfrm>
          <a:prstGeom prst="rect">
            <a:avLst/>
          </a:prstGeom>
        </p:spPr>
      </p:pic>
      <p:pic>
        <p:nvPicPr>
          <p:cNvPr id="27" name="Picture 2">
            <a:extLst>
              <a:ext uri="{FF2B5EF4-FFF2-40B4-BE49-F238E27FC236}">
                <a16:creationId xmlns:a16="http://schemas.microsoft.com/office/drawing/2014/main" id="{1960EAA0-FC45-438F-930B-0338FA1467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p:blipFill>
        <p:spPr bwMode="auto">
          <a:xfrm>
            <a:off x="11394235" y="-9331"/>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圆角 31">
            <a:extLst>
              <a:ext uri="{FF2B5EF4-FFF2-40B4-BE49-F238E27FC236}">
                <a16:creationId xmlns:a16="http://schemas.microsoft.com/office/drawing/2014/main" id="{34FA7254-2894-4EA1-B302-07831FFBCDA7}"/>
              </a:ext>
            </a:extLst>
          </p:cNvPr>
          <p:cNvSpPr/>
          <p:nvPr/>
        </p:nvSpPr>
        <p:spPr>
          <a:xfrm>
            <a:off x="269632" y="85086"/>
            <a:ext cx="1669700" cy="53184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6" name="标题 2">
            <a:extLst>
              <a:ext uri="{FF2B5EF4-FFF2-40B4-BE49-F238E27FC236}">
                <a16:creationId xmlns:a16="http://schemas.microsoft.com/office/drawing/2014/main" id="{F0115B7A-EF42-4B7F-AC48-DBF1098661FA}"/>
              </a:ext>
            </a:extLst>
          </p:cNvPr>
          <p:cNvSpPr txBox="1"/>
          <p:nvPr/>
        </p:nvSpPr>
        <p:spPr>
          <a:xfrm>
            <a:off x="241638" y="24434"/>
            <a:ext cx="2321844"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en-US" altLang="zh-CN" sz="2400" dirty="0"/>
              <a:t>3</a:t>
            </a:r>
            <a:r>
              <a:rPr lang="zh-CN" altLang="en-US" sz="2400" dirty="0"/>
              <a:t> 创作过程</a:t>
            </a:r>
          </a:p>
        </p:txBody>
      </p:sp>
      <p:sp>
        <p:nvSpPr>
          <p:cNvPr id="29" name="TextBox 39">
            <a:extLst>
              <a:ext uri="{FF2B5EF4-FFF2-40B4-BE49-F238E27FC236}">
                <a16:creationId xmlns:a16="http://schemas.microsoft.com/office/drawing/2014/main" id="{B478DFAB-DC07-41C5-BE25-51AC2A8240FA}"/>
              </a:ext>
            </a:extLst>
          </p:cNvPr>
          <p:cNvSpPr txBox="1"/>
          <p:nvPr/>
        </p:nvSpPr>
        <p:spPr>
          <a:xfrm>
            <a:off x="6692740" y="6488668"/>
            <a:ext cx="5596932"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hlinkClick r:id="rId5" action="ppaction://hlinkfile"/>
              </a:rPr>
              <a:t>示例</a:t>
            </a:r>
            <a:r>
              <a:rPr lang="zh-CN" altLang="en-US" b="1" dirty="0">
                <a:latin typeface="微软雅黑" panose="020B0503020204020204" pitchFamily="34" charset="-122"/>
                <a:ea typeface="微软雅黑" panose="020B0503020204020204" pitchFamily="34" charset="-122"/>
              </a:rPr>
              <a:t>：北航校歌 仰望星空</a:t>
            </a:r>
            <a:endParaRPr lang="en-US" b="1" dirty="0">
              <a:latin typeface="微软雅黑" panose="020B0503020204020204" pitchFamily="34" charset="-122"/>
              <a:ea typeface="微软雅黑" panose="020B0503020204020204" pitchFamily="34" charset="-122"/>
            </a:endParaRPr>
          </a:p>
        </p:txBody>
      </p:sp>
      <p:pic>
        <p:nvPicPr>
          <p:cNvPr id="14" name="图片 13">
            <a:hlinkClick r:id="rId6" action="ppaction://hlinkfile"/>
            <a:extLst>
              <a:ext uri="{FF2B5EF4-FFF2-40B4-BE49-F238E27FC236}">
                <a16:creationId xmlns:a16="http://schemas.microsoft.com/office/drawing/2014/main" id="{81FC25F6-7FCF-47C9-99CB-3F20AD273911}"/>
              </a:ext>
            </a:extLst>
          </p:cNvPr>
          <p:cNvPicPr>
            <a:picLocks noChangeAspect="1"/>
          </p:cNvPicPr>
          <p:nvPr/>
        </p:nvPicPr>
        <p:blipFill>
          <a:blip r:embed="rId7"/>
          <a:stretch>
            <a:fillRect/>
          </a:stretch>
        </p:blipFill>
        <p:spPr>
          <a:xfrm>
            <a:off x="2458763" y="3953734"/>
            <a:ext cx="7273559" cy="2446027"/>
          </a:xfrm>
          <a:prstGeom prst="rect">
            <a:avLst/>
          </a:prstGeom>
        </p:spPr>
      </p:pic>
      <p:pic>
        <p:nvPicPr>
          <p:cNvPr id="26" name="图片 25" descr="Calendar&#10;&#10;Description automatically generated">
            <a:hlinkClick r:id="rId8" action="ppaction://hlinkfile"/>
            <a:extLst>
              <a:ext uri="{FF2B5EF4-FFF2-40B4-BE49-F238E27FC236}">
                <a16:creationId xmlns:a16="http://schemas.microsoft.com/office/drawing/2014/main" id="{4F390CC6-CA04-4DDB-BCE8-3A1531446973}"/>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75301" y="933471"/>
            <a:ext cx="6040485" cy="2687892"/>
          </a:xfrm>
          <a:prstGeom prst="rect">
            <a:avLst/>
          </a:prstGeom>
          <a:noFill/>
          <a:ln>
            <a:noFill/>
          </a:ln>
        </p:spPr>
      </p:pic>
    </p:spTree>
    <p:extLst>
      <p:ext uri="{BB962C8B-B14F-4D97-AF65-F5344CB8AC3E}">
        <p14:creationId xmlns:p14="http://schemas.microsoft.com/office/powerpoint/2010/main" val="3194244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73200" y="2138279"/>
            <a:ext cx="9245600" cy="1648322"/>
          </a:xfrm>
        </p:spPr>
        <p:txBody>
          <a:bodyPr>
            <a:normAutofit fontScale="90000"/>
          </a:bodyPr>
          <a:lstStyle/>
          <a:p>
            <a:pPr algn="ctr">
              <a:lnSpc>
                <a:spcPct val="120000"/>
              </a:lnSpc>
            </a:pPr>
            <a:r>
              <a:rPr lang="zh-CN" altLang="en-US" dirty="0">
                <a:sym typeface="+mn-ea"/>
              </a:rPr>
              <a:t>感谢老师同学</a:t>
            </a:r>
            <a:br>
              <a:rPr lang="en-US" altLang="zh-CN" dirty="0">
                <a:sym typeface="+mn-ea"/>
              </a:rPr>
            </a:br>
            <a:r>
              <a:rPr lang="zh-CN" altLang="en-US" dirty="0">
                <a:sym typeface="+mn-ea"/>
              </a:rPr>
              <a:t>敬请批评指正</a:t>
            </a:r>
            <a:endParaRPr kumimoji="1" lang="zh-CN" altLang="en-US" sz="3100" b="1" dirty="0">
              <a:solidFill>
                <a:schemeClr val="bg1"/>
              </a:solidFill>
              <a:effectLst>
                <a:outerShdw blurRad="38100" dist="38100" dir="2700000" algn="tl">
                  <a:srgbClr val="000000">
                    <a:alpha val="43137"/>
                  </a:srgbClr>
                </a:outerShdw>
              </a:effectLst>
              <a:latin typeface="Palatino Linotype" panose="02040502050505030304" pitchFamily="18" charset="0"/>
              <a:cs typeface="Palatino Linotype" panose="02040502050505030304" pitchFamily="18" charset="0"/>
            </a:endParaRPr>
          </a:p>
        </p:txBody>
      </p:sp>
      <p:sp>
        <p:nvSpPr>
          <p:cNvPr id="10" name="副标题 2"/>
          <p:cNvSpPr txBox="1"/>
          <p:nvPr/>
        </p:nvSpPr>
        <p:spPr>
          <a:xfrm>
            <a:off x="2364839" y="4600347"/>
            <a:ext cx="7213382" cy="16877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a:buNone/>
              <a:defRPr sz="2800" kern="1200">
                <a:solidFill>
                  <a:srgbClr val="002060"/>
                </a:solidFill>
                <a:latin typeface="微软雅黑" panose="020B0503020204020204" pitchFamily="34" charset="-122"/>
                <a:ea typeface="微软雅黑" panose="020B0503020204020204" pitchFamily="34" charset="-122"/>
                <a:cs typeface="微软雅黑" panose="020B0503020204020204" pitchFamily="34" charset="-122"/>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nSpc>
                <a:spcPct val="100000"/>
              </a:lnSpc>
              <a:spcBef>
                <a:spcPts val="0"/>
              </a:spcBef>
            </a:pPr>
            <a:r>
              <a:rPr kumimoji="1" lang="zh-CN" altLang="en-US" sz="3200" b="1" dirty="0">
                <a:solidFill>
                  <a:srgbClr val="1F4E79"/>
                </a:solidFill>
                <a:latin typeface="Palatino Linotype" panose="02040502050505030304" pitchFamily="18" charset="0"/>
                <a:cs typeface="Palatino Linotype" panose="02040502050505030304" pitchFamily="18" charset="0"/>
              </a:rPr>
              <a:t>汇报人：梁世俊，何逸宸</a:t>
            </a:r>
          </a:p>
          <a:p>
            <a:pPr>
              <a:lnSpc>
                <a:spcPct val="100000"/>
              </a:lnSpc>
              <a:spcBef>
                <a:spcPts val="0"/>
              </a:spcBef>
            </a:pPr>
            <a:r>
              <a:rPr kumimoji="1" lang="zh-CN" altLang="en-US" sz="3600" b="1" dirty="0">
                <a:solidFill>
                  <a:srgbClr val="1F4E79"/>
                </a:solidFill>
                <a:latin typeface="Palatino Linotype" panose="02040502050505030304" pitchFamily="18" charset="0"/>
                <a:cs typeface="Palatino Linotype" panose="02040502050505030304" pitchFamily="18" charset="0"/>
              </a:rPr>
              <a:t>日期：</a:t>
            </a:r>
            <a:r>
              <a:rPr kumimoji="1" lang="en-US" altLang="zh-CN" sz="3600" b="1" dirty="0">
                <a:solidFill>
                  <a:srgbClr val="1F4E79"/>
                </a:solidFill>
                <a:latin typeface="Palatino Linotype" panose="02040502050505030304" pitchFamily="18" charset="0"/>
                <a:cs typeface="Palatino Linotype" panose="02040502050505030304" pitchFamily="18" charset="0"/>
              </a:rPr>
              <a:t>2021.12.20</a:t>
            </a:r>
          </a:p>
        </p:txBody>
      </p:sp>
      <p:sp>
        <p:nvSpPr>
          <p:cNvPr id="9" name="文本框 8"/>
          <p:cNvSpPr txBox="1"/>
          <p:nvPr/>
        </p:nvSpPr>
        <p:spPr>
          <a:xfrm>
            <a:off x="-3765" y="403930"/>
            <a:ext cx="6094268" cy="954107"/>
          </a:xfrm>
          <a:prstGeom prst="rect">
            <a:avLst/>
          </a:prstGeom>
          <a:noFill/>
        </p:spPr>
        <p:txBody>
          <a:bodyPr wrap="square">
            <a:spAutoFit/>
          </a:bodyPr>
          <a:lstStyle/>
          <a:p>
            <a:pPr algn="ctr"/>
            <a:r>
              <a:rPr kumimoji="1" lang="zh-CN" altLang="en-US" sz="2800" b="1" dirty="0">
                <a:solidFill>
                  <a:srgbClr val="002060"/>
                </a:solidFill>
                <a:latin typeface="Palatino Linotype" panose="02040502050505030304" pitchFamily="18" charset="0"/>
                <a:ea typeface="微软雅黑" panose="020B0503020204020204" pitchFamily="34" charset="-122"/>
              </a:rPr>
              <a:t>北京航空航天大学</a:t>
            </a:r>
            <a:endParaRPr kumimoji="1" lang="en-US" altLang="zh-CN" sz="2800" b="1" dirty="0">
              <a:solidFill>
                <a:srgbClr val="002060"/>
              </a:solidFill>
              <a:latin typeface="Palatino Linotype" panose="02040502050505030304" pitchFamily="18" charset="0"/>
              <a:ea typeface="微软雅黑" panose="020B0503020204020204" pitchFamily="34" charset="-122"/>
            </a:endParaRPr>
          </a:p>
          <a:p>
            <a:pPr algn="ctr"/>
            <a:r>
              <a:rPr kumimoji="1" lang="en-US" altLang="zh-CN" sz="2800" b="1" dirty="0">
                <a:solidFill>
                  <a:srgbClr val="002060"/>
                </a:solidFill>
                <a:latin typeface="Palatino Linotype" panose="02040502050505030304" pitchFamily="18" charset="0"/>
                <a:ea typeface="微软雅黑" panose="020B0503020204020204" pitchFamily="34" charset="-122"/>
              </a:rPr>
              <a:t>《</a:t>
            </a:r>
            <a:r>
              <a:rPr kumimoji="1" lang="zh-CN" altLang="en-US" sz="2800" b="1" dirty="0">
                <a:solidFill>
                  <a:srgbClr val="002060"/>
                </a:solidFill>
                <a:latin typeface="Palatino Linotype" panose="02040502050505030304" pitchFamily="18" charset="0"/>
                <a:ea typeface="微软雅黑" panose="020B0503020204020204" pitchFamily="34" charset="-122"/>
              </a:rPr>
              <a:t>程序设计原理</a:t>
            </a:r>
            <a:r>
              <a:rPr kumimoji="1" lang="en-US" altLang="zh-CN" sz="2800" b="1" dirty="0">
                <a:solidFill>
                  <a:srgbClr val="002060"/>
                </a:solidFill>
                <a:latin typeface="Palatino Linotype" panose="02040502050505030304" pitchFamily="18" charset="0"/>
                <a:ea typeface="微软雅黑" panose="020B0503020204020204" pitchFamily="34" charset="-122"/>
              </a:rPr>
              <a:t>》</a:t>
            </a:r>
            <a:r>
              <a:rPr kumimoji="1" lang="zh-CN" altLang="en-US" sz="2800" b="1" dirty="0">
                <a:solidFill>
                  <a:srgbClr val="002060"/>
                </a:solidFill>
                <a:latin typeface="Palatino Linotype" panose="02040502050505030304" pitchFamily="18" charset="0"/>
                <a:ea typeface="微软雅黑" panose="020B0503020204020204" pitchFamily="34" charset="-122"/>
              </a:rPr>
              <a:t>课程展示</a:t>
            </a:r>
          </a:p>
        </p:txBody>
      </p:sp>
      <p:pic>
        <p:nvPicPr>
          <p:cNvPr id="4" name="图片 3"/>
          <p:cNvPicPr>
            <a:picLocks noChangeAspect="1"/>
          </p:cNvPicPr>
          <p:nvPr/>
        </p:nvPicPr>
        <p:blipFill>
          <a:blip r:embed="rId3"/>
          <a:srcRect l="21849" t="35387" r="24146" b="12827"/>
          <a:stretch>
            <a:fillRect/>
          </a:stretch>
        </p:blipFill>
        <p:spPr>
          <a:xfrm>
            <a:off x="8684260" y="457835"/>
            <a:ext cx="894080" cy="900430"/>
          </a:xfrm>
          <a:prstGeom prst="rect">
            <a:avLst/>
          </a:prstGeom>
        </p:spPr>
      </p:pic>
      <p:pic>
        <p:nvPicPr>
          <p:cNvPr id="7" name="Picture 2">
            <a:extLst>
              <a:ext uri="{FF2B5EF4-FFF2-40B4-BE49-F238E27FC236}">
                <a16:creationId xmlns:a16="http://schemas.microsoft.com/office/drawing/2014/main" id="{F63460FC-34F8-4DDC-8BA4-D4827FE3C2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73" t="5383" r="2937" b="7220"/>
          <a:stretch/>
        </p:blipFill>
        <p:spPr bwMode="auto">
          <a:xfrm>
            <a:off x="8625044" y="459755"/>
            <a:ext cx="945718" cy="898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13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a:fillRect/>
          </a:stretch>
        </p:blipFill>
        <p:spPr bwMode="auto">
          <a:xfrm>
            <a:off x="11417558" y="0"/>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圆角 4"/>
          <p:cNvSpPr/>
          <p:nvPr/>
        </p:nvSpPr>
        <p:spPr>
          <a:xfrm>
            <a:off x="6201867" y="85086"/>
            <a:ext cx="1363824" cy="531845"/>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6" name="矩形 5"/>
          <p:cNvSpPr/>
          <p:nvPr/>
        </p:nvSpPr>
        <p:spPr>
          <a:xfrm>
            <a:off x="7722442"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0" name="矩形: 圆角 9"/>
          <p:cNvSpPr/>
          <p:nvPr/>
        </p:nvSpPr>
        <p:spPr>
          <a:xfrm>
            <a:off x="7924912"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1" name="标题 2"/>
          <p:cNvSpPr txBox="1"/>
          <p:nvPr/>
        </p:nvSpPr>
        <p:spPr>
          <a:xfrm>
            <a:off x="7958433"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zh-CN" altLang="en-US" sz="1800" dirty="0"/>
              <a:t>利用乐理知识编写代码</a:t>
            </a:r>
          </a:p>
        </p:txBody>
      </p:sp>
      <p:sp>
        <p:nvSpPr>
          <p:cNvPr id="12" name="矩形 11"/>
          <p:cNvSpPr/>
          <p:nvPr/>
        </p:nvSpPr>
        <p:spPr>
          <a:xfrm>
            <a:off x="9445487"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7" name="等腰三角形 6"/>
          <p:cNvSpPr/>
          <p:nvPr/>
        </p:nvSpPr>
        <p:spPr>
          <a:xfrm rot="10800000">
            <a:off x="6786584" y="616931"/>
            <a:ext cx="214605" cy="170174"/>
          </a:xfrm>
          <a:prstGeom prst="triangl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0" name="标题 2"/>
          <p:cNvSpPr txBox="1"/>
          <p:nvPr/>
        </p:nvSpPr>
        <p:spPr>
          <a:xfrm>
            <a:off x="6218571" y="6834"/>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zh-CN" altLang="en-US" sz="1800" dirty="0"/>
              <a:t>编程和音乐创作的类比</a:t>
            </a:r>
          </a:p>
        </p:txBody>
      </p:sp>
      <p:sp>
        <p:nvSpPr>
          <p:cNvPr id="21" name="矩形: 圆角 20"/>
          <p:cNvSpPr/>
          <p:nvPr/>
        </p:nvSpPr>
        <p:spPr>
          <a:xfrm>
            <a:off x="9642226"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2" name="标题 2"/>
          <p:cNvSpPr txBox="1"/>
          <p:nvPr/>
        </p:nvSpPr>
        <p:spPr>
          <a:xfrm>
            <a:off x="9741819" y="24434"/>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en-US" altLang="zh-CN" sz="2400" dirty="0"/>
              <a:t>AI</a:t>
            </a:r>
            <a:r>
              <a:rPr lang="zh-CN" altLang="en-US" sz="2400" dirty="0"/>
              <a:t>作曲</a:t>
            </a:r>
          </a:p>
        </p:txBody>
      </p:sp>
      <p:sp>
        <p:nvSpPr>
          <p:cNvPr id="23" name="矩形 22"/>
          <p:cNvSpPr/>
          <p:nvPr/>
        </p:nvSpPr>
        <p:spPr>
          <a:xfrm>
            <a:off x="6049825"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pic>
        <p:nvPicPr>
          <p:cNvPr id="31" name="图片 30"/>
          <p:cNvPicPr>
            <a:picLocks noChangeAspect="1"/>
          </p:cNvPicPr>
          <p:nvPr/>
        </p:nvPicPr>
        <p:blipFill>
          <a:blip r:embed="rId4"/>
          <a:srcRect l="21849" t="35387" r="24146" b="12827"/>
          <a:stretch>
            <a:fillRect/>
          </a:stretch>
        </p:blipFill>
        <p:spPr>
          <a:xfrm>
            <a:off x="11435715" y="0"/>
            <a:ext cx="697865" cy="702945"/>
          </a:xfrm>
          <a:prstGeom prst="rect">
            <a:avLst/>
          </a:prstGeom>
        </p:spPr>
      </p:pic>
      <p:pic>
        <p:nvPicPr>
          <p:cNvPr id="27" name="Picture 2">
            <a:extLst>
              <a:ext uri="{FF2B5EF4-FFF2-40B4-BE49-F238E27FC236}">
                <a16:creationId xmlns:a16="http://schemas.microsoft.com/office/drawing/2014/main" id="{1960EAA0-FC45-438F-930B-0338FA1467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p:blipFill>
        <p:spPr bwMode="auto">
          <a:xfrm>
            <a:off x="11394235" y="-9331"/>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圆角 31">
            <a:extLst>
              <a:ext uri="{FF2B5EF4-FFF2-40B4-BE49-F238E27FC236}">
                <a16:creationId xmlns:a16="http://schemas.microsoft.com/office/drawing/2014/main" id="{34FA7254-2894-4EA1-B302-07831FFBCDA7}"/>
              </a:ext>
            </a:extLst>
          </p:cNvPr>
          <p:cNvSpPr/>
          <p:nvPr/>
        </p:nvSpPr>
        <p:spPr>
          <a:xfrm>
            <a:off x="269632" y="85086"/>
            <a:ext cx="2277146" cy="53184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6" name="标题 2">
            <a:extLst>
              <a:ext uri="{FF2B5EF4-FFF2-40B4-BE49-F238E27FC236}">
                <a16:creationId xmlns:a16="http://schemas.microsoft.com/office/drawing/2014/main" id="{F0115B7A-EF42-4B7F-AC48-DBF1098661FA}"/>
              </a:ext>
            </a:extLst>
          </p:cNvPr>
          <p:cNvSpPr txBox="1"/>
          <p:nvPr/>
        </p:nvSpPr>
        <p:spPr>
          <a:xfrm>
            <a:off x="241638" y="24434"/>
            <a:ext cx="2321844"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en-US" altLang="zh-CN" sz="2400" dirty="0"/>
              <a:t>1</a:t>
            </a:r>
            <a:r>
              <a:rPr lang="zh-CN" altLang="en-US" sz="2400" dirty="0"/>
              <a:t> 语言设计驱动</a:t>
            </a:r>
          </a:p>
        </p:txBody>
      </p:sp>
      <p:sp>
        <p:nvSpPr>
          <p:cNvPr id="38" name="TextBox 4">
            <a:extLst>
              <a:ext uri="{FF2B5EF4-FFF2-40B4-BE49-F238E27FC236}">
                <a16:creationId xmlns:a16="http://schemas.microsoft.com/office/drawing/2014/main" id="{34FCD63B-016F-4F94-BE1C-F8140F769F0E}"/>
              </a:ext>
            </a:extLst>
          </p:cNvPr>
          <p:cNvSpPr txBox="1"/>
          <p:nvPr/>
        </p:nvSpPr>
        <p:spPr>
          <a:xfrm>
            <a:off x="1809006" y="1661104"/>
            <a:ext cx="1521374" cy="646331"/>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dirty="0">
                <a:latin typeface="Courier New" panose="02070309020205020404" pitchFamily="49" charset="0"/>
                <a:cs typeface="Courier New" panose="02070309020205020404" pitchFamily="49" charset="0"/>
              </a:rPr>
              <a:t>int a = 1;</a:t>
            </a:r>
          </a:p>
          <a:p>
            <a:r>
              <a:rPr lang="en-US" dirty="0">
                <a:latin typeface="Courier New" panose="02070309020205020404" pitchFamily="49" charset="0"/>
                <a:cs typeface="Courier New" panose="02070309020205020404" pitchFamily="49" charset="0"/>
              </a:rPr>
              <a:t>a += 1;</a:t>
            </a:r>
          </a:p>
        </p:txBody>
      </p:sp>
      <p:sp>
        <p:nvSpPr>
          <p:cNvPr id="39" name="TextBox 5">
            <a:extLst>
              <a:ext uri="{FF2B5EF4-FFF2-40B4-BE49-F238E27FC236}">
                <a16:creationId xmlns:a16="http://schemas.microsoft.com/office/drawing/2014/main" id="{7E365D20-B129-4DE6-B141-8234709072CC}"/>
              </a:ext>
            </a:extLst>
          </p:cNvPr>
          <p:cNvSpPr txBox="1"/>
          <p:nvPr/>
        </p:nvSpPr>
        <p:spPr>
          <a:xfrm>
            <a:off x="582419" y="2663745"/>
            <a:ext cx="2747961" cy="3416320"/>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latin typeface="Courier New" panose="02070309020205020404" pitchFamily="49" charset="0"/>
                <a:cs typeface="Courier New" panose="02070309020205020404" pitchFamily="49" charset="0"/>
              </a:rPr>
              <a:t>setting s = </a:t>
            </a:r>
          </a:p>
          <a:p>
            <a:r>
              <a:rPr lang="en-US" dirty="0">
                <a:latin typeface="Courier New" panose="02070309020205020404" pitchFamily="49" charset="0"/>
                <a:cs typeface="Courier New" panose="02070309020205020404" pitchFamily="49" charset="0"/>
              </a:rPr>
              <a:t>  {1/8, 1/8,</a:t>
            </a:r>
          </a:p>
          <a:p>
            <a:r>
              <a:rPr lang="en-US" dirty="0">
                <a:latin typeface="Courier New" panose="02070309020205020404" pitchFamily="49" charset="0"/>
                <a:cs typeface="Courier New" panose="02070309020205020404" pitchFamily="49" charset="0"/>
              </a:rPr>
              <a:t>   1/8, 1/8,</a:t>
            </a:r>
          </a:p>
          <a:p>
            <a:r>
              <a:rPr lang="en-US" dirty="0">
                <a:latin typeface="Courier New" panose="02070309020205020404" pitchFamily="49" charset="0"/>
                <a:cs typeface="Courier New" panose="02070309020205020404" pitchFamily="49" charset="0"/>
              </a:rPr>
              <a:t>   3/16, 1/8+1/16,</a:t>
            </a:r>
          </a:p>
          <a:p>
            <a:r>
              <a:rPr lang="en-US" dirty="0">
                <a:latin typeface="Courier New" panose="02070309020205020404" pitchFamily="49" charset="0"/>
                <a:cs typeface="Courier New" panose="02070309020205020404" pitchFamily="49" charset="0"/>
              </a:rPr>
              <a:t>   1/16, 1/16}; </a:t>
            </a:r>
          </a:p>
          <a:p>
            <a:r>
              <a:rPr lang="en-US" dirty="0">
                <a:latin typeface="Courier New" panose="02070309020205020404" pitchFamily="49" charset="0"/>
                <a:cs typeface="Courier New" panose="02070309020205020404" pitchFamily="49" charset="0"/>
              </a:rPr>
              <a:t>chord melody =</a:t>
            </a:r>
          </a:p>
          <a:p>
            <a:r>
              <a:rPr lang="en-US" dirty="0">
                <a:latin typeface="Courier New" panose="02070309020205020404" pitchFamily="49" charset="0"/>
                <a:cs typeface="Courier New" panose="02070309020205020404" pitchFamily="49" charset="0"/>
              </a:rPr>
              <a:t>  {"E4", "G4",</a:t>
            </a:r>
          </a:p>
          <a:p>
            <a:r>
              <a:rPr lang="en-US" dirty="0">
                <a:latin typeface="Courier New" panose="02070309020205020404" pitchFamily="49" charset="0"/>
                <a:cs typeface="Courier New" panose="02070309020205020404" pitchFamily="49" charset="0"/>
              </a:rPr>
              <a:t>   "C5", "D5", </a:t>
            </a:r>
          </a:p>
          <a:p>
            <a:r>
              <a:rPr lang="en-US" dirty="0">
                <a:latin typeface="Courier New" panose="02070309020205020404" pitchFamily="49" charset="0"/>
                <a:cs typeface="Courier New" panose="02070309020205020404" pitchFamily="49" charset="0"/>
              </a:rPr>
              <a:t>   "D5", "E5",</a:t>
            </a:r>
          </a:p>
          <a:p>
            <a:r>
              <a:rPr lang="en-US" dirty="0">
                <a:latin typeface="Courier New" panose="02070309020205020404" pitchFamily="49" charset="0"/>
                <a:cs typeface="Courier New" panose="02070309020205020404" pitchFamily="49" charset="0"/>
              </a:rPr>
              <a:t>   "G4", "G4"}; </a:t>
            </a:r>
          </a:p>
          <a:p>
            <a:r>
              <a:rPr lang="en-US" dirty="0">
                <a:latin typeface="Courier New" panose="02070309020205020404" pitchFamily="49" charset="0"/>
                <a:cs typeface="Courier New" panose="02070309020205020404" pitchFamily="49" charset="0"/>
              </a:rPr>
              <a:t>melody = melody</a:t>
            </a:r>
          </a:p>
          <a:p>
            <a:r>
              <a:rPr lang="en-US" dirty="0">
                <a:latin typeface="Courier New" panose="02070309020205020404" pitchFamily="49" charset="0"/>
                <a:cs typeface="Courier New" panose="02070309020205020404" pitchFamily="49" charset="0"/>
              </a:rPr>
              <a:t>   % {s, s, 80}; </a:t>
            </a:r>
          </a:p>
        </p:txBody>
      </p:sp>
      <p:sp>
        <p:nvSpPr>
          <p:cNvPr id="41" name="TextBox 7">
            <a:extLst>
              <a:ext uri="{FF2B5EF4-FFF2-40B4-BE49-F238E27FC236}">
                <a16:creationId xmlns:a16="http://schemas.microsoft.com/office/drawing/2014/main" id="{0843F17F-D116-4485-A774-9AC3587ACD5D}"/>
              </a:ext>
            </a:extLst>
          </p:cNvPr>
          <p:cNvSpPr txBox="1"/>
          <p:nvPr/>
        </p:nvSpPr>
        <p:spPr>
          <a:xfrm>
            <a:off x="3811690" y="1661105"/>
            <a:ext cx="461665" cy="4274069"/>
          </a:xfrm>
          <a:prstGeom prst="rect">
            <a:avLst/>
          </a:prstGeom>
          <a:noFill/>
          <a:ln w="38100">
            <a:solidFill>
              <a:schemeClr val="tx1"/>
            </a:solidFill>
          </a:ln>
        </p:spPr>
        <p:txBody>
          <a:bodyPr vert="eaVert" wrap="square" rtlCol="0">
            <a:spAutoFit/>
          </a:bodyPr>
          <a:lstStyle/>
          <a:p>
            <a:pPr algn="ctr"/>
            <a:r>
              <a:rPr lang="zh-CN" altLang="en-US" dirty="0">
                <a:latin typeface="微软雅黑" panose="020B0503020204020204" pitchFamily="34" charset="-122"/>
                <a:ea typeface="微软雅黑" panose="020B0503020204020204" pitchFamily="34" charset="-122"/>
              </a:rPr>
              <a:t>词法语法分析和生成中间代码</a:t>
            </a:r>
            <a:endParaRPr lang="en-US" dirty="0">
              <a:latin typeface="微软雅黑" panose="020B0503020204020204" pitchFamily="34" charset="-122"/>
              <a:ea typeface="微软雅黑" panose="020B0503020204020204" pitchFamily="34" charset="-122"/>
            </a:endParaRPr>
          </a:p>
        </p:txBody>
      </p:sp>
      <p:cxnSp>
        <p:nvCxnSpPr>
          <p:cNvPr id="42" name="Straight Arrow Connector 9">
            <a:extLst>
              <a:ext uri="{FF2B5EF4-FFF2-40B4-BE49-F238E27FC236}">
                <a16:creationId xmlns:a16="http://schemas.microsoft.com/office/drawing/2014/main" id="{EEAD90F1-9770-432F-9E49-42E28F6710AA}"/>
              </a:ext>
            </a:extLst>
          </p:cNvPr>
          <p:cNvCxnSpPr>
            <a:stCxn id="38" idx="3"/>
          </p:cNvCxnSpPr>
          <p:nvPr/>
        </p:nvCxnSpPr>
        <p:spPr>
          <a:xfrm flipV="1">
            <a:off x="3330380" y="1984269"/>
            <a:ext cx="48131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11">
            <a:extLst>
              <a:ext uri="{FF2B5EF4-FFF2-40B4-BE49-F238E27FC236}">
                <a16:creationId xmlns:a16="http://schemas.microsoft.com/office/drawing/2014/main" id="{F083FEBE-8B9A-40C4-96D5-78B55F4BD9BC}"/>
              </a:ext>
            </a:extLst>
          </p:cNvPr>
          <p:cNvCxnSpPr>
            <a:cxnSpLocks/>
            <a:stCxn id="39" idx="3"/>
          </p:cNvCxnSpPr>
          <p:nvPr/>
        </p:nvCxnSpPr>
        <p:spPr>
          <a:xfrm>
            <a:off x="3330380" y="4371905"/>
            <a:ext cx="481310" cy="37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TextBox 14">
            <a:extLst>
              <a:ext uri="{FF2B5EF4-FFF2-40B4-BE49-F238E27FC236}">
                <a16:creationId xmlns:a16="http://schemas.microsoft.com/office/drawing/2014/main" id="{F897E9CE-010F-442C-A164-71354712DC43}"/>
              </a:ext>
            </a:extLst>
          </p:cNvPr>
          <p:cNvSpPr txBox="1"/>
          <p:nvPr/>
        </p:nvSpPr>
        <p:spPr>
          <a:xfrm>
            <a:off x="5335986" y="1661103"/>
            <a:ext cx="1237658" cy="646331"/>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dirty="0">
                <a:latin typeface="Courier New" panose="02070309020205020404" pitchFamily="49" charset="0"/>
                <a:cs typeface="Courier New" panose="02070309020205020404" pitchFamily="49" charset="0"/>
              </a:rPr>
              <a:t>mov a 1</a:t>
            </a:r>
          </a:p>
          <a:p>
            <a:r>
              <a:rPr lang="en-US" altLang="zh-CN" dirty="0">
                <a:latin typeface="Courier New" panose="02070309020205020404" pitchFamily="49" charset="0"/>
                <a:cs typeface="Courier New" panose="02070309020205020404" pitchFamily="49" charset="0"/>
              </a:rPr>
              <a:t>add a 1</a:t>
            </a:r>
            <a:endParaRPr lang="en-US" dirty="0">
              <a:latin typeface="Courier New" panose="02070309020205020404" pitchFamily="49" charset="0"/>
              <a:cs typeface="Courier New" panose="02070309020205020404" pitchFamily="49" charset="0"/>
            </a:endParaRPr>
          </a:p>
        </p:txBody>
      </p:sp>
      <p:cxnSp>
        <p:nvCxnSpPr>
          <p:cNvPr id="45" name="Straight Arrow Connector 16">
            <a:extLst>
              <a:ext uri="{FF2B5EF4-FFF2-40B4-BE49-F238E27FC236}">
                <a16:creationId xmlns:a16="http://schemas.microsoft.com/office/drawing/2014/main" id="{F0C68274-7E0D-485C-8C37-906AF37DA115}"/>
              </a:ext>
            </a:extLst>
          </p:cNvPr>
          <p:cNvCxnSpPr>
            <a:cxnSpLocks/>
            <a:endCxn id="44" idx="1"/>
          </p:cNvCxnSpPr>
          <p:nvPr/>
        </p:nvCxnSpPr>
        <p:spPr>
          <a:xfrm>
            <a:off x="4273355" y="1984269"/>
            <a:ext cx="106263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6" name="TextBox 20">
            <a:extLst>
              <a:ext uri="{FF2B5EF4-FFF2-40B4-BE49-F238E27FC236}">
                <a16:creationId xmlns:a16="http://schemas.microsoft.com/office/drawing/2014/main" id="{38E6E301-4D17-4543-81B1-278CD5B72E4E}"/>
              </a:ext>
            </a:extLst>
          </p:cNvPr>
          <p:cNvSpPr txBox="1"/>
          <p:nvPr/>
        </p:nvSpPr>
        <p:spPr>
          <a:xfrm>
            <a:off x="4711802" y="3217743"/>
            <a:ext cx="2486025" cy="2308324"/>
          </a:xfrm>
          <a:prstGeom prst="rect">
            <a:avLst/>
          </a:prstGeom>
          <a:ln w="38100"/>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a:latin typeface="Courier New" panose="02070309020205020404" pitchFamily="49" charset="0"/>
                <a:cs typeface="Courier New" panose="02070309020205020404" pitchFamily="49" charset="0"/>
              </a:rPr>
              <a:t>E4[1/8;1/8;80]</a:t>
            </a:r>
          </a:p>
          <a:p>
            <a:r>
              <a:rPr lang="en-US" dirty="0">
                <a:latin typeface="Courier New" panose="02070309020205020404" pitchFamily="49" charset="0"/>
                <a:cs typeface="Courier New" panose="02070309020205020404" pitchFamily="49" charset="0"/>
              </a:rPr>
              <a:t>G4[1/8;1/8;80]</a:t>
            </a:r>
          </a:p>
          <a:p>
            <a:r>
              <a:rPr lang="en-US" dirty="0">
                <a:latin typeface="Courier New" panose="02070309020205020404" pitchFamily="49" charset="0"/>
                <a:cs typeface="Courier New" panose="02070309020205020404" pitchFamily="49" charset="0"/>
              </a:rPr>
              <a:t>C5[1/8;1/8;80]</a:t>
            </a:r>
          </a:p>
          <a:p>
            <a:r>
              <a:rPr lang="en-US" dirty="0">
                <a:latin typeface="Courier New" panose="02070309020205020404" pitchFamily="49" charset="0"/>
                <a:cs typeface="Courier New" panose="02070309020205020404" pitchFamily="49" charset="0"/>
              </a:rPr>
              <a:t>D5[1/8;1/8;80]</a:t>
            </a:r>
          </a:p>
          <a:p>
            <a:r>
              <a:rPr lang="en-US" dirty="0">
                <a:latin typeface="Courier New" panose="02070309020205020404" pitchFamily="49" charset="0"/>
                <a:cs typeface="Courier New" panose="02070309020205020404" pitchFamily="49" charset="0"/>
              </a:rPr>
              <a:t>D5[3/16;3/16;80]</a:t>
            </a:r>
          </a:p>
          <a:p>
            <a:r>
              <a:rPr lang="en-US" dirty="0">
                <a:latin typeface="Courier New" panose="02070309020205020404" pitchFamily="49" charset="0"/>
                <a:cs typeface="Courier New" panose="02070309020205020404" pitchFamily="49" charset="0"/>
              </a:rPr>
              <a:t>E5[3/16;3/16;80]</a:t>
            </a:r>
          </a:p>
          <a:p>
            <a:r>
              <a:rPr lang="en-US" dirty="0">
                <a:latin typeface="Courier New" panose="02070309020205020404" pitchFamily="49" charset="0"/>
                <a:cs typeface="Courier New" panose="02070309020205020404" pitchFamily="49" charset="0"/>
              </a:rPr>
              <a:t>G4[1/16;1/16;80]</a:t>
            </a:r>
          </a:p>
          <a:p>
            <a:r>
              <a:rPr lang="en-US" dirty="0">
                <a:latin typeface="Courier New" panose="02070309020205020404" pitchFamily="49" charset="0"/>
                <a:cs typeface="Courier New" panose="02070309020205020404" pitchFamily="49" charset="0"/>
              </a:rPr>
              <a:t>G4[1/16;1/16;80]</a:t>
            </a:r>
          </a:p>
        </p:txBody>
      </p:sp>
      <p:cxnSp>
        <p:nvCxnSpPr>
          <p:cNvPr id="47" name="Straight Arrow Connector 22">
            <a:extLst>
              <a:ext uri="{FF2B5EF4-FFF2-40B4-BE49-F238E27FC236}">
                <a16:creationId xmlns:a16="http://schemas.microsoft.com/office/drawing/2014/main" id="{45808398-DA13-479B-B82C-268DEAB33278}"/>
              </a:ext>
            </a:extLst>
          </p:cNvPr>
          <p:cNvCxnSpPr>
            <a:cxnSpLocks/>
            <a:endCxn id="46" idx="1"/>
          </p:cNvCxnSpPr>
          <p:nvPr/>
        </p:nvCxnSpPr>
        <p:spPr>
          <a:xfrm>
            <a:off x="4273355" y="4371905"/>
            <a:ext cx="43844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8" name="TextBox 39">
            <a:extLst>
              <a:ext uri="{FF2B5EF4-FFF2-40B4-BE49-F238E27FC236}">
                <a16:creationId xmlns:a16="http://schemas.microsoft.com/office/drawing/2014/main" id="{D48D0BF2-80D5-4C80-87E3-D830BB7DAA24}"/>
              </a:ext>
            </a:extLst>
          </p:cNvPr>
          <p:cNvSpPr txBox="1"/>
          <p:nvPr/>
        </p:nvSpPr>
        <p:spPr>
          <a:xfrm>
            <a:off x="2096628" y="1120128"/>
            <a:ext cx="946130"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源代码</a:t>
            </a:r>
            <a:endParaRPr lang="en-US" dirty="0">
              <a:latin typeface="微软雅黑" panose="020B0503020204020204" pitchFamily="34" charset="-122"/>
              <a:ea typeface="微软雅黑" panose="020B0503020204020204" pitchFamily="34" charset="-122"/>
            </a:endParaRPr>
          </a:p>
        </p:txBody>
      </p:sp>
      <p:sp>
        <p:nvSpPr>
          <p:cNvPr id="49" name="TextBox 41">
            <a:extLst>
              <a:ext uri="{FF2B5EF4-FFF2-40B4-BE49-F238E27FC236}">
                <a16:creationId xmlns:a16="http://schemas.microsoft.com/office/drawing/2014/main" id="{2B6E3EB4-5673-4E60-B42F-EEDEDB227DFF}"/>
              </a:ext>
            </a:extLst>
          </p:cNvPr>
          <p:cNvSpPr txBox="1"/>
          <p:nvPr/>
        </p:nvSpPr>
        <p:spPr>
          <a:xfrm>
            <a:off x="5335987" y="1171298"/>
            <a:ext cx="1237657"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中间代码</a:t>
            </a:r>
            <a:endParaRPr lang="en-US" dirty="0">
              <a:latin typeface="微软雅黑" panose="020B0503020204020204" pitchFamily="34" charset="-122"/>
              <a:ea typeface="微软雅黑" panose="020B0503020204020204" pitchFamily="34" charset="-122"/>
            </a:endParaRPr>
          </a:p>
        </p:txBody>
      </p:sp>
      <p:sp>
        <p:nvSpPr>
          <p:cNvPr id="50" name="TextBox 43">
            <a:extLst>
              <a:ext uri="{FF2B5EF4-FFF2-40B4-BE49-F238E27FC236}">
                <a16:creationId xmlns:a16="http://schemas.microsoft.com/office/drawing/2014/main" id="{7F355FC1-48BE-4DCE-B1A7-61DF113D22F4}"/>
              </a:ext>
            </a:extLst>
          </p:cNvPr>
          <p:cNvSpPr txBox="1"/>
          <p:nvPr/>
        </p:nvSpPr>
        <p:spPr>
          <a:xfrm>
            <a:off x="7827811" y="1661105"/>
            <a:ext cx="461665" cy="4274069"/>
          </a:xfrm>
          <a:prstGeom prst="rect">
            <a:avLst/>
          </a:prstGeom>
          <a:noFill/>
          <a:ln w="38100">
            <a:solidFill>
              <a:schemeClr val="tx1"/>
            </a:solidFill>
          </a:ln>
        </p:spPr>
        <p:txBody>
          <a:bodyPr vert="eaVert" wrap="square" rtlCol="0">
            <a:spAutoFit/>
          </a:bodyPr>
          <a:lstStyle/>
          <a:p>
            <a:pPr algn="ctr"/>
            <a:r>
              <a:rPr lang="zh-CN" altLang="en-US" dirty="0">
                <a:latin typeface="微软雅黑" panose="020B0503020204020204" pitchFamily="34" charset="-122"/>
                <a:ea typeface="微软雅黑" panose="020B0503020204020204" pitchFamily="34" charset="-122"/>
              </a:rPr>
              <a:t>代码优化和生成目标代码</a:t>
            </a:r>
            <a:endParaRPr lang="en-US" dirty="0">
              <a:latin typeface="微软雅黑" panose="020B0503020204020204" pitchFamily="34" charset="-122"/>
              <a:ea typeface="微软雅黑" panose="020B0503020204020204" pitchFamily="34" charset="-122"/>
            </a:endParaRPr>
          </a:p>
        </p:txBody>
      </p:sp>
      <p:cxnSp>
        <p:nvCxnSpPr>
          <p:cNvPr id="51" name="Straight Arrow Connector 45">
            <a:extLst>
              <a:ext uri="{FF2B5EF4-FFF2-40B4-BE49-F238E27FC236}">
                <a16:creationId xmlns:a16="http://schemas.microsoft.com/office/drawing/2014/main" id="{0B7BCF18-DF50-441B-9CB1-8B97E6F451BC}"/>
              </a:ext>
            </a:extLst>
          </p:cNvPr>
          <p:cNvCxnSpPr>
            <a:cxnSpLocks/>
            <a:stCxn id="44" idx="3"/>
          </p:cNvCxnSpPr>
          <p:nvPr/>
        </p:nvCxnSpPr>
        <p:spPr>
          <a:xfrm>
            <a:off x="6573644" y="1984269"/>
            <a:ext cx="12541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49">
            <a:extLst>
              <a:ext uri="{FF2B5EF4-FFF2-40B4-BE49-F238E27FC236}">
                <a16:creationId xmlns:a16="http://schemas.microsoft.com/office/drawing/2014/main" id="{F7F391D2-9A62-4D2C-A605-3D3389AB0C46}"/>
              </a:ext>
            </a:extLst>
          </p:cNvPr>
          <p:cNvCxnSpPr>
            <a:cxnSpLocks/>
            <a:stCxn id="46" idx="3"/>
          </p:cNvCxnSpPr>
          <p:nvPr/>
        </p:nvCxnSpPr>
        <p:spPr>
          <a:xfrm>
            <a:off x="7197827" y="4371905"/>
            <a:ext cx="62998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3" name="TextBox 53">
            <a:extLst>
              <a:ext uri="{FF2B5EF4-FFF2-40B4-BE49-F238E27FC236}">
                <a16:creationId xmlns:a16="http://schemas.microsoft.com/office/drawing/2014/main" id="{12BC0D06-AD12-4F38-BF3C-5A4CE9BFA04E}"/>
              </a:ext>
            </a:extLst>
          </p:cNvPr>
          <p:cNvSpPr txBox="1"/>
          <p:nvPr/>
        </p:nvSpPr>
        <p:spPr>
          <a:xfrm>
            <a:off x="9065469" y="1661102"/>
            <a:ext cx="2533946" cy="646331"/>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dirty="0">
                <a:latin typeface="Courier New" panose="02070309020205020404" pitchFamily="49" charset="0"/>
                <a:cs typeface="Courier New" panose="02070309020205020404" pitchFamily="49" charset="0"/>
              </a:rPr>
              <a:t>li    $t1,</a:t>
            </a:r>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1</a:t>
            </a:r>
          </a:p>
          <a:p>
            <a:r>
              <a:rPr lang="en-US" altLang="zh-CN" dirty="0" err="1">
                <a:latin typeface="Courier New" panose="02070309020205020404" pitchFamily="49" charset="0"/>
                <a:cs typeface="Courier New" panose="02070309020205020404" pitchFamily="49" charset="0"/>
              </a:rPr>
              <a:t>addi</a:t>
            </a:r>
            <a:r>
              <a:rPr lang="en-US" altLang="zh-CN" dirty="0">
                <a:latin typeface="Courier New" panose="02070309020205020404" pitchFamily="49" charset="0"/>
                <a:cs typeface="Courier New" panose="02070309020205020404" pitchFamily="49" charset="0"/>
              </a:rPr>
              <a:t>  $t1, $t1, 1</a:t>
            </a:r>
            <a:endParaRPr lang="en-US" dirty="0">
              <a:latin typeface="Courier New" panose="02070309020205020404" pitchFamily="49" charset="0"/>
              <a:cs typeface="Courier New" panose="02070309020205020404" pitchFamily="49" charset="0"/>
            </a:endParaRPr>
          </a:p>
        </p:txBody>
      </p:sp>
      <p:pic>
        <p:nvPicPr>
          <p:cNvPr id="54" name="Picture 55">
            <a:extLst>
              <a:ext uri="{FF2B5EF4-FFF2-40B4-BE49-F238E27FC236}">
                <a16:creationId xmlns:a16="http://schemas.microsoft.com/office/drawing/2014/main" id="{B259D817-0E92-4423-A7D6-6E1C1F3E7A8D}"/>
              </a:ext>
            </a:extLst>
          </p:cNvPr>
          <p:cNvPicPr>
            <a:picLocks noChangeAspect="1"/>
          </p:cNvPicPr>
          <p:nvPr/>
        </p:nvPicPr>
        <p:blipFill>
          <a:blip r:embed="rId5"/>
          <a:stretch>
            <a:fillRect/>
          </a:stretch>
        </p:blipFill>
        <p:spPr>
          <a:xfrm>
            <a:off x="9392669" y="3129694"/>
            <a:ext cx="1879543" cy="903902"/>
          </a:xfrm>
          <a:prstGeom prst="rect">
            <a:avLst/>
          </a:prstGeom>
        </p:spPr>
      </p:pic>
      <p:pic>
        <p:nvPicPr>
          <p:cNvPr id="55" name="Picture 57">
            <a:extLst>
              <a:ext uri="{FF2B5EF4-FFF2-40B4-BE49-F238E27FC236}">
                <a16:creationId xmlns:a16="http://schemas.microsoft.com/office/drawing/2014/main" id="{BAEECDD6-2F5F-4A65-A561-9AF445578EA4}"/>
              </a:ext>
            </a:extLst>
          </p:cNvPr>
          <p:cNvPicPr>
            <a:picLocks noChangeAspect="1"/>
          </p:cNvPicPr>
          <p:nvPr/>
        </p:nvPicPr>
        <p:blipFill>
          <a:blip r:embed="rId6"/>
          <a:stretch>
            <a:fillRect/>
          </a:stretch>
        </p:blipFill>
        <p:spPr>
          <a:xfrm>
            <a:off x="9594352" y="4265829"/>
            <a:ext cx="1476179" cy="1514309"/>
          </a:xfrm>
          <a:prstGeom prst="rect">
            <a:avLst/>
          </a:prstGeom>
        </p:spPr>
      </p:pic>
      <p:cxnSp>
        <p:nvCxnSpPr>
          <p:cNvPr id="56" name="Straight Arrow Connector 59">
            <a:extLst>
              <a:ext uri="{FF2B5EF4-FFF2-40B4-BE49-F238E27FC236}">
                <a16:creationId xmlns:a16="http://schemas.microsoft.com/office/drawing/2014/main" id="{F9A44918-942C-4C44-B09D-8EB3896ED310}"/>
              </a:ext>
            </a:extLst>
          </p:cNvPr>
          <p:cNvCxnSpPr>
            <a:cxnSpLocks/>
            <a:endCxn id="53" idx="1"/>
          </p:cNvCxnSpPr>
          <p:nvPr/>
        </p:nvCxnSpPr>
        <p:spPr>
          <a:xfrm>
            <a:off x="8289476" y="1984268"/>
            <a:ext cx="77599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7" name="Straight Arrow Connector 64">
            <a:extLst>
              <a:ext uri="{FF2B5EF4-FFF2-40B4-BE49-F238E27FC236}">
                <a16:creationId xmlns:a16="http://schemas.microsoft.com/office/drawing/2014/main" id="{80614BD9-C578-424C-B3A2-6FE7FD6459FE}"/>
              </a:ext>
            </a:extLst>
          </p:cNvPr>
          <p:cNvCxnSpPr>
            <a:cxnSpLocks/>
            <a:endCxn id="55" idx="1"/>
          </p:cNvCxnSpPr>
          <p:nvPr/>
        </p:nvCxnSpPr>
        <p:spPr>
          <a:xfrm>
            <a:off x="8289476" y="4371905"/>
            <a:ext cx="1304876" cy="6510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66">
            <a:extLst>
              <a:ext uri="{FF2B5EF4-FFF2-40B4-BE49-F238E27FC236}">
                <a16:creationId xmlns:a16="http://schemas.microsoft.com/office/drawing/2014/main" id="{BC434F24-1707-4183-9F95-3CBEE4434670}"/>
              </a:ext>
            </a:extLst>
          </p:cNvPr>
          <p:cNvCxnSpPr>
            <a:cxnSpLocks/>
            <a:endCxn id="54" idx="1"/>
          </p:cNvCxnSpPr>
          <p:nvPr/>
        </p:nvCxnSpPr>
        <p:spPr>
          <a:xfrm flipV="1">
            <a:off x="8289476" y="3581645"/>
            <a:ext cx="1103193" cy="7902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9" name="TextBox 72">
            <a:extLst>
              <a:ext uri="{FF2B5EF4-FFF2-40B4-BE49-F238E27FC236}">
                <a16:creationId xmlns:a16="http://schemas.microsoft.com/office/drawing/2014/main" id="{C0121F06-4D3E-459E-8C92-995577FEA9D3}"/>
              </a:ext>
            </a:extLst>
          </p:cNvPr>
          <p:cNvSpPr txBox="1"/>
          <p:nvPr/>
        </p:nvSpPr>
        <p:spPr>
          <a:xfrm>
            <a:off x="9713611" y="1171298"/>
            <a:ext cx="1237657"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目标代码</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0429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a:fillRect/>
          </a:stretch>
        </p:blipFill>
        <p:spPr bwMode="auto">
          <a:xfrm>
            <a:off x="11417558" y="0"/>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圆角 4"/>
          <p:cNvSpPr/>
          <p:nvPr/>
        </p:nvSpPr>
        <p:spPr>
          <a:xfrm>
            <a:off x="6201867" y="85086"/>
            <a:ext cx="1363824" cy="531845"/>
          </a:xfrm>
          <a:prstGeom prst="round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6" name="矩形 5"/>
          <p:cNvSpPr/>
          <p:nvPr/>
        </p:nvSpPr>
        <p:spPr>
          <a:xfrm>
            <a:off x="7722442"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0" name="矩形: 圆角 9"/>
          <p:cNvSpPr/>
          <p:nvPr/>
        </p:nvSpPr>
        <p:spPr>
          <a:xfrm>
            <a:off x="7924912" y="85086"/>
            <a:ext cx="1363824" cy="531845"/>
          </a:xfrm>
          <a:prstGeom prst="round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1" name="标题 2"/>
          <p:cNvSpPr txBox="1"/>
          <p:nvPr/>
        </p:nvSpPr>
        <p:spPr>
          <a:xfrm>
            <a:off x="7958433"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zh-CN" altLang="en-US" sz="1800" dirty="0"/>
              <a:t>利用乐理知识编写代码</a:t>
            </a:r>
          </a:p>
        </p:txBody>
      </p:sp>
      <p:sp>
        <p:nvSpPr>
          <p:cNvPr id="12" name="矩形 11"/>
          <p:cNvSpPr/>
          <p:nvPr/>
        </p:nvSpPr>
        <p:spPr>
          <a:xfrm>
            <a:off x="9445487"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7" name="等腰三角形 6"/>
          <p:cNvSpPr/>
          <p:nvPr/>
        </p:nvSpPr>
        <p:spPr>
          <a:xfrm rot="10800000">
            <a:off x="8511169" y="616931"/>
            <a:ext cx="214605" cy="170174"/>
          </a:xfrm>
          <a:prstGeom prst="triangl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0" name="标题 2"/>
          <p:cNvSpPr txBox="1"/>
          <p:nvPr/>
        </p:nvSpPr>
        <p:spPr>
          <a:xfrm>
            <a:off x="6218571" y="6834"/>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zh-CN" altLang="en-US" sz="1800" dirty="0"/>
              <a:t>编程和音乐创作的类比</a:t>
            </a:r>
          </a:p>
        </p:txBody>
      </p:sp>
      <p:sp>
        <p:nvSpPr>
          <p:cNvPr id="21" name="矩形: 圆角 20"/>
          <p:cNvSpPr/>
          <p:nvPr/>
        </p:nvSpPr>
        <p:spPr>
          <a:xfrm>
            <a:off x="9642226"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2" name="标题 2"/>
          <p:cNvSpPr txBox="1"/>
          <p:nvPr/>
        </p:nvSpPr>
        <p:spPr>
          <a:xfrm>
            <a:off x="9741819" y="24434"/>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en-US" altLang="zh-CN" sz="2400" dirty="0"/>
              <a:t>AI</a:t>
            </a:r>
            <a:r>
              <a:rPr lang="zh-CN" altLang="en-US" sz="2400" dirty="0"/>
              <a:t>作曲</a:t>
            </a:r>
          </a:p>
        </p:txBody>
      </p:sp>
      <p:sp>
        <p:nvSpPr>
          <p:cNvPr id="23" name="矩形 22"/>
          <p:cNvSpPr/>
          <p:nvPr/>
        </p:nvSpPr>
        <p:spPr>
          <a:xfrm>
            <a:off x="6049825"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pic>
        <p:nvPicPr>
          <p:cNvPr id="31" name="图片 30"/>
          <p:cNvPicPr>
            <a:picLocks noChangeAspect="1"/>
          </p:cNvPicPr>
          <p:nvPr/>
        </p:nvPicPr>
        <p:blipFill>
          <a:blip r:embed="rId4"/>
          <a:srcRect l="21849" t="35387" r="24146" b="12827"/>
          <a:stretch>
            <a:fillRect/>
          </a:stretch>
        </p:blipFill>
        <p:spPr>
          <a:xfrm>
            <a:off x="11435715" y="0"/>
            <a:ext cx="697865" cy="702945"/>
          </a:xfrm>
          <a:prstGeom prst="rect">
            <a:avLst/>
          </a:prstGeom>
        </p:spPr>
      </p:pic>
      <p:pic>
        <p:nvPicPr>
          <p:cNvPr id="27" name="Picture 2">
            <a:extLst>
              <a:ext uri="{FF2B5EF4-FFF2-40B4-BE49-F238E27FC236}">
                <a16:creationId xmlns:a16="http://schemas.microsoft.com/office/drawing/2014/main" id="{1960EAA0-FC45-438F-930B-0338FA1467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p:blipFill>
        <p:spPr bwMode="auto">
          <a:xfrm>
            <a:off x="11394235" y="-9331"/>
            <a:ext cx="774442" cy="735784"/>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8D878DB7-1555-4E86-9F4F-3DF17DDE7061}"/>
              </a:ext>
            </a:extLst>
          </p:cNvPr>
          <p:cNvPicPr>
            <a:picLocks noChangeAspect="1"/>
          </p:cNvPicPr>
          <p:nvPr/>
        </p:nvPicPr>
        <p:blipFill>
          <a:blip r:embed="rId5"/>
          <a:stretch>
            <a:fillRect/>
          </a:stretch>
        </p:blipFill>
        <p:spPr>
          <a:xfrm>
            <a:off x="7344319" y="1595226"/>
            <a:ext cx="3498169" cy="2548666"/>
          </a:xfrm>
          <a:prstGeom prst="rect">
            <a:avLst/>
          </a:prstGeom>
        </p:spPr>
      </p:pic>
      <p:sp>
        <p:nvSpPr>
          <p:cNvPr id="28" name="TextBox 39">
            <a:extLst>
              <a:ext uri="{FF2B5EF4-FFF2-40B4-BE49-F238E27FC236}">
                <a16:creationId xmlns:a16="http://schemas.microsoft.com/office/drawing/2014/main" id="{F0105827-B7A4-4150-9883-E0543CC5F3D8}"/>
              </a:ext>
            </a:extLst>
          </p:cNvPr>
          <p:cNvSpPr txBox="1"/>
          <p:nvPr/>
        </p:nvSpPr>
        <p:spPr>
          <a:xfrm>
            <a:off x="6692740" y="6488668"/>
            <a:ext cx="5596932"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示例：巴赫</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前奏曲与赋格 </a:t>
            </a:r>
            <a:r>
              <a:rPr lang="en-US" altLang="zh-CN" b="1" dirty="0">
                <a:latin typeface="微软雅黑" panose="020B0503020204020204" pitchFamily="34" charset="-122"/>
                <a:ea typeface="微软雅黑" panose="020B0503020204020204" pitchFamily="34" charset="-122"/>
              </a:rPr>
              <a:t>C</a:t>
            </a:r>
            <a:r>
              <a:rPr lang="zh-CN" altLang="en-US" b="1" dirty="0">
                <a:latin typeface="微软雅黑" panose="020B0503020204020204" pitchFamily="34" charset="-122"/>
                <a:ea typeface="微软雅黑" panose="020B0503020204020204" pitchFamily="34" charset="-122"/>
              </a:rPr>
              <a:t>大调第</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号 </a:t>
            </a:r>
            <a:r>
              <a:rPr lang="en-US" altLang="zh-CN" b="1" dirty="0">
                <a:latin typeface="微软雅黑" panose="020B0503020204020204" pitchFamily="34" charset="-122"/>
                <a:ea typeface="微软雅黑" panose="020B0503020204020204" pitchFamily="34" charset="-122"/>
              </a:rPr>
              <a:t>BWV 846</a:t>
            </a:r>
            <a:endParaRPr lang="en-US" b="1" dirty="0">
              <a:latin typeface="微软雅黑" panose="020B0503020204020204" pitchFamily="34" charset="-122"/>
              <a:ea typeface="微软雅黑" panose="020B0503020204020204" pitchFamily="34" charset="-122"/>
            </a:endParaRPr>
          </a:p>
        </p:txBody>
      </p:sp>
      <p:sp>
        <p:nvSpPr>
          <p:cNvPr id="39" name="TextBox 39">
            <a:extLst>
              <a:ext uri="{FF2B5EF4-FFF2-40B4-BE49-F238E27FC236}">
                <a16:creationId xmlns:a16="http://schemas.microsoft.com/office/drawing/2014/main" id="{368E94F2-6DF9-4D65-B245-15D2ABF97691}"/>
              </a:ext>
            </a:extLst>
          </p:cNvPr>
          <p:cNvSpPr txBox="1"/>
          <p:nvPr/>
        </p:nvSpPr>
        <p:spPr>
          <a:xfrm>
            <a:off x="8338414" y="5984707"/>
            <a:ext cx="1605262"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分解和弦</a:t>
            </a:r>
            <a:endParaRPr lang="en-US" dirty="0">
              <a:latin typeface="微软雅黑" panose="020B0503020204020204" pitchFamily="34" charset="-122"/>
              <a:ea typeface="微软雅黑" panose="020B0503020204020204" pitchFamily="34" charset="-122"/>
            </a:endParaRPr>
          </a:p>
        </p:txBody>
      </p:sp>
      <p:pic>
        <p:nvPicPr>
          <p:cNvPr id="9" name="图片 8">
            <a:hlinkClick r:id="rId6" action="ppaction://hlinkfile"/>
            <a:extLst>
              <a:ext uri="{FF2B5EF4-FFF2-40B4-BE49-F238E27FC236}">
                <a16:creationId xmlns:a16="http://schemas.microsoft.com/office/drawing/2014/main" id="{0593F71D-2C98-474D-84C5-9DA21CA5DB8F}"/>
              </a:ext>
            </a:extLst>
          </p:cNvPr>
          <p:cNvPicPr>
            <a:picLocks noChangeAspect="1"/>
          </p:cNvPicPr>
          <p:nvPr/>
        </p:nvPicPr>
        <p:blipFill>
          <a:blip r:embed="rId7"/>
          <a:stretch>
            <a:fillRect/>
          </a:stretch>
        </p:blipFill>
        <p:spPr>
          <a:xfrm>
            <a:off x="1660565" y="4530887"/>
            <a:ext cx="2491816" cy="1194353"/>
          </a:xfrm>
          <a:prstGeom prst="rect">
            <a:avLst/>
          </a:prstGeom>
        </p:spPr>
      </p:pic>
      <p:pic>
        <p:nvPicPr>
          <p:cNvPr id="14" name="图片 13">
            <a:extLst>
              <a:ext uri="{FF2B5EF4-FFF2-40B4-BE49-F238E27FC236}">
                <a16:creationId xmlns:a16="http://schemas.microsoft.com/office/drawing/2014/main" id="{A1474F21-5FE0-4815-8ACA-37294A71FBF6}"/>
              </a:ext>
            </a:extLst>
          </p:cNvPr>
          <p:cNvPicPr>
            <a:picLocks noChangeAspect="1"/>
          </p:cNvPicPr>
          <p:nvPr/>
        </p:nvPicPr>
        <p:blipFill>
          <a:blip r:embed="rId8"/>
          <a:stretch>
            <a:fillRect/>
          </a:stretch>
        </p:blipFill>
        <p:spPr>
          <a:xfrm>
            <a:off x="922841" y="2127948"/>
            <a:ext cx="4488061" cy="1683023"/>
          </a:xfrm>
          <a:prstGeom prst="rect">
            <a:avLst/>
          </a:prstGeom>
        </p:spPr>
      </p:pic>
      <p:cxnSp>
        <p:nvCxnSpPr>
          <p:cNvPr id="16" name="直接连接符 15">
            <a:extLst>
              <a:ext uri="{FF2B5EF4-FFF2-40B4-BE49-F238E27FC236}">
                <a16:creationId xmlns:a16="http://schemas.microsoft.com/office/drawing/2014/main" id="{2297FEAF-21B1-463E-91DD-92896799BD98}"/>
              </a:ext>
            </a:extLst>
          </p:cNvPr>
          <p:cNvCxnSpPr>
            <a:cxnSpLocks/>
          </p:cNvCxnSpPr>
          <p:nvPr/>
        </p:nvCxnSpPr>
        <p:spPr>
          <a:xfrm>
            <a:off x="5817996" y="1729935"/>
            <a:ext cx="0" cy="3398129"/>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
        <p:nvSpPr>
          <p:cNvPr id="41" name="TextBox 39">
            <a:extLst>
              <a:ext uri="{FF2B5EF4-FFF2-40B4-BE49-F238E27FC236}">
                <a16:creationId xmlns:a16="http://schemas.microsoft.com/office/drawing/2014/main" id="{2941B355-4D82-4DC2-9EF4-0615803BD7FA}"/>
              </a:ext>
            </a:extLst>
          </p:cNvPr>
          <p:cNvSpPr txBox="1"/>
          <p:nvPr/>
        </p:nvSpPr>
        <p:spPr>
          <a:xfrm>
            <a:off x="2003295" y="5984707"/>
            <a:ext cx="1605262"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柱式和弦</a:t>
            </a:r>
            <a:endParaRPr lang="en-US" dirty="0">
              <a:latin typeface="微软雅黑" panose="020B0503020204020204" pitchFamily="34" charset="-122"/>
              <a:ea typeface="微软雅黑" panose="020B0503020204020204" pitchFamily="34" charset="-122"/>
            </a:endParaRPr>
          </a:p>
        </p:txBody>
      </p:sp>
      <p:pic>
        <p:nvPicPr>
          <p:cNvPr id="19" name="图片 18">
            <a:hlinkClick r:id="rId9" action="ppaction://hlinkfile"/>
            <a:extLst>
              <a:ext uri="{FF2B5EF4-FFF2-40B4-BE49-F238E27FC236}">
                <a16:creationId xmlns:a16="http://schemas.microsoft.com/office/drawing/2014/main" id="{F46E8647-B349-4FBC-B8E5-B11AE5ECD24E}"/>
              </a:ext>
            </a:extLst>
          </p:cNvPr>
          <p:cNvPicPr>
            <a:picLocks noChangeAspect="1"/>
          </p:cNvPicPr>
          <p:nvPr/>
        </p:nvPicPr>
        <p:blipFill>
          <a:blip r:embed="rId10"/>
          <a:stretch>
            <a:fillRect/>
          </a:stretch>
        </p:blipFill>
        <p:spPr>
          <a:xfrm>
            <a:off x="6657412" y="4647853"/>
            <a:ext cx="4871985" cy="1263590"/>
          </a:xfrm>
          <a:prstGeom prst="rect">
            <a:avLst/>
          </a:prstGeom>
        </p:spPr>
      </p:pic>
      <p:sp>
        <p:nvSpPr>
          <p:cNvPr id="24" name="矩形 23">
            <a:extLst>
              <a:ext uri="{FF2B5EF4-FFF2-40B4-BE49-F238E27FC236}">
                <a16:creationId xmlns:a16="http://schemas.microsoft.com/office/drawing/2014/main" id="{07DA5B9A-AF0A-4635-93FC-58DF99B929B7}"/>
              </a:ext>
            </a:extLst>
          </p:cNvPr>
          <p:cNvSpPr/>
          <p:nvPr/>
        </p:nvSpPr>
        <p:spPr>
          <a:xfrm>
            <a:off x="7164475" y="1577626"/>
            <a:ext cx="3678013" cy="21740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3E19E284-2FAF-4840-A9D8-26F91587B3D4}"/>
              </a:ext>
            </a:extLst>
          </p:cNvPr>
          <p:cNvSpPr/>
          <p:nvPr/>
        </p:nvSpPr>
        <p:spPr>
          <a:xfrm>
            <a:off x="7164475" y="2078743"/>
            <a:ext cx="3678013" cy="21740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1F56C96E-2E7C-44AA-8602-76E4E024E1D0}"/>
              </a:ext>
            </a:extLst>
          </p:cNvPr>
          <p:cNvSpPr/>
          <p:nvPr/>
        </p:nvSpPr>
        <p:spPr>
          <a:xfrm>
            <a:off x="7164475" y="2570900"/>
            <a:ext cx="3678013" cy="21740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518FBD44-95A9-4DF1-A42E-9B5F550224ED}"/>
              </a:ext>
            </a:extLst>
          </p:cNvPr>
          <p:cNvSpPr/>
          <p:nvPr/>
        </p:nvSpPr>
        <p:spPr>
          <a:xfrm>
            <a:off x="7164475" y="3211597"/>
            <a:ext cx="3678013" cy="21740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39">
            <a:extLst>
              <a:ext uri="{FF2B5EF4-FFF2-40B4-BE49-F238E27FC236}">
                <a16:creationId xmlns:a16="http://schemas.microsoft.com/office/drawing/2014/main" id="{05347648-E348-49A8-ACCA-8037FD07E3EE}"/>
              </a:ext>
            </a:extLst>
          </p:cNvPr>
          <p:cNvSpPr txBox="1"/>
          <p:nvPr/>
        </p:nvSpPr>
        <p:spPr>
          <a:xfrm>
            <a:off x="-8198" y="920247"/>
            <a:ext cx="8304285" cy="523220"/>
          </a:xfrm>
          <a:prstGeom prst="rect">
            <a:avLst/>
          </a:prstGeom>
          <a:noFill/>
        </p:spPr>
        <p:txBody>
          <a:bodyPr wrap="square" rtlCol="0">
            <a:spAutoFit/>
          </a:bodyPr>
          <a:lstStyle/>
          <a:p>
            <a:pPr algn="ctr"/>
            <a:r>
              <a:rPr lang="zh-CN" altLang="en-US" sz="2800" b="1" dirty="0">
                <a:latin typeface="微软雅黑" panose="020B0503020204020204" pitchFamily="34" charset="-122"/>
                <a:ea typeface="微软雅黑" panose="020B0503020204020204" pitchFamily="34" charset="-122"/>
              </a:rPr>
              <a:t>以和声进行的思维方式编写代码，符合作曲习惯</a:t>
            </a:r>
            <a:endParaRPr lang="en-US" sz="2800" b="1" dirty="0">
              <a:latin typeface="微软雅黑" panose="020B0503020204020204" pitchFamily="34" charset="-122"/>
              <a:ea typeface="微软雅黑" panose="020B0503020204020204" pitchFamily="34" charset="-122"/>
            </a:endParaRPr>
          </a:p>
        </p:txBody>
      </p:sp>
      <p:sp>
        <p:nvSpPr>
          <p:cNvPr id="46" name="矩形: 圆角 45">
            <a:extLst>
              <a:ext uri="{FF2B5EF4-FFF2-40B4-BE49-F238E27FC236}">
                <a16:creationId xmlns:a16="http://schemas.microsoft.com/office/drawing/2014/main" id="{35B975DA-02AA-4530-B8B5-3566DC07BE40}"/>
              </a:ext>
            </a:extLst>
          </p:cNvPr>
          <p:cNvSpPr/>
          <p:nvPr/>
        </p:nvSpPr>
        <p:spPr>
          <a:xfrm>
            <a:off x="269632" y="85086"/>
            <a:ext cx="2277146" cy="53184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47" name="标题 2">
            <a:extLst>
              <a:ext uri="{FF2B5EF4-FFF2-40B4-BE49-F238E27FC236}">
                <a16:creationId xmlns:a16="http://schemas.microsoft.com/office/drawing/2014/main" id="{46929FE6-9E7F-47FC-87BC-0085DAB2BA8F}"/>
              </a:ext>
            </a:extLst>
          </p:cNvPr>
          <p:cNvSpPr txBox="1"/>
          <p:nvPr/>
        </p:nvSpPr>
        <p:spPr>
          <a:xfrm>
            <a:off x="241638" y="24434"/>
            <a:ext cx="2321844"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en-US" altLang="zh-CN" sz="2400" dirty="0"/>
              <a:t>1</a:t>
            </a:r>
            <a:r>
              <a:rPr lang="zh-CN" altLang="en-US" sz="2400" dirty="0"/>
              <a:t> 语言设计驱动</a:t>
            </a:r>
          </a:p>
        </p:txBody>
      </p:sp>
    </p:spTree>
    <p:extLst>
      <p:ext uri="{BB962C8B-B14F-4D97-AF65-F5344CB8AC3E}">
        <p14:creationId xmlns:p14="http://schemas.microsoft.com/office/powerpoint/2010/main" val="1220186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a:fillRect/>
          </a:stretch>
        </p:blipFill>
        <p:spPr bwMode="auto">
          <a:xfrm>
            <a:off x="11417558" y="0"/>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圆角 4"/>
          <p:cNvSpPr/>
          <p:nvPr/>
        </p:nvSpPr>
        <p:spPr>
          <a:xfrm>
            <a:off x="6201867" y="85086"/>
            <a:ext cx="1363824" cy="531845"/>
          </a:xfrm>
          <a:prstGeom prst="round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6" name="矩形 5"/>
          <p:cNvSpPr/>
          <p:nvPr/>
        </p:nvSpPr>
        <p:spPr>
          <a:xfrm>
            <a:off x="7722442"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0" name="矩形: 圆角 9"/>
          <p:cNvSpPr/>
          <p:nvPr/>
        </p:nvSpPr>
        <p:spPr>
          <a:xfrm>
            <a:off x="7924912"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1" name="标题 2"/>
          <p:cNvSpPr txBox="1"/>
          <p:nvPr/>
        </p:nvSpPr>
        <p:spPr>
          <a:xfrm>
            <a:off x="7958433"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zh-CN" altLang="en-US" sz="1800" dirty="0"/>
              <a:t>利用乐理知识编写代码</a:t>
            </a:r>
          </a:p>
        </p:txBody>
      </p:sp>
      <p:sp>
        <p:nvSpPr>
          <p:cNvPr id="12" name="矩形 11"/>
          <p:cNvSpPr/>
          <p:nvPr/>
        </p:nvSpPr>
        <p:spPr>
          <a:xfrm>
            <a:off x="9445487"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7" name="等腰三角形 6"/>
          <p:cNvSpPr/>
          <p:nvPr/>
        </p:nvSpPr>
        <p:spPr>
          <a:xfrm rot="10800000">
            <a:off x="10216835" y="616931"/>
            <a:ext cx="214605" cy="170174"/>
          </a:xfrm>
          <a:prstGeom prst="triangl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0" name="标题 2"/>
          <p:cNvSpPr txBox="1"/>
          <p:nvPr/>
        </p:nvSpPr>
        <p:spPr>
          <a:xfrm>
            <a:off x="6218571" y="6834"/>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zh-CN" altLang="en-US" sz="1800" dirty="0"/>
              <a:t>编程和音乐创作的类比</a:t>
            </a:r>
          </a:p>
        </p:txBody>
      </p:sp>
      <p:sp>
        <p:nvSpPr>
          <p:cNvPr id="21" name="矩形: 圆角 20"/>
          <p:cNvSpPr/>
          <p:nvPr/>
        </p:nvSpPr>
        <p:spPr>
          <a:xfrm>
            <a:off x="9642226" y="85086"/>
            <a:ext cx="1363824" cy="531845"/>
          </a:xfrm>
          <a:prstGeom prst="round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2" name="标题 2"/>
          <p:cNvSpPr txBox="1"/>
          <p:nvPr/>
        </p:nvSpPr>
        <p:spPr>
          <a:xfrm>
            <a:off x="9741819" y="24434"/>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en-US" altLang="zh-CN" sz="2400" dirty="0"/>
              <a:t>AI</a:t>
            </a:r>
            <a:r>
              <a:rPr lang="zh-CN" altLang="en-US" sz="2400" dirty="0"/>
              <a:t>作曲</a:t>
            </a:r>
          </a:p>
        </p:txBody>
      </p:sp>
      <p:sp>
        <p:nvSpPr>
          <p:cNvPr id="23" name="矩形 22"/>
          <p:cNvSpPr/>
          <p:nvPr/>
        </p:nvSpPr>
        <p:spPr>
          <a:xfrm>
            <a:off x="6049825"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pic>
        <p:nvPicPr>
          <p:cNvPr id="31" name="图片 30"/>
          <p:cNvPicPr>
            <a:picLocks noChangeAspect="1"/>
          </p:cNvPicPr>
          <p:nvPr/>
        </p:nvPicPr>
        <p:blipFill>
          <a:blip r:embed="rId4"/>
          <a:srcRect l="21849" t="35387" r="24146" b="12827"/>
          <a:stretch>
            <a:fillRect/>
          </a:stretch>
        </p:blipFill>
        <p:spPr>
          <a:xfrm>
            <a:off x="11435715" y="0"/>
            <a:ext cx="697865" cy="702945"/>
          </a:xfrm>
          <a:prstGeom prst="rect">
            <a:avLst/>
          </a:prstGeom>
        </p:spPr>
      </p:pic>
      <p:pic>
        <p:nvPicPr>
          <p:cNvPr id="27" name="Picture 2">
            <a:extLst>
              <a:ext uri="{FF2B5EF4-FFF2-40B4-BE49-F238E27FC236}">
                <a16:creationId xmlns:a16="http://schemas.microsoft.com/office/drawing/2014/main" id="{1960EAA0-FC45-438F-930B-0338FA1467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p:blipFill>
        <p:spPr bwMode="auto">
          <a:xfrm>
            <a:off x="11394235" y="-9331"/>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9">
            <a:extLst>
              <a:ext uri="{FF2B5EF4-FFF2-40B4-BE49-F238E27FC236}">
                <a16:creationId xmlns:a16="http://schemas.microsoft.com/office/drawing/2014/main" id="{1983F3D3-B493-4F5F-95A1-8F49502ED0F8}"/>
              </a:ext>
            </a:extLst>
          </p:cNvPr>
          <p:cNvSpPr txBox="1"/>
          <p:nvPr/>
        </p:nvSpPr>
        <p:spPr>
          <a:xfrm>
            <a:off x="-8198" y="920247"/>
            <a:ext cx="8304285" cy="523220"/>
          </a:xfrm>
          <a:prstGeom prst="rect">
            <a:avLst/>
          </a:prstGeom>
          <a:noFill/>
        </p:spPr>
        <p:txBody>
          <a:bodyPr wrap="square" rtlCol="0">
            <a:spAutoFit/>
          </a:bodyPr>
          <a:lstStyle/>
          <a:p>
            <a:pPr algn="ctr"/>
            <a:r>
              <a:rPr lang="zh-CN" altLang="en-US" sz="2800" b="1" dirty="0">
                <a:latin typeface="微软雅黑" panose="020B0503020204020204" pitchFamily="34" charset="-122"/>
                <a:ea typeface="微软雅黑" panose="020B0503020204020204" pitchFamily="34" charset="-122"/>
              </a:rPr>
              <a:t>将音乐通过数字化的方式呈现，可用于</a:t>
            </a:r>
            <a:r>
              <a:rPr lang="en-US" altLang="zh-CN" sz="2800" b="1" dirty="0">
                <a:latin typeface="微软雅黑" panose="020B0503020204020204" pitchFamily="34" charset="-122"/>
                <a:ea typeface="微软雅黑" panose="020B0503020204020204" pitchFamily="34" charset="-122"/>
              </a:rPr>
              <a:t>AI</a:t>
            </a:r>
            <a:r>
              <a:rPr lang="zh-CN" altLang="en-US" sz="2800" b="1" dirty="0">
                <a:latin typeface="微软雅黑" panose="020B0503020204020204" pitchFamily="34" charset="-122"/>
                <a:ea typeface="微软雅黑" panose="020B0503020204020204" pitchFamily="34" charset="-122"/>
              </a:rPr>
              <a:t>作曲</a:t>
            </a:r>
            <a:endParaRPr lang="en-US" sz="2800" b="1" dirty="0">
              <a:latin typeface="微软雅黑" panose="020B0503020204020204" pitchFamily="34" charset="-122"/>
              <a:ea typeface="微软雅黑" panose="020B0503020204020204" pitchFamily="34" charset="-122"/>
            </a:endParaRPr>
          </a:p>
        </p:txBody>
      </p:sp>
      <p:grpSp>
        <p:nvGrpSpPr>
          <p:cNvPr id="34" name="Group 2">
            <a:extLst>
              <a:ext uri="{FF2B5EF4-FFF2-40B4-BE49-F238E27FC236}">
                <a16:creationId xmlns:a16="http://schemas.microsoft.com/office/drawing/2014/main" id="{6A3CDF54-D10E-48D3-B5A5-3FE7A975DDF4}"/>
              </a:ext>
            </a:extLst>
          </p:cNvPr>
          <p:cNvGrpSpPr/>
          <p:nvPr/>
        </p:nvGrpSpPr>
        <p:grpSpPr>
          <a:xfrm>
            <a:off x="304800" y="1678450"/>
            <a:ext cx="3378669" cy="2731508"/>
            <a:chOff x="304800" y="1678450"/>
            <a:chExt cx="4057650" cy="3195387"/>
          </a:xfrm>
        </p:grpSpPr>
        <p:pic>
          <p:nvPicPr>
            <p:cNvPr id="35" name="Picture 2" descr="preview">
              <a:extLst>
                <a:ext uri="{FF2B5EF4-FFF2-40B4-BE49-F238E27FC236}">
                  <a16:creationId xmlns:a16="http://schemas.microsoft.com/office/drawing/2014/main" id="{0DE9DDB8-D0B6-423E-ADA8-73DF38E17F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678450"/>
              <a:ext cx="4057650" cy="2717285"/>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1">
              <a:extLst>
                <a:ext uri="{FF2B5EF4-FFF2-40B4-BE49-F238E27FC236}">
                  <a16:creationId xmlns:a16="http://schemas.microsoft.com/office/drawing/2014/main" id="{E69BA38D-A986-434D-ABEB-ED30F6A64678}"/>
                </a:ext>
              </a:extLst>
            </p:cNvPr>
            <p:cNvSpPr txBox="1"/>
            <p:nvPr/>
          </p:nvSpPr>
          <p:spPr>
            <a:xfrm>
              <a:off x="304800" y="4333770"/>
              <a:ext cx="4057650" cy="540067"/>
            </a:xfrm>
            <a:prstGeom prst="rect">
              <a:avLst/>
            </a:prstGeom>
            <a:noFill/>
          </p:spPr>
          <p:txBody>
            <a:bodyPr wrap="square" rtlCol="0">
              <a:spAutoFit/>
            </a:bodyPr>
            <a:lstStyle/>
            <a:p>
              <a:r>
                <a:rPr lang="en-US" sz="1200" b="0" i="0" dirty="0">
                  <a:solidFill>
                    <a:srgbClr val="222222"/>
                  </a:solidFill>
                  <a:effectLst/>
                  <a:latin typeface="Arial" panose="020B0604020202020204" pitchFamily="34" charset="0"/>
                </a:rPr>
                <a:t>C-RNN-GAN: Continuous recurrent neural networks with adversarial training</a:t>
              </a:r>
              <a:r>
                <a:rPr lang="en-US" sz="1200" dirty="0">
                  <a:solidFill>
                    <a:srgbClr val="222222"/>
                  </a:solidFill>
                  <a:latin typeface="Arial" panose="020B0604020202020204" pitchFamily="34" charset="0"/>
                </a:rPr>
                <a:t>.</a:t>
              </a:r>
              <a:endParaRPr lang="en-US" sz="1200" dirty="0"/>
            </a:p>
          </p:txBody>
        </p:sp>
      </p:grpSp>
      <p:grpSp>
        <p:nvGrpSpPr>
          <p:cNvPr id="40" name="Group 7">
            <a:extLst>
              <a:ext uri="{FF2B5EF4-FFF2-40B4-BE49-F238E27FC236}">
                <a16:creationId xmlns:a16="http://schemas.microsoft.com/office/drawing/2014/main" id="{9D61DC8C-29E9-4D2F-956C-C08B7F6C10FF}"/>
              </a:ext>
            </a:extLst>
          </p:cNvPr>
          <p:cNvGrpSpPr/>
          <p:nvPr/>
        </p:nvGrpSpPr>
        <p:grpSpPr>
          <a:xfrm>
            <a:off x="7989565" y="2138798"/>
            <a:ext cx="4151803" cy="2271160"/>
            <a:chOff x="4362450" y="1763218"/>
            <a:chExt cx="4821702" cy="2587310"/>
          </a:xfrm>
        </p:grpSpPr>
        <p:pic>
          <p:nvPicPr>
            <p:cNvPr id="45" name="Picture 4" descr="preview">
              <a:extLst>
                <a:ext uri="{FF2B5EF4-FFF2-40B4-BE49-F238E27FC236}">
                  <a16:creationId xmlns:a16="http://schemas.microsoft.com/office/drawing/2014/main" id="{FC7D4613-4B51-4BC1-AF56-DA058D273E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2450" y="1763218"/>
              <a:ext cx="4821702" cy="2173161"/>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6">
              <a:extLst>
                <a:ext uri="{FF2B5EF4-FFF2-40B4-BE49-F238E27FC236}">
                  <a16:creationId xmlns:a16="http://schemas.microsoft.com/office/drawing/2014/main" id="{2CF69CC9-1017-4FDF-9208-907E1C552075}"/>
                </a:ext>
              </a:extLst>
            </p:cNvPr>
            <p:cNvSpPr txBox="1"/>
            <p:nvPr/>
          </p:nvSpPr>
          <p:spPr>
            <a:xfrm>
              <a:off x="5100635" y="3824598"/>
              <a:ext cx="3923822" cy="525930"/>
            </a:xfrm>
            <a:prstGeom prst="rect">
              <a:avLst/>
            </a:prstGeom>
            <a:noFill/>
          </p:spPr>
          <p:txBody>
            <a:bodyPr wrap="square" rtlCol="0">
              <a:spAutoFit/>
            </a:bodyPr>
            <a:lstStyle/>
            <a:p>
              <a:r>
                <a:rPr lang="en-US" sz="1200" b="0" i="0" dirty="0">
                  <a:solidFill>
                    <a:srgbClr val="222222"/>
                  </a:solidFill>
                  <a:effectLst/>
                  <a:latin typeface="Arial" panose="020B0604020202020204" pitchFamily="34" charset="0"/>
                </a:rPr>
                <a:t>Tuning Recurrent Neural Networks with Reinforcement Learning</a:t>
              </a:r>
              <a:endParaRPr lang="en-US" sz="1200" dirty="0"/>
            </a:p>
          </p:txBody>
        </p:sp>
      </p:grpSp>
      <p:grpSp>
        <p:nvGrpSpPr>
          <p:cNvPr id="47" name="Group 11">
            <a:extLst>
              <a:ext uri="{FF2B5EF4-FFF2-40B4-BE49-F238E27FC236}">
                <a16:creationId xmlns:a16="http://schemas.microsoft.com/office/drawing/2014/main" id="{606468D6-4C68-47AE-99D6-473C8FD7E342}"/>
              </a:ext>
            </a:extLst>
          </p:cNvPr>
          <p:cNvGrpSpPr/>
          <p:nvPr/>
        </p:nvGrpSpPr>
        <p:grpSpPr>
          <a:xfrm>
            <a:off x="3603000" y="1603746"/>
            <a:ext cx="4613264" cy="2806212"/>
            <a:chOff x="3603000" y="1603746"/>
            <a:chExt cx="4613264" cy="2806212"/>
          </a:xfrm>
        </p:grpSpPr>
        <p:pic>
          <p:nvPicPr>
            <p:cNvPr id="48" name="Picture 6" descr="preview">
              <a:extLst>
                <a:ext uri="{FF2B5EF4-FFF2-40B4-BE49-F238E27FC236}">
                  <a16:creationId xmlns:a16="http://schemas.microsoft.com/office/drawing/2014/main" id="{A4D0B353-93CB-4CE4-BAFA-392DBA018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51497" y="1603746"/>
              <a:ext cx="4170040" cy="2397517"/>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10">
              <a:extLst>
                <a:ext uri="{FF2B5EF4-FFF2-40B4-BE49-F238E27FC236}">
                  <a16:creationId xmlns:a16="http://schemas.microsoft.com/office/drawing/2014/main" id="{CF37D6E3-A50A-464F-B8BB-0A5D5C7B3144}"/>
                </a:ext>
              </a:extLst>
            </p:cNvPr>
            <p:cNvSpPr txBox="1"/>
            <p:nvPr/>
          </p:nvSpPr>
          <p:spPr>
            <a:xfrm>
              <a:off x="3603000" y="3948293"/>
              <a:ext cx="4613264" cy="461665"/>
            </a:xfrm>
            <a:prstGeom prst="rect">
              <a:avLst/>
            </a:prstGeom>
            <a:noFill/>
          </p:spPr>
          <p:txBody>
            <a:bodyPr wrap="square" rtlCol="0">
              <a:spAutoFit/>
            </a:bodyPr>
            <a:lstStyle/>
            <a:p>
              <a:r>
                <a:rPr lang="en-US" sz="1200" b="0" i="0" dirty="0" err="1">
                  <a:solidFill>
                    <a:srgbClr val="222222"/>
                  </a:solidFill>
                  <a:effectLst/>
                  <a:latin typeface="Arial" panose="020B0604020202020204" pitchFamily="34" charset="0"/>
                </a:rPr>
                <a:t>MidiNet</a:t>
              </a:r>
              <a:r>
                <a:rPr lang="en-US" sz="1200" b="0" i="0" dirty="0">
                  <a:solidFill>
                    <a:srgbClr val="222222"/>
                  </a:solidFill>
                  <a:effectLst/>
                  <a:latin typeface="Arial" panose="020B0604020202020204" pitchFamily="34" charset="0"/>
                </a:rPr>
                <a:t>: A Convolutional Generative Adversarial Network for Symbolic-domain Music Generation using 1D and 2D Conditions</a:t>
              </a:r>
              <a:endParaRPr lang="en-US" sz="1200" dirty="0"/>
            </a:p>
          </p:txBody>
        </p:sp>
      </p:grpSp>
      <p:pic>
        <p:nvPicPr>
          <p:cNvPr id="50" name="Picture 8" descr="logo">
            <a:extLst>
              <a:ext uri="{FF2B5EF4-FFF2-40B4-BE49-F238E27FC236}">
                <a16:creationId xmlns:a16="http://schemas.microsoft.com/office/drawing/2014/main" id="{3E922053-B7EE-4BE8-8E79-3C0F1B7A0E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1475" y="4832332"/>
            <a:ext cx="3000375" cy="168539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7">
            <a:extLst>
              <a:ext uri="{FF2B5EF4-FFF2-40B4-BE49-F238E27FC236}">
                <a16:creationId xmlns:a16="http://schemas.microsoft.com/office/drawing/2014/main" id="{8638A4D2-4198-4145-86DC-1F1B2FB4D1A8}"/>
              </a:ext>
            </a:extLst>
          </p:cNvPr>
          <p:cNvPicPr>
            <a:picLocks noChangeAspect="1"/>
          </p:cNvPicPr>
          <p:nvPr/>
        </p:nvPicPr>
        <p:blipFill>
          <a:blip r:embed="rId9"/>
          <a:stretch>
            <a:fillRect/>
          </a:stretch>
        </p:blipFill>
        <p:spPr>
          <a:xfrm>
            <a:off x="1419225" y="4582967"/>
            <a:ext cx="2762250" cy="2184126"/>
          </a:xfrm>
          <a:prstGeom prst="rect">
            <a:avLst/>
          </a:prstGeom>
        </p:spPr>
      </p:pic>
      <p:pic>
        <p:nvPicPr>
          <p:cNvPr id="52" name="Picture 14">
            <a:extLst>
              <a:ext uri="{FF2B5EF4-FFF2-40B4-BE49-F238E27FC236}">
                <a16:creationId xmlns:a16="http://schemas.microsoft.com/office/drawing/2014/main" id="{7A201F60-D287-4B0F-AA0A-D1DBBFE23EAE}"/>
              </a:ext>
            </a:extLst>
          </p:cNvPr>
          <p:cNvPicPr>
            <a:picLocks noChangeAspect="1"/>
          </p:cNvPicPr>
          <p:nvPr/>
        </p:nvPicPr>
        <p:blipFill rotWithShape="1">
          <a:blip r:embed="rId10"/>
          <a:srcRect l="3211"/>
          <a:stretch/>
        </p:blipFill>
        <p:spPr>
          <a:xfrm>
            <a:off x="7181850" y="4943383"/>
            <a:ext cx="4018453" cy="1463293"/>
          </a:xfrm>
          <a:prstGeom prst="rect">
            <a:avLst/>
          </a:prstGeom>
        </p:spPr>
      </p:pic>
      <p:cxnSp>
        <p:nvCxnSpPr>
          <p:cNvPr id="53" name="Straight Connector 16">
            <a:extLst>
              <a:ext uri="{FF2B5EF4-FFF2-40B4-BE49-F238E27FC236}">
                <a16:creationId xmlns:a16="http://schemas.microsoft.com/office/drawing/2014/main" id="{E137C34B-8D31-4E05-8BAB-4FDBA133CA4C}"/>
              </a:ext>
            </a:extLst>
          </p:cNvPr>
          <p:cNvCxnSpPr/>
          <p:nvPr/>
        </p:nvCxnSpPr>
        <p:spPr>
          <a:xfrm>
            <a:off x="0" y="4486275"/>
            <a:ext cx="12192000" cy="0"/>
          </a:xfrm>
          <a:prstGeom prst="line">
            <a:avLst/>
          </a:prstGeom>
        </p:spPr>
        <p:style>
          <a:lnRef idx="3">
            <a:schemeClr val="dk1"/>
          </a:lnRef>
          <a:fillRef idx="0">
            <a:schemeClr val="dk1"/>
          </a:fillRef>
          <a:effectRef idx="2">
            <a:schemeClr val="dk1"/>
          </a:effectRef>
          <a:fontRef idx="minor">
            <a:schemeClr val="tx1"/>
          </a:fontRef>
        </p:style>
      </p:cxnSp>
      <p:sp>
        <p:nvSpPr>
          <p:cNvPr id="54" name="矩形: 圆角 53">
            <a:extLst>
              <a:ext uri="{FF2B5EF4-FFF2-40B4-BE49-F238E27FC236}">
                <a16:creationId xmlns:a16="http://schemas.microsoft.com/office/drawing/2014/main" id="{ED5AA4E4-CBD5-4213-B9FB-E05B9CA0D4F8}"/>
              </a:ext>
            </a:extLst>
          </p:cNvPr>
          <p:cNvSpPr/>
          <p:nvPr/>
        </p:nvSpPr>
        <p:spPr>
          <a:xfrm>
            <a:off x="269632" y="85086"/>
            <a:ext cx="2277146" cy="53184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55" name="标题 2">
            <a:extLst>
              <a:ext uri="{FF2B5EF4-FFF2-40B4-BE49-F238E27FC236}">
                <a16:creationId xmlns:a16="http://schemas.microsoft.com/office/drawing/2014/main" id="{FA2EEF74-6FCF-449D-9646-DE07D062C156}"/>
              </a:ext>
            </a:extLst>
          </p:cNvPr>
          <p:cNvSpPr txBox="1"/>
          <p:nvPr/>
        </p:nvSpPr>
        <p:spPr>
          <a:xfrm>
            <a:off x="241638" y="24434"/>
            <a:ext cx="2321844"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en-US" altLang="zh-CN" sz="2400" dirty="0"/>
              <a:t>1</a:t>
            </a:r>
            <a:r>
              <a:rPr lang="zh-CN" altLang="en-US" sz="2400" dirty="0"/>
              <a:t> 语言设计驱动</a:t>
            </a:r>
          </a:p>
        </p:txBody>
      </p:sp>
    </p:spTree>
    <p:extLst>
      <p:ext uri="{BB962C8B-B14F-4D97-AF65-F5344CB8AC3E}">
        <p14:creationId xmlns:p14="http://schemas.microsoft.com/office/powerpoint/2010/main" val="3681269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a:fillRect/>
          </a:stretch>
        </p:blipFill>
        <p:spPr bwMode="auto">
          <a:xfrm>
            <a:off x="11417558" y="0"/>
            <a:ext cx="774442" cy="735784"/>
          </a:xfrm>
          <a:prstGeom prst="rect">
            <a:avLst/>
          </a:prstGeom>
          <a:noFill/>
          <a:extLst>
            <a:ext uri="{909E8E84-426E-40DD-AFC4-6F175D3DCCD1}">
              <a14:hiddenFill xmlns:a14="http://schemas.microsoft.com/office/drawing/2010/main">
                <a:solidFill>
                  <a:srgbClr val="FFFFFF"/>
                </a:solidFill>
              </a14:hiddenFill>
            </a:ext>
          </a:extLst>
        </p:spPr>
      </p:pic>
      <p:pic>
        <p:nvPicPr>
          <p:cNvPr id="31" name="图片 30"/>
          <p:cNvPicPr>
            <a:picLocks noChangeAspect="1"/>
          </p:cNvPicPr>
          <p:nvPr/>
        </p:nvPicPr>
        <p:blipFill>
          <a:blip r:embed="rId4"/>
          <a:srcRect l="21849" t="35387" r="24146" b="12827"/>
          <a:stretch>
            <a:fillRect/>
          </a:stretch>
        </p:blipFill>
        <p:spPr>
          <a:xfrm>
            <a:off x="11435715" y="0"/>
            <a:ext cx="697865" cy="702945"/>
          </a:xfrm>
          <a:prstGeom prst="rect">
            <a:avLst/>
          </a:prstGeom>
        </p:spPr>
      </p:pic>
      <p:pic>
        <p:nvPicPr>
          <p:cNvPr id="27" name="Picture 2">
            <a:extLst>
              <a:ext uri="{FF2B5EF4-FFF2-40B4-BE49-F238E27FC236}">
                <a16:creationId xmlns:a16="http://schemas.microsoft.com/office/drawing/2014/main" id="{1960EAA0-FC45-438F-930B-0338FA1467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p:blipFill>
        <p:spPr bwMode="auto">
          <a:xfrm>
            <a:off x="11394235" y="-9331"/>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圆角 31">
            <a:extLst>
              <a:ext uri="{FF2B5EF4-FFF2-40B4-BE49-F238E27FC236}">
                <a16:creationId xmlns:a16="http://schemas.microsoft.com/office/drawing/2014/main" id="{34FA7254-2894-4EA1-B302-07831FFBCDA7}"/>
              </a:ext>
            </a:extLst>
          </p:cNvPr>
          <p:cNvSpPr/>
          <p:nvPr/>
        </p:nvSpPr>
        <p:spPr>
          <a:xfrm>
            <a:off x="269632" y="85086"/>
            <a:ext cx="1669700" cy="53184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6" name="标题 2">
            <a:extLst>
              <a:ext uri="{FF2B5EF4-FFF2-40B4-BE49-F238E27FC236}">
                <a16:creationId xmlns:a16="http://schemas.microsoft.com/office/drawing/2014/main" id="{F0115B7A-EF42-4B7F-AC48-DBF1098661FA}"/>
              </a:ext>
            </a:extLst>
          </p:cNvPr>
          <p:cNvSpPr txBox="1"/>
          <p:nvPr/>
        </p:nvSpPr>
        <p:spPr>
          <a:xfrm>
            <a:off x="241638" y="24434"/>
            <a:ext cx="2321844"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en-US" altLang="zh-CN" sz="2400" dirty="0"/>
              <a:t>2</a:t>
            </a:r>
            <a:r>
              <a:rPr lang="zh-CN" altLang="en-US" sz="2400" dirty="0"/>
              <a:t> 语言特性</a:t>
            </a:r>
          </a:p>
        </p:txBody>
      </p:sp>
      <p:sp>
        <p:nvSpPr>
          <p:cNvPr id="40" name="Title 1">
            <a:extLst>
              <a:ext uri="{FF2B5EF4-FFF2-40B4-BE49-F238E27FC236}">
                <a16:creationId xmlns:a16="http://schemas.microsoft.com/office/drawing/2014/main" id="{F890588D-1A20-4E75-B7FF-BD727CE8AFF2}"/>
              </a:ext>
            </a:extLst>
          </p:cNvPr>
          <p:cNvSpPr txBox="1">
            <a:spLocks/>
          </p:cNvSpPr>
          <p:nvPr/>
        </p:nvSpPr>
        <p:spPr>
          <a:xfrm>
            <a:off x="214048" y="1312405"/>
            <a:ext cx="1725284" cy="6990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微软雅黑" panose="020B0503020204020204" pitchFamily="34" charset="-122"/>
                <a:ea typeface="微软雅黑" panose="020B0503020204020204" pitchFamily="34" charset="-122"/>
              </a:rPr>
              <a:t>setting</a:t>
            </a:r>
            <a:endParaRPr lang="en-US" sz="3200" dirty="0">
              <a:latin typeface="微软雅黑" panose="020B0503020204020204" pitchFamily="34" charset="-122"/>
              <a:ea typeface="微软雅黑" panose="020B0503020204020204" pitchFamily="34" charset="-122"/>
            </a:endParaRPr>
          </a:p>
        </p:txBody>
      </p:sp>
      <p:pic>
        <p:nvPicPr>
          <p:cNvPr id="60" name="Picture 25">
            <a:extLst>
              <a:ext uri="{FF2B5EF4-FFF2-40B4-BE49-F238E27FC236}">
                <a16:creationId xmlns:a16="http://schemas.microsoft.com/office/drawing/2014/main" id="{9137CD12-838C-4C36-A476-A7975DE51C3F}"/>
              </a:ext>
            </a:extLst>
          </p:cNvPr>
          <p:cNvPicPr>
            <a:picLocks noChangeAspect="1"/>
          </p:cNvPicPr>
          <p:nvPr/>
        </p:nvPicPr>
        <p:blipFill>
          <a:blip r:embed="rId5"/>
          <a:stretch>
            <a:fillRect/>
          </a:stretch>
        </p:blipFill>
        <p:spPr>
          <a:xfrm>
            <a:off x="3925895" y="828184"/>
            <a:ext cx="6008400" cy="1284470"/>
          </a:xfrm>
          <a:prstGeom prst="rect">
            <a:avLst/>
          </a:prstGeom>
        </p:spPr>
      </p:pic>
      <p:sp>
        <p:nvSpPr>
          <p:cNvPr id="61" name="TextBox 1">
            <a:extLst>
              <a:ext uri="{FF2B5EF4-FFF2-40B4-BE49-F238E27FC236}">
                <a16:creationId xmlns:a16="http://schemas.microsoft.com/office/drawing/2014/main" id="{9E5EBEC9-E92A-43D3-AAFA-C11B8694D65B}"/>
              </a:ext>
            </a:extLst>
          </p:cNvPr>
          <p:cNvSpPr txBox="1"/>
          <p:nvPr/>
        </p:nvSpPr>
        <p:spPr>
          <a:xfrm>
            <a:off x="2869358" y="2169217"/>
            <a:ext cx="8524877" cy="369332"/>
          </a:xfrm>
          <a:prstGeom prst="rect">
            <a:avLst/>
          </a:prstGeom>
          <a:noFill/>
          <a:ln w="28575">
            <a:solidFill>
              <a:schemeClr val="accent4"/>
            </a:solidFill>
          </a:ln>
        </p:spPr>
        <p:txBody>
          <a:bodyPr wrap="square" rtlCol="0">
            <a:spAutoFit/>
          </a:bodyPr>
          <a:lstStyle/>
          <a:p>
            <a:r>
              <a:rPr lang="en-US" dirty="0">
                <a:latin typeface="Courier New" panose="02070309020205020404" pitchFamily="49" charset="0"/>
                <a:cs typeface="Courier New" panose="02070309020205020404" pitchFamily="49" charset="0"/>
              </a:rPr>
              <a:t>setting s1 = {1/8, 1/8+1/16, 3/16, 1/16}; s1 = {s1, s1, 80}; </a:t>
            </a:r>
          </a:p>
        </p:txBody>
      </p:sp>
      <p:sp>
        <p:nvSpPr>
          <p:cNvPr id="62" name="Title 1">
            <a:extLst>
              <a:ext uri="{FF2B5EF4-FFF2-40B4-BE49-F238E27FC236}">
                <a16:creationId xmlns:a16="http://schemas.microsoft.com/office/drawing/2014/main" id="{7EAAB792-5135-48F5-8986-EB0FE33D9C8D}"/>
              </a:ext>
            </a:extLst>
          </p:cNvPr>
          <p:cNvSpPr txBox="1">
            <a:spLocks/>
          </p:cNvSpPr>
          <p:nvPr/>
        </p:nvSpPr>
        <p:spPr>
          <a:xfrm>
            <a:off x="241638" y="2868989"/>
            <a:ext cx="8524877" cy="6990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微软雅黑" panose="020B0503020204020204" pitchFamily="34" charset="-122"/>
                <a:ea typeface="微软雅黑" panose="020B0503020204020204" pitchFamily="34" charset="-122"/>
              </a:rPr>
              <a:t>note</a:t>
            </a:r>
            <a:endParaRPr lang="en-US" sz="3200" dirty="0">
              <a:latin typeface="微软雅黑" panose="020B0503020204020204" pitchFamily="34" charset="-122"/>
              <a:ea typeface="微软雅黑" panose="020B0503020204020204" pitchFamily="34" charset="-122"/>
            </a:endParaRPr>
          </a:p>
        </p:txBody>
      </p:sp>
      <p:pic>
        <p:nvPicPr>
          <p:cNvPr id="63" name="Picture 4">
            <a:extLst>
              <a:ext uri="{FF2B5EF4-FFF2-40B4-BE49-F238E27FC236}">
                <a16:creationId xmlns:a16="http://schemas.microsoft.com/office/drawing/2014/main" id="{C00E3738-89CE-4DA5-8580-BF1EC886C384}"/>
              </a:ext>
            </a:extLst>
          </p:cNvPr>
          <p:cNvPicPr>
            <a:picLocks noChangeAspect="1"/>
          </p:cNvPicPr>
          <p:nvPr/>
        </p:nvPicPr>
        <p:blipFill>
          <a:blip r:embed="rId6"/>
          <a:stretch>
            <a:fillRect/>
          </a:stretch>
        </p:blipFill>
        <p:spPr>
          <a:xfrm>
            <a:off x="3943243" y="2743487"/>
            <a:ext cx="6124584" cy="426058"/>
          </a:xfrm>
          <a:prstGeom prst="rect">
            <a:avLst/>
          </a:prstGeom>
        </p:spPr>
      </p:pic>
      <p:sp>
        <p:nvSpPr>
          <p:cNvPr id="64" name="TextBox 5">
            <a:extLst>
              <a:ext uri="{FF2B5EF4-FFF2-40B4-BE49-F238E27FC236}">
                <a16:creationId xmlns:a16="http://schemas.microsoft.com/office/drawing/2014/main" id="{C3166778-D2F6-47BD-BA10-620675343E9E}"/>
              </a:ext>
            </a:extLst>
          </p:cNvPr>
          <p:cNvSpPr txBox="1"/>
          <p:nvPr/>
        </p:nvSpPr>
        <p:spPr>
          <a:xfrm>
            <a:off x="2869358" y="3229107"/>
            <a:ext cx="7353202" cy="369332"/>
          </a:xfrm>
          <a:prstGeom prst="rect">
            <a:avLst/>
          </a:prstGeom>
          <a:noFill/>
          <a:ln w="28575">
            <a:solidFill>
              <a:schemeClr val="accent4"/>
            </a:solidFill>
          </a:ln>
        </p:spPr>
        <p:txBody>
          <a:bodyPr wrap="square" rtlCol="0">
            <a:spAutoFit/>
          </a:bodyPr>
          <a:lstStyle/>
          <a:p>
            <a:r>
              <a:rPr lang="en-US" dirty="0">
                <a:latin typeface="Courier New" panose="02070309020205020404" pitchFamily="49" charset="0"/>
                <a:cs typeface="Courier New" panose="02070309020205020404" pitchFamily="49" charset="0"/>
              </a:rPr>
              <a:t>note a5 = “A5”; note a5 = {“A”, 5, 1}; note a5 = 81;</a:t>
            </a:r>
          </a:p>
        </p:txBody>
      </p:sp>
      <p:sp>
        <p:nvSpPr>
          <p:cNvPr id="65" name="Title 1">
            <a:extLst>
              <a:ext uri="{FF2B5EF4-FFF2-40B4-BE49-F238E27FC236}">
                <a16:creationId xmlns:a16="http://schemas.microsoft.com/office/drawing/2014/main" id="{BBFFEF2B-0AA6-446D-9184-BE0B9624FD8B}"/>
              </a:ext>
            </a:extLst>
          </p:cNvPr>
          <p:cNvSpPr txBox="1">
            <a:spLocks/>
          </p:cNvSpPr>
          <p:nvPr/>
        </p:nvSpPr>
        <p:spPr>
          <a:xfrm>
            <a:off x="241638" y="3922372"/>
            <a:ext cx="8524877" cy="6990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微软雅黑" panose="020B0503020204020204" pitchFamily="34" charset="-122"/>
                <a:ea typeface="微软雅黑" panose="020B0503020204020204" pitchFamily="34" charset="-122"/>
              </a:rPr>
              <a:t>chord</a:t>
            </a:r>
            <a:endParaRPr lang="en-US" sz="3200" dirty="0">
              <a:latin typeface="微软雅黑" panose="020B0503020204020204" pitchFamily="34" charset="-122"/>
              <a:ea typeface="微软雅黑" panose="020B0503020204020204" pitchFamily="34" charset="-122"/>
            </a:endParaRPr>
          </a:p>
        </p:txBody>
      </p:sp>
      <p:pic>
        <p:nvPicPr>
          <p:cNvPr id="66" name="Picture 9">
            <a:extLst>
              <a:ext uri="{FF2B5EF4-FFF2-40B4-BE49-F238E27FC236}">
                <a16:creationId xmlns:a16="http://schemas.microsoft.com/office/drawing/2014/main" id="{A4410C38-73C7-401E-8929-1B552F8E4B54}"/>
              </a:ext>
            </a:extLst>
          </p:cNvPr>
          <p:cNvPicPr>
            <a:picLocks noChangeAspect="1"/>
          </p:cNvPicPr>
          <p:nvPr/>
        </p:nvPicPr>
        <p:blipFill>
          <a:blip r:embed="rId7"/>
          <a:stretch>
            <a:fillRect/>
          </a:stretch>
        </p:blipFill>
        <p:spPr>
          <a:xfrm>
            <a:off x="3925895" y="3810907"/>
            <a:ext cx="7651478" cy="993921"/>
          </a:xfrm>
          <a:prstGeom prst="rect">
            <a:avLst/>
          </a:prstGeom>
        </p:spPr>
      </p:pic>
      <p:sp>
        <p:nvSpPr>
          <p:cNvPr id="67" name="TextBox 21">
            <a:extLst>
              <a:ext uri="{FF2B5EF4-FFF2-40B4-BE49-F238E27FC236}">
                <a16:creationId xmlns:a16="http://schemas.microsoft.com/office/drawing/2014/main" id="{9B19E480-F336-4FB6-B6D7-F8E5C836C990}"/>
              </a:ext>
            </a:extLst>
          </p:cNvPr>
          <p:cNvSpPr txBox="1"/>
          <p:nvPr/>
        </p:nvSpPr>
        <p:spPr>
          <a:xfrm>
            <a:off x="2869358" y="4835998"/>
            <a:ext cx="7287214" cy="646331"/>
          </a:xfrm>
          <a:prstGeom prst="rect">
            <a:avLst/>
          </a:prstGeom>
          <a:noFill/>
          <a:ln w="28575">
            <a:solidFill>
              <a:schemeClr val="accent4"/>
            </a:solidFill>
          </a:ln>
        </p:spPr>
        <p:txBody>
          <a:bodyPr wrap="square">
            <a:spAutoFit/>
          </a:bodyPr>
          <a:lstStyle/>
          <a:p>
            <a:r>
              <a:rPr lang="en-US" dirty="0">
                <a:latin typeface="Courier New" panose="02070309020205020404" pitchFamily="49" charset="0"/>
                <a:cs typeface="Courier New" panose="02070309020205020404" pitchFamily="49" charset="0"/>
              </a:rPr>
              <a:t>chord melody = {"F3", "A3", "B3", "B3"};</a:t>
            </a:r>
          </a:p>
          <a:p>
            <a:r>
              <a:rPr lang="en-US" dirty="0">
                <a:latin typeface="Courier New" panose="02070309020205020404" pitchFamily="49" charset="0"/>
                <a:cs typeface="Courier New" panose="02070309020205020404" pitchFamily="49" charset="0"/>
              </a:rPr>
              <a:t>melody = melody % s1;</a:t>
            </a:r>
          </a:p>
        </p:txBody>
      </p:sp>
      <p:sp>
        <p:nvSpPr>
          <p:cNvPr id="68" name="Title 1">
            <a:extLst>
              <a:ext uri="{FF2B5EF4-FFF2-40B4-BE49-F238E27FC236}">
                <a16:creationId xmlns:a16="http://schemas.microsoft.com/office/drawing/2014/main" id="{0133DB28-83CD-406C-8182-B3CC8159BA41}"/>
              </a:ext>
            </a:extLst>
          </p:cNvPr>
          <p:cNvSpPr txBox="1">
            <a:spLocks/>
          </p:cNvSpPr>
          <p:nvPr/>
        </p:nvSpPr>
        <p:spPr>
          <a:xfrm>
            <a:off x="241638" y="5628699"/>
            <a:ext cx="8524877" cy="6990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微软雅黑" panose="020B0503020204020204" pitchFamily="34" charset="-122"/>
                <a:ea typeface="微软雅黑" panose="020B0503020204020204" pitchFamily="34" charset="-122"/>
              </a:rPr>
              <a:t>piece</a:t>
            </a:r>
            <a:endParaRPr lang="en-US" sz="3200" dirty="0">
              <a:latin typeface="微软雅黑" panose="020B0503020204020204" pitchFamily="34" charset="-122"/>
              <a:ea typeface="微软雅黑" panose="020B0503020204020204" pitchFamily="34" charset="-122"/>
            </a:endParaRPr>
          </a:p>
        </p:txBody>
      </p:sp>
      <p:pic>
        <p:nvPicPr>
          <p:cNvPr id="69" name="Picture 17">
            <a:extLst>
              <a:ext uri="{FF2B5EF4-FFF2-40B4-BE49-F238E27FC236}">
                <a16:creationId xmlns:a16="http://schemas.microsoft.com/office/drawing/2014/main" id="{24F26415-C111-4328-8996-7C68787FE85A}"/>
              </a:ext>
            </a:extLst>
          </p:cNvPr>
          <p:cNvPicPr>
            <a:picLocks noChangeAspect="1"/>
          </p:cNvPicPr>
          <p:nvPr/>
        </p:nvPicPr>
        <p:blipFill>
          <a:blip r:embed="rId8"/>
          <a:stretch>
            <a:fillRect/>
          </a:stretch>
        </p:blipFill>
        <p:spPr>
          <a:xfrm>
            <a:off x="3943243" y="5671301"/>
            <a:ext cx="5476190" cy="590476"/>
          </a:xfrm>
          <a:prstGeom prst="rect">
            <a:avLst/>
          </a:prstGeom>
        </p:spPr>
      </p:pic>
      <p:sp>
        <p:nvSpPr>
          <p:cNvPr id="70" name="TextBox 28">
            <a:extLst>
              <a:ext uri="{FF2B5EF4-FFF2-40B4-BE49-F238E27FC236}">
                <a16:creationId xmlns:a16="http://schemas.microsoft.com/office/drawing/2014/main" id="{06D38086-2686-4227-AB1E-E55D748B3FB9}"/>
              </a:ext>
            </a:extLst>
          </p:cNvPr>
          <p:cNvSpPr txBox="1"/>
          <p:nvPr/>
        </p:nvSpPr>
        <p:spPr>
          <a:xfrm>
            <a:off x="2869358" y="6244797"/>
            <a:ext cx="8779383" cy="369332"/>
          </a:xfrm>
          <a:prstGeom prst="rect">
            <a:avLst/>
          </a:prstGeom>
          <a:noFill/>
          <a:ln w="28575">
            <a:solidFill>
              <a:schemeClr val="accent4"/>
            </a:solidFill>
          </a:ln>
        </p:spPr>
        <p:txBody>
          <a:bodyPr wrap="square">
            <a:spAutoFit/>
          </a:bodyPr>
          <a:lstStyle/>
          <a:p>
            <a:r>
              <a:rPr lang="en-US" dirty="0">
                <a:latin typeface="Courier New" panose="02070309020205020404" pitchFamily="49" charset="0"/>
                <a:cs typeface="Courier New" panose="02070309020205020404" pitchFamily="49" charset="0"/>
              </a:rPr>
              <a:t>piece c = {{melody1, melody2, accompany}, {74, 69, 1}, 60}; </a:t>
            </a:r>
          </a:p>
        </p:txBody>
      </p:sp>
      <p:cxnSp>
        <p:nvCxnSpPr>
          <p:cNvPr id="3" name="直接连接符 2">
            <a:extLst>
              <a:ext uri="{FF2B5EF4-FFF2-40B4-BE49-F238E27FC236}">
                <a16:creationId xmlns:a16="http://schemas.microsoft.com/office/drawing/2014/main" id="{C0802587-8C8B-48AC-AD98-DF8F3A284561}"/>
              </a:ext>
            </a:extLst>
          </p:cNvPr>
          <p:cNvCxnSpPr/>
          <p:nvPr/>
        </p:nvCxnSpPr>
        <p:spPr>
          <a:xfrm>
            <a:off x="241638" y="2730427"/>
            <a:ext cx="115398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AF34A798-9AB6-40D8-B046-4CC9245A385D}"/>
              </a:ext>
            </a:extLst>
          </p:cNvPr>
          <p:cNvCxnSpPr/>
          <p:nvPr/>
        </p:nvCxnSpPr>
        <p:spPr>
          <a:xfrm>
            <a:off x="241638" y="3812882"/>
            <a:ext cx="115398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07CC8D57-2E5F-4092-A446-71495D9D9B60}"/>
              </a:ext>
            </a:extLst>
          </p:cNvPr>
          <p:cNvCxnSpPr/>
          <p:nvPr/>
        </p:nvCxnSpPr>
        <p:spPr>
          <a:xfrm>
            <a:off x="241638" y="5628699"/>
            <a:ext cx="11539818"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矩形: 圆角 33">
            <a:extLst>
              <a:ext uri="{FF2B5EF4-FFF2-40B4-BE49-F238E27FC236}">
                <a16:creationId xmlns:a16="http://schemas.microsoft.com/office/drawing/2014/main" id="{81B672C3-7B11-4A2C-90D9-53BE5D43B165}"/>
              </a:ext>
            </a:extLst>
          </p:cNvPr>
          <p:cNvSpPr/>
          <p:nvPr/>
        </p:nvSpPr>
        <p:spPr>
          <a:xfrm>
            <a:off x="4571837" y="104461"/>
            <a:ext cx="1363824" cy="531845"/>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5" name="矩形 34">
            <a:extLst>
              <a:ext uri="{FF2B5EF4-FFF2-40B4-BE49-F238E27FC236}">
                <a16:creationId xmlns:a16="http://schemas.microsoft.com/office/drawing/2014/main" id="{D580D7AA-0F0F-4D27-819A-943ADCAE2385}"/>
              </a:ext>
            </a:extLst>
          </p:cNvPr>
          <p:cNvSpPr/>
          <p:nvPr/>
        </p:nvSpPr>
        <p:spPr>
          <a:xfrm>
            <a:off x="7722442"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7" name="矩形: 圆角 36">
            <a:extLst>
              <a:ext uri="{FF2B5EF4-FFF2-40B4-BE49-F238E27FC236}">
                <a16:creationId xmlns:a16="http://schemas.microsoft.com/office/drawing/2014/main" id="{271A65FB-A91B-43B5-B1DF-BF5ADA24524E}"/>
              </a:ext>
            </a:extLst>
          </p:cNvPr>
          <p:cNvSpPr/>
          <p:nvPr/>
        </p:nvSpPr>
        <p:spPr>
          <a:xfrm>
            <a:off x="7924912"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8" name="标题 2">
            <a:extLst>
              <a:ext uri="{FF2B5EF4-FFF2-40B4-BE49-F238E27FC236}">
                <a16:creationId xmlns:a16="http://schemas.microsoft.com/office/drawing/2014/main" id="{79DF96C0-81ED-4A5B-9CDC-4F664CEE41BC}"/>
              </a:ext>
            </a:extLst>
          </p:cNvPr>
          <p:cNvSpPr txBox="1"/>
          <p:nvPr/>
        </p:nvSpPr>
        <p:spPr>
          <a:xfrm>
            <a:off x="8044069" y="-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zh-CN" altLang="en-US" sz="2400" dirty="0"/>
              <a:t>保留字</a:t>
            </a:r>
          </a:p>
        </p:txBody>
      </p:sp>
      <p:sp>
        <p:nvSpPr>
          <p:cNvPr id="39" name="矩形 38">
            <a:extLst>
              <a:ext uri="{FF2B5EF4-FFF2-40B4-BE49-F238E27FC236}">
                <a16:creationId xmlns:a16="http://schemas.microsoft.com/office/drawing/2014/main" id="{D4484FF0-507C-4ECC-BFCB-0E11D7463F55}"/>
              </a:ext>
            </a:extLst>
          </p:cNvPr>
          <p:cNvSpPr/>
          <p:nvPr/>
        </p:nvSpPr>
        <p:spPr>
          <a:xfrm>
            <a:off x="9445487"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41" name="等腰三角形 40">
            <a:extLst>
              <a:ext uri="{FF2B5EF4-FFF2-40B4-BE49-F238E27FC236}">
                <a16:creationId xmlns:a16="http://schemas.microsoft.com/office/drawing/2014/main" id="{2F42B13D-1094-45A5-951E-768D4E263649}"/>
              </a:ext>
            </a:extLst>
          </p:cNvPr>
          <p:cNvSpPr/>
          <p:nvPr/>
        </p:nvSpPr>
        <p:spPr>
          <a:xfrm rot="10800000">
            <a:off x="5128782" y="626562"/>
            <a:ext cx="214605" cy="170174"/>
          </a:xfrm>
          <a:prstGeom prst="triangl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47" name="矩形: 圆角 46">
            <a:extLst>
              <a:ext uri="{FF2B5EF4-FFF2-40B4-BE49-F238E27FC236}">
                <a16:creationId xmlns:a16="http://schemas.microsoft.com/office/drawing/2014/main" id="{A7B6635D-571B-4395-8D26-F8A7FC832880}"/>
              </a:ext>
            </a:extLst>
          </p:cNvPr>
          <p:cNvSpPr/>
          <p:nvPr/>
        </p:nvSpPr>
        <p:spPr>
          <a:xfrm>
            <a:off x="6218748" y="9471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42" name="标题 2">
            <a:extLst>
              <a:ext uri="{FF2B5EF4-FFF2-40B4-BE49-F238E27FC236}">
                <a16:creationId xmlns:a16="http://schemas.microsoft.com/office/drawing/2014/main" id="{8E8120EE-5FFD-4C44-A76A-68056FFE65FE}"/>
              </a:ext>
            </a:extLst>
          </p:cNvPr>
          <p:cNvSpPr txBox="1"/>
          <p:nvPr/>
        </p:nvSpPr>
        <p:spPr>
          <a:xfrm>
            <a:off x="6113721" y="25411"/>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2400" dirty="0"/>
              <a:t>运算符</a:t>
            </a:r>
          </a:p>
        </p:txBody>
      </p:sp>
      <p:sp>
        <p:nvSpPr>
          <p:cNvPr id="43" name="矩形: 圆角 42">
            <a:extLst>
              <a:ext uri="{FF2B5EF4-FFF2-40B4-BE49-F238E27FC236}">
                <a16:creationId xmlns:a16="http://schemas.microsoft.com/office/drawing/2014/main" id="{C07EA844-BE05-493F-9AE2-78DA08A50BFE}"/>
              </a:ext>
            </a:extLst>
          </p:cNvPr>
          <p:cNvSpPr/>
          <p:nvPr/>
        </p:nvSpPr>
        <p:spPr>
          <a:xfrm>
            <a:off x="9642226"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44" name="标题 2">
            <a:extLst>
              <a:ext uri="{FF2B5EF4-FFF2-40B4-BE49-F238E27FC236}">
                <a16:creationId xmlns:a16="http://schemas.microsoft.com/office/drawing/2014/main" id="{2DFB0B99-8B25-4872-A9B5-384944B18764}"/>
              </a:ext>
            </a:extLst>
          </p:cNvPr>
          <p:cNvSpPr txBox="1"/>
          <p:nvPr/>
        </p:nvSpPr>
        <p:spPr>
          <a:xfrm>
            <a:off x="9547763"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1800" dirty="0"/>
              <a:t>新增</a:t>
            </a:r>
            <a:endParaRPr lang="en-US" altLang="zh-CN" sz="1800" dirty="0"/>
          </a:p>
          <a:p>
            <a:pPr algn="ctr"/>
            <a:r>
              <a:rPr lang="zh-CN" altLang="en-US" sz="1800" dirty="0"/>
              <a:t>语言功能</a:t>
            </a:r>
          </a:p>
        </p:txBody>
      </p:sp>
      <p:sp>
        <p:nvSpPr>
          <p:cNvPr id="45" name="矩形 44">
            <a:extLst>
              <a:ext uri="{FF2B5EF4-FFF2-40B4-BE49-F238E27FC236}">
                <a16:creationId xmlns:a16="http://schemas.microsoft.com/office/drawing/2014/main" id="{74AFAA5B-92BC-43CD-B67F-B20435F34197}"/>
              </a:ext>
            </a:extLst>
          </p:cNvPr>
          <p:cNvSpPr/>
          <p:nvPr/>
        </p:nvSpPr>
        <p:spPr>
          <a:xfrm>
            <a:off x="6049825"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46" name="矩形 45">
            <a:extLst>
              <a:ext uri="{FF2B5EF4-FFF2-40B4-BE49-F238E27FC236}">
                <a16:creationId xmlns:a16="http://schemas.microsoft.com/office/drawing/2014/main" id="{078F09FE-1468-45FA-812B-D46219BB63B9}"/>
              </a:ext>
            </a:extLst>
          </p:cNvPr>
          <p:cNvSpPr/>
          <p:nvPr/>
        </p:nvSpPr>
        <p:spPr>
          <a:xfrm>
            <a:off x="4412305"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48" name="标题 2">
            <a:extLst>
              <a:ext uri="{FF2B5EF4-FFF2-40B4-BE49-F238E27FC236}">
                <a16:creationId xmlns:a16="http://schemas.microsoft.com/office/drawing/2014/main" id="{4076F77A-DAFA-4C06-A62E-E0F645BC5FCE}"/>
              </a:ext>
            </a:extLst>
          </p:cNvPr>
          <p:cNvSpPr txBox="1"/>
          <p:nvPr/>
        </p:nvSpPr>
        <p:spPr>
          <a:xfrm>
            <a:off x="4551778" y="38154"/>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zh-CN" altLang="en-US" sz="2400" dirty="0"/>
              <a:t>数据类型</a:t>
            </a:r>
          </a:p>
        </p:txBody>
      </p:sp>
    </p:spTree>
    <p:extLst>
      <p:ext uri="{BB962C8B-B14F-4D97-AF65-F5344CB8AC3E}">
        <p14:creationId xmlns:p14="http://schemas.microsoft.com/office/powerpoint/2010/main" val="1196816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a:fillRect/>
          </a:stretch>
        </p:blipFill>
        <p:spPr bwMode="auto">
          <a:xfrm>
            <a:off x="11417558" y="0"/>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圆角 4"/>
          <p:cNvSpPr/>
          <p:nvPr/>
        </p:nvSpPr>
        <p:spPr>
          <a:xfrm>
            <a:off x="6201867" y="85086"/>
            <a:ext cx="1363824" cy="531845"/>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6" name="矩形 5"/>
          <p:cNvSpPr/>
          <p:nvPr/>
        </p:nvSpPr>
        <p:spPr>
          <a:xfrm>
            <a:off x="7722442"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0" name="矩形: 圆角 9"/>
          <p:cNvSpPr/>
          <p:nvPr/>
        </p:nvSpPr>
        <p:spPr>
          <a:xfrm>
            <a:off x="7924912"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1" name="标题 2"/>
          <p:cNvSpPr txBox="1"/>
          <p:nvPr/>
        </p:nvSpPr>
        <p:spPr>
          <a:xfrm>
            <a:off x="8044069" y="-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zh-CN" altLang="en-US" sz="2400" dirty="0"/>
              <a:t>保留字</a:t>
            </a:r>
          </a:p>
        </p:txBody>
      </p:sp>
      <p:sp>
        <p:nvSpPr>
          <p:cNvPr id="12" name="矩形 11"/>
          <p:cNvSpPr/>
          <p:nvPr/>
        </p:nvSpPr>
        <p:spPr>
          <a:xfrm>
            <a:off x="9445487"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7" name="等腰三角形 6"/>
          <p:cNvSpPr/>
          <p:nvPr/>
        </p:nvSpPr>
        <p:spPr>
          <a:xfrm rot="10800000">
            <a:off x="6786584" y="616931"/>
            <a:ext cx="214605" cy="170174"/>
          </a:xfrm>
          <a:prstGeom prst="triangl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0" name="标题 2"/>
          <p:cNvSpPr txBox="1"/>
          <p:nvPr/>
        </p:nvSpPr>
        <p:spPr>
          <a:xfrm>
            <a:off x="6113721" y="25411"/>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2400" dirty="0"/>
              <a:t>运算符</a:t>
            </a:r>
          </a:p>
        </p:txBody>
      </p:sp>
      <p:sp>
        <p:nvSpPr>
          <p:cNvPr id="21" name="矩形: 圆角 20"/>
          <p:cNvSpPr/>
          <p:nvPr/>
        </p:nvSpPr>
        <p:spPr>
          <a:xfrm>
            <a:off x="9642226"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2" name="标题 2"/>
          <p:cNvSpPr txBox="1"/>
          <p:nvPr/>
        </p:nvSpPr>
        <p:spPr>
          <a:xfrm>
            <a:off x="9547763"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1800" dirty="0"/>
              <a:t>新增</a:t>
            </a:r>
            <a:endParaRPr lang="en-US" altLang="zh-CN" sz="1800" dirty="0"/>
          </a:p>
          <a:p>
            <a:pPr algn="ctr"/>
            <a:r>
              <a:rPr lang="zh-CN" altLang="en-US" sz="1800" dirty="0"/>
              <a:t>语言功能</a:t>
            </a:r>
          </a:p>
        </p:txBody>
      </p:sp>
      <p:sp>
        <p:nvSpPr>
          <p:cNvPr id="23" name="矩形 22"/>
          <p:cNvSpPr/>
          <p:nvPr/>
        </p:nvSpPr>
        <p:spPr>
          <a:xfrm>
            <a:off x="6049825"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pic>
        <p:nvPicPr>
          <p:cNvPr id="31" name="图片 30"/>
          <p:cNvPicPr>
            <a:picLocks noChangeAspect="1"/>
          </p:cNvPicPr>
          <p:nvPr/>
        </p:nvPicPr>
        <p:blipFill>
          <a:blip r:embed="rId4"/>
          <a:srcRect l="21849" t="35387" r="24146" b="12827"/>
          <a:stretch>
            <a:fillRect/>
          </a:stretch>
        </p:blipFill>
        <p:spPr>
          <a:xfrm>
            <a:off x="11435715" y="0"/>
            <a:ext cx="697865" cy="702945"/>
          </a:xfrm>
          <a:prstGeom prst="rect">
            <a:avLst/>
          </a:prstGeom>
        </p:spPr>
      </p:pic>
      <p:pic>
        <p:nvPicPr>
          <p:cNvPr id="27" name="Picture 2">
            <a:extLst>
              <a:ext uri="{FF2B5EF4-FFF2-40B4-BE49-F238E27FC236}">
                <a16:creationId xmlns:a16="http://schemas.microsoft.com/office/drawing/2014/main" id="{1960EAA0-FC45-438F-930B-0338FA1467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p:blipFill>
        <p:spPr bwMode="auto">
          <a:xfrm>
            <a:off x="11394235" y="-9331"/>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圆角 31">
            <a:extLst>
              <a:ext uri="{FF2B5EF4-FFF2-40B4-BE49-F238E27FC236}">
                <a16:creationId xmlns:a16="http://schemas.microsoft.com/office/drawing/2014/main" id="{34FA7254-2894-4EA1-B302-07831FFBCDA7}"/>
              </a:ext>
            </a:extLst>
          </p:cNvPr>
          <p:cNvSpPr/>
          <p:nvPr/>
        </p:nvSpPr>
        <p:spPr>
          <a:xfrm>
            <a:off x="269632" y="85086"/>
            <a:ext cx="1669700" cy="53184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6" name="标题 2">
            <a:extLst>
              <a:ext uri="{FF2B5EF4-FFF2-40B4-BE49-F238E27FC236}">
                <a16:creationId xmlns:a16="http://schemas.microsoft.com/office/drawing/2014/main" id="{F0115B7A-EF42-4B7F-AC48-DBF1098661FA}"/>
              </a:ext>
            </a:extLst>
          </p:cNvPr>
          <p:cNvSpPr txBox="1"/>
          <p:nvPr/>
        </p:nvSpPr>
        <p:spPr>
          <a:xfrm>
            <a:off x="241638" y="24434"/>
            <a:ext cx="2321844"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en-US" altLang="zh-CN" sz="2400" dirty="0"/>
              <a:t>2</a:t>
            </a:r>
            <a:r>
              <a:rPr lang="zh-CN" altLang="en-US" sz="2400" dirty="0"/>
              <a:t> 语言特性</a:t>
            </a:r>
          </a:p>
        </p:txBody>
      </p:sp>
      <p:pic>
        <p:nvPicPr>
          <p:cNvPr id="8" name="图片 7">
            <a:extLst>
              <a:ext uri="{FF2B5EF4-FFF2-40B4-BE49-F238E27FC236}">
                <a16:creationId xmlns:a16="http://schemas.microsoft.com/office/drawing/2014/main" id="{BAED91A4-1B31-440E-911B-EC24EDCB8C5E}"/>
              </a:ext>
            </a:extLst>
          </p:cNvPr>
          <p:cNvPicPr>
            <a:picLocks noChangeAspect="1"/>
          </p:cNvPicPr>
          <p:nvPr/>
        </p:nvPicPr>
        <p:blipFill>
          <a:blip r:embed="rId5"/>
          <a:stretch>
            <a:fillRect/>
          </a:stretch>
        </p:blipFill>
        <p:spPr>
          <a:xfrm>
            <a:off x="143813" y="939591"/>
            <a:ext cx="5906012" cy="4816257"/>
          </a:xfrm>
          <a:prstGeom prst="rect">
            <a:avLst/>
          </a:prstGeom>
        </p:spPr>
      </p:pic>
      <p:pic>
        <p:nvPicPr>
          <p:cNvPr id="9" name="图片 8">
            <a:extLst>
              <a:ext uri="{FF2B5EF4-FFF2-40B4-BE49-F238E27FC236}">
                <a16:creationId xmlns:a16="http://schemas.microsoft.com/office/drawing/2014/main" id="{262C3893-3C48-4891-9505-6A706CCF1230}"/>
              </a:ext>
            </a:extLst>
          </p:cNvPr>
          <p:cNvPicPr>
            <a:picLocks noChangeAspect="1"/>
          </p:cNvPicPr>
          <p:nvPr/>
        </p:nvPicPr>
        <p:blipFill>
          <a:blip r:embed="rId6"/>
          <a:stretch>
            <a:fillRect/>
          </a:stretch>
        </p:blipFill>
        <p:spPr>
          <a:xfrm>
            <a:off x="6227568" y="1796914"/>
            <a:ext cx="5906012" cy="3101609"/>
          </a:xfrm>
          <a:prstGeom prst="rect">
            <a:avLst/>
          </a:prstGeom>
        </p:spPr>
      </p:pic>
      <p:sp>
        <p:nvSpPr>
          <p:cNvPr id="38" name="矩形 37">
            <a:extLst>
              <a:ext uri="{FF2B5EF4-FFF2-40B4-BE49-F238E27FC236}">
                <a16:creationId xmlns:a16="http://schemas.microsoft.com/office/drawing/2014/main" id="{B58746EF-C181-4556-9E54-9659126FA84D}"/>
              </a:ext>
            </a:extLst>
          </p:cNvPr>
          <p:cNvSpPr/>
          <p:nvPr/>
        </p:nvSpPr>
        <p:spPr>
          <a:xfrm>
            <a:off x="4412305"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9" name="矩形: 圆角 38">
            <a:extLst>
              <a:ext uri="{FF2B5EF4-FFF2-40B4-BE49-F238E27FC236}">
                <a16:creationId xmlns:a16="http://schemas.microsoft.com/office/drawing/2014/main" id="{6F3B1108-0110-45F3-892B-A66E8E1B92DC}"/>
              </a:ext>
            </a:extLst>
          </p:cNvPr>
          <p:cNvSpPr/>
          <p:nvPr/>
        </p:nvSpPr>
        <p:spPr>
          <a:xfrm>
            <a:off x="4577900" y="91920"/>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41" name="标题 2">
            <a:extLst>
              <a:ext uri="{FF2B5EF4-FFF2-40B4-BE49-F238E27FC236}">
                <a16:creationId xmlns:a16="http://schemas.microsoft.com/office/drawing/2014/main" id="{5D9DC7D4-8DA8-4E84-AC8E-D987E982A575}"/>
              </a:ext>
            </a:extLst>
          </p:cNvPr>
          <p:cNvSpPr txBox="1"/>
          <p:nvPr/>
        </p:nvSpPr>
        <p:spPr>
          <a:xfrm>
            <a:off x="4551778" y="38154"/>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zh-CN" altLang="en-US" sz="2400" dirty="0"/>
              <a:t>数据类型</a:t>
            </a:r>
          </a:p>
        </p:txBody>
      </p:sp>
    </p:spTree>
    <p:extLst>
      <p:ext uri="{BB962C8B-B14F-4D97-AF65-F5344CB8AC3E}">
        <p14:creationId xmlns:p14="http://schemas.microsoft.com/office/powerpoint/2010/main" val="489495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a:fillRect/>
          </a:stretch>
        </p:blipFill>
        <p:spPr bwMode="auto">
          <a:xfrm>
            <a:off x="11417558" y="0"/>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圆角 4"/>
          <p:cNvSpPr/>
          <p:nvPr/>
        </p:nvSpPr>
        <p:spPr>
          <a:xfrm>
            <a:off x="6201867"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6" name="矩形 5"/>
          <p:cNvSpPr/>
          <p:nvPr/>
        </p:nvSpPr>
        <p:spPr>
          <a:xfrm>
            <a:off x="7722442"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0" name="矩形: 圆角 9"/>
          <p:cNvSpPr/>
          <p:nvPr/>
        </p:nvSpPr>
        <p:spPr>
          <a:xfrm>
            <a:off x="7924912" y="85086"/>
            <a:ext cx="1363824" cy="531845"/>
          </a:xfrm>
          <a:prstGeom prst="round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1" name="标题 2"/>
          <p:cNvSpPr txBox="1"/>
          <p:nvPr/>
        </p:nvSpPr>
        <p:spPr>
          <a:xfrm>
            <a:off x="8044069" y="-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zh-CN" altLang="en-US" sz="2400" dirty="0"/>
              <a:t>保留字</a:t>
            </a:r>
          </a:p>
        </p:txBody>
      </p:sp>
      <p:sp>
        <p:nvSpPr>
          <p:cNvPr id="12" name="矩形 11"/>
          <p:cNvSpPr/>
          <p:nvPr/>
        </p:nvSpPr>
        <p:spPr>
          <a:xfrm>
            <a:off x="9445487"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7" name="等腰三角形 6"/>
          <p:cNvSpPr/>
          <p:nvPr/>
        </p:nvSpPr>
        <p:spPr>
          <a:xfrm rot="10800000">
            <a:off x="8543456" y="616931"/>
            <a:ext cx="214605" cy="170174"/>
          </a:xfrm>
          <a:prstGeom prst="triangl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0" name="标题 2"/>
          <p:cNvSpPr txBox="1"/>
          <p:nvPr/>
        </p:nvSpPr>
        <p:spPr>
          <a:xfrm>
            <a:off x="6133080"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2400" dirty="0"/>
              <a:t>运算符</a:t>
            </a:r>
          </a:p>
        </p:txBody>
      </p:sp>
      <p:sp>
        <p:nvSpPr>
          <p:cNvPr id="21" name="矩形: 圆角 20"/>
          <p:cNvSpPr/>
          <p:nvPr/>
        </p:nvSpPr>
        <p:spPr>
          <a:xfrm>
            <a:off x="9642226"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2" name="标题 2"/>
          <p:cNvSpPr txBox="1"/>
          <p:nvPr/>
        </p:nvSpPr>
        <p:spPr>
          <a:xfrm>
            <a:off x="9547763"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1800" dirty="0"/>
              <a:t>新增</a:t>
            </a:r>
            <a:endParaRPr lang="en-US" altLang="zh-CN" sz="1800" dirty="0"/>
          </a:p>
          <a:p>
            <a:pPr algn="ctr"/>
            <a:r>
              <a:rPr lang="zh-CN" altLang="en-US" sz="1800" dirty="0"/>
              <a:t>语言功能</a:t>
            </a:r>
          </a:p>
        </p:txBody>
      </p:sp>
      <p:sp>
        <p:nvSpPr>
          <p:cNvPr id="23" name="矩形 22"/>
          <p:cNvSpPr/>
          <p:nvPr/>
        </p:nvSpPr>
        <p:spPr>
          <a:xfrm>
            <a:off x="6049825"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pic>
        <p:nvPicPr>
          <p:cNvPr id="31" name="图片 30"/>
          <p:cNvPicPr>
            <a:picLocks noChangeAspect="1"/>
          </p:cNvPicPr>
          <p:nvPr/>
        </p:nvPicPr>
        <p:blipFill>
          <a:blip r:embed="rId4"/>
          <a:srcRect l="21849" t="35387" r="24146" b="12827"/>
          <a:stretch>
            <a:fillRect/>
          </a:stretch>
        </p:blipFill>
        <p:spPr>
          <a:xfrm>
            <a:off x="11435715" y="0"/>
            <a:ext cx="697865" cy="702945"/>
          </a:xfrm>
          <a:prstGeom prst="rect">
            <a:avLst/>
          </a:prstGeom>
        </p:spPr>
      </p:pic>
      <p:pic>
        <p:nvPicPr>
          <p:cNvPr id="27" name="Picture 2">
            <a:extLst>
              <a:ext uri="{FF2B5EF4-FFF2-40B4-BE49-F238E27FC236}">
                <a16:creationId xmlns:a16="http://schemas.microsoft.com/office/drawing/2014/main" id="{1960EAA0-FC45-438F-930B-0338FA1467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p:blipFill>
        <p:spPr bwMode="auto">
          <a:xfrm>
            <a:off x="11394235" y="-9331"/>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圆角 31">
            <a:extLst>
              <a:ext uri="{FF2B5EF4-FFF2-40B4-BE49-F238E27FC236}">
                <a16:creationId xmlns:a16="http://schemas.microsoft.com/office/drawing/2014/main" id="{34FA7254-2894-4EA1-B302-07831FFBCDA7}"/>
              </a:ext>
            </a:extLst>
          </p:cNvPr>
          <p:cNvSpPr/>
          <p:nvPr/>
        </p:nvSpPr>
        <p:spPr>
          <a:xfrm>
            <a:off x="269632" y="85086"/>
            <a:ext cx="1669700" cy="53184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6" name="标题 2">
            <a:extLst>
              <a:ext uri="{FF2B5EF4-FFF2-40B4-BE49-F238E27FC236}">
                <a16:creationId xmlns:a16="http://schemas.microsoft.com/office/drawing/2014/main" id="{F0115B7A-EF42-4B7F-AC48-DBF1098661FA}"/>
              </a:ext>
            </a:extLst>
          </p:cNvPr>
          <p:cNvSpPr txBox="1"/>
          <p:nvPr/>
        </p:nvSpPr>
        <p:spPr>
          <a:xfrm>
            <a:off x="241638" y="24434"/>
            <a:ext cx="2321844"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en-US" altLang="zh-CN" sz="2400" dirty="0"/>
              <a:t>2</a:t>
            </a:r>
            <a:r>
              <a:rPr lang="zh-CN" altLang="en-US" sz="2400" dirty="0"/>
              <a:t> 语言特性</a:t>
            </a:r>
          </a:p>
        </p:txBody>
      </p:sp>
      <p:sp>
        <p:nvSpPr>
          <p:cNvPr id="25" name="文本框 24">
            <a:extLst>
              <a:ext uri="{FF2B5EF4-FFF2-40B4-BE49-F238E27FC236}">
                <a16:creationId xmlns:a16="http://schemas.microsoft.com/office/drawing/2014/main" id="{6E04F914-5AD3-413B-8F47-B5E0E36502D4}"/>
              </a:ext>
            </a:extLst>
          </p:cNvPr>
          <p:cNvSpPr txBox="1"/>
          <p:nvPr/>
        </p:nvSpPr>
        <p:spPr>
          <a:xfrm>
            <a:off x="106865" y="1377625"/>
            <a:ext cx="11402092" cy="4524315"/>
          </a:xfrm>
          <a:prstGeom prst="rect">
            <a:avLst/>
          </a:prstGeom>
          <a:noFill/>
        </p:spPr>
        <p:txBody>
          <a:bodyPr wrap="square">
            <a:spAutoFit/>
          </a:bodyPr>
          <a:lstStyle/>
          <a:p>
            <a:r>
              <a:rPr lang="en-US" altLang="zh-CN" sz="1600" b="0" dirty="0" err="1">
                <a:solidFill>
                  <a:srgbClr val="D4D4D4"/>
                </a:solidFill>
                <a:effectLst/>
                <a:latin typeface="Consolas" panose="020B0609020204030204" pitchFamily="49" charset="0"/>
              </a:rPr>
              <a:t>chordTypes</a:t>
            </a:r>
            <a:r>
              <a:rPr lang="en-US" altLang="zh-CN" sz="1600" b="0" dirty="0">
                <a:solidFill>
                  <a:srgbClr val="D4D4D4"/>
                </a:solidFill>
                <a:effectLst/>
                <a:latin typeface="Consolas" panose="020B0609020204030204" pitchFamily="49" charset="0"/>
              </a:rPr>
              <a:t> = match({</a:t>
            </a:r>
          </a:p>
          <a:p>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'major'</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'M'</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t>
            </a:r>
            <a:r>
              <a:rPr lang="en-US" altLang="zh-CN" sz="1600" b="0" dirty="0" err="1">
                <a:solidFill>
                  <a:srgbClr val="CE9178"/>
                </a:solidFill>
                <a:effectLst/>
                <a:latin typeface="Consolas" panose="020B0609020204030204" pitchFamily="49" charset="0"/>
              </a:rPr>
              <a:t>maj</a:t>
            </a:r>
            <a:r>
              <a:rPr lang="en-US" altLang="zh-CN" sz="1600" b="0" dirty="0">
                <a:solidFill>
                  <a:srgbClr val="CE9178"/>
                </a:solidFill>
                <a:effectLst/>
                <a:latin typeface="Consolas" panose="020B0609020204030204" pitchFamily="49" charset="0"/>
              </a:rPr>
              <a:t>'</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t>
            </a:r>
            <a:r>
              <a:rPr lang="en-US" altLang="zh-CN" sz="1600" b="0" dirty="0" err="1">
                <a:solidFill>
                  <a:srgbClr val="CE9178"/>
                </a:solidFill>
                <a:effectLst/>
                <a:latin typeface="Consolas" panose="020B0609020204030204" pitchFamily="49" charset="0"/>
              </a:rPr>
              <a:t>majorthird</a:t>
            </a:r>
            <a:r>
              <a:rPr lang="en-US" altLang="zh-CN" sz="1600" b="0" dirty="0">
                <a:solidFill>
                  <a:srgbClr val="CE9178"/>
                </a:solidFill>
                <a:effectLst/>
                <a:latin typeface="Consolas" panose="020B0609020204030204" pitchFamily="49" charset="0"/>
              </a:rPr>
              <a:t>'</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4</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7</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'minor'</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'm'</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t>
            </a:r>
            <a:r>
              <a:rPr lang="en-US" altLang="zh-CN" sz="1600" b="0" dirty="0" err="1">
                <a:solidFill>
                  <a:srgbClr val="CE9178"/>
                </a:solidFill>
                <a:effectLst/>
                <a:latin typeface="Consolas" panose="020B0609020204030204" pitchFamily="49" charset="0"/>
              </a:rPr>
              <a:t>minorthird</a:t>
            </a:r>
            <a:r>
              <a:rPr lang="en-US" altLang="zh-CN" sz="1600" b="0" dirty="0">
                <a:solidFill>
                  <a:srgbClr val="CE9178"/>
                </a:solidFill>
                <a:effectLst/>
                <a:latin typeface="Consolas" panose="020B0609020204030204" pitchFamily="49" charset="0"/>
              </a:rPr>
              <a:t>'</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'min'</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3</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7</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'maj7'</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'M7'</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'major7th'</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t>
            </a:r>
            <a:r>
              <a:rPr lang="en-US" altLang="zh-CN" sz="1600" b="0" dirty="0" err="1">
                <a:solidFill>
                  <a:srgbClr val="CE9178"/>
                </a:solidFill>
                <a:effectLst/>
                <a:latin typeface="Consolas" panose="020B0609020204030204" pitchFamily="49" charset="0"/>
              </a:rPr>
              <a:t>majorseventh</a:t>
            </a:r>
            <a:r>
              <a:rPr lang="en-US" altLang="zh-CN" sz="1600" b="0" dirty="0">
                <a:solidFill>
                  <a:srgbClr val="CE9178"/>
                </a:solidFill>
                <a:effectLst/>
                <a:latin typeface="Consolas" panose="020B0609020204030204" pitchFamily="49" charset="0"/>
              </a:rPr>
              <a:t>'</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4</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7</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11</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'm7'</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'min7'</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'minor7th'</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t>
            </a:r>
            <a:r>
              <a:rPr lang="en-US" altLang="zh-CN" sz="1600" b="0" dirty="0" err="1">
                <a:solidFill>
                  <a:srgbClr val="CE9178"/>
                </a:solidFill>
                <a:effectLst/>
                <a:latin typeface="Consolas" panose="020B0609020204030204" pitchFamily="49" charset="0"/>
              </a:rPr>
              <a:t>minorseventh</a:t>
            </a:r>
            <a:r>
              <a:rPr lang="en-US" altLang="zh-CN" sz="1600" b="0" dirty="0">
                <a:solidFill>
                  <a:srgbClr val="CE9178"/>
                </a:solidFill>
                <a:effectLst/>
                <a:latin typeface="Consolas" panose="020B0609020204030204" pitchFamily="49" charset="0"/>
              </a:rPr>
              <a:t>'</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'-7'</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3</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7</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10</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4</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7</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10</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'minormajor7'</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'minor major 7'</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'mM7'</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3</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7</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11</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'dim'</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'o'</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3</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6</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'dim7'</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'o7'</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3</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6</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9</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'half-diminished7'</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'ø7'</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'ø'</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'half-diminished'</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'half-dim'</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'm7b5'</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3</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6</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10</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t>
            </a:r>
            <a:r>
              <a:rPr lang="en-US" altLang="zh-CN" sz="1600" b="0" dirty="0" err="1">
                <a:solidFill>
                  <a:srgbClr val="CE9178"/>
                </a:solidFill>
                <a:effectLst/>
                <a:latin typeface="Consolas" panose="020B0609020204030204" pitchFamily="49" charset="0"/>
              </a:rPr>
              <a:t>aug</a:t>
            </a:r>
            <a:r>
              <a:rPr lang="en-US" altLang="zh-CN" sz="1600" b="0" dirty="0">
                <a:solidFill>
                  <a:srgbClr val="CE9178"/>
                </a:solidFill>
                <a:effectLst/>
                <a:latin typeface="Consolas" panose="020B0609020204030204" pitchFamily="49" charset="0"/>
              </a:rPr>
              <a:t>'</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'augmented'</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'aug3'</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'+3'</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4</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8</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'aug7'</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'augmented7'</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'+7'</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4</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8</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10</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'augmaj7'</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'augmented-major7'</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'+maj7'</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'augM7'</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4</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8</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11</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'aug6'</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'augmented6'</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'+6'</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t>
            </a:r>
            <a:r>
              <a:rPr lang="en-US" altLang="zh-CN" sz="1600" b="0" dirty="0" err="1">
                <a:solidFill>
                  <a:srgbClr val="CE9178"/>
                </a:solidFill>
                <a:effectLst/>
                <a:latin typeface="Consolas" panose="020B0609020204030204" pitchFamily="49" charset="0"/>
              </a:rPr>
              <a:t>italian</a:t>
            </a:r>
            <a:r>
              <a:rPr lang="en-US" altLang="zh-CN" sz="1600" b="0" dirty="0">
                <a:solidFill>
                  <a:srgbClr val="CE9178"/>
                </a:solidFill>
                <a:effectLst/>
                <a:latin typeface="Consolas" panose="020B0609020204030204" pitchFamily="49" charset="0"/>
              </a:rPr>
              <a:t>-sixth'</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4</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10</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t>
            </a:r>
            <a:r>
              <a:rPr lang="en-US" altLang="zh-CN" sz="1600" b="0" dirty="0" err="1">
                <a:solidFill>
                  <a:srgbClr val="CE9178"/>
                </a:solidFill>
                <a:effectLst/>
                <a:latin typeface="Consolas" panose="020B0609020204030204" pitchFamily="49" charset="0"/>
              </a:rPr>
              <a:t>frenchsixth</a:t>
            </a:r>
            <a:r>
              <a:rPr lang="en-US" altLang="zh-CN" sz="1600" b="0" dirty="0">
                <a:solidFill>
                  <a:srgbClr val="CE9178"/>
                </a:solidFill>
                <a:effectLst/>
                <a:latin typeface="Consolas" panose="020B0609020204030204" pitchFamily="49" charset="0"/>
              </a:rPr>
              <a:t>'</a:t>
            </a:r>
            <a:r>
              <a:rPr lang="en-US" altLang="zh-CN" sz="1600" b="0" dirty="0">
                <a:solidFill>
                  <a:srgbClr val="D4D4D4"/>
                </a:solidFill>
                <a:effectLst/>
                <a:latin typeface="Consolas" panose="020B0609020204030204" pitchFamily="49" charset="0"/>
              </a:rPr>
              <a:t>, ): ((</a:t>
            </a:r>
            <a:r>
              <a:rPr lang="en-US" altLang="zh-CN" sz="1600" b="0" dirty="0">
                <a:solidFill>
                  <a:srgbClr val="B5CEA8"/>
                </a:solidFill>
                <a:effectLst/>
                <a:latin typeface="Consolas" panose="020B0609020204030204" pitchFamily="49" charset="0"/>
              </a:rPr>
              <a:t>4</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6</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10</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dirty="0">
                <a:solidFill>
                  <a:srgbClr val="D4D4D4"/>
                </a:solidFill>
                <a:latin typeface="Consolas" panose="020B0609020204030204" pitchFamily="49" charset="0"/>
              </a:rPr>
              <a:t>…</a:t>
            </a:r>
          </a:p>
          <a:p>
            <a:r>
              <a:rPr lang="en-US" altLang="zh-CN" sz="1600" b="0" dirty="0">
                <a:solidFill>
                  <a:srgbClr val="D4D4D4"/>
                </a:solidFill>
                <a:effectLst/>
                <a:latin typeface="Consolas" panose="020B0609020204030204" pitchFamily="49" charset="0"/>
              </a:rPr>
              <a:t>}</a:t>
            </a:r>
          </a:p>
        </p:txBody>
      </p:sp>
      <p:sp>
        <p:nvSpPr>
          <p:cNvPr id="26" name="矩形: 圆角 25">
            <a:extLst>
              <a:ext uri="{FF2B5EF4-FFF2-40B4-BE49-F238E27FC236}">
                <a16:creationId xmlns:a16="http://schemas.microsoft.com/office/drawing/2014/main" id="{476756B6-DC88-4E87-A075-FD15B2316D3A}"/>
              </a:ext>
            </a:extLst>
          </p:cNvPr>
          <p:cNvSpPr/>
          <p:nvPr/>
        </p:nvSpPr>
        <p:spPr>
          <a:xfrm>
            <a:off x="4594471" y="86187"/>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8" name="标题 2">
            <a:extLst>
              <a:ext uri="{FF2B5EF4-FFF2-40B4-BE49-F238E27FC236}">
                <a16:creationId xmlns:a16="http://schemas.microsoft.com/office/drawing/2014/main" id="{E529637D-6BF5-4867-BC08-20B33B951C48}"/>
              </a:ext>
            </a:extLst>
          </p:cNvPr>
          <p:cNvSpPr txBox="1"/>
          <p:nvPr/>
        </p:nvSpPr>
        <p:spPr>
          <a:xfrm>
            <a:off x="4489444"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2400" dirty="0"/>
              <a:t>数据类型</a:t>
            </a:r>
          </a:p>
        </p:txBody>
      </p:sp>
      <p:sp>
        <p:nvSpPr>
          <p:cNvPr id="29" name="矩形 28">
            <a:extLst>
              <a:ext uri="{FF2B5EF4-FFF2-40B4-BE49-F238E27FC236}">
                <a16:creationId xmlns:a16="http://schemas.microsoft.com/office/drawing/2014/main" id="{F937598E-3EA4-47AF-8150-7705A5FA8671}"/>
              </a:ext>
            </a:extLst>
          </p:cNvPr>
          <p:cNvSpPr/>
          <p:nvPr/>
        </p:nvSpPr>
        <p:spPr>
          <a:xfrm>
            <a:off x="4425548" y="76557"/>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pic>
        <p:nvPicPr>
          <p:cNvPr id="15" name="图片 14">
            <a:extLst>
              <a:ext uri="{FF2B5EF4-FFF2-40B4-BE49-F238E27FC236}">
                <a16:creationId xmlns:a16="http://schemas.microsoft.com/office/drawing/2014/main" id="{6D083417-7478-4D6D-B1AB-0ADAA24787A3}"/>
              </a:ext>
            </a:extLst>
          </p:cNvPr>
          <p:cNvPicPr>
            <a:picLocks noChangeAspect="1"/>
          </p:cNvPicPr>
          <p:nvPr/>
        </p:nvPicPr>
        <p:blipFill>
          <a:blip r:embed="rId5"/>
          <a:stretch>
            <a:fillRect/>
          </a:stretch>
        </p:blipFill>
        <p:spPr>
          <a:xfrm>
            <a:off x="8387359" y="3639783"/>
            <a:ext cx="3394097" cy="1562137"/>
          </a:xfrm>
          <a:prstGeom prst="rect">
            <a:avLst/>
          </a:prstGeom>
        </p:spPr>
      </p:pic>
      <p:sp>
        <p:nvSpPr>
          <p:cNvPr id="35" name="文本框 34">
            <a:extLst>
              <a:ext uri="{FF2B5EF4-FFF2-40B4-BE49-F238E27FC236}">
                <a16:creationId xmlns:a16="http://schemas.microsoft.com/office/drawing/2014/main" id="{9ADF28EC-1228-47AE-9D4A-EE609A027162}"/>
              </a:ext>
            </a:extLst>
          </p:cNvPr>
          <p:cNvSpPr txBox="1"/>
          <p:nvPr/>
        </p:nvSpPr>
        <p:spPr>
          <a:xfrm>
            <a:off x="8269099" y="1717920"/>
            <a:ext cx="3535680" cy="1200329"/>
          </a:xfrm>
          <a:prstGeom prst="rect">
            <a:avLst/>
          </a:prstGeom>
          <a:noFill/>
        </p:spPr>
        <p:txBody>
          <a:bodyPr wrap="square">
            <a:spAutoFit/>
          </a:bodyPr>
          <a:lstStyle/>
          <a:p>
            <a:r>
              <a:rPr lang="zh-CN" altLang="en-US" dirty="0">
                <a:latin typeface="Courier New" panose="02070309020205020404" pitchFamily="49" charset="0"/>
                <a:cs typeface="Courier New" panose="02070309020205020404" pitchFamily="49" charset="0"/>
              </a:rPr>
              <a:t>chord G7sus2 = "G7sus2";</a:t>
            </a:r>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G7sus2 = G7sus2</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 {1, 2, 3, 4}</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 {1/8, 1/8};</a:t>
            </a:r>
          </a:p>
        </p:txBody>
      </p:sp>
    </p:spTree>
    <p:extLst>
      <p:ext uri="{BB962C8B-B14F-4D97-AF65-F5344CB8AC3E}">
        <p14:creationId xmlns:p14="http://schemas.microsoft.com/office/powerpoint/2010/main" val="1986218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a:fillRect/>
          </a:stretch>
        </p:blipFill>
        <p:spPr bwMode="auto">
          <a:xfrm>
            <a:off x="11417558" y="0"/>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7722442"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0" name="矩形: 圆角 9"/>
          <p:cNvSpPr/>
          <p:nvPr/>
        </p:nvSpPr>
        <p:spPr>
          <a:xfrm>
            <a:off x="7924912"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1" name="标题 2"/>
          <p:cNvSpPr txBox="1"/>
          <p:nvPr/>
        </p:nvSpPr>
        <p:spPr>
          <a:xfrm>
            <a:off x="8044069" y="-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zh-CN" altLang="en-US" sz="2400" dirty="0"/>
              <a:t>保留字</a:t>
            </a:r>
          </a:p>
        </p:txBody>
      </p:sp>
      <p:sp>
        <p:nvSpPr>
          <p:cNvPr id="12" name="矩形 11"/>
          <p:cNvSpPr/>
          <p:nvPr/>
        </p:nvSpPr>
        <p:spPr>
          <a:xfrm>
            <a:off x="9445487"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1" name="矩形: 圆角 20"/>
          <p:cNvSpPr/>
          <p:nvPr/>
        </p:nvSpPr>
        <p:spPr>
          <a:xfrm>
            <a:off x="9642226" y="85086"/>
            <a:ext cx="1363824" cy="531845"/>
          </a:xfrm>
          <a:prstGeom prst="round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2" name="标题 2"/>
          <p:cNvSpPr txBox="1"/>
          <p:nvPr/>
        </p:nvSpPr>
        <p:spPr>
          <a:xfrm>
            <a:off x="9547763"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1800" dirty="0"/>
              <a:t>新增</a:t>
            </a:r>
            <a:endParaRPr lang="en-US" altLang="zh-CN" sz="1800" dirty="0"/>
          </a:p>
          <a:p>
            <a:pPr algn="ctr"/>
            <a:r>
              <a:rPr lang="zh-CN" altLang="en-US" sz="1800" dirty="0"/>
              <a:t>语言功能</a:t>
            </a:r>
          </a:p>
        </p:txBody>
      </p:sp>
      <p:pic>
        <p:nvPicPr>
          <p:cNvPr id="31" name="图片 30"/>
          <p:cNvPicPr>
            <a:picLocks noChangeAspect="1"/>
          </p:cNvPicPr>
          <p:nvPr/>
        </p:nvPicPr>
        <p:blipFill>
          <a:blip r:embed="rId4"/>
          <a:srcRect l="21849" t="35387" r="24146" b="12827"/>
          <a:stretch>
            <a:fillRect/>
          </a:stretch>
        </p:blipFill>
        <p:spPr>
          <a:xfrm>
            <a:off x="11435715" y="0"/>
            <a:ext cx="697865" cy="702945"/>
          </a:xfrm>
          <a:prstGeom prst="rect">
            <a:avLst/>
          </a:prstGeom>
        </p:spPr>
      </p:pic>
      <p:pic>
        <p:nvPicPr>
          <p:cNvPr id="27" name="Picture 2">
            <a:extLst>
              <a:ext uri="{FF2B5EF4-FFF2-40B4-BE49-F238E27FC236}">
                <a16:creationId xmlns:a16="http://schemas.microsoft.com/office/drawing/2014/main" id="{1960EAA0-FC45-438F-930B-0338FA1467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p:blipFill>
        <p:spPr bwMode="auto">
          <a:xfrm>
            <a:off x="11394235" y="-9331"/>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圆角 31">
            <a:extLst>
              <a:ext uri="{FF2B5EF4-FFF2-40B4-BE49-F238E27FC236}">
                <a16:creationId xmlns:a16="http://schemas.microsoft.com/office/drawing/2014/main" id="{34FA7254-2894-4EA1-B302-07831FFBCDA7}"/>
              </a:ext>
            </a:extLst>
          </p:cNvPr>
          <p:cNvSpPr/>
          <p:nvPr/>
        </p:nvSpPr>
        <p:spPr>
          <a:xfrm>
            <a:off x="269632" y="85086"/>
            <a:ext cx="1669700" cy="53184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6" name="标题 2">
            <a:extLst>
              <a:ext uri="{FF2B5EF4-FFF2-40B4-BE49-F238E27FC236}">
                <a16:creationId xmlns:a16="http://schemas.microsoft.com/office/drawing/2014/main" id="{F0115B7A-EF42-4B7F-AC48-DBF1098661FA}"/>
              </a:ext>
            </a:extLst>
          </p:cNvPr>
          <p:cNvSpPr txBox="1"/>
          <p:nvPr/>
        </p:nvSpPr>
        <p:spPr>
          <a:xfrm>
            <a:off x="241638" y="24434"/>
            <a:ext cx="2321844"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en-US" altLang="zh-CN" sz="2400" dirty="0"/>
              <a:t>2</a:t>
            </a:r>
            <a:r>
              <a:rPr lang="zh-CN" altLang="en-US" sz="2400" dirty="0"/>
              <a:t> 语言特性</a:t>
            </a:r>
          </a:p>
        </p:txBody>
      </p:sp>
      <p:pic>
        <p:nvPicPr>
          <p:cNvPr id="33" name="Picture 2">
            <a:extLst>
              <a:ext uri="{FF2B5EF4-FFF2-40B4-BE49-F238E27FC236}">
                <a16:creationId xmlns:a16="http://schemas.microsoft.com/office/drawing/2014/main" id="{F7877ABC-48ED-4F4E-8B22-CE8D9C98303F}"/>
              </a:ext>
            </a:extLst>
          </p:cNvPr>
          <p:cNvPicPr>
            <a:picLocks noChangeAspect="1"/>
          </p:cNvPicPr>
          <p:nvPr/>
        </p:nvPicPr>
        <p:blipFill>
          <a:blip r:embed="rId5"/>
          <a:stretch>
            <a:fillRect/>
          </a:stretch>
        </p:blipFill>
        <p:spPr>
          <a:xfrm>
            <a:off x="241638" y="1323983"/>
            <a:ext cx="6248634" cy="1521342"/>
          </a:xfrm>
          <a:prstGeom prst="rect">
            <a:avLst/>
          </a:prstGeom>
        </p:spPr>
      </p:pic>
      <p:sp>
        <p:nvSpPr>
          <p:cNvPr id="34" name="TextBox 12">
            <a:extLst>
              <a:ext uri="{FF2B5EF4-FFF2-40B4-BE49-F238E27FC236}">
                <a16:creationId xmlns:a16="http://schemas.microsoft.com/office/drawing/2014/main" id="{078702F2-709B-43DC-A888-A8A9FD0E9604}"/>
              </a:ext>
            </a:extLst>
          </p:cNvPr>
          <p:cNvSpPr txBox="1"/>
          <p:nvPr/>
        </p:nvSpPr>
        <p:spPr>
          <a:xfrm>
            <a:off x="6707430" y="1323983"/>
            <a:ext cx="2981325" cy="147732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chord C = “C”;</a:t>
            </a:r>
          </a:p>
          <a:p>
            <a:r>
              <a:rPr lang="en-US" dirty="0">
                <a:latin typeface="Courier New" panose="02070309020205020404" pitchFamily="49" charset="0"/>
                <a:cs typeface="Courier New" panose="02070309020205020404" pitchFamily="49" charset="0"/>
              </a:rPr>
              <a:t>C = C @ {1, 2, 3};</a:t>
            </a:r>
          </a:p>
          <a:p>
            <a:r>
              <a:rPr lang="en-US" dirty="0">
                <a:latin typeface="Courier New" panose="02070309020205020404" pitchFamily="49" charset="0"/>
                <a:cs typeface="Courier New" panose="02070309020205020404" pitchFamily="49" charset="0"/>
              </a:rPr>
              <a:t>score(C);</a:t>
            </a:r>
          </a:p>
          <a:p>
            <a:r>
              <a:rPr lang="en-US" dirty="0">
                <a:latin typeface="Courier New" panose="02070309020205020404" pitchFamily="49" charset="0"/>
                <a:cs typeface="Courier New" panose="02070309020205020404" pitchFamily="49" charset="0"/>
              </a:rPr>
              <a:t>C = C + 1;</a:t>
            </a:r>
          </a:p>
          <a:p>
            <a:r>
              <a:rPr lang="en-US" dirty="0">
                <a:latin typeface="Courier New" panose="02070309020205020404" pitchFamily="49" charset="0"/>
                <a:cs typeface="Courier New" panose="02070309020205020404" pitchFamily="49" charset="0"/>
              </a:rPr>
              <a:t>score(C);</a:t>
            </a:r>
          </a:p>
        </p:txBody>
      </p:sp>
      <p:pic>
        <p:nvPicPr>
          <p:cNvPr id="35" name="Picture 17" descr="A picture containing chart&#10;&#10;Description automatically generated">
            <a:extLst>
              <a:ext uri="{FF2B5EF4-FFF2-40B4-BE49-F238E27FC236}">
                <a16:creationId xmlns:a16="http://schemas.microsoft.com/office/drawing/2014/main" id="{0BE3EDE2-6A43-4BBE-85DB-8EAE7188BE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21537" y="1130663"/>
            <a:ext cx="2028825" cy="1028700"/>
          </a:xfrm>
          <a:prstGeom prst="rect">
            <a:avLst/>
          </a:prstGeom>
        </p:spPr>
      </p:pic>
      <p:pic>
        <p:nvPicPr>
          <p:cNvPr id="37" name="Picture 19">
            <a:extLst>
              <a:ext uri="{FF2B5EF4-FFF2-40B4-BE49-F238E27FC236}">
                <a16:creationId xmlns:a16="http://schemas.microsoft.com/office/drawing/2014/main" id="{BA73C277-AFCF-4F1D-8803-B154B1668D96}"/>
              </a:ext>
            </a:extLst>
          </p:cNvPr>
          <p:cNvPicPr>
            <a:picLocks noChangeAspect="1"/>
          </p:cNvPicPr>
          <p:nvPr/>
        </p:nvPicPr>
        <p:blipFill rotWithShape="1">
          <a:blip r:embed="rId7">
            <a:extLst>
              <a:ext uri="{28A0092B-C50C-407E-A947-70E740481C1C}">
                <a14:useLocalDpi xmlns:a14="http://schemas.microsoft.com/office/drawing/2010/main" val="0"/>
              </a:ext>
            </a:extLst>
          </a:blip>
          <a:srcRect l="6790" t="11906" r="15466" b="15872"/>
          <a:stretch/>
        </p:blipFill>
        <p:spPr>
          <a:xfrm>
            <a:off x="10088420" y="2015022"/>
            <a:ext cx="1799448" cy="866775"/>
          </a:xfrm>
          <a:prstGeom prst="rect">
            <a:avLst/>
          </a:prstGeom>
        </p:spPr>
      </p:pic>
      <p:cxnSp>
        <p:nvCxnSpPr>
          <p:cNvPr id="38" name="Straight Arrow Connector 21">
            <a:extLst>
              <a:ext uri="{FF2B5EF4-FFF2-40B4-BE49-F238E27FC236}">
                <a16:creationId xmlns:a16="http://schemas.microsoft.com/office/drawing/2014/main" id="{E3D3B278-2C9B-4864-98CE-9CAEDC519CD2}"/>
              </a:ext>
            </a:extLst>
          </p:cNvPr>
          <p:cNvCxnSpPr>
            <a:endCxn id="37" idx="1"/>
          </p:cNvCxnSpPr>
          <p:nvPr/>
        </p:nvCxnSpPr>
        <p:spPr>
          <a:xfrm flipV="1">
            <a:off x="8069506" y="2448410"/>
            <a:ext cx="2018914" cy="151923"/>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23">
            <a:extLst>
              <a:ext uri="{FF2B5EF4-FFF2-40B4-BE49-F238E27FC236}">
                <a16:creationId xmlns:a16="http://schemas.microsoft.com/office/drawing/2014/main" id="{F587FC1C-41A8-4209-AA67-537E0A29D7BD}"/>
              </a:ext>
            </a:extLst>
          </p:cNvPr>
          <p:cNvCxnSpPr>
            <a:cxnSpLocks/>
            <a:endCxn id="35" idx="1"/>
          </p:cNvCxnSpPr>
          <p:nvPr/>
        </p:nvCxnSpPr>
        <p:spPr>
          <a:xfrm flipV="1">
            <a:off x="8069506" y="1645013"/>
            <a:ext cx="1852031" cy="41763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1" name="Straight Connector 16">
            <a:extLst>
              <a:ext uri="{FF2B5EF4-FFF2-40B4-BE49-F238E27FC236}">
                <a16:creationId xmlns:a16="http://schemas.microsoft.com/office/drawing/2014/main" id="{1D60C515-F617-4A16-B7D3-1FBFC0B3A872}"/>
              </a:ext>
            </a:extLst>
          </p:cNvPr>
          <p:cNvCxnSpPr/>
          <p:nvPr/>
        </p:nvCxnSpPr>
        <p:spPr>
          <a:xfrm>
            <a:off x="23323" y="3431766"/>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43" name="Picture 4">
            <a:extLst>
              <a:ext uri="{FF2B5EF4-FFF2-40B4-BE49-F238E27FC236}">
                <a16:creationId xmlns:a16="http://schemas.microsoft.com/office/drawing/2014/main" id="{027D5CDD-21E4-49EA-B78C-087AE0FE9B50}"/>
              </a:ext>
            </a:extLst>
          </p:cNvPr>
          <p:cNvPicPr>
            <a:picLocks noChangeAspect="1"/>
          </p:cNvPicPr>
          <p:nvPr/>
        </p:nvPicPr>
        <p:blipFill>
          <a:blip r:embed="rId8"/>
          <a:stretch>
            <a:fillRect/>
          </a:stretch>
        </p:blipFill>
        <p:spPr>
          <a:xfrm>
            <a:off x="272158" y="4138620"/>
            <a:ext cx="6218114" cy="1323276"/>
          </a:xfrm>
          <a:prstGeom prst="rect">
            <a:avLst/>
          </a:prstGeom>
        </p:spPr>
      </p:pic>
      <p:sp>
        <p:nvSpPr>
          <p:cNvPr id="44" name="TextBox 5">
            <a:extLst>
              <a:ext uri="{FF2B5EF4-FFF2-40B4-BE49-F238E27FC236}">
                <a16:creationId xmlns:a16="http://schemas.microsoft.com/office/drawing/2014/main" id="{C82348B9-0DC4-4AAF-B94A-7096F22D7206}"/>
              </a:ext>
            </a:extLst>
          </p:cNvPr>
          <p:cNvSpPr txBox="1"/>
          <p:nvPr/>
        </p:nvSpPr>
        <p:spPr>
          <a:xfrm>
            <a:off x="6707430" y="3782908"/>
            <a:ext cx="2981325" cy="2031325"/>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chord C = “C”;</a:t>
            </a:r>
          </a:p>
          <a:p>
            <a:r>
              <a:rPr lang="en-US" dirty="0">
                <a:latin typeface="Courier New" panose="02070309020205020404" pitchFamily="49" charset="0"/>
                <a:cs typeface="Courier New" panose="02070309020205020404" pitchFamily="49" charset="0"/>
              </a:rPr>
              <a:t>C = C @ {1, 2, 3};</a:t>
            </a:r>
          </a:p>
          <a:p>
            <a:r>
              <a:rPr lang="en-US" dirty="0">
                <a:latin typeface="Courier New" panose="02070309020205020404" pitchFamily="49" charset="0"/>
                <a:cs typeface="Courier New" panose="02070309020205020404" pitchFamily="49" charset="0"/>
              </a:rPr>
              <a:t>score(C);</a:t>
            </a:r>
          </a:p>
          <a:p>
            <a:r>
              <a:rPr lang="en-US" dirty="0">
                <a:latin typeface="Courier New" panose="02070309020205020404" pitchFamily="49" charset="0"/>
                <a:cs typeface="Courier New" panose="02070309020205020404" pitchFamily="49" charset="0"/>
              </a:rPr>
              <a:t>C = C + 1;</a:t>
            </a:r>
          </a:p>
          <a:p>
            <a:r>
              <a:rPr lang="en-US" dirty="0">
                <a:latin typeface="Courier New" panose="02070309020205020404" pitchFamily="49" charset="0"/>
                <a:cs typeface="Courier New" panose="02070309020205020404" pitchFamily="49" charset="0"/>
              </a:rPr>
              <a:t>score(C);</a:t>
            </a:r>
          </a:p>
          <a:p>
            <a:r>
              <a:rPr lang="en-US" dirty="0">
                <a:latin typeface="Courier New" panose="02070309020205020404" pitchFamily="49" charset="0"/>
                <a:cs typeface="Courier New" panose="02070309020205020404" pitchFamily="49" charset="0"/>
              </a:rPr>
              <a:t>C = C % {1/8, 1/8};</a:t>
            </a:r>
          </a:p>
          <a:p>
            <a:r>
              <a:rPr lang="en-US" dirty="0">
                <a:latin typeface="Courier New" panose="02070309020205020404" pitchFamily="49" charset="0"/>
                <a:cs typeface="Courier New" panose="02070309020205020404" pitchFamily="49" charset="0"/>
              </a:rPr>
              <a:t>score(C);</a:t>
            </a:r>
          </a:p>
        </p:txBody>
      </p:sp>
      <p:pic>
        <p:nvPicPr>
          <p:cNvPr id="45" name="Picture 6" descr="A picture containing chart&#10;&#10;Description automatically generated">
            <a:extLst>
              <a:ext uri="{FF2B5EF4-FFF2-40B4-BE49-F238E27FC236}">
                <a16:creationId xmlns:a16="http://schemas.microsoft.com/office/drawing/2014/main" id="{0DA14724-4653-492E-A523-BC39F14DD0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21537" y="3589588"/>
            <a:ext cx="2028825" cy="1028700"/>
          </a:xfrm>
          <a:prstGeom prst="rect">
            <a:avLst/>
          </a:prstGeom>
        </p:spPr>
      </p:pic>
      <p:pic>
        <p:nvPicPr>
          <p:cNvPr id="46" name="Picture 7">
            <a:extLst>
              <a:ext uri="{FF2B5EF4-FFF2-40B4-BE49-F238E27FC236}">
                <a16:creationId xmlns:a16="http://schemas.microsoft.com/office/drawing/2014/main" id="{678F18B2-2FCC-4E2D-882A-7061085AA635}"/>
              </a:ext>
            </a:extLst>
          </p:cNvPr>
          <p:cNvPicPr>
            <a:picLocks noChangeAspect="1"/>
          </p:cNvPicPr>
          <p:nvPr/>
        </p:nvPicPr>
        <p:blipFill rotWithShape="1">
          <a:blip r:embed="rId7">
            <a:extLst>
              <a:ext uri="{28A0092B-C50C-407E-A947-70E740481C1C}">
                <a14:useLocalDpi xmlns:a14="http://schemas.microsoft.com/office/drawing/2010/main" val="0"/>
              </a:ext>
            </a:extLst>
          </a:blip>
          <a:srcRect l="6790" t="11906" r="15466" b="15872"/>
          <a:stretch/>
        </p:blipFill>
        <p:spPr>
          <a:xfrm>
            <a:off x="10088420" y="4473947"/>
            <a:ext cx="1799448" cy="866775"/>
          </a:xfrm>
          <a:prstGeom prst="rect">
            <a:avLst/>
          </a:prstGeom>
        </p:spPr>
      </p:pic>
      <p:cxnSp>
        <p:nvCxnSpPr>
          <p:cNvPr id="47" name="Straight Arrow Connector 8">
            <a:extLst>
              <a:ext uri="{FF2B5EF4-FFF2-40B4-BE49-F238E27FC236}">
                <a16:creationId xmlns:a16="http://schemas.microsoft.com/office/drawing/2014/main" id="{3F1B49CB-4739-4EA3-9A2A-C555642105D5}"/>
              </a:ext>
            </a:extLst>
          </p:cNvPr>
          <p:cNvCxnSpPr>
            <a:cxnSpLocks/>
            <a:endCxn id="46" idx="1"/>
          </p:cNvCxnSpPr>
          <p:nvPr/>
        </p:nvCxnSpPr>
        <p:spPr>
          <a:xfrm flipV="1">
            <a:off x="8069506" y="4907335"/>
            <a:ext cx="2018914" cy="15192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9">
            <a:extLst>
              <a:ext uri="{FF2B5EF4-FFF2-40B4-BE49-F238E27FC236}">
                <a16:creationId xmlns:a16="http://schemas.microsoft.com/office/drawing/2014/main" id="{F99F6D07-F425-45AB-87A9-B7D619FC588A}"/>
              </a:ext>
            </a:extLst>
          </p:cNvPr>
          <p:cNvCxnSpPr>
            <a:cxnSpLocks/>
            <a:endCxn id="45" idx="1"/>
          </p:cNvCxnSpPr>
          <p:nvPr/>
        </p:nvCxnSpPr>
        <p:spPr>
          <a:xfrm flipV="1">
            <a:off x="8069506" y="4103938"/>
            <a:ext cx="1852031" cy="41763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49" name="Picture 14">
            <a:extLst>
              <a:ext uri="{FF2B5EF4-FFF2-40B4-BE49-F238E27FC236}">
                <a16:creationId xmlns:a16="http://schemas.microsoft.com/office/drawing/2014/main" id="{03FA4BF2-1FA1-43D7-B643-435C6AEDA757}"/>
              </a:ext>
            </a:extLst>
          </p:cNvPr>
          <p:cNvPicPr>
            <a:picLocks noChangeAspect="1"/>
          </p:cNvPicPr>
          <p:nvPr/>
        </p:nvPicPr>
        <p:blipFill>
          <a:blip r:embed="rId9"/>
          <a:stretch>
            <a:fillRect/>
          </a:stretch>
        </p:blipFill>
        <p:spPr>
          <a:xfrm>
            <a:off x="10088420" y="5340722"/>
            <a:ext cx="1647619" cy="800000"/>
          </a:xfrm>
          <a:prstGeom prst="rect">
            <a:avLst/>
          </a:prstGeom>
        </p:spPr>
      </p:pic>
      <p:cxnSp>
        <p:nvCxnSpPr>
          <p:cNvPr id="50" name="Straight Arrow Connector 22">
            <a:extLst>
              <a:ext uri="{FF2B5EF4-FFF2-40B4-BE49-F238E27FC236}">
                <a16:creationId xmlns:a16="http://schemas.microsoft.com/office/drawing/2014/main" id="{760F88E7-A6BF-472D-BA5E-38E127BDDD0F}"/>
              </a:ext>
            </a:extLst>
          </p:cNvPr>
          <p:cNvCxnSpPr>
            <a:cxnSpLocks/>
            <a:endCxn id="49" idx="1"/>
          </p:cNvCxnSpPr>
          <p:nvPr/>
        </p:nvCxnSpPr>
        <p:spPr>
          <a:xfrm>
            <a:off x="8069506" y="5620143"/>
            <a:ext cx="2018914" cy="120579"/>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51" name="等腰三角形 50">
            <a:extLst>
              <a:ext uri="{FF2B5EF4-FFF2-40B4-BE49-F238E27FC236}">
                <a16:creationId xmlns:a16="http://schemas.microsoft.com/office/drawing/2014/main" id="{A1535C21-C85E-4A27-83A6-59CBD0642ABC}"/>
              </a:ext>
            </a:extLst>
          </p:cNvPr>
          <p:cNvSpPr/>
          <p:nvPr/>
        </p:nvSpPr>
        <p:spPr>
          <a:xfrm rot="10800000">
            <a:off x="10216835" y="616931"/>
            <a:ext cx="214605" cy="170174"/>
          </a:xfrm>
          <a:prstGeom prst="triangl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55" name="矩形: 圆角 54">
            <a:extLst>
              <a:ext uri="{FF2B5EF4-FFF2-40B4-BE49-F238E27FC236}">
                <a16:creationId xmlns:a16="http://schemas.microsoft.com/office/drawing/2014/main" id="{F6137009-5C16-4699-A518-F8E37FCC5B33}"/>
              </a:ext>
            </a:extLst>
          </p:cNvPr>
          <p:cNvSpPr/>
          <p:nvPr/>
        </p:nvSpPr>
        <p:spPr>
          <a:xfrm>
            <a:off x="6201867"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57" name="矩形 56">
            <a:extLst>
              <a:ext uri="{FF2B5EF4-FFF2-40B4-BE49-F238E27FC236}">
                <a16:creationId xmlns:a16="http://schemas.microsoft.com/office/drawing/2014/main" id="{A45C8661-96C1-434F-9945-DEFAB2C54581}"/>
              </a:ext>
            </a:extLst>
          </p:cNvPr>
          <p:cNvSpPr/>
          <p:nvPr/>
        </p:nvSpPr>
        <p:spPr>
          <a:xfrm>
            <a:off x="6049825"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58" name="矩形: 圆角 57">
            <a:extLst>
              <a:ext uri="{FF2B5EF4-FFF2-40B4-BE49-F238E27FC236}">
                <a16:creationId xmlns:a16="http://schemas.microsoft.com/office/drawing/2014/main" id="{559EB6AF-F814-4E1E-98DD-A7D9A243A9F7}"/>
              </a:ext>
            </a:extLst>
          </p:cNvPr>
          <p:cNvSpPr/>
          <p:nvPr/>
        </p:nvSpPr>
        <p:spPr>
          <a:xfrm>
            <a:off x="4594471" y="86187"/>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59" name="标题 2">
            <a:extLst>
              <a:ext uri="{FF2B5EF4-FFF2-40B4-BE49-F238E27FC236}">
                <a16:creationId xmlns:a16="http://schemas.microsoft.com/office/drawing/2014/main" id="{BA80FFAC-868F-44D2-AA31-FBCDD3A9CDF0}"/>
              </a:ext>
            </a:extLst>
          </p:cNvPr>
          <p:cNvSpPr txBox="1"/>
          <p:nvPr/>
        </p:nvSpPr>
        <p:spPr>
          <a:xfrm>
            <a:off x="4489444"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2400" dirty="0"/>
              <a:t>数据类型</a:t>
            </a:r>
          </a:p>
        </p:txBody>
      </p:sp>
      <p:sp>
        <p:nvSpPr>
          <p:cNvPr id="60" name="矩形 59">
            <a:extLst>
              <a:ext uri="{FF2B5EF4-FFF2-40B4-BE49-F238E27FC236}">
                <a16:creationId xmlns:a16="http://schemas.microsoft.com/office/drawing/2014/main" id="{EB0CADBA-7FA4-4E75-AB1A-1CE5052C2CDE}"/>
              </a:ext>
            </a:extLst>
          </p:cNvPr>
          <p:cNvSpPr/>
          <p:nvPr/>
        </p:nvSpPr>
        <p:spPr>
          <a:xfrm>
            <a:off x="4425548" y="76557"/>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61" name="标题 2">
            <a:extLst>
              <a:ext uri="{FF2B5EF4-FFF2-40B4-BE49-F238E27FC236}">
                <a16:creationId xmlns:a16="http://schemas.microsoft.com/office/drawing/2014/main" id="{C063EB28-3D60-44BD-B906-480BC256C3D4}"/>
              </a:ext>
            </a:extLst>
          </p:cNvPr>
          <p:cNvSpPr txBox="1"/>
          <p:nvPr/>
        </p:nvSpPr>
        <p:spPr>
          <a:xfrm>
            <a:off x="6133080"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2400" dirty="0"/>
              <a:t>运算符</a:t>
            </a:r>
          </a:p>
        </p:txBody>
      </p:sp>
    </p:spTree>
    <p:extLst>
      <p:ext uri="{BB962C8B-B14F-4D97-AF65-F5344CB8AC3E}">
        <p14:creationId xmlns:p14="http://schemas.microsoft.com/office/powerpoint/2010/main" val="3481634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a:fillRect/>
          </a:stretch>
        </p:blipFill>
        <p:spPr bwMode="auto">
          <a:xfrm>
            <a:off x="11417558" y="0"/>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7722442"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0" name="矩形: 圆角 9"/>
          <p:cNvSpPr/>
          <p:nvPr/>
        </p:nvSpPr>
        <p:spPr>
          <a:xfrm>
            <a:off x="7924912"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11" name="标题 2"/>
          <p:cNvSpPr txBox="1"/>
          <p:nvPr/>
        </p:nvSpPr>
        <p:spPr>
          <a:xfrm>
            <a:off x="8044069" y="-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zh-CN" altLang="en-US" sz="2400" dirty="0"/>
              <a:t>保留字</a:t>
            </a:r>
          </a:p>
        </p:txBody>
      </p:sp>
      <p:sp>
        <p:nvSpPr>
          <p:cNvPr id="12" name="矩形 11"/>
          <p:cNvSpPr/>
          <p:nvPr/>
        </p:nvSpPr>
        <p:spPr>
          <a:xfrm>
            <a:off x="9445487"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1" name="矩形: 圆角 20"/>
          <p:cNvSpPr/>
          <p:nvPr/>
        </p:nvSpPr>
        <p:spPr>
          <a:xfrm>
            <a:off x="9642226" y="85086"/>
            <a:ext cx="1363824" cy="531845"/>
          </a:xfrm>
          <a:prstGeom prst="round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22" name="标题 2"/>
          <p:cNvSpPr txBox="1"/>
          <p:nvPr/>
        </p:nvSpPr>
        <p:spPr>
          <a:xfrm>
            <a:off x="9547763"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1800" dirty="0"/>
              <a:t>新增</a:t>
            </a:r>
            <a:endParaRPr lang="en-US" altLang="zh-CN" sz="1800" dirty="0"/>
          </a:p>
          <a:p>
            <a:pPr algn="ctr"/>
            <a:r>
              <a:rPr lang="zh-CN" altLang="en-US" sz="1800" dirty="0"/>
              <a:t>语言功能</a:t>
            </a:r>
          </a:p>
        </p:txBody>
      </p:sp>
      <p:pic>
        <p:nvPicPr>
          <p:cNvPr id="31" name="图片 30"/>
          <p:cNvPicPr>
            <a:picLocks noChangeAspect="1"/>
          </p:cNvPicPr>
          <p:nvPr/>
        </p:nvPicPr>
        <p:blipFill>
          <a:blip r:embed="rId4"/>
          <a:srcRect l="21849" t="35387" r="24146" b="12827"/>
          <a:stretch>
            <a:fillRect/>
          </a:stretch>
        </p:blipFill>
        <p:spPr>
          <a:xfrm>
            <a:off x="11435715" y="0"/>
            <a:ext cx="697865" cy="702945"/>
          </a:xfrm>
          <a:prstGeom prst="rect">
            <a:avLst/>
          </a:prstGeom>
        </p:spPr>
      </p:pic>
      <p:pic>
        <p:nvPicPr>
          <p:cNvPr id="27" name="Picture 2">
            <a:extLst>
              <a:ext uri="{FF2B5EF4-FFF2-40B4-BE49-F238E27FC236}">
                <a16:creationId xmlns:a16="http://schemas.microsoft.com/office/drawing/2014/main" id="{1960EAA0-FC45-438F-930B-0338FA1467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73" t="5383" r="2937" b="7220"/>
          <a:stretch/>
        </p:blipFill>
        <p:spPr bwMode="auto">
          <a:xfrm>
            <a:off x="11394235" y="-9331"/>
            <a:ext cx="774442" cy="735784"/>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圆角 31">
            <a:extLst>
              <a:ext uri="{FF2B5EF4-FFF2-40B4-BE49-F238E27FC236}">
                <a16:creationId xmlns:a16="http://schemas.microsoft.com/office/drawing/2014/main" id="{34FA7254-2894-4EA1-B302-07831FFBCDA7}"/>
              </a:ext>
            </a:extLst>
          </p:cNvPr>
          <p:cNvSpPr/>
          <p:nvPr/>
        </p:nvSpPr>
        <p:spPr>
          <a:xfrm>
            <a:off x="269632" y="85086"/>
            <a:ext cx="1669700" cy="53184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6" name="标题 2">
            <a:extLst>
              <a:ext uri="{FF2B5EF4-FFF2-40B4-BE49-F238E27FC236}">
                <a16:creationId xmlns:a16="http://schemas.microsoft.com/office/drawing/2014/main" id="{F0115B7A-EF42-4B7F-AC48-DBF1098661FA}"/>
              </a:ext>
            </a:extLst>
          </p:cNvPr>
          <p:cNvSpPr txBox="1"/>
          <p:nvPr/>
        </p:nvSpPr>
        <p:spPr>
          <a:xfrm>
            <a:off x="241638" y="24434"/>
            <a:ext cx="2321844"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r>
              <a:rPr lang="en-US" altLang="zh-CN" sz="2400" dirty="0"/>
              <a:t>2</a:t>
            </a:r>
            <a:r>
              <a:rPr lang="zh-CN" altLang="en-US" sz="2400" dirty="0"/>
              <a:t> 语言特性</a:t>
            </a:r>
          </a:p>
        </p:txBody>
      </p:sp>
      <p:sp>
        <p:nvSpPr>
          <p:cNvPr id="40" name="TextBox 12">
            <a:extLst>
              <a:ext uri="{FF2B5EF4-FFF2-40B4-BE49-F238E27FC236}">
                <a16:creationId xmlns:a16="http://schemas.microsoft.com/office/drawing/2014/main" id="{7730C30E-1176-4BF8-B631-460F978F566F}"/>
              </a:ext>
            </a:extLst>
          </p:cNvPr>
          <p:cNvSpPr txBox="1"/>
          <p:nvPr/>
        </p:nvSpPr>
        <p:spPr>
          <a:xfrm>
            <a:off x="6765360" y="1457757"/>
            <a:ext cx="2981325" cy="1200329"/>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chord C = “C”;</a:t>
            </a:r>
          </a:p>
          <a:p>
            <a:r>
              <a:rPr lang="en-US" altLang="zh-CN" dirty="0">
                <a:latin typeface="Courier New" panose="02070309020205020404" pitchFamily="49" charset="0"/>
                <a:cs typeface="Courier New" panose="02070309020205020404" pitchFamily="49" charset="0"/>
              </a:rPr>
              <a:t>score(C);</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 = C @ {1, 2, 3};</a:t>
            </a:r>
          </a:p>
          <a:p>
            <a:r>
              <a:rPr lang="en-US" dirty="0">
                <a:latin typeface="Courier New" panose="02070309020205020404" pitchFamily="49" charset="0"/>
                <a:cs typeface="Courier New" panose="02070309020205020404" pitchFamily="49" charset="0"/>
              </a:rPr>
              <a:t>score(C);</a:t>
            </a:r>
          </a:p>
        </p:txBody>
      </p:sp>
      <p:pic>
        <p:nvPicPr>
          <p:cNvPr id="42" name="Picture 15">
            <a:extLst>
              <a:ext uri="{FF2B5EF4-FFF2-40B4-BE49-F238E27FC236}">
                <a16:creationId xmlns:a16="http://schemas.microsoft.com/office/drawing/2014/main" id="{2B6461FB-7A6D-44AB-AB3D-E1DAAB1ED8C6}"/>
              </a:ext>
            </a:extLst>
          </p:cNvPr>
          <p:cNvPicPr>
            <a:picLocks noChangeAspect="1"/>
          </p:cNvPicPr>
          <p:nvPr/>
        </p:nvPicPr>
        <p:blipFill>
          <a:blip r:embed="rId5"/>
          <a:stretch>
            <a:fillRect/>
          </a:stretch>
        </p:blipFill>
        <p:spPr>
          <a:xfrm>
            <a:off x="187564" y="1561373"/>
            <a:ext cx="6374136" cy="1312706"/>
          </a:xfrm>
          <a:prstGeom prst="rect">
            <a:avLst/>
          </a:prstGeom>
        </p:spPr>
      </p:pic>
      <p:cxnSp>
        <p:nvCxnSpPr>
          <p:cNvPr id="53" name="Straight Arrow Connector 21">
            <a:extLst>
              <a:ext uri="{FF2B5EF4-FFF2-40B4-BE49-F238E27FC236}">
                <a16:creationId xmlns:a16="http://schemas.microsoft.com/office/drawing/2014/main" id="{DAAD57F8-B3AF-4638-B5CB-B1735110E977}"/>
              </a:ext>
            </a:extLst>
          </p:cNvPr>
          <p:cNvCxnSpPr>
            <a:cxnSpLocks/>
          </p:cNvCxnSpPr>
          <p:nvPr/>
        </p:nvCxnSpPr>
        <p:spPr>
          <a:xfrm flipV="1">
            <a:off x="8294319" y="2481987"/>
            <a:ext cx="1685148" cy="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23">
            <a:extLst>
              <a:ext uri="{FF2B5EF4-FFF2-40B4-BE49-F238E27FC236}">
                <a16:creationId xmlns:a16="http://schemas.microsoft.com/office/drawing/2014/main" id="{BB563D00-95BE-4939-AB32-ACA5159F3257}"/>
              </a:ext>
            </a:extLst>
          </p:cNvPr>
          <p:cNvCxnSpPr>
            <a:cxnSpLocks/>
          </p:cNvCxnSpPr>
          <p:nvPr/>
        </p:nvCxnSpPr>
        <p:spPr>
          <a:xfrm flipV="1">
            <a:off x="8294319" y="1778787"/>
            <a:ext cx="1685148" cy="136648"/>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3" name="图片 2">
            <a:extLst>
              <a:ext uri="{FF2B5EF4-FFF2-40B4-BE49-F238E27FC236}">
                <a16:creationId xmlns:a16="http://schemas.microsoft.com/office/drawing/2014/main" id="{BDB3AD3D-E0F2-4614-996A-D9C0D654887F}"/>
              </a:ext>
            </a:extLst>
          </p:cNvPr>
          <p:cNvPicPr>
            <a:picLocks noChangeAspect="1"/>
          </p:cNvPicPr>
          <p:nvPr/>
        </p:nvPicPr>
        <p:blipFill>
          <a:blip r:embed="rId6"/>
          <a:stretch>
            <a:fillRect/>
          </a:stretch>
        </p:blipFill>
        <p:spPr>
          <a:xfrm>
            <a:off x="9904627" y="1286188"/>
            <a:ext cx="1600200" cy="1000125"/>
          </a:xfrm>
          <a:prstGeom prst="rect">
            <a:avLst/>
          </a:prstGeom>
        </p:spPr>
      </p:pic>
      <p:pic>
        <p:nvPicPr>
          <p:cNvPr id="57" name="Picture 17" descr="A picture containing chart&#10;&#10;Description automatically generated">
            <a:extLst>
              <a:ext uri="{FF2B5EF4-FFF2-40B4-BE49-F238E27FC236}">
                <a16:creationId xmlns:a16="http://schemas.microsoft.com/office/drawing/2014/main" id="{BF1FEDC8-6FE2-4240-AAE2-492F4B619D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79467" y="2062063"/>
            <a:ext cx="2028825" cy="1028700"/>
          </a:xfrm>
          <a:prstGeom prst="rect">
            <a:avLst/>
          </a:prstGeom>
        </p:spPr>
      </p:pic>
      <p:sp>
        <p:nvSpPr>
          <p:cNvPr id="58" name="TextBox 5">
            <a:extLst>
              <a:ext uri="{FF2B5EF4-FFF2-40B4-BE49-F238E27FC236}">
                <a16:creationId xmlns:a16="http://schemas.microsoft.com/office/drawing/2014/main" id="{10C6015A-83A4-4C53-A057-44A2A4B1B48F}"/>
              </a:ext>
            </a:extLst>
          </p:cNvPr>
          <p:cNvSpPr txBox="1"/>
          <p:nvPr/>
        </p:nvSpPr>
        <p:spPr>
          <a:xfrm>
            <a:off x="6678091" y="4361601"/>
            <a:ext cx="2981325" cy="147732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chord C = “C”;</a:t>
            </a:r>
          </a:p>
          <a:p>
            <a:r>
              <a:rPr lang="en-US" dirty="0">
                <a:latin typeface="Courier New" panose="02070309020205020404" pitchFamily="49" charset="0"/>
                <a:cs typeface="Courier New" panose="02070309020205020404" pitchFamily="49" charset="0"/>
              </a:rPr>
              <a:t>C = C @ {1, 2, 3};</a:t>
            </a:r>
          </a:p>
          <a:p>
            <a:r>
              <a:rPr lang="en-US" dirty="0">
                <a:latin typeface="Courier New" panose="02070309020205020404" pitchFamily="49" charset="0"/>
                <a:cs typeface="Courier New" panose="02070309020205020404" pitchFamily="49" charset="0"/>
              </a:rPr>
              <a:t>score(C);</a:t>
            </a:r>
          </a:p>
          <a:p>
            <a:r>
              <a:rPr lang="en-US" dirty="0">
                <a:latin typeface="Courier New" panose="02070309020205020404" pitchFamily="49" charset="0"/>
                <a:cs typeface="Courier New" panose="02070309020205020404" pitchFamily="49" charset="0"/>
              </a:rPr>
              <a:t>C = C / 2;</a:t>
            </a:r>
          </a:p>
          <a:p>
            <a:r>
              <a:rPr lang="en-US" dirty="0">
                <a:latin typeface="Courier New" panose="02070309020205020404" pitchFamily="49" charset="0"/>
                <a:cs typeface="Courier New" panose="02070309020205020404" pitchFamily="49" charset="0"/>
              </a:rPr>
              <a:t>score(C);</a:t>
            </a:r>
          </a:p>
        </p:txBody>
      </p:sp>
      <p:pic>
        <p:nvPicPr>
          <p:cNvPr id="59" name="Picture 6" descr="A picture containing chart&#10;&#10;Description automatically generated">
            <a:extLst>
              <a:ext uri="{FF2B5EF4-FFF2-40B4-BE49-F238E27FC236}">
                <a16:creationId xmlns:a16="http://schemas.microsoft.com/office/drawing/2014/main" id="{A967B9AB-66C3-43DC-927B-1E4B63BF98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92198" y="4168281"/>
            <a:ext cx="2028825" cy="1028700"/>
          </a:xfrm>
          <a:prstGeom prst="rect">
            <a:avLst/>
          </a:prstGeom>
        </p:spPr>
      </p:pic>
      <p:cxnSp>
        <p:nvCxnSpPr>
          <p:cNvPr id="60" name="Straight Arrow Connector 8">
            <a:extLst>
              <a:ext uri="{FF2B5EF4-FFF2-40B4-BE49-F238E27FC236}">
                <a16:creationId xmlns:a16="http://schemas.microsoft.com/office/drawing/2014/main" id="{A9B86087-1447-418E-86AD-4F51317E0E1F}"/>
              </a:ext>
            </a:extLst>
          </p:cNvPr>
          <p:cNvCxnSpPr>
            <a:cxnSpLocks/>
            <a:endCxn id="63" idx="1"/>
          </p:cNvCxnSpPr>
          <p:nvPr/>
        </p:nvCxnSpPr>
        <p:spPr>
          <a:xfrm flipV="1">
            <a:off x="8040167" y="5486028"/>
            <a:ext cx="2018914" cy="15192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9">
            <a:extLst>
              <a:ext uri="{FF2B5EF4-FFF2-40B4-BE49-F238E27FC236}">
                <a16:creationId xmlns:a16="http://schemas.microsoft.com/office/drawing/2014/main" id="{2013B50E-443D-4C98-A085-A0C3A9CB217C}"/>
              </a:ext>
            </a:extLst>
          </p:cNvPr>
          <p:cNvCxnSpPr>
            <a:cxnSpLocks/>
            <a:endCxn id="59" idx="1"/>
          </p:cNvCxnSpPr>
          <p:nvPr/>
        </p:nvCxnSpPr>
        <p:spPr>
          <a:xfrm flipV="1">
            <a:off x="8040167" y="4682631"/>
            <a:ext cx="1852031" cy="41763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62" name="Picture 2">
            <a:extLst>
              <a:ext uri="{FF2B5EF4-FFF2-40B4-BE49-F238E27FC236}">
                <a16:creationId xmlns:a16="http://schemas.microsoft.com/office/drawing/2014/main" id="{F5DB2463-C775-4F79-B8B7-41B0AC28B23A}"/>
              </a:ext>
            </a:extLst>
          </p:cNvPr>
          <p:cNvPicPr>
            <a:picLocks noChangeAspect="1"/>
          </p:cNvPicPr>
          <p:nvPr/>
        </p:nvPicPr>
        <p:blipFill>
          <a:blip r:embed="rId8"/>
          <a:stretch>
            <a:fillRect/>
          </a:stretch>
        </p:blipFill>
        <p:spPr>
          <a:xfrm>
            <a:off x="187564" y="4457592"/>
            <a:ext cx="6374136" cy="1399864"/>
          </a:xfrm>
          <a:prstGeom prst="rect">
            <a:avLst/>
          </a:prstGeom>
        </p:spPr>
      </p:pic>
      <p:pic>
        <p:nvPicPr>
          <p:cNvPr id="63" name="Picture 11">
            <a:extLst>
              <a:ext uri="{FF2B5EF4-FFF2-40B4-BE49-F238E27FC236}">
                <a16:creationId xmlns:a16="http://schemas.microsoft.com/office/drawing/2014/main" id="{06ED0D99-676D-488B-BCA4-D78B71BC5278}"/>
              </a:ext>
            </a:extLst>
          </p:cNvPr>
          <p:cNvPicPr>
            <a:picLocks noChangeAspect="1"/>
          </p:cNvPicPr>
          <p:nvPr/>
        </p:nvPicPr>
        <p:blipFill>
          <a:blip r:embed="rId9"/>
          <a:stretch>
            <a:fillRect/>
          </a:stretch>
        </p:blipFill>
        <p:spPr>
          <a:xfrm>
            <a:off x="10059081" y="5114599"/>
            <a:ext cx="1676190" cy="742857"/>
          </a:xfrm>
          <a:prstGeom prst="rect">
            <a:avLst/>
          </a:prstGeom>
        </p:spPr>
      </p:pic>
      <p:cxnSp>
        <p:nvCxnSpPr>
          <p:cNvPr id="64" name="Straight Connector 16">
            <a:extLst>
              <a:ext uri="{FF2B5EF4-FFF2-40B4-BE49-F238E27FC236}">
                <a16:creationId xmlns:a16="http://schemas.microsoft.com/office/drawing/2014/main" id="{0065CD79-5AD5-4635-99C9-8AB33A35166E}"/>
              </a:ext>
            </a:extLst>
          </p:cNvPr>
          <p:cNvCxnSpPr/>
          <p:nvPr/>
        </p:nvCxnSpPr>
        <p:spPr>
          <a:xfrm>
            <a:off x="23323" y="3431766"/>
            <a:ext cx="12192000" cy="0"/>
          </a:xfrm>
          <a:prstGeom prst="line">
            <a:avLst/>
          </a:prstGeom>
        </p:spPr>
        <p:style>
          <a:lnRef idx="3">
            <a:schemeClr val="dk1"/>
          </a:lnRef>
          <a:fillRef idx="0">
            <a:schemeClr val="dk1"/>
          </a:fillRef>
          <a:effectRef idx="2">
            <a:schemeClr val="dk1"/>
          </a:effectRef>
          <a:fontRef idx="minor">
            <a:schemeClr val="tx1"/>
          </a:fontRef>
        </p:style>
      </p:cxnSp>
      <p:sp>
        <p:nvSpPr>
          <p:cNvPr id="65" name="等腰三角形 64">
            <a:extLst>
              <a:ext uri="{FF2B5EF4-FFF2-40B4-BE49-F238E27FC236}">
                <a16:creationId xmlns:a16="http://schemas.microsoft.com/office/drawing/2014/main" id="{2BA39FE3-0180-4969-B09E-5B16FE1F7AA6}"/>
              </a:ext>
            </a:extLst>
          </p:cNvPr>
          <p:cNvSpPr/>
          <p:nvPr/>
        </p:nvSpPr>
        <p:spPr>
          <a:xfrm rot="10800000">
            <a:off x="10216835" y="616931"/>
            <a:ext cx="214605" cy="170174"/>
          </a:xfrm>
          <a:prstGeom prst="triangl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0" name="矩形: 圆角 29">
            <a:extLst>
              <a:ext uri="{FF2B5EF4-FFF2-40B4-BE49-F238E27FC236}">
                <a16:creationId xmlns:a16="http://schemas.microsoft.com/office/drawing/2014/main" id="{3FCB9A89-861E-4258-B204-8F301DAF0FC9}"/>
              </a:ext>
            </a:extLst>
          </p:cNvPr>
          <p:cNvSpPr/>
          <p:nvPr/>
        </p:nvSpPr>
        <p:spPr>
          <a:xfrm>
            <a:off x="6201867" y="85086"/>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4" name="矩形 33">
            <a:extLst>
              <a:ext uri="{FF2B5EF4-FFF2-40B4-BE49-F238E27FC236}">
                <a16:creationId xmlns:a16="http://schemas.microsoft.com/office/drawing/2014/main" id="{1F80CBC4-4DA0-471D-8EFA-4B53EBA73958}"/>
              </a:ext>
            </a:extLst>
          </p:cNvPr>
          <p:cNvSpPr/>
          <p:nvPr/>
        </p:nvSpPr>
        <p:spPr>
          <a:xfrm>
            <a:off x="6049825" y="85086"/>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5" name="矩形: 圆角 34">
            <a:extLst>
              <a:ext uri="{FF2B5EF4-FFF2-40B4-BE49-F238E27FC236}">
                <a16:creationId xmlns:a16="http://schemas.microsoft.com/office/drawing/2014/main" id="{67AC4D53-ACD1-4152-941E-2EFD8C56E875}"/>
              </a:ext>
            </a:extLst>
          </p:cNvPr>
          <p:cNvSpPr/>
          <p:nvPr/>
        </p:nvSpPr>
        <p:spPr>
          <a:xfrm>
            <a:off x="4594471" y="86187"/>
            <a:ext cx="1363824" cy="531845"/>
          </a:xfrm>
          <a:prstGeom prst="round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7" name="标题 2">
            <a:extLst>
              <a:ext uri="{FF2B5EF4-FFF2-40B4-BE49-F238E27FC236}">
                <a16:creationId xmlns:a16="http://schemas.microsoft.com/office/drawing/2014/main" id="{056AF642-D0B3-46E5-9671-B3C5475A02FF}"/>
              </a:ext>
            </a:extLst>
          </p:cNvPr>
          <p:cNvSpPr txBox="1"/>
          <p:nvPr/>
        </p:nvSpPr>
        <p:spPr>
          <a:xfrm>
            <a:off x="4489444"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2400" dirty="0"/>
              <a:t>数据类型</a:t>
            </a:r>
          </a:p>
        </p:txBody>
      </p:sp>
      <p:sp>
        <p:nvSpPr>
          <p:cNvPr id="38" name="矩形 37">
            <a:extLst>
              <a:ext uri="{FF2B5EF4-FFF2-40B4-BE49-F238E27FC236}">
                <a16:creationId xmlns:a16="http://schemas.microsoft.com/office/drawing/2014/main" id="{CDC35EB4-2FEC-46E5-A832-28004D9E5114}"/>
              </a:ext>
            </a:extLst>
          </p:cNvPr>
          <p:cNvSpPr/>
          <p:nvPr/>
        </p:nvSpPr>
        <p:spPr>
          <a:xfrm>
            <a:off x="4425548" y="76557"/>
            <a:ext cx="45719" cy="53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Palatino Linotype" panose="02040502050505030304" pitchFamily="18" charset="0"/>
              <a:cs typeface="Palatino Linotype" panose="02040502050505030304" pitchFamily="18" charset="0"/>
            </a:endParaRPr>
          </a:p>
        </p:txBody>
      </p:sp>
      <p:sp>
        <p:nvSpPr>
          <p:cNvPr id="39" name="标题 2">
            <a:extLst>
              <a:ext uri="{FF2B5EF4-FFF2-40B4-BE49-F238E27FC236}">
                <a16:creationId xmlns:a16="http://schemas.microsoft.com/office/drawing/2014/main" id="{FB00DBE8-1624-4257-90CE-93D21294FA03}"/>
              </a:ext>
            </a:extLst>
          </p:cNvPr>
          <p:cNvSpPr txBox="1"/>
          <p:nvPr/>
        </p:nvSpPr>
        <p:spPr>
          <a:xfrm>
            <a:off x="6133080" y="16882"/>
            <a:ext cx="1520575" cy="702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baseline="0">
                <a:solidFill>
                  <a:schemeClr val="bg1"/>
                </a:solidFill>
                <a:effectLst>
                  <a:outerShdw blurRad="38100" dist="38100" dir="2700000" algn="tl">
                    <a:srgbClr val="000000">
                      <a:alpha val="43137"/>
                    </a:srgbClr>
                  </a:outerShdw>
                </a:effectLst>
                <a:latin typeface="Palatino Linotype" panose="02040502050505030304" pitchFamily="18" charset="0"/>
                <a:ea typeface="微软雅黑" panose="020B0503020204020204" pitchFamily="34" charset="-122"/>
                <a:cs typeface="微软雅黑" panose="020B0503020204020204" pitchFamily="34" charset="-122"/>
              </a:defRPr>
            </a:lvl1pPr>
          </a:lstStyle>
          <a:p>
            <a:pPr algn="ctr"/>
            <a:r>
              <a:rPr lang="zh-CN" altLang="en-US" sz="2400" dirty="0"/>
              <a:t>运算符</a:t>
            </a:r>
          </a:p>
        </p:txBody>
      </p:sp>
    </p:spTree>
    <p:extLst>
      <p:ext uri="{BB962C8B-B14F-4D97-AF65-F5344CB8AC3E}">
        <p14:creationId xmlns:p14="http://schemas.microsoft.com/office/powerpoint/2010/main" val="39100227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大数据融合建模与城市计算</Template>
  <TotalTime>410</TotalTime>
  <Words>1530</Words>
  <Application>Microsoft Office PowerPoint</Application>
  <PresentationFormat>宽屏</PresentationFormat>
  <Paragraphs>199</Paragraphs>
  <Slides>12</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DengXian</vt:lpstr>
      <vt:lpstr>DengXian Light</vt:lpstr>
      <vt:lpstr>微软雅黑</vt:lpstr>
      <vt:lpstr>Arial</vt:lpstr>
      <vt:lpstr>Consolas</vt:lpstr>
      <vt:lpstr>Courier New</vt:lpstr>
      <vt:lpstr>Palatino Linotype</vt:lpstr>
      <vt:lpstr>Office 主题</vt:lpstr>
      <vt:lpstr>Musicode 基于C的音乐编程语言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感谢老师同学 敬请批评指正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Jingyuan Wang</dc:creator>
  <cp:lastModifiedBy>Yichen He (FA Talent)</cp:lastModifiedBy>
  <cp:revision>13841</cp:revision>
  <cp:lastPrinted>2017-06-19T10:10:00Z</cp:lastPrinted>
  <dcterms:created xsi:type="dcterms:W3CDTF">2017-04-02T16:24:00Z</dcterms:created>
  <dcterms:modified xsi:type="dcterms:W3CDTF">2021-12-25T02:26:31Z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ies>
</file>