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4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5" r:id="rId13"/>
    <p:sldId id="277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6F8FC"/>
    <a:srgbClr val="EFE3C5"/>
    <a:srgbClr val="C4DFF0"/>
    <a:srgbClr val="044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 autoAdjust="0"/>
  </p:normalViewPr>
  <p:slideViewPr>
    <p:cSldViewPr snapToGrid="0" snapToObjects="1">
      <p:cViewPr varScale="1">
        <p:scale>
          <a:sx n="87" d="100"/>
          <a:sy n="87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6BD67-A8B2-46B9-8A90-D4F7E7F8ADB2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ABE9D5EE-5061-484D-BD92-1690316662CA}">
      <dgm:prSet/>
      <dgm:spPr/>
      <dgm:t>
        <a:bodyPr/>
        <a:lstStyle/>
        <a:p>
          <a:r>
            <a:rPr lang="en-US"/>
            <a:t>Accelerating Drug Discovery: </a:t>
          </a:r>
          <a:r>
            <a:rPr lang="en-US" b="1"/>
            <a:t>Reducing time and cost </a:t>
          </a:r>
          <a:r>
            <a:rPr lang="en-US"/>
            <a:t>by prioritizing potential drug candidates.</a:t>
          </a:r>
        </a:p>
      </dgm:t>
    </dgm:pt>
    <dgm:pt modelId="{AEF5B862-5DD5-437C-A2C4-A78A480FABE4}" type="parTrans" cxnId="{E9B38106-5288-4E90-AB48-3A00FE0B4D87}">
      <dgm:prSet/>
      <dgm:spPr/>
      <dgm:t>
        <a:bodyPr/>
        <a:lstStyle/>
        <a:p>
          <a:endParaRPr lang="en-US"/>
        </a:p>
      </dgm:t>
    </dgm:pt>
    <dgm:pt modelId="{7C72F910-80F2-4F7F-946C-33A3BC5E8D4E}" type="sibTrans" cxnId="{E9B38106-5288-4E90-AB48-3A00FE0B4D8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B829300-D1D8-4F55-87B7-AAB6A387B9A1}">
      <dgm:prSet/>
      <dgm:spPr/>
      <dgm:t>
        <a:bodyPr/>
        <a:lstStyle/>
        <a:p>
          <a:r>
            <a:rPr lang="en-US"/>
            <a:t>Lead Identification and Optimization: Guiding the </a:t>
          </a:r>
          <a:r>
            <a:rPr lang="en-US" b="1"/>
            <a:t>optimization</a:t>
          </a:r>
          <a:r>
            <a:rPr lang="en-US"/>
            <a:t> of drug candidates for improved efficacy.</a:t>
          </a:r>
        </a:p>
      </dgm:t>
    </dgm:pt>
    <dgm:pt modelId="{24FD9ACF-542A-4AB9-8982-5F55EDA69B47}" type="parTrans" cxnId="{D29F51BE-81D5-476F-BF40-70E1D95A9496}">
      <dgm:prSet/>
      <dgm:spPr/>
      <dgm:t>
        <a:bodyPr/>
        <a:lstStyle/>
        <a:p>
          <a:endParaRPr lang="en-US"/>
        </a:p>
      </dgm:t>
    </dgm:pt>
    <dgm:pt modelId="{ED01C3AF-33EF-427D-8108-867777C5559E}" type="sibTrans" cxnId="{D29F51BE-81D5-476F-BF40-70E1D95A949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AA9331F-65E6-4B7C-9150-906680D850A0}">
      <dgm:prSet/>
      <dgm:spPr/>
      <dgm:t>
        <a:bodyPr/>
        <a:lstStyle/>
        <a:p>
          <a:r>
            <a:rPr lang="en-US" dirty="0"/>
            <a:t>Drug Repurposing: Finding new uses for existing drugs.</a:t>
          </a:r>
        </a:p>
      </dgm:t>
    </dgm:pt>
    <dgm:pt modelId="{E9233A4D-E750-48ED-8BF2-17864FE20B45}" type="parTrans" cxnId="{B735061D-9173-408B-AEEB-EEEBD25B58B1}">
      <dgm:prSet/>
      <dgm:spPr/>
      <dgm:t>
        <a:bodyPr/>
        <a:lstStyle/>
        <a:p>
          <a:endParaRPr lang="en-US"/>
        </a:p>
      </dgm:t>
    </dgm:pt>
    <dgm:pt modelId="{102FC762-3DEB-4413-BC20-664C6AD9C43D}" type="sibTrans" cxnId="{B735061D-9173-408B-AEEB-EEEBD25B58B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61BB8D7-705D-49A2-BFF5-99339B1DB166}">
      <dgm:prSet/>
      <dgm:spPr/>
      <dgm:t>
        <a:bodyPr/>
        <a:lstStyle/>
        <a:p>
          <a:r>
            <a:rPr lang="en-US"/>
            <a:t>Targeting Specific Proteins: Designing drugs for specific molecular targets.</a:t>
          </a:r>
        </a:p>
      </dgm:t>
    </dgm:pt>
    <dgm:pt modelId="{83FCC7A9-FC3A-49E3-93EA-D93CA906F3ED}" type="parTrans" cxnId="{DCB15FCE-16F2-4DA1-895E-D5EAD3BA1F4B}">
      <dgm:prSet/>
      <dgm:spPr/>
      <dgm:t>
        <a:bodyPr/>
        <a:lstStyle/>
        <a:p>
          <a:endParaRPr lang="en-US"/>
        </a:p>
      </dgm:t>
    </dgm:pt>
    <dgm:pt modelId="{20B855A7-3A99-44CF-91F8-3B8F2583D345}" type="sibTrans" cxnId="{DCB15FCE-16F2-4DA1-895E-D5EAD3BA1F4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786CDD4-49AE-460F-9176-B0C52EAB9354}" type="pres">
      <dgm:prSet presAssocID="{8996BD67-A8B2-46B9-8A90-D4F7E7F8ADB2}" presName="Name0" presStyleCnt="0">
        <dgm:presLayoutVars>
          <dgm:animLvl val="lvl"/>
          <dgm:resizeHandles val="exact"/>
        </dgm:presLayoutVars>
      </dgm:prSet>
      <dgm:spPr/>
    </dgm:pt>
    <dgm:pt modelId="{EF01638F-8B14-46AF-AC0A-8625F4959BEF}" type="pres">
      <dgm:prSet presAssocID="{ABE9D5EE-5061-484D-BD92-1690316662CA}" presName="compositeNode" presStyleCnt="0">
        <dgm:presLayoutVars>
          <dgm:bulletEnabled val="1"/>
        </dgm:presLayoutVars>
      </dgm:prSet>
      <dgm:spPr/>
    </dgm:pt>
    <dgm:pt modelId="{C85CD06B-452F-44F4-84EC-57608C7E2D43}" type="pres">
      <dgm:prSet presAssocID="{ABE9D5EE-5061-484D-BD92-1690316662CA}" presName="bgRect" presStyleLbl="alignNode1" presStyleIdx="0" presStyleCnt="4"/>
      <dgm:spPr/>
    </dgm:pt>
    <dgm:pt modelId="{710184AC-8276-4263-8F38-AAD9C5B9F86E}" type="pres">
      <dgm:prSet presAssocID="{7C72F910-80F2-4F7F-946C-33A3BC5E8D4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B9285C4-0386-4534-A187-A7DFEB78F637}" type="pres">
      <dgm:prSet presAssocID="{ABE9D5EE-5061-484D-BD92-1690316662CA}" presName="nodeRect" presStyleLbl="alignNode1" presStyleIdx="0" presStyleCnt="4">
        <dgm:presLayoutVars>
          <dgm:bulletEnabled val="1"/>
        </dgm:presLayoutVars>
      </dgm:prSet>
      <dgm:spPr/>
    </dgm:pt>
    <dgm:pt modelId="{0CC6B751-7483-4179-B276-948B49FC57CA}" type="pres">
      <dgm:prSet presAssocID="{7C72F910-80F2-4F7F-946C-33A3BC5E8D4E}" presName="sibTrans" presStyleCnt="0"/>
      <dgm:spPr/>
    </dgm:pt>
    <dgm:pt modelId="{9F620B02-0950-449F-831D-B399311D07E6}" type="pres">
      <dgm:prSet presAssocID="{3B829300-D1D8-4F55-87B7-AAB6A387B9A1}" presName="compositeNode" presStyleCnt="0">
        <dgm:presLayoutVars>
          <dgm:bulletEnabled val="1"/>
        </dgm:presLayoutVars>
      </dgm:prSet>
      <dgm:spPr/>
    </dgm:pt>
    <dgm:pt modelId="{35950918-C49C-4A90-B869-C3965415732D}" type="pres">
      <dgm:prSet presAssocID="{3B829300-D1D8-4F55-87B7-AAB6A387B9A1}" presName="bgRect" presStyleLbl="alignNode1" presStyleIdx="1" presStyleCnt="4"/>
      <dgm:spPr/>
    </dgm:pt>
    <dgm:pt modelId="{E09FB361-7800-42C8-BF1B-F7659CB532C7}" type="pres">
      <dgm:prSet presAssocID="{ED01C3AF-33EF-427D-8108-867777C5559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9A674D7-FCAB-4557-8170-1058330B995E}" type="pres">
      <dgm:prSet presAssocID="{3B829300-D1D8-4F55-87B7-AAB6A387B9A1}" presName="nodeRect" presStyleLbl="alignNode1" presStyleIdx="1" presStyleCnt="4">
        <dgm:presLayoutVars>
          <dgm:bulletEnabled val="1"/>
        </dgm:presLayoutVars>
      </dgm:prSet>
      <dgm:spPr/>
    </dgm:pt>
    <dgm:pt modelId="{D05F0152-F10D-4429-967A-F341706FBF63}" type="pres">
      <dgm:prSet presAssocID="{ED01C3AF-33EF-427D-8108-867777C5559E}" presName="sibTrans" presStyleCnt="0"/>
      <dgm:spPr/>
    </dgm:pt>
    <dgm:pt modelId="{B215AB35-EA52-4108-8CFD-2FEBBA8C51E7}" type="pres">
      <dgm:prSet presAssocID="{8AA9331F-65E6-4B7C-9150-906680D850A0}" presName="compositeNode" presStyleCnt="0">
        <dgm:presLayoutVars>
          <dgm:bulletEnabled val="1"/>
        </dgm:presLayoutVars>
      </dgm:prSet>
      <dgm:spPr/>
    </dgm:pt>
    <dgm:pt modelId="{4DEE5891-A789-429A-8E22-6546238FEDA2}" type="pres">
      <dgm:prSet presAssocID="{8AA9331F-65E6-4B7C-9150-906680D850A0}" presName="bgRect" presStyleLbl="alignNode1" presStyleIdx="2" presStyleCnt="4"/>
      <dgm:spPr/>
    </dgm:pt>
    <dgm:pt modelId="{2E11B226-CC4C-4EA2-B3E3-E489A35BC8C2}" type="pres">
      <dgm:prSet presAssocID="{102FC762-3DEB-4413-BC20-664C6AD9C43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7BE6937-0F80-48BF-BE9B-E7F5E103C634}" type="pres">
      <dgm:prSet presAssocID="{8AA9331F-65E6-4B7C-9150-906680D850A0}" presName="nodeRect" presStyleLbl="alignNode1" presStyleIdx="2" presStyleCnt="4">
        <dgm:presLayoutVars>
          <dgm:bulletEnabled val="1"/>
        </dgm:presLayoutVars>
      </dgm:prSet>
      <dgm:spPr/>
    </dgm:pt>
    <dgm:pt modelId="{A4CA7C0C-FE61-4FEA-AA3D-0174C061C2C1}" type="pres">
      <dgm:prSet presAssocID="{102FC762-3DEB-4413-BC20-664C6AD9C43D}" presName="sibTrans" presStyleCnt="0"/>
      <dgm:spPr/>
    </dgm:pt>
    <dgm:pt modelId="{210CAF9F-7F17-4DEE-80FC-59EA23AA9AD2}" type="pres">
      <dgm:prSet presAssocID="{361BB8D7-705D-49A2-BFF5-99339B1DB166}" presName="compositeNode" presStyleCnt="0">
        <dgm:presLayoutVars>
          <dgm:bulletEnabled val="1"/>
        </dgm:presLayoutVars>
      </dgm:prSet>
      <dgm:spPr/>
    </dgm:pt>
    <dgm:pt modelId="{73841B35-95B1-4838-8E4A-C5D3638D51ED}" type="pres">
      <dgm:prSet presAssocID="{361BB8D7-705D-49A2-BFF5-99339B1DB166}" presName="bgRect" presStyleLbl="alignNode1" presStyleIdx="3" presStyleCnt="4"/>
      <dgm:spPr/>
    </dgm:pt>
    <dgm:pt modelId="{377DB348-DA40-4D16-9368-64E94C7EB109}" type="pres">
      <dgm:prSet presAssocID="{20B855A7-3A99-44CF-91F8-3B8F2583D34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97EE9C4-BCAB-47AF-8B15-B972FD261A3C}" type="pres">
      <dgm:prSet presAssocID="{361BB8D7-705D-49A2-BFF5-99339B1DB16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9B38106-5288-4E90-AB48-3A00FE0B4D87}" srcId="{8996BD67-A8B2-46B9-8A90-D4F7E7F8ADB2}" destId="{ABE9D5EE-5061-484D-BD92-1690316662CA}" srcOrd="0" destOrd="0" parTransId="{AEF5B862-5DD5-437C-A2C4-A78A480FABE4}" sibTransId="{7C72F910-80F2-4F7F-946C-33A3BC5E8D4E}"/>
    <dgm:cxn modelId="{68038306-27A6-4F10-ADB3-7672498669F7}" type="presOf" srcId="{20B855A7-3A99-44CF-91F8-3B8F2583D345}" destId="{377DB348-DA40-4D16-9368-64E94C7EB109}" srcOrd="0" destOrd="0" presId="urn:microsoft.com/office/officeart/2016/7/layout/LinearBlockProcessNumbered"/>
    <dgm:cxn modelId="{B735061D-9173-408B-AEEB-EEEBD25B58B1}" srcId="{8996BD67-A8B2-46B9-8A90-D4F7E7F8ADB2}" destId="{8AA9331F-65E6-4B7C-9150-906680D850A0}" srcOrd="2" destOrd="0" parTransId="{E9233A4D-E750-48ED-8BF2-17864FE20B45}" sibTransId="{102FC762-3DEB-4413-BC20-664C6AD9C43D}"/>
    <dgm:cxn modelId="{C817CF34-0D9D-4EC9-B1CA-417705A49B6E}" type="presOf" srcId="{3B829300-D1D8-4F55-87B7-AAB6A387B9A1}" destId="{F9A674D7-FCAB-4557-8170-1058330B995E}" srcOrd="1" destOrd="0" presId="urn:microsoft.com/office/officeart/2016/7/layout/LinearBlockProcessNumbered"/>
    <dgm:cxn modelId="{974DF447-9CBB-466D-8C59-6984E05DDFB8}" type="presOf" srcId="{8996BD67-A8B2-46B9-8A90-D4F7E7F8ADB2}" destId="{E786CDD4-49AE-460F-9176-B0C52EAB9354}" srcOrd="0" destOrd="0" presId="urn:microsoft.com/office/officeart/2016/7/layout/LinearBlockProcessNumbered"/>
    <dgm:cxn modelId="{5AA76E4F-75E8-491C-9242-CA7A25B16D1F}" type="presOf" srcId="{8AA9331F-65E6-4B7C-9150-906680D850A0}" destId="{97BE6937-0F80-48BF-BE9B-E7F5E103C634}" srcOrd="1" destOrd="0" presId="urn:microsoft.com/office/officeart/2016/7/layout/LinearBlockProcessNumbered"/>
    <dgm:cxn modelId="{BFD72C54-DD07-4150-88A3-ACCFFBAA806E}" type="presOf" srcId="{102FC762-3DEB-4413-BC20-664C6AD9C43D}" destId="{2E11B226-CC4C-4EA2-B3E3-E489A35BC8C2}" srcOrd="0" destOrd="0" presId="urn:microsoft.com/office/officeart/2016/7/layout/LinearBlockProcessNumbered"/>
    <dgm:cxn modelId="{831D3C74-E0B9-48A7-86D5-1D94FF79CAF7}" type="presOf" srcId="{361BB8D7-705D-49A2-BFF5-99339B1DB166}" destId="{C97EE9C4-BCAB-47AF-8B15-B972FD261A3C}" srcOrd="1" destOrd="0" presId="urn:microsoft.com/office/officeart/2016/7/layout/LinearBlockProcessNumbered"/>
    <dgm:cxn modelId="{6DBF1C79-7032-4099-8E66-2B99A4554BE6}" type="presOf" srcId="{8AA9331F-65E6-4B7C-9150-906680D850A0}" destId="{4DEE5891-A789-429A-8E22-6546238FEDA2}" srcOrd="0" destOrd="0" presId="urn:microsoft.com/office/officeart/2016/7/layout/LinearBlockProcessNumbered"/>
    <dgm:cxn modelId="{21E45C80-D5BB-4754-87D8-2CDA7B1A8B79}" type="presOf" srcId="{ED01C3AF-33EF-427D-8108-867777C5559E}" destId="{E09FB361-7800-42C8-BF1B-F7659CB532C7}" srcOrd="0" destOrd="0" presId="urn:microsoft.com/office/officeart/2016/7/layout/LinearBlockProcessNumbered"/>
    <dgm:cxn modelId="{EC943EA3-B9E0-41E1-8929-2AA8678CADEA}" type="presOf" srcId="{7C72F910-80F2-4F7F-946C-33A3BC5E8D4E}" destId="{710184AC-8276-4263-8F38-AAD9C5B9F86E}" srcOrd="0" destOrd="0" presId="urn:microsoft.com/office/officeart/2016/7/layout/LinearBlockProcessNumbered"/>
    <dgm:cxn modelId="{3812BAAD-19FD-4833-BFD3-FD4D490F889C}" type="presOf" srcId="{361BB8D7-705D-49A2-BFF5-99339B1DB166}" destId="{73841B35-95B1-4838-8E4A-C5D3638D51ED}" srcOrd="0" destOrd="0" presId="urn:microsoft.com/office/officeart/2016/7/layout/LinearBlockProcessNumbered"/>
    <dgm:cxn modelId="{3B7BF9B2-18EB-48F5-8AA2-1381F17A9F07}" type="presOf" srcId="{ABE9D5EE-5061-484D-BD92-1690316662CA}" destId="{6B9285C4-0386-4534-A187-A7DFEB78F637}" srcOrd="1" destOrd="0" presId="urn:microsoft.com/office/officeart/2016/7/layout/LinearBlockProcessNumbered"/>
    <dgm:cxn modelId="{04E009B6-C47C-4A4B-9086-B08065065B3E}" type="presOf" srcId="{3B829300-D1D8-4F55-87B7-AAB6A387B9A1}" destId="{35950918-C49C-4A90-B869-C3965415732D}" srcOrd="0" destOrd="0" presId="urn:microsoft.com/office/officeart/2016/7/layout/LinearBlockProcessNumbered"/>
    <dgm:cxn modelId="{D29F51BE-81D5-476F-BF40-70E1D95A9496}" srcId="{8996BD67-A8B2-46B9-8A90-D4F7E7F8ADB2}" destId="{3B829300-D1D8-4F55-87B7-AAB6A387B9A1}" srcOrd="1" destOrd="0" parTransId="{24FD9ACF-542A-4AB9-8982-5F55EDA69B47}" sibTransId="{ED01C3AF-33EF-427D-8108-867777C5559E}"/>
    <dgm:cxn modelId="{DCB15FCE-16F2-4DA1-895E-D5EAD3BA1F4B}" srcId="{8996BD67-A8B2-46B9-8A90-D4F7E7F8ADB2}" destId="{361BB8D7-705D-49A2-BFF5-99339B1DB166}" srcOrd="3" destOrd="0" parTransId="{83FCC7A9-FC3A-49E3-93EA-D93CA906F3ED}" sibTransId="{20B855A7-3A99-44CF-91F8-3B8F2583D345}"/>
    <dgm:cxn modelId="{3DF35EF2-ED04-469E-BC15-9C96A21A64AB}" type="presOf" srcId="{ABE9D5EE-5061-484D-BD92-1690316662CA}" destId="{C85CD06B-452F-44F4-84EC-57608C7E2D43}" srcOrd="0" destOrd="0" presId="urn:microsoft.com/office/officeart/2016/7/layout/LinearBlockProcessNumbered"/>
    <dgm:cxn modelId="{13466A12-50A2-41FE-8DB8-BD9B8A7A2B8A}" type="presParOf" srcId="{E786CDD4-49AE-460F-9176-B0C52EAB9354}" destId="{EF01638F-8B14-46AF-AC0A-8625F4959BEF}" srcOrd="0" destOrd="0" presId="urn:microsoft.com/office/officeart/2016/7/layout/LinearBlockProcessNumbered"/>
    <dgm:cxn modelId="{A45AD510-C674-4CB8-B4D0-70132E94CC29}" type="presParOf" srcId="{EF01638F-8B14-46AF-AC0A-8625F4959BEF}" destId="{C85CD06B-452F-44F4-84EC-57608C7E2D43}" srcOrd="0" destOrd="0" presId="urn:microsoft.com/office/officeart/2016/7/layout/LinearBlockProcessNumbered"/>
    <dgm:cxn modelId="{0D717E86-19FC-4EC7-9A0D-64E940918F8B}" type="presParOf" srcId="{EF01638F-8B14-46AF-AC0A-8625F4959BEF}" destId="{710184AC-8276-4263-8F38-AAD9C5B9F86E}" srcOrd="1" destOrd="0" presId="urn:microsoft.com/office/officeart/2016/7/layout/LinearBlockProcessNumbered"/>
    <dgm:cxn modelId="{63DC488D-E074-4165-BAC0-BEB4804E042A}" type="presParOf" srcId="{EF01638F-8B14-46AF-AC0A-8625F4959BEF}" destId="{6B9285C4-0386-4534-A187-A7DFEB78F637}" srcOrd="2" destOrd="0" presId="urn:microsoft.com/office/officeart/2016/7/layout/LinearBlockProcessNumbered"/>
    <dgm:cxn modelId="{ED977A2F-ACBA-4F27-8A0E-4FBAD1B5E7F1}" type="presParOf" srcId="{E786CDD4-49AE-460F-9176-B0C52EAB9354}" destId="{0CC6B751-7483-4179-B276-948B49FC57CA}" srcOrd="1" destOrd="0" presId="urn:microsoft.com/office/officeart/2016/7/layout/LinearBlockProcessNumbered"/>
    <dgm:cxn modelId="{CCC36E8E-6C2B-424B-83DE-4F85D5320900}" type="presParOf" srcId="{E786CDD4-49AE-460F-9176-B0C52EAB9354}" destId="{9F620B02-0950-449F-831D-B399311D07E6}" srcOrd="2" destOrd="0" presId="urn:microsoft.com/office/officeart/2016/7/layout/LinearBlockProcessNumbered"/>
    <dgm:cxn modelId="{49BAD159-BB7A-477B-A2B4-B98A64D3CCDA}" type="presParOf" srcId="{9F620B02-0950-449F-831D-B399311D07E6}" destId="{35950918-C49C-4A90-B869-C3965415732D}" srcOrd="0" destOrd="0" presId="urn:microsoft.com/office/officeart/2016/7/layout/LinearBlockProcessNumbered"/>
    <dgm:cxn modelId="{F6B76395-9A27-4C8C-BFC4-BEF69BA451DA}" type="presParOf" srcId="{9F620B02-0950-449F-831D-B399311D07E6}" destId="{E09FB361-7800-42C8-BF1B-F7659CB532C7}" srcOrd="1" destOrd="0" presId="urn:microsoft.com/office/officeart/2016/7/layout/LinearBlockProcessNumbered"/>
    <dgm:cxn modelId="{2606D969-A4BE-4A8D-8618-858FD55C39C3}" type="presParOf" srcId="{9F620B02-0950-449F-831D-B399311D07E6}" destId="{F9A674D7-FCAB-4557-8170-1058330B995E}" srcOrd="2" destOrd="0" presId="urn:microsoft.com/office/officeart/2016/7/layout/LinearBlockProcessNumbered"/>
    <dgm:cxn modelId="{2AA425B5-3054-47FC-BEBF-71D26D272E4D}" type="presParOf" srcId="{E786CDD4-49AE-460F-9176-B0C52EAB9354}" destId="{D05F0152-F10D-4429-967A-F341706FBF63}" srcOrd="3" destOrd="0" presId="urn:microsoft.com/office/officeart/2016/7/layout/LinearBlockProcessNumbered"/>
    <dgm:cxn modelId="{2E9A39A8-E581-4118-AA80-DF716DFEA945}" type="presParOf" srcId="{E786CDD4-49AE-460F-9176-B0C52EAB9354}" destId="{B215AB35-EA52-4108-8CFD-2FEBBA8C51E7}" srcOrd="4" destOrd="0" presId="urn:microsoft.com/office/officeart/2016/7/layout/LinearBlockProcessNumbered"/>
    <dgm:cxn modelId="{CE9E9EB3-C6A6-4D9C-BBC7-BAAF4DC73C92}" type="presParOf" srcId="{B215AB35-EA52-4108-8CFD-2FEBBA8C51E7}" destId="{4DEE5891-A789-429A-8E22-6546238FEDA2}" srcOrd="0" destOrd="0" presId="urn:microsoft.com/office/officeart/2016/7/layout/LinearBlockProcessNumbered"/>
    <dgm:cxn modelId="{6F87A757-1062-4F48-BEA7-4F39020E652B}" type="presParOf" srcId="{B215AB35-EA52-4108-8CFD-2FEBBA8C51E7}" destId="{2E11B226-CC4C-4EA2-B3E3-E489A35BC8C2}" srcOrd="1" destOrd="0" presId="urn:microsoft.com/office/officeart/2016/7/layout/LinearBlockProcessNumbered"/>
    <dgm:cxn modelId="{9EBA6C08-2108-4589-8588-842298129711}" type="presParOf" srcId="{B215AB35-EA52-4108-8CFD-2FEBBA8C51E7}" destId="{97BE6937-0F80-48BF-BE9B-E7F5E103C634}" srcOrd="2" destOrd="0" presId="urn:microsoft.com/office/officeart/2016/7/layout/LinearBlockProcessNumbered"/>
    <dgm:cxn modelId="{1CACBAD8-0A4B-4770-9BDB-9BC28BB9D320}" type="presParOf" srcId="{E786CDD4-49AE-460F-9176-B0C52EAB9354}" destId="{A4CA7C0C-FE61-4FEA-AA3D-0174C061C2C1}" srcOrd="5" destOrd="0" presId="urn:microsoft.com/office/officeart/2016/7/layout/LinearBlockProcessNumbered"/>
    <dgm:cxn modelId="{3C54FE28-BAA3-4BE9-9381-2BD58AB7F51A}" type="presParOf" srcId="{E786CDD4-49AE-460F-9176-B0C52EAB9354}" destId="{210CAF9F-7F17-4DEE-80FC-59EA23AA9AD2}" srcOrd="6" destOrd="0" presId="urn:microsoft.com/office/officeart/2016/7/layout/LinearBlockProcessNumbered"/>
    <dgm:cxn modelId="{62C14760-436F-44D1-941B-28CDC51AFC60}" type="presParOf" srcId="{210CAF9F-7F17-4DEE-80FC-59EA23AA9AD2}" destId="{73841B35-95B1-4838-8E4A-C5D3638D51ED}" srcOrd="0" destOrd="0" presId="urn:microsoft.com/office/officeart/2016/7/layout/LinearBlockProcessNumbered"/>
    <dgm:cxn modelId="{693F44A8-933D-416F-9B46-9D7BA4C07175}" type="presParOf" srcId="{210CAF9F-7F17-4DEE-80FC-59EA23AA9AD2}" destId="{377DB348-DA40-4D16-9368-64E94C7EB109}" srcOrd="1" destOrd="0" presId="urn:microsoft.com/office/officeart/2016/7/layout/LinearBlockProcessNumbered"/>
    <dgm:cxn modelId="{CC204305-7E47-43CE-800C-DCB61659A18C}" type="presParOf" srcId="{210CAF9F-7F17-4DEE-80FC-59EA23AA9AD2}" destId="{C97EE9C4-BCAB-47AF-8B15-B972FD261A3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CD06B-452F-44F4-84EC-57608C7E2D43}">
      <dsp:nvSpPr>
        <dsp:cNvPr id="0" name=""/>
        <dsp:cNvSpPr/>
      </dsp:nvSpPr>
      <dsp:spPr>
        <a:xfrm>
          <a:off x="245" y="0"/>
          <a:ext cx="2969065" cy="30469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0" rIns="29327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Accelerating Drug Discovery: </a:t>
          </a:r>
          <a:r>
            <a:rPr lang="en-US" sz="2000" b="1" kern="1200"/>
            <a:t>Reducing time and cost </a:t>
          </a:r>
          <a:r>
            <a:rPr lang="en-US" sz="2000" kern="1200"/>
            <a:t>by prioritizing potential drug candidates.</a:t>
          </a:r>
        </a:p>
      </dsp:txBody>
      <dsp:txXfrm>
        <a:off x="245" y="1218795"/>
        <a:ext cx="2969065" cy="1828192"/>
      </dsp:txXfrm>
    </dsp:sp>
    <dsp:sp modelId="{710184AC-8276-4263-8F38-AAD9C5B9F86E}">
      <dsp:nvSpPr>
        <dsp:cNvPr id="0" name=""/>
        <dsp:cNvSpPr/>
      </dsp:nvSpPr>
      <dsp:spPr>
        <a:xfrm>
          <a:off x="245" y="0"/>
          <a:ext cx="2969065" cy="121879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165100" rIns="29327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45" y="0"/>
        <a:ext cx="2969065" cy="1218795"/>
      </dsp:txXfrm>
    </dsp:sp>
    <dsp:sp modelId="{35950918-C49C-4A90-B869-C3965415732D}">
      <dsp:nvSpPr>
        <dsp:cNvPr id="0" name=""/>
        <dsp:cNvSpPr/>
      </dsp:nvSpPr>
      <dsp:spPr>
        <a:xfrm>
          <a:off x="3206836" y="0"/>
          <a:ext cx="2969065" cy="30469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0" rIns="29327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 Identification and Optimization: Guiding the </a:t>
          </a:r>
          <a:r>
            <a:rPr lang="en-US" sz="2000" b="1" kern="1200"/>
            <a:t>optimization</a:t>
          </a:r>
          <a:r>
            <a:rPr lang="en-US" sz="2000" kern="1200"/>
            <a:t> of drug candidates for improved efficacy.</a:t>
          </a:r>
        </a:p>
      </dsp:txBody>
      <dsp:txXfrm>
        <a:off x="3206836" y="1218795"/>
        <a:ext cx="2969065" cy="1828192"/>
      </dsp:txXfrm>
    </dsp:sp>
    <dsp:sp modelId="{E09FB361-7800-42C8-BF1B-F7659CB532C7}">
      <dsp:nvSpPr>
        <dsp:cNvPr id="0" name=""/>
        <dsp:cNvSpPr/>
      </dsp:nvSpPr>
      <dsp:spPr>
        <a:xfrm>
          <a:off x="3206836" y="0"/>
          <a:ext cx="2969065" cy="121879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165100" rIns="29327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206836" y="0"/>
        <a:ext cx="2969065" cy="1218795"/>
      </dsp:txXfrm>
    </dsp:sp>
    <dsp:sp modelId="{4DEE5891-A789-429A-8E22-6546238FEDA2}">
      <dsp:nvSpPr>
        <dsp:cNvPr id="0" name=""/>
        <dsp:cNvSpPr/>
      </dsp:nvSpPr>
      <dsp:spPr>
        <a:xfrm>
          <a:off x="6413426" y="0"/>
          <a:ext cx="2969065" cy="30469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0" rIns="29327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Drug Repurposing: Finding new uses for existing drugs.</a:t>
          </a:r>
        </a:p>
      </dsp:txBody>
      <dsp:txXfrm>
        <a:off x="6413426" y="1218795"/>
        <a:ext cx="2969065" cy="1828192"/>
      </dsp:txXfrm>
    </dsp:sp>
    <dsp:sp modelId="{2E11B226-CC4C-4EA2-B3E3-E489A35BC8C2}">
      <dsp:nvSpPr>
        <dsp:cNvPr id="0" name=""/>
        <dsp:cNvSpPr/>
      </dsp:nvSpPr>
      <dsp:spPr>
        <a:xfrm>
          <a:off x="6413426" y="0"/>
          <a:ext cx="2969065" cy="121879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165100" rIns="29327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413426" y="0"/>
        <a:ext cx="2969065" cy="1218795"/>
      </dsp:txXfrm>
    </dsp:sp>
    <dsp:sp modelId="{73841B35-95B1-4838-8E4A-C5D3638D51ED}">
      <dsp:nvSpPr>
        <dsp:cNvPr id="0" name=""/>
        <dsp:cNvSpPr/>
      </dsp:nvSpPr>
      <dsp:spPr>
        <a:xfrm>
          <a:off x="9620016" y="0"/>
          <a:ext cx="2969065" cy="30469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0" rIns="29327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Targeting Specific Proteins: Designing drugs for specific molecular targets.</a:t>
          </a:r>
        </a:p>
      </dsp:txBody>
      <dsp:txXfrm>
        <a:off x="9620016" y="1218795"/>
        <a:ext cx="2969065" cy="1828192"/>
      </dsp:txXfrm>
    </dsp:sp>
    <dsp:sp modelId="{377DB348-DA40-4D16-9368-64E94C7EB109}">
      <dsp:nvSpPr>
        <dsp:cNvPr id="0" name=""/>
        <dsp:cNvSpPr/>
      </dsp:nvSpPr>
      <dsp:spPr>
        <a:xfrm>
          <a:off x="9620016" y="0"/>
          <a:ext cx="2969065" cy="121879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3278" tIns="165100" rIns="29327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9620016" y="0"/>
        <a:ext cx="2969065" cy="1218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9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84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7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3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8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0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3CD05-CB86-1C0A-2217-8C7092836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584" y="-25758"/>
            <a:ext cx="12183414" cy="159067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FA6F34-577E-3E15-C5A1-13D609B45C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694"/>
            <a:ext cx="1935480" cy="58429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BC6E12-5A56-B8BA-5CB4-B67ADB5A8133}"/>
              </a:ext>
            </a:extLst>
          </p:cNvPr>
          <p:cNvCxnSpPr>
            <a:cxnSpLocks/>
          </p:cNvCxnSpPr>
          <p:nvPr userDrawn="1"/>
        </p:nvCxnSpPr>
        <p:spPr>
          <a:xfrm>
            <a:off x="0" y="786809"/>
            <a:ext cx="146304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F8FC">
                <a:alpha val="20000"/>
              </a:srgbClr>
            </a:gs>
            <a:gs pos="100000">
              <a:srgbClr val="EFE3C5">
                <a:alpha val="20000"/>
                <a:lumMod val="50000"/>
                <a:lumOff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4FB6C669-C6DC-DBC7-4505-00E2D5651E14}"/>
              </a:ext>
            </a:extLst>
          </p:cNvPr>
          <p:cNvSpPr/>
          <p:nvPr/>
        </p:nvSpPr>
        <p:spPr>
          <a:xfrm>
            <a:off x="6476048" y="1630680"/>
            <a:ext cx="7164705" cy="2968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93"/>
              </a:lnSpc>
              <a:buNone/>
            </a:pPr>
            <a:r>
              <a:rPr lang="en-US" sz="6235" b="1" dirty="0">
                <a:latin typeface="New Roman"/>
              </a:rPr>
              <a:t>Exploring Molecular Interactions through Docking Simulations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72869982-40F0-6E6C-28F1-8732C181344C}"/>
              </a:ext>
            </a:extLst>
          </p:cNvPr>
          <p:cNvSpPr/>
          <p:nvPr/>
        </p:nvSpPr>
        <p:spPr>
          <a:xfrm>
            <a:off x="6476047" y="5163104"/>
            <a:ext cx="7164705" cy="1067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New Roman"/>
                <a:ea typeface="Lato" pitchFamily="34" charset="-122"/>
                <a:cs typeface="Times New Roman" panose="02020603050405020304" pitchFamily="18" charset="0"/>
              </a:rPr>
              <a:t>A new approach to drug discovery and development</a:t>
            </a:r>
            <a:endParaRPr lang="en-US" sz="2400" dirty="0">
              <a:latin typeface="New Roman"/>
            </a:endParaRP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E3EE5619-B756-0E4E-AD29-11BFB4108AFF}"/>
              </a:ext>
            </a:extLst>
          </p:cNvPr>
          <p:cNvSpPr/>
          <p:nvPr/>
        </p:nvSpPr>
        <p:spPr>
          <a:xfrm>
            <a:off x="6476048" y="6156722"/>
            <a:ext cx="422196" cy="422196"/>
          </a:xfrm>
          <a:prstGeom prst="roundRect">
            <a:avLst>
              <a:gd name="adj" fmla="val 21656021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465DBC5E-8013-37C9-BA55-FD97D5E4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68" y="6164342"/>
            <a:ext cx="406956" cy="406956"/>
          </a:xfrm>
          <a:prstGeom prst="rect">
            <a:avLst/>
          </a:prstGeom>
        </p:spPr>
      </p:pic>
      <p:sp>
        <p:nvSpPr>
          <p:cNvPr id="6" name="Text 4">
            <a:extLst>
              <a:ext uri="{FF2B5EF4-FFF2-40B4-BE49-F238E27FC236}">
                <a16:creationId xmlns:a16="http://schemas.microsoft.com/office/drawing/2014/main" id="{B8FA512C-5F43-D01E-4183-26B485F5A5AC}"/>
              </a:ext>
            </a:extLst>
          </p:cNvPr>
          <p:cNvSpPr/>
          <p:nvPr/>
        </p:nvSpPr>
        <p:spPr>
          <a:xfrm>
            <a:off x="7030164" y="6136957"/>
            <a:ext cx="2221412" cy="461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637"/>
              </a:lnSpc>
              <a:buNone/>
            </a:pPr>
            <a:r>
              <a:rPr lang="en-US" sz="2598" b="1" dirty="0">
                <a:solidFill>
                  <a:srgbClr val="272525"/>
                </a:solidFill>
                <a:latin typeface="New Roman"/>
                <a:ea typeface="Lato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598" b="1" dirty="0">
                <a:solidFill>
                  <a:srgbClr val="272525"/>
                </a:solidFill>
                <a:latin typeface="New Roman"/>
                <a:ea typeface="Lato" pitchFamily="34" charset="-122"/>
                <a:cs typeface="Times New Roman" panose="02020603050405020304" pitchFamily="18" charset="0"/>
              </a:rPr>
              <a:t>hen Mingxi,</a:t>
            </a:r>
            <a:r>
              <a:rPr lang="zh-CN" altLang="en-US" sz="2598" b="1" dirty="0">
                <a:solidFill>
                  <a:srgbClr val="272525"/>
                </a:solidFill>
                <a:latin typeface="New Roman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98" b="1" dirty="0">
                <a:solidFill>
                  <a:srgbClr val="272525"/>
                </a:solidFill>
                <a:latin typeface="New Roman"/>
                <a:ea typeface="Lato" pitchFamily="34" charset="-122"/>
                <a:cs typeface="Times New Roman" panose="02020603050405020304" pitchFamily="18" charset="0"/>
              </a:rPr>
              <a:t>GTIIT MCS</a:t>
            </a:r>
          </a:p>
          <a:p>
            <a:pPr marL="0" indent="0" algn="l">
              <a:lnSpc>
                <a:spcPts val="3637"/>
              </a:lnSpc>
              <a:buNone/>
            </a:pPr>
            <a:endParaRPr lang="en-US" sz="2598" b="1" dirty="0">
              <a:solidFill>
                <a:srgbClr val="272525"/>
              </a:solidFill>
              <a:latin typeface="New Roman"/>
              <a:ea typeface="Lato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3637"/>
              </a:lnSpc>
              <a:buNone/>
            </a:pPr>
            <a:endParaRPr lang="en-US" sz="2598" dirty="0">
              <a:latin typeface="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11D4A-AD80-0859-03AD-75BF93ADEEC3}"/>
              </a:ext>
            </a:extLst>
          </p:cNvPr>
          <p:cNvSpPr txBox="1"/>
          <p:nvPr/>
        </p:nvSpPr>
        <p:spPr>
          <a:xfrm>
            <a:off x="13204371" y="763010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2023.12.26</a:t>
            </a:r>
            <a:endParaRPr lang="zh-CN" altLang="en-US" dirty="0"/>
          </a:p>
        </p:txBody>
      </p:sp>
      <p:pic>
        <p:nvPicPr>
          <p:cNvPr id="6146" name="Picture 2" descr="Discovery and optimization of lead molecules in drug designing -  ScienceDirect">
            <a:extLst>
              <a:ext uri="{FF2B5EF4-FFF2-40B4-BE49-F238E27FC236}">
                <a16:creationId xmlns:a16="http://schemas.microsoft.com/office/drawing/2014/main" id="{592A7EDB-F70A-4101-D732-89B550604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21"/>
          <a:stretch/>
        </p:blipFill>
        <p:spPr bwMode="auto">
          <a:xfrm>
            <a:off x="225777" y="1952587"/>
            <a:ext cx="5630091" cy="5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422CC0-0BAA-5EE2-6810-52AD1C42F9AB}"/>
              </a:ext>
            </a:extLst>
          </p:cNvPr>
          <p:cNvSpPr txBox="1"/>
          <p:nvPr/>
        </p:nvSpPr>
        <p:spPr>
          <a:xfrm>
            <a:off x="6020820" y="7445437"/>
            <a:ext cx="4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3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C0751-46AD-8584-305D-774368FC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&amp; QA session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FCBDA-9C01-4FE5-F087-F37F0E0FF82D}"/>
              </a:ext>
            </a:extLst>
          </p:cNvPr>
          <p:cNvSpPr txBox="1"/>
          <p:nvPr/>
        </p:nvSpPr>
        <p:spPr>
          <a:xfrm>
            <a:off x="1260122" y="1529477"/>
            <a:ext cx="124149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Shavani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Verma,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and optimization of lead molecules in drug designing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https://doi.org/10.1016/B978-0-323-89775-4.00004-3</a:t>
            </a:r>
            <a:endParaRPr lang="en-US" altLang="zh-CN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structures could help develop new medications,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https://www.fau.eu/2015/08/11/news/receptor-shown-in-3d/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LIGANDS AND RECEPTORS,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https://slcc.pressbooks.pub/collegebiology1/chapter/ligands-and-receptors/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Julien Orts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NMR-Based Determination of the 3D Structure of the Ligand–Protein Interaction Site without Protein Resonance Assignment,  Journal of the American Chemical Society, </a:t>
            </a:r>
            <a:r>
              <a:rPr lang="en-US" altLang="zh-CN" dirty="0">
                <a:solidFill>
                  <a:srgbClr val="959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https://doi.org/10.1021/jacs.5b12391/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887C79-55F3-34AB-649C-B746FFDB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ElsevierSans"/>
              </a:rPr>
              <a:t>,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0D3E0C-5AB4-E9BC-D896-E8D4D497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ElsevierSans"/>
              </a:rPr>
              <a:t>,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0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2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bstract Image">
            <a:extLst>
              <a:ext uri="{FF2B5EF4-FFF2-40B4-BE49-F238E27FC236}">
                <a16:creationId xmlns:a16="http://schemas.microsoft.com/office/drawing/2014/main" id="{9F862320-71E7-BD86-2051-61C8EB1E4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r="6176" b="1"/>
          <a:stretch/>
        </p:blipFill>
        <p:spPr bwMode="auto">
          <a:xfrm>
            <a:off x="4226961" y="10"/>
            <a:ext cx="10403439" cy="82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2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1707921" cy="82296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68FC36-E883-062C-AC5F-D6B1525E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95" y="1329080"/>
            <a:ext cx="4125773" cy="134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altLang="zh-CN" sz="2400" dirty="0">
                <a:solidFill>
                  <a:schemeClr val="bg1"/>
                </a:solidFill>
                <a:latin typeface="+mj-lt"/>
                <a:cs typeface="+mj-cs"/>
              </a:rPr>
            </a:br>
            <a:r>
              <a:rPr lang="en-US" altLang="zh-CN" sz="3400" dirty="0">
                <a:solidFill>
                  <a:schemeClr val="bg1"/>
                </a:solidFill>
                <a:latin typeface="+mj-lt"/>
                <a:cs typeface="+mj-cs"/>
              </a:rPr>
              <a:t>Docking simulation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71" y="726948"/>
            <a:ext cx="87782" cy="658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892" y="2932176"/>
            <a:ext cx="3961181" cy="1097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18C25-B562-783A-D736-B5945F1043AE}"/>
              </a:ext>
            </a:extLst>
          </p:cNvPr>
          <p:cNvSpPr txBox="1"/>
          <p:nvPr/>
        </p:nvSpPr>
        <p:spPr>
          <a:xfrm>
            <a:off x="265934" y="3403788"/>
            <a:ext cx="4126688" cy="384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1"/>
                </a:solidFill>
              </a:rPr>
              <a:t>Introduction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bg1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1"/>
                </a:solidFill>
              </a:rPr>
              <a:t>Basic concepts of Docking simulation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bg1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1"/>
                </a:solidFill>
              </a:rPr>
              <a:t>Application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bg1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bg1"/>
                </a:solidFill>
              </a:rPr>
              <a:t>Summary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402C0-82BF-452D-C6BC-AC8C320C288D}"/>
              </a:ext>
            </a:extLst>
          </p:cNvPr>
          <p:cNvSpPr txBox="1"/>
          <p:nvPr/>
        </p:nvSpPr>
        <p:spPr>
          <a:xfrm>
            <a:off x="431595" y="385581"/>
            <a:ext cx="73217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rgbClr val="ED7D31"/>
                </a:solidFill>
                <a:latin typeface="+mj-lt"/>
                <a:cs typeface="+mj-cs"/>
              </a:rPr>
              <a:t>Agenda</a:t>
            </a:r>
            <a:endParaRPr lang="zh-CN" altLang="en-US" sz="3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CF88B8-EA5F-F6E1-E554-2C577346AD5E}"/>
              </a:ext>
            </a:extLst>
          </p:cNvPr>
          <p:cNvSpPr txBox="1"/>
          <p:nvPr/>
        </p:nvSpPr>
        <p:spPr>
          <a:xfrm>
            <a:off x="13979486" y="7630103"/>
            <a:ext cx="4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7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F3A5F-6804-7E47-0589-F79B54DC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29E479-A5BE-4459-856D-97F41F0A3CCA}"/>
              </a:ext>
            </a:extLst>
          </p:cNvPr>
          <p:cNvSpPr txBox="1"/>
          <p:nvPr/>
        </p:nvSpPr>
        <p:spPr>
          <a:xfrm>
            <a:off x="7010239" y="1564917"/>
            <a:ext cx="6546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/>
              <a:t>Drug  molecules discovery approaches</a:t>
            </a:r>
          </a:p>
          <a:p>
            <a:pPr algn="ctr"/>
            <a:r>
              <a:rPr lang="en-US" altLang="zh-CN" dirty="0"/>
              <a:t>(Traditional way vs Docking simulation)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CF220-2EA8-5AAE-35CE-754E0DD2C3F8}"/>
              </a:ext>
            </a:extLst>
          </p:cNvPr>
          <p:cNvSpPr txBox="1"/>
          <p:nvPr/>
        </p:nvSpPr>
        <p:spPr>
          <a:xfrm>
            <a:off x="6748103" y="2674412"/>
            <a:ext cx="3498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Traditional way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Significant resources required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Time 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Potential oversight of important binding conformations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May miss subtle interactions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62930C-4BDA-5694-CAB2-118E8CD33E55}"/>
              </a:ext>
            </a:extLst>
          </p:cNvPr>
          <p:cNvSpPr txBox="1"/>
          <p:nvPr/>
        </p:nvSpPr>
        <p:spPr>
          <a:xfrm>
            <a:off x="10747948" y="2696511"/>
            <a:ext cx="3675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Docking simulation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Low cost in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Efficient evaluation in silico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Captures details about conformations during the reaction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27C544-0D25-DF16-B50D-CAA079004C27}"/>
              </a:ext>
            </a:extLst>
          </p:cNvPr>
          <p:cNvSpPr txBox="1"/>
          <p:nvPr/>
        </p:nvSpPr>
        <p:spPr>
          <a:xfrm>
            <a:off x="788453" y="859135"/>
            <a:ext cx="1337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Docking simulation : A </a:t>
            </a:r>
            <a:r>
              <a:rPr lang="en-US" altLang="zh-CN" sz="2000" b="1" dirty="0"/>
              <a:t>computational method </a:t>
            </a:r>
            <a:r>
              <a:rPr lang="en-US" altLang="zh-CN" sz="2000" dirty="0"/>
              <a:t>to predict the preferred orientation of a ligand when bound to a target receptor.</a:t>
            </a:r>
            <a:endParaRPr lang="zh-CN" altLang="en-US" sz="20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6305BFE-2DCF-99F6-84CC-2D639711C740}"/>
              </a:ext>
            </a:extLst>
          </p:cNvPr>
          <p:cNvCxnSpPr>
            <a:cxnSpLocks/>
          </p:cNvCxnSpPr>
          <p:nvPr/>
        </p:nvCxnSpPr>
        <p:spPr>
          <a:xfrm>
            <a:off x="10285434" y="3666554"/>
            <a:ext cx="0" cy="355352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Drug Study Royalty-Free Images, Stock Photos &amp; Pictures | Shutterstock">
            <a:extLst>
              <a:ext uri="{FF2B5EF4-FFF2-40B4-BE49-F238E27FC236}">
                <a16:creationId xmlns:a16="http://schemas.microsoft.com/office/drawing/2014/main" id="{524D9E50-8335-70CC-90AD-60A4699C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0" y="2868912"/>
            <a:ext cx="5715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72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562-5F30-8186-772A-609FFA5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Basic concepts of Docking simulation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EFA46B-FBA1-2B80-6424-292B140A7D31}"/>
              </a:ext>
            </a:extLst>
          </p:cNvPr>
          <p:cNvSpPr txBox="1"/>
          <p:nvPr/>
        </p:nvSpPr>
        <p:spPr>
          <a:xfrm>
            <a:off x="353956" y="1146066"/>
            <a:ext cx="52737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Ligand and Receptor Interaction</a:t>
            </a:r>
            <a:endParaRPr lang="zh-CN" alt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3348BC-BD95-4471-F1CE-5FC4C4C30AA1}"/>
              </a:ext>
            </a:extLst>
          </p:cNvPr>
          <p:cNvSpPr txBox="1"/>
          <p:nvPr/>
        </p:nvSpPr>
        <p:spPr>
          <a:xfrm>
            <a:off x="353956" y="1634300"/>
            <a:ext cx="14127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Molecular docking focuses on the study of ligand-receptor interactions. Ligands, typically </a:t>
            </a:r>
            <a:r>
              <a:rPr lang="en-US" altLang="zh-CN" b="1" dirty="0"/>
              <a:t>small organic molecules</a:t>
            </a:r>
            <a:r>
              <a:rPr lang="en-US" altLang="zh-CN" dirty="0"/>
              <a:t>, interact with receptors such as proteins, nucleic acids, or other biomolecules. Understanding these interactions is critical for drug design and understanding biological processes. </a:t>
            </a:r>
            <a:endParaRPr lang="zh-CN" alt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44B9441-8DC0-6FD3-AE4D-7BCA6290D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0526" y="50335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9118059-94AD-7E73-7BDB-BCE514882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2775" r="9255" b="3878"/>
          <a:stretch/>
        </p:blipFill>
        <p:spPr bwMode="auto">
          <a:xfrm rot="3983395">
            <a:off x="8407568" y="2237003"/>
            <a:ext cx="3959554" cy="64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gands &amp; receptors (article) | Khan Academy">
            <a:extLst>
              <a:ext uri="{FF2B5EF4-FFF2-40B4-BE49-F238E27FC236}">
                <a16:creationId xmlns:a16="http://schemas.microsoft.com/office/drawing/2014/main" id="{1B1A980D-F438-02A2-CB7A-CA6F9751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4" y="3083070"/>
            <a:ext cx="4773831" cy="45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1172D6-24D9-80E4-2068-1E2A9F5C47AE}"/>
              </a:ext>
            </a:extLst>
          </p:cNvPr>
          <p:cNvSpPr txBox="1"/>
          <p:nvPr/>
        </p:nvSpPr>
        <p:spPr>
          <a:xfrm>
            <a:off x="5627705" y="7479304"/>
            <a:ext cx="4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[3]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1531D1-B5BB-58E8-3579-975811E5F444}"/>
              </a:ext>
            </a:extLst>
          </p:cNvPr>
          <p:cNvSpPr txBox="1"/>
          <p:nvPr/>
        </p:nvSpPr>
        <p:spPr>
          <a:xfrm>
            <a:off x="12455487" y="6745526"/>
            <a:ext cx="4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562-5F30-8186-772A-609FFA5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Basic concepts of Docking simulation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EFA46B-FBA1-2B80-6424-292B140A7D31}"/>
              </a:ext>
            </a:extLst>
          </p:cNvPr>
          <p:cNvSpPr txBox="1"/>
          <p:nvPr/>
        </p:nvSpPr>
        <p:spPr>
          <a:xfrm>
            <a:off x="353956" y="1146066"/>
            <a:ext cx="52737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Conformational Search</a:t>
            </a:r>
            <a:endParaRPr lang="zh-CN" alt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3348BC-BD95-4471-F1CE-5FC4C4C30AA1}"/>
              </a:ext>
            </a:extLst>
          </p:cNvPr>
          <p:cNvSpPr txBox="1"/>
          <p:nvPr/>
        </p:nvSpPr>
        <p:spPr>
          <a:xfrm>
            <a:off x="353956" y="1634300"/>
            <a:ext cx="14127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altLang="zh-CN" b="0" i="1" dirty="0">
                <a:solidFill>
                  <a:srgbClr val="374151"/>
                </a:solidFill>
                <a:effectLst/>
                <a:latin typeface="+mj-lt"/>
              </a:rPr>
              <a:t>Conformation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+mj-lt"/>
              </a:rPr>
              <a:t>refers to the spatial arrangement of atoms in a molecule, particularly the relative positions of atoms that result from rotation about single bonds. It describes the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+mj-lt"/>
              </a:rPr>
              <a:t>different shapes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+mj-lt"/>
              </a:rPr>
              <a:t>a molecule can adopt due to the free rotation of single bonds while maintaining the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+mj-lt"/>
              </a:rPr>
              <a:t>same connectivity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+mj-lt"/>
              </a:rPr>
              <a:t>of atoms.</a:t>
            </a:r>
            <a:endParaRPr lang="zh-CN" altLang="en-US" dirty="0">
              <a:latin typeface="+mj-lt"/>
            </a:endParaRPr>
          </a:p>
        </p:txBody>
      </p:sp>
      <p:pic>
        <p:nvPicPr>
          <p:cNvPr id="7170" name="Picture 2" descr="Conformations of Cyclohexane | Wolfram Language Example Repository">
            <a:extLst>
              <a:ext uri="{FF2B5EF4-FFF2-40B4-BE49-F238E27FC236}">
                <a16:creationId xmlns:a16="http://schemas.microsoft.com/office/drawing/2014/main" id="{A4E65ACA-24D4-8D2C-F796-01C1EF96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54" y="3417226"/>
            <a:ext cx="5886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FE8B95-DF38-4512-BD3E-4CF93B651FB2}"/>
              </a:ext>
            </a:extLst>
          </p:cNvPr>
          <p:cNvSpPr txBox="1"/>
          <p:nvPr/>
        </p:nvSpPr>
        <p:spPr>
          <a:xfrm>
            <a:off x="7417750" y="4024488"/>
            <a:ext cx="74164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Conformational search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computational exploration of the different spatial arrangements or conformations</a:t>
            </a:r>
            <a:r>
              <a:rPr lang="en-US" altLang="zh-CN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crucial for understanding the flexibility and behavior of molecules.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54500C-73E3-C252-89BF-57FA052C7BB4}"/>
              </a:ext>
            </a:extLst>
          </p:cNvPr>
          <p:cNvSpPr txBox="1"/>
          <p:nvPr/>
        </p:nvSpPr>
        <p:spPr>
          <a:xfrm>
            <a:off x="6777095" y="7260771"/>
            <a:ext cx="4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562-5F30-8186-772A-609FFA5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Basic concepts of Docking simulation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EFA46B-FBA1-2B80-6424-292B140A7D31}"/>
              </a:ext>
            </a:extLst>
          </p:cNvPr>
          <p:cNvSpPr txBox="1"/>
          <p:nvPr/>
        </p:nvSpPr>
        <p:spPr>
          <a:xfrm>
            <a:off x="152958" y="1146066"/>
            <a:ext cx="7120732" cy="48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 Fields and Energy Calculations</a:t>
            </a:r>
            <a:endParaRPr lang="zh-CN" alt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3348BC-BD95-4471-F1CE-5FC4C4C30AA1}"/>
              </a:ext>
            </a:extLst>
          </p:cNvPr>
          <p:cNvSpPr txBox="1"/>
          <p:nvPr/>
        </p:nvSpPr>
        <p:spPr>
          <a:xfrm>
            <a:off x="152958" y="1725740"/>
            <a:ext cx="14127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Force fields are mathematical models that describe the interactions between atoms and molecules in molecular modeling. They include parameters for atom types,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bonded interactions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(bonds, angles, dihedrals), and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non-bonded interactions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(Van der Waals, electrostatic).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F2AE64-9413-5C3F-9E19-932D087C178F}"/>
              </a:ext>
            </a:extLst>
          </p:cNvPr>
          <p:cNvSpPr txBox="1"/>
          <p:nvPr/>
        </p:nvSpPr>
        <p:spPr>
          <a:xfrm>
            <a:off x="756933" y="2834733"/>
            <a:ext cx="73217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Potential Energy (U): </a:t>
            </a:r>
            <a:r>
              <a:rPr lang="en-US" altLang="zh-CN" dirty="0"/>
              <a:t>It represents the stored energy in a system due to its configuration and intermolecular interactions. Force fields provide the mathematical expressions for calculating potential energy.</a:t>
            </a:r>
          </a:p>
          <a:p>
            <a:endParaRPr lang="en-US" altLang="zh-CN" dirty="0"/>
          </a:p>
          <a:p>
            <a:r>
              <a:rPr lang="en-US" altLang="zh-CN" b="1" dirty="0"/>
              <a:t>Kinetic Energy (K): </a:t>
            </a:r>
            <a:r>
              <a:rPr lang="en-US" altLang="zh-CN" dirty="0"/>
              <a:t>It accounts for the energy associated with the motion of atoms and molecules within the system. In molecular dynamics simulations, kinetic energy is calculated based on the velocities of particles.</a:t>
            </a:r>
          </a:p>
          <a:p>
            <a:endParaRPr lang="en-US" altLang="zh-CN" dirty="0"/>
          </a:p>
          <a:p>
            <a:r>
              <a:rPr lang="en-US" altLang="zh-CN" b="1" dirty="0"/>
              <a:t>Total Energy (E): </a:t>
            </a:r>
            <a:r>
              <a:rPr lang="en-US" altLang="zh-CN" dirty="0"/>
              <a:t>The sum of potential and kinetic energy gives the total energy of the system (E = U + K).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Energy Minimization</a:t>
            </a:r>
            <a:r>
              <a:rPr lang="en-US" altLang="zh-CN" dirty="0"/>
              <a:t>: In molecular modeling, energy minimization is often performed to find the most stable configuration of a molecular system by adjusting atomic coordinates to minimize potential energy.</a:t>
            </a:r>
          </a:p>
        </p:txBody>
      </p:sp>
      <p:pic>
        <p:nvPicPr>
          <p:cNvPr id="8194" name="Picture 2" descr="Waterfull Images – Browse 289 Stock Photos, Vectors, and Video | Adobe Stock">
            <a:extLst>
              <a:ext uri="{FF2B5EF4-FFF2-40B4-BE49-F238E27FC236}">
                <a16:creationId xmlns:a16="http://schemas.microsoft.com/office/drawing/2014/main" id="{1D1F5F86-50AA-5A21-AD0E-4A9DB5D7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27" y="2751847"/>
            <a:ext cx="6192646" cy="413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355CA3-445E-75AA-1AB9-BC869E76F483}"/>
              </a:ext>
            </a:extLst>
          </p:cNvPr>
          <p:cNvSpPr txBox="1"/>
          <p:nvPr/>
        </p:nvSpPr>
        <p:spPr>
          <a:xfrm>
            <a:off x="152958" y="6621869"/>
            <a:ext cx="11277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calculations help predict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binding poses between the ligand and receptor.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9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562-5F30-8186-772A-609FFA5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Application</a:t>
            </a:r>
            <a:endParaRPr lang="zh-CN" altLang="en-US" dirty="0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83E803C-3BD5-8F94-A0E7-E83B65B1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4718450"/>
            <a:ext cx="6057764" cy="2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文本框 41">
            <a:extLst>
              <a:ext uri="{FF2B5EF4-FFF2-40B4-BE49-F238E27FC236}">
                <a16:creationId xmlns:a16="http://schemas.microsoft.com/office/drawing/2014/main" id="{AC6AD02C-460F-5D43-E210-F31F1772F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84525"/>
              </p:ext>
            </p:extLst>
          </p:nvPr>
        </p:nvGraphicFramePr>
        <p:xfrm>
          <a:off x="1339402" y="1091312"/>
          <a:ext cx="12589328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19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562-5F30-8186-772A-609FFA5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Application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EFA46B-FBA1-2B80-6424-292B140A7D31}"/>
              </a:ext>
            </a:extLst>
          </p:cNvPr>
          <p:cNvSpPr txBox="1"/>
          <p:nvPr/>
        </p:nvSpPr>
        <p:spPr>
          <a:xfrm>
            <a:off x="285288" y="1279299"/>
            <a:ext cx="1354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algorithms can be categorized through different computational approaches and objects:</a:t>
            </a:r>
            <a:endParaRPr lang="zh-CN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FD1BBD7-A424-D70E-1467-41C3AF499F6C}"/>
              </a:ext>
            </a:extLst>
          </p:cNvPr>
          <p:cNvSpPr/>
          <p:nvPr/>
        </p:nvSpPr>
        <p:spPr>
          <a:xfrm>
            <a:off x="3517761" y="3044378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E0857896-B975-3243-288D-BC038E1B2684}"/>
              </a:ext>
            </a:extLst>
          </p:cNvPr>
          <p:cNvSpPr/>
          <p:nvPr/>
        </p:nvSpPr>
        <p:spPr>
          <a:xfrm>
            <a:off x="1107585" y="2773927"/>
            <a:ext cx="2410178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CN" sz="2400" dirty="0"/>
              <a:t>Rigid Docking</a:t>
            </a:r>
            <a:endParaRPr lang="zh-CN" altLang="en-US" sz="2400" dirty="0"/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6A8FCA07-BCEB-F012-A1B7-396761DCDD39}"/>
              </a:ext>
            </a:extLst>
          </p:cNvPr>
          <p:cNvSpPr/>
          <p:nvPr/>
        </p:nvSpPr>
        <p:spPr>
          <a:xfrm>
            <a:off x="3517760" y="4613454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621369AF-3C4F-07CA-9A49-67F2F3130F7A}"/>
              </a:ext>
            </a:extLst>
          </p:cNvPr>
          <p:cNvSpPr/>
          <p:nvPr/>
        </p:nvSpPr>
        <p:spPr>
          <a:xfrm>
            <a:off x="1107584" y="4343003"/>
            <a:ext cx="2410177" cy="59376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CN" sz="2400"/>
              <a:t>Flexible Docking</a:t>
            </a:r>
            <a:endParaRPr lang="zh-CN" altLang="en-US" sz="2400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D5979245-859F-39EE-ED2B-E1E44C50C137}"/>
              </a:ext>
            </a:extLst>
          </p:cNvPr>
          <p:cNvSpPr/>
          <p:nvPr/>
        </p:nvSpPr>
        <p:spPr>
          <a:xfrm>
            <a:off x="3517762" y="6378981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8686E22D-10F9-1B43-F908-F1631ECE075A}"/>
              </a:ext>
            </a:extLst>
          </p:cNvPr>
          <p:cNvSpPr/>
          <p:nvPr/>
        </p:nvSpPr>
        <p:spPr>
          <a:xfrm>
            <a:off x="1107586" y="5891872"/>
            <a:ext cx="2410177" cy="985817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16431">
            <a:solidFill>
              <a:srgbClr val="D1D1C7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CN" sz="2400" dirty="0"/>
              <a:t>Protein-Protein</a:t>
            </a:r>
          </a:p>
          <a:p>
            <a:pPr algn="ctr"/>
            <a:r>
              <a:rPr lang="en-US" altLang="zh-CN" sz="2400" dirty="0"/>
              <a:t>docking</a:t>
            </a:r>
            <a:endParaRPr lang="zh-CN" altLang="en-US" sz="2400" dirty="0"/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DABD367D-8323-5FC8-815D-D2B3AA0007AE}"/>
              </a:ext>
            </a:extLst>
          </p:cNvPr>
          <p:cNvSpPr/>
          <p:nvPr/>
        </p:nvSpPr>
        <p:spPr>
          <a:xfrm>
            <a:off x="2289812" y="3367692"/>
            <a:ext cx="45719" cy="975311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74ECC858-E76C-7674-E909-000E4B7FBBBE}"/>
              </a:ext>
            </a:extLst>
          </p:cNvPr>
          <p:cNvSpPr/>
          <p:nvPr/>
        </p:nvSpPr>
        <p:spPr>
          <a:xfrm flipH="1">
            <a:off x="2289812" y="2506469"/>
            <a:ext cx="45719" cy="283641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E47465-4090-658A-C8BA-017D3CB06C9D}"/>
              </a:ext>
            </a:extLst>
          </p:cNvPr>
          <p:cNvSpPr txBox="1"/>
          <p:nvPr/>
        </p:nvSpPr>
        <p:spPr>
          <a:xfrm>
            <a:off x="5015460" y="2681624"/>
            <a:ext cx="8457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Suitable for </a:t>
            </a:r>
            <a:r>
              <a:rPr lang="en-US" altLang="zh-CN" sz="2400" b="1" dirty="0"/>
              <a:t>small</a:t>
            </a:r>
            <a:r>
              <a:rPr lang="en-US" altLang="zh-CN" sz="2400" dirty="0"/>
              <a:t> molecules and proteins with </a:t>
            </a:r>
            <a:r>
              <a:rPr lang="en-US" altLang="zh-CN" sz="2400" b="1" dirty="0"/>
              <a:t>low flexibility</a:t>
            </a:r>
          </a:p>
          <a:p>
            <a:r>
              <a:rPr lang="en-US" altLang="zh-CN" sz="2400" dirty="0"/>
              <a:t>Algorithms: </a:t>
            </a:r>
            <a:r>
              <a:rPr lang="en-US" altLang="zh-CN" sz="2400" b="1" dirty="0" err="1"/>
              <a:t>Autodock</a:t>
            </a:r>
            <a:r>
              <a:rPr lang="en-US" altLang="zh-CN" sz="2400" b="1" dirty="0"/>
              <a:t>, Vina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0078D1-9C9D-70BF-C099-58855E495C85}"/>
              </a:ext>
            </a:extLst>
          </p:cNvPr>
          <p:cNvSpPr txBox="1"/>
          <p:nvPr/>
        </p:nvSpPr>
        <p:spPr>
          <a:xfrm>
            <a:off x="5015461" y="4052094"/>
            <a:ext cx="84578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Suitable for molecules with </a:t>
            </a:r>
            <a:r>
              <a:rPr lang="en-US" altLang="zh-CN" sz="2400" b="1" dirty="0"/>
              <a:t>complex</a:t>
            </a:r>
            <a:r>
              <a:rPr lang="en-US" altLang="zh-CN" sz="2400" dirty="0"/>
              <a:t> </a:t>
            </a:r>
            <a:r>
              <a:rPr lang="en-US" altLang="zh-CN" sz="2400" b="1" dirty="0"/>
              <a:t>conformation</a:t>
            </a:r>
            <a:r>
              <a:rPr lang="en-US" altLang="zh-CN" sz="2400" dirty="0"/>
              <a:t>, supports flexible molecules</a:t>
            </a:r>
          </a:p>
          <a:p>
            <a:r>
              <a:rPr lang="en-US" altLang="zh-CN" sz="2400" dirty="0"/>
              <a:t>Algorithms: </a:t>
            </a:r>
            <a:r>
              <a:rPr lang="en-US" altLang="zh-CN" sz="2400" b="1" dirty="0" err="1"/>
              <a:t>FlexX</a:t>
            </a:r>
            <a:r>
              <a:rPr lang="en-US" altLang="zh-CN" sz="2400" b="1" dirty="0"/>
              <a:t>, Glide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DC7300-05BD-526A-DC32-4B7A6A9BC84E}"/>
              </a:ext>
            </a:extLst>
          </p:cNvPr>
          <p:cNvSpPr txBox="1"/>
          <p:nvPr/>
        </p:nvSpPr>
        <p:spPr>
          <a:xfrm>
            <a:off x="5015462" y="5973799"/>
            <a:ext cx="8457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Predicting protein-protein interactions</a:t>
            </a:r>
          </a:p>
          <a:p>
            <a:r>
              <a:rPr lang="en-US" altLang="zh-CN" sz="2400" dirty="0"/>
              <a:t>Algorithms: </a:t>
            </a:r>
            <a:r>
              <a:rPr lang="en-US" altLang="zh-CN" sz="2400" b="1" dirty="0"/>
              <a:t>ZDOCK,  </a:t>
            </a:r>
            <a:r>
              <a:rPr lang="en-US" altLang="zh-CN" sz="2400" b="1" dirty="0" err="1"/>
              <a:t>ClusPro</a:t>
            </a:r>
            <a:endParaRPr lang="zh-CN" altLang="en-US" sz="2400" b="1" dirty="0"/>
          </a:p>
        </p:txBody>
      </p:sp>
      <p:sp>
        <p:nvSpPr>
          <p:cNvPr id="37" name="Shape 3">
            <a:extLst>
              <a:ext uri="{FF2B5EF4-FFF2-40B4-BE49-F238E27FC236}">
                <a16:creationId xmlns:a16="http://schemas.microsoft.com/office/drawing/2014/main" id="{095774A0-FA5A-FE62-3F50-DA5F7D049D51}"/>
              </a:ext>
            </a:extLst>
          </p:cNvPr>
          <p:cNvSpPr/>
          <p:nvPr/>
        </p:nvSpPr>
        <p:spPr>
          <a:xfrm>
            <a:off x="2289812" y="4935555"/>
            <a:ext cx="45719" cy="975311"/>
          </a:xfrm>
          <a:prstGeom prst="roundRect">
            <a:avLst>
              <a:gd name="adj" fmla="val 225173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5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7653-4C44-3F70-2B4B-C2E97B2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Summary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7B0B9C-0D37-3ECB-6299-5267F1BB5A33}"/>
              </a:ext>
            </a:extLst>
          </p:cNvPr>
          <p:cNvSpPr txBox="1"/>
          <p:nvPr/>
        </p:nvSpPr>
        <p:spPr>
          <a:xfrm>
            <a:off x="615587" y="809755"/>
            <a:ext cx="146532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conclusion, docking simulations are more than predictive tools; they are gateways to the molecular realm.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188189-3EC5-29FE-D28C-4503833548F0}"/>
              </a:ext>
            </a:extLst>
          </p:cNvPr>
          <p:cNvSpPr txBox="1"/>
          <p:nvPr/>
        </p:nvSpPr>
        <p:spPr>
          <a:xfrm>
            <a:off x="5309236" y="2400430"/>
            <a:ext cx="888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Docking simulation : Key approach to accelerate drug discovery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FA2CA-C688-F3D1-16C9-41701E11AF0A}"/>
              </a:ext>
            </a:extLst>
          </p:cNvPr>
          <p:cNvSpPr txBox="1"/>
          <p:nvPr/>
        </p:nvSpPr>
        <p:spPr>
          <a:xfrm>
            <a:off x="757645" y="4114800"/>
            <a:ext cx="6061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Challenges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High-precision simulations consume large amounts of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lack of generality. (Certain methods are only suitable for specific type of molecules)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Accuracy is still limited, especially flexibility and solvent effects are concerned.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C5EC58-C640-AACF-A436-32579600C632}"/>
              </a:ext>
            </a:extLst>
          </p:cNvPr>
          <p:cNvSpPr txBox="1"/>
          <p:nvPr/>
        </p:nvSpPr>
        <p:spPr>
          <a:xfrm>
            <a:off x="8401074" y="4114800"/>
            <a:ext cx="6061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Future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Integrating multi-scale and multi-mode simulation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Using Machine learning to improve the precision and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Developing AI-based methods to reduce the costs of computational resources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pic>
        <p:nvPicPr>
          <p:cNvPr id="1031" name="Picture 7" descr="Abstract Image">
            <a:extLst>
              <a:ext uri="{FF2B5EF4-FFF2-40B4-BE49-F238E27FC236}">
                <a16:creationId xmlns:a16="http://schemas.microsoft.com/office/drawing/2014/main" id="{5CA40901-C80C-BB25-ADF4-D7FD05F4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7" y="1564917"/>
            <a:ext cx="3450497" cy="24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24ADC-D98E-EEBE-2747-B1A83CEAAFD3}"/>
              </a:ext>
            </a:extLst>
          </p:cNvPr>
          <p:cNvSpPr txBox="1"/>
          <p:nvPr/>
        </p:nvSpPr>
        <p:spPr>
          <a:xfrm>
            <a:off x="3366032" y="3632120"/>
            <a:ext cx="4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8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New Romans"/>
        <a:ea typeface="隶书"/>
        <a:cs typeface=""/>
      </a:majorFont>
      <a:minorFont>
        <a:latin typeface="New Romans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0708D9E03A4B047B7A1183080873E8D" ma:contentTypeVersion="15" ma:contentTypeDescription="新建文档。" ma:contentTypeScope="" ma:versionID="8600be49bba91e9cad286e1cefdb884e">
  <xsd:schema xmlns:xsd="http://www.w3.org/2001/XMLSchema" xmlns:xs="http://www.w3.org/2001/XMLSchema" xmlns:p="http://schemas.microsoft.com/office/2006/metadata/properties" xmlns:ns3="8a20671f-cfea-4faa-ac19-2c8f4be7b4ad" xmlns:ns4="0647be8b-25ee-44c2-9294-0bc35c7115c6" targetNamespace="http://schemas.microsoft.com/office/2006/metadata/properties" ma:root="true" ma:fieldsID="399b91a029cd622abd78004529891fd8" ns3:_="" ns4:_="">
    <xsd:import namespace="8a20671f-cfea-4faa-ac19-2c8f4be7b4ad"/>
    <xsd:import namespace="0647be8b-25ee-44c2-9294-0bc35c7115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0671f-cfea-4faa-ac19-2c8f4be7b4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7be8b-25ee-44c2-9294-0bc35c7115c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20671f-cfea-4faa-ac19-2c8f4be7b4ad" xsi:nil="true"/>
  </documentManagement>
</p:properties>
</file>

<file path=customXml/itemProps1.xml><?xml version="1.0" encoding="utf-8"?>
<ds:datastoreItem xmlns:ds="http://schemas.openxmlformats.org/officeDocument/2006/customXml" ds:itemID="{270218DA-43C9-4008-958F-0A2989470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20671f-cfea-4faa-ac19-2c8f4be7b4ad"/>
    <ds:schemaRef ds:uri="0647be8b-25ee-44c2-9294-0bc35c7115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D0E6C0-A8A4-4FE3-8EA8-903F5E4A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D475FA-B4BA-4B6E-8416-1404295C72EC}">
  <ds:schemaRefs>
    <ds:schemaRef ds:uri="http://schemas.microsoft.com/office/2006/documentManagement/types"/>
    <ds:schemaRef ds:uri="0647be8b-25ee-44c2-9294-0bc35c7115c6"/>
    <ds:schemaRef ds:uri="http://schemas.microsoft.com/office/2006/metadata/properties"/>
    <ds:schemaRef ds:uri="http://purl.org/dc/terms/"/>
    <ds:schemaRef ds:uri="8a20671f-cfea-4faa-ac19-2c8f4be7b4ad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782</Words>
  <Application>Microsoft Office PowerPoint</Application>
  <PresentationFormat>自定义</PresentationFormat>
  <Paragraphs>118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New Roman</vt:lpstr>
      <vt:lpstr>New Romans</vt:lpstr>
      <vt:lpstr>Söhne</vt:lpstr>
      <vt:lpstr>等线</vt:lpstr>
      <vt:lpstr>Arial</vt:lpstr>
      <vt:lpstr>Calibri</vt:lpstr>
      <vt:lpstr>Times New Roman</vt:lpstr>
      <vt:lpstr>Office Theme</vt:lpstr>
      <vt:lpstr>PowerPoint 演示文稿</vt:lpstr>
      <vt:lpstr> Docking simulation</vt:lpstr>
      <vt:lpstr>1. Introduction</vt:lpstr>
      <vt:lpstr>2. Basic concepts of Docking simulation</vt:lpstr>
      <vt:lpstr>2. Basic concepts of Docking simulation</vt:lpstr>
      <vt:lpstr>2. Basic concepts of Docking simulation</vt:lpstr>
      <vt:lpstr>3. Application</vt:lpstr>
      <vt:lpstr>3. Application</vt:lpstr>
      <vt:lpstr>4. Summary</vt:lpstr>
      <vt:lpstr>Reference &amp; QA session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Mingxi CHEN (999019482)</cp:lastModifiedBy>
  <cp:revision>4</cp:revision>
  <dcterms:created xsi:type="dcterms:W3CDTF">2023-12-20T18:11:34Z</dcterms:created>
  <dcterms:modified xsi:type="dcterms:W3CDTF">2023-12-25T20:29:41Z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0x01010050708D9E03A4B047B7A1183080873E8D</vt:lpwstr>
  </property>
</Properties>
</file>