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116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69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643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1"/>
          <p:cNvSpPr/>
          <p:nvPr/>
        </p:nvSpPr>
        <p:spPr>
          <a:xfrm>
            <a:off x="6476048" y="1630680"/>
            <a:ext cx="7164705" cy="29689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793"/>
              </a:lnSpc>
              <a:buNone/>
            </a:pPr>
            <a:r>
              <a:rPr lang="en-US" sz="6235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Small RNA-Targeting Molecule Design</a:t>
            </a:r>
            <a:endParaRPr lang="en-US" sz="6235" dirty="0"/>
          </a:p>
        </p:txBody>
      </p:sp>
      <p:sp>
        <p:nvSpPr>
          <p:cNvPr id="6" name="Text 2"/>
          <p:cNvSpPr/>
          <p:nvPr/>
        </p:nvSpPr>
        <p:spPr>
          <a:xfrm>
            <a:off x="6476047" y="4780678"/>
            <a:ext cx="7164705" cy="10671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Identify, validate and optimize </a:t>
            </a:r>
            <a:r>
              <a:rPr lang="en-US" sz="207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small molecules that target the functional transcriptome.</a:t>
            </a:r>
            <a:endParaRPr lang="en-US" sz="2078" dirty="0"/>
          </a:p>
        </p:txBody>
      </p:sp>
      <p:sp>
        <p:nvSpPr>
          <p:cNvPr id="7" name="Shape 3"/>
          <p:cNvSpPr/>
          <p:nvPr/>
        </p:nvSpPr>
        <p:spPr>
          <a:xfrm>
            <a:off x="6476048" y="6156722"/>
            <a:ext cx="422196" cy="422196"/>
          </a:xfrm>
          <a:prstGeom prst="roundRect">
            <a:avLst>
              <a:gd name="adj" fmla="val 21656021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668" y="6164342"/>
            <a:ext cx="406956" cy="40695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030164" y="6136957"/>
            <a:ext cx="2221412" cy="4618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637"/>
              </a:lnSpc>
              <a:buNone/>
            </a:pPr>
            <a:r>
              <a:rPr lang="en-US" sz="2598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</a:t>
            </a:r>
            <a:r>
              <a:rPr lang="en-US" altLang="zh-CN" sz="2598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hen Mingxi</a:t>
            </a:r>
            <a:endParaRPr lang="en-US" sz="2598" dirty="0"/>
          </a:p>
        </p:txBody>
      </p:sp>
      <p:pic>
        <p:nvPicPr>
          <p:cNvPr id="10" name="Image 3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1026" name="Picture 2" descr="Figure 5">
            <a:extLst>
              <a:ext uri="{FF2B5EF4-FFF2-40B4-BE49-F238E27FC236}">
                <a16:creationId xmlns:a16="http://schemas.microsoft.com/office/drawing/2014/main" id="{2F315BEC-0F8E-93C4-741F-CEA33DA8E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59452" y="0"/>
            <a:ext cx="14684642" cy="824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643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Text 1"/>
          <p:cNvSpPr/>
          <p:nvPr/>
        </p:nvSpPr>
        <p:spPr>
          <a:xfrm>
            <a:off x="989648" y="2245519"/>
            <a:ext cx="6431280" cy="824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Screening the Binders</a:t>
            </a:r>
            <a:endParaRPr lang="en-US" sz="5195" dirty="0"/>
          </a:p>
        </p:txBody>
      </p:sp>
      <p:sp>
        <p:nvSpPr>
          <p:cNvPr id="5" name="Shape 2"/>
          <p:cNvSpPr/>
          <p:nvPr/>
        </p:nvSpPr>
        <p:spPr>
          <a:xfrm>
            <a:off x="989648" y="3598069"/>
            <a:ext cx="12651105" cy="2386013"/>
          </a:xfrm>
          <a:prstGeom prst="roundRect">
            <a:avLst>
              <a:gd name="adj" fmla="val 4978"/>
            </a:avLst>
          </a:prstGeom>
          <a:noFill/>
          <a:ln w="16431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Shape 3"/>
          <p:cNvSpPr/>
          <p:nvPr/>
        </p:nvSpPr>
        <p:spPr>
          <a:xfrm>
            <a:off x="1006078" y="3614499"/>
            <a:ext cx="12616934" cy="75426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7" name="Text 4"/>
          <p:cNvSpPr/>
          <p:nvPr/>
        </p:nvSpPr>
        <p:spPr>
          <a:xfrm>
            <a:off x="1271349" y="3780473"/>
            <a:ext cx="3673673" cy="4223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Phenyl Benzimidazoles (n=11)</a:t>
            </a:r>
            <a:endParaRPr lang="en-US" sz="2078" dirty="0"/>
          </a:p>
        </p:txBody>
      </p:sp>
      <p:sp>
        <p:nvSpPr>
          <p:cNvPr id="8" name="Text 5"/>
          <p:cNvSpPr/>
          <p:nvPr/>
        </p:nvSpPr>
        <p:spPr>
          <a:xfrm>
            <a:off x="5480328" y="3780473"/>
            <a:ext cx="3669863" cy="4223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Phenyl Thioureas (n=6)</a:t>
            </a:r>
            <a:endParaRPr lang="en-US" sz="2078" dirty="0"/>
          </a:p>
        </p:txBody>
      </p:sp>
      <p:sp>
        <p:nvSpPr>
          <p:cNvPr id="9" name="Text 6"/>
          <p:cNvSpPr/>
          <p:nvPr/>
        </p:nvSpPr>
        <p:spPr>
          <a:xfrm>
            <a:off x="9685496" y="3780473"/>
            <a:ext cx="3673673" cy="4223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2,4-Diaminoquinazolines (n=7)</a:t>
            </a:r>
            <a:endParaRPr lang="en-US" sz="2078" dirty="0"/>
          </a:p>
        </p:txBody>
      </p:sp>
      <p:sp>
        <p:nvSpPr>
          <p:cNvPr id="10" name="Shape 7"/>
          <p:cNvSpPr/>
          <p:nvPr/>
        </p:nvSpPr>
        <p:spPr>
          <a:xfrm>
            <a:off x="1006078" y="4368760"/>
            <a:ext cx="12616934" cy="159889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1" name="Text 8"/>
          <p:cNvSpPr/>
          <p:nvPr/>
        </p:nvSpPr>
        <p:spPr>
          <a:xfrm>
            <a:off x="1271349" y="4534733"/>
            <a:ext cx="3673673" cy="8446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Dose Response/Competitive Screening</a:t>
            </a:r>
            <a:endParaRPr lang="en-US" sz="2078" dirty="0"/>
          </a:p>
        </p:txBody>
      </p:sp>
      <p:sp>
        <p:nvSpPr>
          <p:cNvPr id="12" name="Text 9"/>
          <p:cNvSpPr/>
          <p:nvPr/>
        </p:nvSpPr>
        <p:spPr>
          <a:xfrm>
            <a:off x="5480328" y="4534733"/>
            <a:ext cx="3669863" cy="12669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Identify the categories of small molecule binders and the screening process.</a:t>
            </a:r>
            <a:endParaRPr lang="en-US" sz="2078" dirty="0"/>
          </a:p>
        </p:txBody>
      </p:sp>
      <p:sp>
        <p:nvSpPr>
          <p:cNvPr id="13" name="Text 10"/>
          <p:cNvSpPr/>
          <p:nvPr/>
        </p:nvSpPr>
        <p:spPr>
          <a:xfrm>
            <a:off x="9685496" y="4534733"/>
            <a:ext cx="3673673" cy="4223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Remain only 5</a:t>
            </a:r>
            <a:endParaRPr lang="en-US" sz="2078" dirty="0"/>
          </a:p>
        </p:txBody>
      </p:sp>
      <p:pic>
        <p:nvPicPr>
          <p:cNvPr id="14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643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Text 1"/>
          <p:cNvSpPr/>
          <p:nvPr/>
        </p:nvSpPr>
        <p:spPr>
          <a:xfrm>
            <a:off x="989648" y="2282190"/>
            <a:ext cx="8595360" cy="824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Research of Qiangfeng Zhang</a:t>
            </a:r>
            <a:endParaRPr lang="en-US" sz="5195" dirty="0"/>
          </a:p>
        </p:txBody>
      </p:sp>
      <p:sp>
        <p:nvSpPr>
          <p:cNvPr id="5" name="Text 2"/>
          <p:cNvSpPr/>
          <p:nvPr/>
        </p:nvSpPr>
        <p:spPr>
          <a:xfrm>
            <a:off x="989648" y="3766661"/>
            <a:ext cx="2639258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47"/>
              </a:lnSpc>
              <a:buNone/>
            </a:pPr>
            <a:r>
              <a:rPr lang="en-US" sz="2598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PrismNet</a:t>
            </a:r>
            <a:endParaRPr lang="en-US" sz="2598" dirty="0"/>
          </a:p>
        </p:txBody>
      </p:sp>
      <p:sp>
        <p:nvSpPr>
          <p:cNvPr id="6" name="Text 3"/>
          <p:cNvSpPr/>
          <p:nvPr/>
        </p:nvSpPr>
        <p:spPr>
          <a:xfrm>
            <a:off x="989648" y="4442817"/>
            <a:ext cx="6003608" cy="8446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Understand the paper related to PrismNet and its contribution to predicting RNA binders.</a:t>
            </a:r>
            <a:endParaRPr lang="en-US" sz="2078" dirty="0"/>
          </a:p>
        </p:txBody>
      </p:sp>
      <p:sp>
        <p:nvSpPr>
          <p:cNvPr id="7" name="Text 4"/>
          <p:cNvSpPr/>
          <p:nvPr/>
        </p:nvSpPr>
        <p:spPr>
          <a:xfrm>
            <a:off x="7644765" y="3766661"/>
            <a:ext cx="2639258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47"/>
              </a:lnSpc>
              <a:buNone/>
            </a:pPr>
            <a:r>
              <a:rPr lang="en-US" sz="2598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SmrtNet</a:t>
            </a:r>
            <a:endParaRPr lang="en-US" sz="2598" dirty="0"/>
          </a:p>
        </p:txBody>
      </p:sp>
      <p:sp>
        <p:nvSpPr>
          <p:cNvPr id="8" name="Text 5"/>
          <p:cNvSpPr/>
          <p:nvPr/>
        </p:nvSpPr>
        <p:spPr>
          <a:xfrm>
            <a:off x="7644765" y="4442817"/>
            <a:ext cx="6003608" cy="12669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Learn about the innovative approach of SmrtNet for predicting small molecule interactions with RNA targets.</a:t>
            </a:r>
            <a:endParaRPr lang="en-US" sz="2078" dirty="0"/>
          </a:p>
        </p:txBody>
      </p:sp>
      <p:pic>
        <p:nvPicPr>
          <p:cNvPr id="9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643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Text 1"/>
          <p:cNvSpPr/>
          <p:nvPr/>
        </p:nvSpPr>
        <p:spPr>
          <a:xfrm>
            <a:off x="756561" y="733530"/>
            <a:ext cx="5278517" cy="824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Introduction</a:t>
            </a:r>
            <a:endParaRPr lang="en-US" sz="5195" dirty="0"/>
          </a:p>
        </p:txBody>
      </p:sp>
      <p:sp>
        <p:nvSpPr>
          <p:cNvPr id="5" name="Text 2"/>
          <p:cNvSpPr/>
          <p:nvPr/>
        </p:nvSpPr>
        <p:spPr>
          <a:xfrm>
            <a:off x="775718" y="2396395"/>
            <a:ext cx="2639258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47"/>
              </a:lnSpc>
              <a:buNone/>
            </a:pPr>
            <a:r>
              <a:rPr lang="en-US" sz="2598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Predict Structure</a:t>
            </a:r>
            <a:endParaRPr lang="en-US" sz="2598" dirty="0"/>
          </a:p>
        </p:txBody>
      </p:sp>
      <p:sp>
        <p:nvSpPr>
          <p:cNvPr id="7" name="Text 4"/>
          <p:cNvSpPr/>
          <p:nvPr/>
        </p:nvSpPr>
        <p:spPr>
          <a:xfrm>
            <a:off x="3957757" y="2405523"/>
            <a:ext cx="2941320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47"/>
              </a:lnSpc>
              <a:buNone/>
            </a:pPr>
            <a:r>
              <a:rPr lang="en-US" sz="2598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Determine Function</a:t>
            </a:r>
            <a:endParaRPr lang="en-US" sz="2598" dirty="0"/>
          </a:p>
        </p:txBody>
      </p:sp>
      <p:sp>
        <p:nvSpPr>
          <p:cNvPr id="9" name="Text 6"/>
          <p:cNvSpPr/>
          <p:nvPr/>
        </p:nvSpPr>
        <p:spPr>
          <a:xfrm>
            <a:off x="7315200" y="2458194"/>
            <a:ext cx="4171543" cy="8246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47"/>
              </a:lnSpc>
              <a:buNone/>
            </a:pPr>
            <a:r>
              <a:rPr lang="en-US" sz="2598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Predict Binding Selectivity</a:t>
            </a:r>
            <a:endParaRPr lang="en-US" sz="2598" dirty="0"/>
          </a:p>
        </p:txBody>
      </p:sp>
      <p:pic>
        <p:nvPicPr>
          <p:cNvPr id="11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643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Text 1"/>
          <p:cNvSpPr/>
          <p:nvPr/>
        </p:nvSpPr>
        <p:spPr>
          <a:xfrm>
            <a:off x="749049" y="598725"/>
            <a:ext cx="10499521" cy="824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Methods to Model RNA Structure</a:t>
            </a:r>
            <a:endParaRPr lang="en-US" sz="5195" dirty="0"/>
          </a:p>
        </p:txBody>
      </p:sp>
      <p:sp>
        <p:nvSpPr>
          <p:cNvPr id="5" name="Shape 2"/>
          <p:cNvSpPr/>
          <p:nvPr/>
        </p:nvSpPr>
        <p:spPr>
          <a:xfrm>
            <a:off x="1027044" y="2099154"/>
            <a:ext cx="593765" cy="593765"/>
          </a:xfrm>
          <a:prstGeom prst="roundRect">
            <a:avLst>
              <a:gd name="adj" fmla="val 20002"/>
            </a:avLst>
          </a:prstGeom>
          <a:solidFill>
            <a:srgbClr val="E8E8E3"/>
          </a:solidFill>
          <a:ln w="16431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Text 3"/>
          <p:cNvSpPr/>
          <p:nvPr/>
        </p:nvSpPr>
        <p:spPr>
          <a:xfrm>
            <a:off x="1239745" y="2148624"/>
            <a:ext cx="167640" cy="494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897"/>
              </a:lnSpc>
              <a:buNone/>
            </a:pPr>
            <a:r>
              <a:rPr lang="en-US" sz="311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3117" dirty="0"/>
          </a:p>
        </p:txBody>
      </p:sp>
      <p:sp>
        <p:nvSpPr>
          <p:cNvPr id="7" name="Text 4"/>
          <p:cNvSpPr/>
          <p:nvPr/>
        </p:nvSpPr>
        <p:spPr>
          <a:xfrm>
            <a:off x="1674251" y="2160830"/>
            <a:ext cx="4298337" cy="8246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47"/>
              </a:lnSpc>
              <a:buNone/>
            </a:pPr>
            <a:r>
              <a:rPr lang="en-US" sz="2598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Free Energy Minimization</a:t>
            </a:r>
            <a:endParaRPr lang="en-US" sz="2598" dirty="0"/>
          </a:p>
        </p:txBody>
      </p:sp>
      <p:sp>
        <p:nvSpPr>
          <p:cNvPr id="8" name="Text 5"/>
          <p:cNvSpPr/>
          <p:nvPr/>
        </p:nvSpPr>
        <p:spPr>
          <a:xfrm>
            <a:off x="5884858" y="1837469"/>
            <a:ext cx="6847584" cy="21115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Use algorithms like </a:t>
            </a:r>
            <a:r>
              <a:rPr lang="en-US" sz="2078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mFold, RNAFold, and RNAStructure </a:t>
            </a:r>
            <a:r>
              <a:rPr lang="en-US" sz="207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for predicting RNA structure with 70% accuracy.</a:t>
            </a:r>
            <a:endParaRPr lang="en-US" sz="2078" dirty="0"/>
          </a:p>
        </p:txBody>
      </p:sp>
      <p:pic>
        <p:nvPicPr>
          <p:cNvPr id="17" name="Image 1" descr="preencoded.png">
            <a:hlinkClick r:id="rId4"/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18" name="Shape 2">
            <a:extLst>
              <a:ext uri="{FF2B5EF4-FFF2-40B4-BE49-F238E27FC236}">
                <a16:creationId xmlns:a16="http://schemas.microsoft.com/office/drawing/2014/main" id="{2FC7BB0F-6CB4-F893-1864-388E8C0EFCF8}"/>
              </a:ext>
            </a:extLst>
          </p:cNvPr>
          <p:cNvSpPr/>
          <p:nvPr/>
        </p:nvSpPr>
        <p:spPr>
          <a:xfrm>
            <a:off x="1027044" y="3179113"/>
            <a:ext cx="593765" cy="593765"/>
          </a:xfrm>
          <a:prstGeom prst="roundRect">
            <a:avLst>
              <a:gd name="adj" fmla="val 20002"/>
            </a:avLst>
          </a:prstGeom>
          <a:solidFill>
            <a:srgbClr val="E8E8E3"/>
          </a:solidFill>
          <a:ln w="16431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2D8E74E8-BC1C-4998-153F-E76032682047}"/>
              </a:ext>
            </a:extLst>
          </p:cNvPr>
          <p:cNvSpPr/>
          <p:nvPr/>
        </p:nvSpPr>
        <p:spPr>
          <a:xfrm>
            <a:off x="1239745" y="3228583"/>
            <a:ext cx="167640" cy="494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897"/>
              </a:lnSpc>
              <a:buNone/>
            </a:pPr>
            <a:r>
              <a:rPr lang="en-US" sz="3117" dirty="0"/>
              <a:t>2</a:t>
            </a:r>
          </a:p>
        </p:txBody>
      </p:sp>
      <p:sp>
        <p:nvSpPr>
          <p:cNvPr id="20" name="Text 4">
            <a:extLst>
              <a:ext uri="{FF2B5EF4-FFF2-40B4-BE49-F238E27FC236}">
                <a16:creationId xmlns:a16="http://schemas.microsoft.com/office/drawing/2014/main" id="{C31A73DB-6858-3432-345A-C20F6005C4CC}"/>
              </a:ext>
            </a:extLst>
          </p:cNvPr>
          <p:cNvSpPr/>
          <p:nvPr/>
        </p:nvSpPr>
        <p:spPr>
          <a:xfrm>
            <a:off x="1674251" y="3240789"/>
            <a:ext cx="4298337" cy="8246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47"/>
              </a:lnSpc>
              <a:buNone/>
            </a:pPr>
            <a:r>
              <a:rPr lang="en-US" sz="2598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Chemical Modification</a:t>
            </a:r>
          </a:p>
        </p:txBody>
      </p:sp>
      <p:sp>
        <p:nvSpPr>
          <p:cNvPr id="21" name="Text 5">
            <a:extLst>
              <a:ext uri="{FF2B5EF4-FFF2-40B4-BE49-F238E27FC236}">
                <a16:creationId xmlns:a16="http://schemas.microsoft.com/office/drawing/2014/main" id="{DA78BBCE-8F86-B8DE-646D-CF1B567EAED3}"/>
              </a:ext>
            </a:extLst>
          </p:cNvPr>
          <p:cNvSpPr/>
          <p:nvPr/>
        </p:nvSpPr>
        <p:spPr>
          <a:xfrm>
            <a:off x="5892554" y="2988401"/>
            <a:ext cx="6847584" cy="21115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altLang="zh-CN" sz="207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Will pause of reverse transcriptase and mutation for modeling RNA structure.</a:t>
            </a:r>
            <a:endParaRPr lang="en-US" altLang="zh-CN" sz="2078" dirty="0"/>
          </a:p>
        </p:txBody>
      </p:sp>
      <p:sp>
        <p:nvSpPr>
          <p:cNvPr id="22" name="Shape 2">
            <a:extLst>
              <a:ext uri="{FF2B5EF4-FFF2-40B4-BE49-F238E27FC236}">
                <a16:creationId xmlns:a16="http://schemas.microsoft.com/office/drawing/2014/main" id="{1F612D41-01C0-7145-06EB-B75A904F73AE}"/>
              </a:ext>
            </a:extLst>
          </p:cNvPr>
          <p:cNvSpPr/>
          <p:nvPr/>
        </p:nvSpPr>
        <p:spPr>
          <a:xfrm>
            <a:off x="1034740" y="4275769"/>
            <a:ext cx="593765" cy="593765"/>
          </a:xfrm>
          <a:prstGeom prst="roundRect">
            <a:avLst>
              <a:gd name="adj" fmla="val 20002"/>
            </a:avLst>
          </a:prstGeom>
          <a:solidFill>
            <a:srgbClr val="E8E8E3"/>
          </a:solidFill>
          <a:ln w="16431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23" name="Text 3">
            <a:extLst>
              <a:ext uri="{FF2B5EF4-FFF2-40B4-BE49-F238E27FC236}">
                <a16:creationId xmlns:a16="http://schemas.microsoft.com/office/drawing/2014/main" id="{3360FA9B-F92E-27A2-4899-DABB2497DBE5}"/>
              </a:ext>
            </a:extLst>
          </p:cNvPr>
          <p:cNvSpPr/>
          <p:nvPr/>
        </p:nvSpPr>
        <p:spPr>
          <a:xfrm>
            <a:off x="1247441" y="4325239"/>
            <a:ext cx="167640" cy="494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897"/>
              </a:lnSpc>
              <a:buNone/>
            </a:pPr>
            <a:r>
              <a:rPr lang="en-US" sz="3117"/>
              <a:t>2</a:t>
            </a:r>
            <a:endParaRPr lang="en-US" sz="3117" dirty="0"/>
          </a:p>
        </p:txBody>
      </p:sp>
      <p:sp>
        <p:nvSpPr>
          <p:cNvPr id="24" name="Text 4">
            <a:extLst>
              <a:ext uri="{FF2B5EF4-FFF2-40B4-BE49-F238E27FC236}">
                <a16:creationId xmlns:a16="http://schemas.microsoft.com/office/drawing/2014/main" id="{2A066A3C-1DA4-5FE0-E7AA-0ACEC79A80D5}"/>
              </a:ext>
            </a:extLst>
          </p:cNvPr>
          <p:cNvSpPr/>
          <p:nvPr/>
        </p:nvSpPr>
        <p:spPr>
          <a:xfrm>
            <a:off x="1681947" y="4337445"/>
            <a:ext cx="4298337" cy="8246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47"/>
              </a:lnSpc>
              <a:buNone/>
            </a:pPr>
            <a:r>
              <a:rPr lang="en-US" altLang="zh-CN" sz="2598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Biophysical 3D Assay</a:t>
            </a:r>
          </a:p>
        </p:txBody>
      </p:sp>
      <p:sp>
        <p:nvSpPr>
          <p:cNvPr id="25" name="Text 5">
            <a:extLst>
              <a:ext uri="{FF2B5EF4-FFF2-40B4-BE49-F238E27FC236}">
                <a16:creationId xmlns:a16="http://schemas.microsoft.com/office/drawing/2014/main" id="{4C23506D-238A-BC1D-BE1C-9929E81CCDEC}"/>
              </a:ext>
            </a:extLst>
          </p:cNvPr>
          <p:cNvSpPr/>
          <p:nvPr/>
        </p:nvSpPr>
        <p:spPr>
          <a:xfrm>
            <a:off x="5900250" y="3950458"/>
            <a:ext cx="6847584" cy="21115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altLang="zh-CN" sz="207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Genetic difference preserved in secondary structure Covariation-based  structural prediction is highly accurate(compared to crystal structures) </a:t>
            </a:r>
            <a:endParaRPr lang="en-US" altLang="zh-CN" sz="2078" dirty="0"/>
          </a:p>
        </p:txBody>
      </p:sp>
      <p:sp>
        <p:nvSpPr>
          <p:cNvPr id="30" name="Shape 2">
            <a:extLst>
              <a:ext uri="{FF2B5EF4-FFF2-40B4-BE49-F238E27FC236}">
                <a16:creationId xmlns:a16="http://schemas.microsoft.com/office/drawing/2014/main" id="{9219DB7B-0D05-1C69-9A5F-544ECBEDA484}"/>
              </a:ext>
            </a:extLst>
          </p:cNvPr>
          <p:cNvSpPr/>
          <p:nvPr/>
        </p:nvSpPr>
        <p:spPr>
          <a:xfrm>
            <a:off x="1034740" y="5359797"/>
            <a:ext cx="593765" cy="593765"/>
          </a:xfrm>
          <a:prstGeom prst="roundRect">
            <a:avLst>
              <a:gd name="adj" fmla="val 20002"/>
            </a:avLst>
          </a:prstGeom>
          <a:solidFill>
            <a:srgbClr val="E8E8E3"/>
          </a:solidFill>
          <a:ln w="16431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31" name="Text 3">
            <a:extLst>
              <a:ext uri="{FF2B5EF4-FFF2-40B4-BE49-F238E27FC236}">
                <a16:creationId xmlns:a16="http://schemas.microsoft.com/office/drawing/2014/main" id="{00CB9168-4EA4-4CB9-442A-AE7150DB77BA}"/>
              </a:ext>
            </a:extLst>
          </p:cNvPr>
          <p:cNvSpPr/>
          <p:nvPr/>
        </p:nvSpPr>
        <p:spPr>
          <a:xfrm>
            <a:off x="1247441" y="5409267"/>
            <a:ext cx="167640" cy="494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897"/>
              </a:lnSpc>
              <a:buNone/>
            </a:pPr>
            <a:r>
              <a:rPr lang="en-US" sz="3117"/>
              <a:t>2</a:t>
            </a:r>
            <a:endParaRPr lang="en-US" sz="3117" dirty="0"/>
          </a:p>
        </p:txBody>
      </p:sp>
      <p:sp>
        <p:nvSpPr>
          <p:cNvPr id="32" name="Text 4">
            <a:extLst>
              <a:ext uri="{FF2B5EF4-FFF2-40B4-BE49-F238E27FC236}">
                <a16:creationId xmlns:a16="http://schemas.microsoft.com/office/drawing/2014/main" id="{730972F4-EEEE-26FE-47B7-D6233E7217D8}"/>
              </a:ext>
            </a:extLst>
          </p:cNvPr>
          <p:cNvSpPr/>
          <p:nvPr/>
        </p:nvSpPr>
        <p:spPr>
          <a:xfrm>
            <a:off x="1681947" y="5421473"/>
            <a:ext cx="4298337" cy="8246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47"/>
              </a:lnSpc>
              <a:buNone/>
            </a:pPr>
            <a:r>
              <a:rPr lang="en-US" altLang="zh-CN" sz="2598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Homology modelling</a:t>
            </a:r>
          </a:p>
        </p:txBody>
      </p:sp>
      <p:sp>
        <p:nvSpPr>
          <p:cNvPr id="33" name="Text 5">
            <a:extLst>
              <a:ext uri="{FF2B5EF4-FFF2-40B4-BE49-F238E27FC236}">
                <a16:creationId xmlns:a16="http://schemas.microsoft.com/office/drawing/2014/main" id="{6E9A5901-636E-F38B-D065-187C7FF34A20}"/>
              </a:ext>
            </a:extLst>
          </p:cNvPr>
          <p:cNvSpPr/>
          <p:nvPr/>
        </p:nvSpPr>
        <p:spPr>
          <a:xfrm>
            <a:off x="5846808" y="5287142"/>
            <a:ext cx="6847584" cy="21115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endParaRPr lang="en-US" altLang="zh-CN" sz="2078" dirty="0"/>
          </a:p>
        </p:txBody>
      </p:sp>
      <p:sp>
        <p:nvSpPr>
          <p:cNvPr id="38" name="Shape 2">
            <a:extLst>
              <a:ext uri="{FF2B5EF4-FFF2-40B4-BE49-F238E27FC236}">
                <a16:creationId xmlns:a16="http://schemas.microsoft.com/office/drawing/2014/main" id="{B84EB916-5F0A-BCEA-8D06-1829C231D520}"/>
              </a:ext>
            </a:extLst>
          </p:cNvPr>
          <p:cNvSpPr/>
          <p:nvPr/>
        </p:nvSpPr>
        <p:spPr>
          <a:xfrm>
            <a:off x="1034740" y="6502911"/>
            <a:ext cx="593765" cy="593765"/>
          </a:xfrm>
          <a:prstGeom prst="roundRect">
            <a:avLst>
              <a:gd name="adj" fmla="val 20002"/>
            </a:avLst>
          </a:prstGeom>
          <a:solidFill>
            <a:srgbClr val="E8E8E3"/>
          </a:solidFill>
          <a:ln w="16431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39" name="Text 3">
            <a:extLst>
              <a:ext uri="{FF2B5EF4-FFF2-40B4-BE49-F238E27FC236}">
                <a16:creationId xmlns:a16="http://schemas.microsoft.com/office/drawing/2014/main" id="{F513A893-5B2F-393F-69E0-69D822AEAD38}"/>
              </a:ext>
            </a:extLst>
          </p:cNvPr>
          <p:cNvSpPr/>
          <p:nvPr/>
        </p:nvSpPr>
        <p:spPr>
          <a:xfrm>
            <a:off x="1247441" y="6552381"/>
            <a:ext cx="167640" cy="494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897"/>
              </a:lnSpc>
              <a:buNone/>
            </a:pPr>
            <a:r>
              <a:rPr lang="en-US" sz="3117"/>
              <a:t>2</a:t>
            </a:r>
            <a:endParaRPr lang="en-US" sz="3117" dirty="0"/>
          </a:p>
        </p:txBody>
      </p:sp>
      <p:sp>
        <p:nvSpPr>
          <p:cNvPr id="40" name="Text 4">
            <a:extLst>
              <a:ext uri="{FF2B5EF4-FFF2-40B4-BE49-F238E27FC236}">
                <a16:creationId xmlns:a16="http://schemas.microsoft.com/office/drawing/2014/main" id="{671EDAE1-E8A6-E39A-25E6-BEE36249A1D1}"/>
              </a:ext>
            </a:extLst>
          </p:cNvPr>
          <p:cNvSpPr/>
          <p:nvPr/>
        </p:nvSpPr>
        <p:spPr>
          <a:xfrm>
            <a:off x="1681947" y="6564587"/>
            <a:ext cx="4298337" cy="8246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47"/>
              </a:lnSpc>
              <a:buNone/>
            </a:pPr>
            <a:r>
              <a:rPr lang="en-US" altLang="zh-CN" sz="2598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3D structure prediction</a:t>
            </a:r>
          </a:p>
        </p:txBody>
      </p:sp>
      <p:sp>
        <p:nvSpPr>
          <p:cNvPr id="41" name="Text 5">
            <a:extLst>
              <a:ext uri="{FF2B5EF4-FFF2-40B4-BE49-F238E27FC236}">
                <a16:creationId xmlns:a16="http://schemas.microsoft.com/office/drawing/2014/main" id="{0EF65E5A-3CF6-7625-353F-DE609C92FEC5}"/>
              </a:ext>
            </a:extLst>
          </p:cNvPr>
          <p:cNvSpPr/>
          <p:nvPr/>
        </p:nvSpPr>
        <p:spPr>
          <a:xfrm>
            <a:off x="5900250" y="6312199"/>
            <a:ext cx="6847584" cy="21115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altLang="zh-CN" sz="207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Program</a:t>
            </a:r>
            <a:r>
              <a:rPr lang="en-US" altLang="zh-CN" sz="2078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: FARFAR2,MC-Fold/MC-</a:t>
            </a:r>
            <a:r>
              <a:rPr lang="en-US" altLang="zh-CN" sz="2078" b="1" dirty="0" err="1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Sym</a:t>
            </a:r>
            <a:r>
              <a:rPr lang="en-US" altLang="zh-CN" sz="2078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and </a:t>
            </a:r>
            <a:r>
              <a:rPr lang="en-US" altLang="zh-CN" sz="2078" b="1" dirty="0" err="1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iFoldRNA</a:t>
            </a:r>
            <a:r>
              <a:rPr lang="en-US" altLang="zh-CN" sz="2078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, </a:t>
            </a:r>
            <a:r>
              <a:rPr lang="en-US" altLang="zh-CN" sz="2078" b="1" dirty="0" err="1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RNAdolf,Sfold,CONTRAfold</a:t>
            </a:r>
            <a:r>
              <a:rPr lang="en-US" altLang="zh-CN" sz="2078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,</a:t>
            </a:r>
            <a:r>
              <a:rPr lang="en-US" altLang="zh-CN" sz="207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Scoring method: </a:t>
            </a:r>
            <a:r>
              <a:rPr lang="en-US" altLang="zh-CN" sz="2078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643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6" name="Text 2"/>
          <p:cNvSpPr/>
          <p:nvPr/>
        </p:nvSpPr>
        <p:spPr>
          <a:xfrm>
            <a:off x="989648" y="2437209"/>
            <a:ext cx="9364980" cy="824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Assessing Quality of Predictions</a:t>
            </a:r>
            <a:endParaRPr lang="en-US" sz="5195" dirty="0"/>
          </a:p>
        </p:txBody>
      </p:sp>
      <p:sp>
        <p:nvSpPr>
          <p:cNvPr id="7" name="Shape 3"/>
          <p:cNvSpPr/>
          <p:nvPr/>
        </p:nvSpPr>
        <p:spPr>
          <a:xfrm>
            <a:off x="989648" y="3863935"/>
            <a:ext cx="593765" cy="593765"/>
          </a:xfrm>
          <a:prstGeom prst="roundRect">
            <a:avLst>
              <a:gd name="adj" fmla="val 20002"/>
            </a:avLst>
          </a:prstGeom>
          <a:solidFill>
            <a:srgbClr val="E8E8E3"/>
          </a:solidFill>
          <a:ln w="16431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Text 4"/>
          <p:cNvSpPr/>
          <p:nvPr/>
        </p:nvSpPr>
        <p:spPr>
          <a:xfrm>
            <a:off x="1202650" y="3913346"/>
            <a:ext cx="167640" cy="494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897"/>
              </a:lnSpc>
              <a:buNone/>
            </a:pPr>
            <a:r>
              <a:rPr lang="en-US" sz="311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3117" dirty="0"/>
          </a:p>
        </p:txBody>
      </p:sp>
      <p:sp>
        <p:nvSpPr>
          <p:cNvPr id="9" name="Text 5"/>
          <p:cNvSpPr/>
          <p:nvPr/>
        </p:nvSpPr>
        <p:spPr>
          <a:xfrm>
            <a:off x="1847255" y="3954661"/>
            <a:ext cx="2682240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47"/>
              </a:lnSpc>
              <a:buNone/>
            </a:pPr>
            <a:r>
              <a:rPr lang="en-US" sz="2598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Partition Function</a:t>
            </a:r>
            <a:endParaRPr lang="en-US" sz="2598" dirty="0"/>
          </a:p>
        </p:txBody>
      </p:sp>
      <p:sp>
        <p:nvSpPr>
          <p:cNvPr id="10" name="Text 6"/>
          <p:cNvSpPr/>
          <p:nvPr/>
        </p:nvSpPr>
        <p:spPr>
          <a:xfrm>
            <a:off x="1847255" y="4525327"/>
            <a:ext cx="5336024" cy="210770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It contains all of the thermodynamic information of system. This function has been incorporated into various programs.( </a:t>
            </a:r>
            <a:r>
              <a:rPr lang="en-US" sz="2078" b="1" dirty="0" err="1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RNAfold</a:t>
            </a:r>
            <a:r>
              <a:rPr lang="en-US" sz="2078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, </a:t>
            </a:r>
            <a:r>
              <a:rPr lang="en-US" sz="2078" b="1" dirty="0" err="1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Sfold</a:t>
            </a:r>
            <a:r>
              <a:rPr lang="en-US" sz="2078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r>
              <a:rPr lang="en-US" sz="207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and</a:t>
            </a:r>
            <a:r>
              <a:rPr lang="en-US" sz="2078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r>
              <a:rPr lang="en-US" sz="2078" b="1" dirty="0" err="1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CONTRAfold</a:t>
            </a:r>
            <a:r>
              <a:rPr lang="en-US" sz="207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) </a:t>
            </a:r>
            <a:endParaRPr lang="en-US" sz="2078" dirty="0"/>
          </a:p>
        </p:txBody>
      </p:sp>
      <p:sp>
        <p:nvSpPr>
          <p:cNvPr id="11" name="Shape 7"/>
          <p:cNvSpPr/>
          <p:nvPr/>
        </p:nvSpPr>
        <p:spPr>
          <a:xfrm>
            <a:off x="7447121" y="3863935"/>
            <a:ext cx="593765" cy="593765"/>
          </a:xfrm>
          <a:prstGeom prst="roundRect">
            <a:avLst>
              <a:gd name="adj" fmla="val 20002"/>
            </a:avLst>
          </a:prstGeom>
          <a:solidFill>
            <a:srgbClr val="E8E8E3"/>
          </a:solidFill>
          <a:ln w="16431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Text 8"/>
          <p:cNvSpPr/>
          <p:nvPr/>
        </p:nvSpPr>
        <p:spPr>
          <a:xfrm>
            <a:off x="7633454" y="3913346"/>
            <a:ext cx="220980" cy="494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897"/>
              </a:lnSpc>
              <a:buNone/>
            </a:pPr>
            <a:r>
              <a:rPr lang="en-US" sz="311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3117" dirty="0"/>
          </a:p>
        </p:txBody>
      </p:sp>
      <p:sp>
        <p:nvSpPr>
          <p:cNvPr id="13" name="Text 9"/>
          <p:cNvSpPr/>
          <p:nvPr/>
        </p:nvSpPr>
        <p:spPr>
          <a:xfrm>
            <a:off x="8304728" y="3954661"/>
            <a:ext cx="2639258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47"/>
              </a:lnSpc>
              <a:buNone/>
            </a:pPr>
            <a:r>
              <a:rPr lang="en-US" sz="2598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Statistics</a:t>
            </a:r>
            <a:endParaRPr lang="en-US" sz="2598" dirty="0"/>
          </a:p>
        </p:txBody>
      </p:sp>
      <p:sp>
        <p:nvSpPr>
          <p:cNvPr id="14" name="Text 10"/>
          <p:cNvSpPr/>
          <p:nvPr/>
        </p:nvSpPr>
        <p:spPr>
          <a:xfrm>
            <a:off x="8304728" y="4525328"/>
            <a:ext cx="5336024" cy="21077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Phylogenetic comparisons have applied statistics to demonstrate the significance in evolutionary covariation, associating with the functionality.</a:t>
            </a:r>
            <a:endParaRPr lang="en-US" sz="2078" dirty="0"/>
          </a:p>
        </p:txBody>
      </p:sp>
      <p:pic>
        <p:nvPicPr>
          <p:cNvPr id="15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9765149"/>
          </a:xfrm>
          <a:prstGeom prst="rect">
            <a:avLst/>
          </a:prstGeom>
          <a:solidFill>
            <a:srgbClr val="FFFFFF">
              <a:alpha val="75000"/>
            </a:srgbClr>
          </a:solidFill>
          <a:ln w="1643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329910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89648" y="4024908"/>
            <a:ext cx="12651105" cy="16494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Selectivity of Small Molecules Targeting RNA</a:t>
            </a:r>
            <a:endParaRPr lang="en-US" sz="5195" dirty="0"/>
          </a:p>
        </p:txBody>
      </p:sp>
      <p:sp>
        <p:nvSpPr>
          <p:cNvPr id="6" name="Shape 2"/>
          <p:cNvSpPr/>
          <p:nvPr/>
        </p:nvSpPr>
        <p:spPr>
          <a:xfrm>
            <a:off x="989648" y="6276380"/>
            <a:ext cx="593765" cy="593765"/>
          </a:xfrm>
          <a:prstGeom prst="roundRect">
            <a:avLst>
              <a:gd name="adj" fmla="val 20002"/>
            </a:avLst>
          </a:prstGeom>
          <a:solidFill>
            <a:srgbClr val="E8E8E3"/>
          </a:solidFill>
          <a:ln w="16431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 3"/>
          <p:cNvSpPr/>
          <p:nvPr/>
        </p:nvSpPr>
        <p:spPr>
          <a:xfrm>
            <a:off x="1202650" y="6325791"/>
            <a:ext cx="167640" cy="494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897"/>
              </a:lnSpc>
              <a:buNone/>
            </a:pPr>
            <a:r>
              <a:rPr lang="en-US" sz="311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3117" dirty="0"/>
          </a:p>
        </p:txBody>
      </p:sp>
      <p:sp>
        <p:nvSpPr>
          <p:cNvPr id="8" name="Text 4"/>
          <p:cNvSpPr/>
          <p:nvPr/>
        </p:nvSpPr>
        <p:spPr>
          <a:xfrm>
            <a:off x="1847255" y="6367105"/>
            <a:ext cx="3183493" cy="8246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47"/>
              </a:lnSpc>
              <a:buNone/>
            </a:pPr>
            <a:r>
              <a:rPr lang="en-US" sz="2598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Factors Affecting Selectivity</a:t>
            </a:r>
            <a:endParaRPr lang="en-US" sz="2598" dirty="0"/>
          </a:p>
        </p:txBody>
      </p:sp>
      <p:sp>
        <p:nvSpPr>
          <p:cNvPr id="9" name="Text 5"/>
          <p:cNvSpPr/>
          <p:nvPr/>
        </p:nvSpPr>
        <p:spPr>
          <a:xfrm>
            <a:off x="1847255" y="7350085"/>
            <a:ext cx="3183493" cy="16892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Understand the factors that affect the selectivity of small molecules targeting RNA.</a:t>
            </a:r>
            <a:endParaRPr lang="en-US" sz="2078" dirty="0"/>
          </a:p>
        </p:txBody>
      </p:sp>
      <p:sp>
        <p:nvSpPr>
          <p:cNvPr id="10" name="Shape 6"/>
          <p:cNvSpPr/>
          <p:nvPr/>
        </p:nvSpPr>
        <p:spPr>
          <a:xfrm>
            <a:off x="5294590" y="6276380"/>
            <a:ext cx="593765" cy="593765"/>
          </a:xfrm>
          <a:prstGeom prst="roundRect">
            <a:avLst>
              <a:gd name="adj" fmla="val 20002"/>
            </a:avLst>
          </a:prstGeom>
          <a:solidFill>
            <a:srgbClr val="E8E8E3"/>
          </a:solidFill>
          <a:ln w="16431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Text 7"/>
          <p:cNvSpPr/>
          <p:nvPr/>
        </p:nvSpPr>
        <p:spPr>
          <a:xfrm>
            <a:off x="5480923" y="6325791"/>
            <a:ext cx="220980" cy="494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897"/>
              </a:lnSpc>
              <a:buNone/>
            </a:pPr>
            <a:r>
              <a:rPr lang="en-US" sz="311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3117" dirty="0"/>
          </a:p>
        </p:txBody>
      </p:sp>
      <p:sp>
        <p:nvSpPr>
          <p:cNvPr id="12" name="Text 8"/>
          <p:cNvSpPr/>
          <p:nvPr/>
        </p:nvSpPr>
        <p:spPr>
          <a:xfrm>
            <a:off x="6152198" y="6367105"/>
            <a:ext cx="3183493" cy="8246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47"/>
              </a:lnSpc>
              <a:buNone/>
            </a:pPr>
            <a:r>
              <a:rPr lang="en-US" sz="2598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Accessibility of the Target Site</a:t>
            </a:r>
            <a:endParaRPr lang="en-US" sz="2598" dirty="0"/>
          </a:p>
        </p:txBody>
      </p:sp>
      <p:sp>
        <p:nvSpPr>
          <p:cNvPr id="13" name="Text 9"/>
          <p:cNvSpPr/>
          <p:nvPr/>
        </p:nvSpPr>
        <p:spPr>
          <a:xfrm>
            <a:off x="6152198" y="7350085"/>
            <a:ext cx="3183493" cy="16892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Consider the accessibility of the target site for designing selective small molecules.</a:t>
            </a:r>
            <a:endParaRPr lang="en-US" sz="2078" dirty="0"/>
          </a:p>
        </p:txBody>
      </p:sp>
      <p:sp>
        <p:nvSpPr>
          <p:cNvPr id="14" name="Shape 10"/>
          <p:cNvSpPr/>
          <p:nvPr/>
        </p:nvSpPr>
        <p:spPr>
          <a:xfrm>
            <a:off x="9599533" y="6276380"/>
            <a:ext cx="593765" cy="593765"/>
          </a:xfrm>
          <a:prstGeom prst="roundRect">
            <a:avLst>
              <a:gd name="adj" fmla="val 20002"/>
            </a:avLst>
          </a:prstGeom>
          <a:solidFill>
            <a:srgbClr val="E8E8E3"/>
          </a:solidFill>
          <a:ln w="16431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Text 11"/>
          <p:cNvSpPr/>
          <p:nvPr/>
        </p:nvSpPr>
        <p:spPr>
          <a:xfrm>
            <a:off x="9785866" y="6325791"/>
            <a:ext cx="220980" cy="494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897"/>
              </a:lnSpc>
              <a:buNone/>
            </a:pPr>
            <a:r>
              <a:rPr lang="en-US" sz="311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3117" dirty="0"/>
          </a:p>
        </p:txBody>
      </p:sp>
      <p:sp>
        <p:nvSpPr>
          <p:cNvPr id="16" name="Text 12"/>
          <p:cNvSpPr/>
          <p:nvPr/>
        </p:nvSpPr>
        <p:spPr>
          <a:xfrm>
            <a:off x="10457140" y="6367105"/>
            <a:ext cx="3183493" cy="8246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47"/>
              </a:lnSpc>
              <a:buNone/>
            </a:pPr>
            <a:r>
              <a:rPr lang="en-US" sz="2598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Target Site Functionality</a:t>
            </a:r>
            <a:endParaRPr lang="en-US" sz="2598" dirty="0"/>
          </a:p>
        </p:txBody>
      </p:sp>
      <p:sp>
        <p:nvSpPr>
          <p:cNvPr id="17" name="Text 13"/>
          <p:cNvSpPr/>
          <p:nvPr/>
        </p:nvSpPr>
        <p:spPr>
          <a:xfrm>
            <a:off x="10457140" y="7350085"/>
            <a:ext cx="3183493" cy="16892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Take into account the functionality of the binding site for small molecule design.</a:t>
            </a:r>
            <a:endParaRPr lang="en-US" sz="2078" dirty="0"/>
          </a:p>
        </p:txBody>
      </p:sp>
      <p:pic>
        <p:nvPicPr>
          <p:cNvPr id="18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12865775"/>
          </a:xfrm>
          <a:prstGeom prst="rect">
            <a:avLst/>
          </a:prstGeom>
          <a:solidFill>
            <a:srgbClr val="FFFFFF">
              <a:alpha val="75000"/>
            </a:srgbClr>
          </a:solidFill>
          <a:ln w="1643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Text 1"/>
          <p:cNvSpPr/>
          <p:nvPr/>
        </p:nvSpPr>
        <p:spPr>
          <a:xfrm>
            <a:off x="989648" y="725805"/>
            <a:ext cx="12651105" cy="16494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Approaches for Identifying Small-Molecule RNA Binders</a:t>
            </a:r>
            <a:endParaRPr lang="en-US" sz="5195" dirty="0"/>
          </a:p>
        </p:txBody>
      </p:sp>
      <p:sp>
        <p:nvSpPr>
          <p:cNvPr id="5" name="Shape 2"/>
          <p:cNvSpPr/>
          <p:nvPr/>
        </p:nvSpPr>
        <p:spPr>
          <a:xfrm>
            <a:off x="1359218" y="2903101"/>
            <a:ext cx="52745" cy="9236869"/>
          </a:xfrm>
          <a:prstGeom prst="roundRect">
            <a:avLst>
              <a:gd name="adj" fmla="val 225173"/>
            </a:avLst>
          </a:prstGeom>
          <a:solidFill>
            <a:srgbClr val="D1D1C7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6" name="Shape 3"/>
          <p:cNvSpPr/>
          <p:nvPr/>
        </p:nvSpPr>
        <p:spPr>
          <a:xfrm>
            <a:off x="1682413" y="3379649"/>
            <a:ext cx="923687" cy="52745"/>
          </a:xfrm>
          <a:prstGeom prst="roundRect">
            <a:avLst>
              <a:gd name="adj" fmla="val 225173"/>
            </a:avLst>
          </a:prstGeom>
          <a:solidFill>
            <a:srgbClr val="D1D1C7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7" name="Shape 4"/>
          <p:cNvSpPr/>
          <p:nvPr/>
        </p:nvSpPr>
        <p:spPr>
          <a:xfrm>
            <a:off x="1088648" y="3109198"/>
            <a:ext cx="593765" cy="593765"/>
          </a:xfrm>
          <a:prstGeom prst="roundRect">
            <a:avLst>
              <a:gd name="adj" fmla="val 20002"/>
            </a:avLst>
          </a:prstGeom>
          <a:solidFill>
            <a:srgbClr val="E8E8E3"/>
          </a:solidFill>
          <a:ln w="16431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Text 5"/>
          <p:cNvSpPr/>
          <p:nvPr/>
        </p:nvSpPr>
        <p:spPr>
          <a:xfrm>
            <a:off x="1301651" y="3158609"/>
            <a:ext cx="167640" cy="494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897"/>
              </a:lnSpc>
              <a:buNone/>
            </a:pPr>
            <a:r>
              <a:rPr lang="en-US" sz="311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3117" dirty="0"/>
          </a:p>
        </p:txBody>
      </p:sp>
      <p:sp>
        <p:nvSpPr>
          <p:cNvPr id="9" name="Text 6"/>
          <p:cNvSpPr/>
          <p:nvPr/>
        </p:nvSpPr>
        <p:spPr>
          <a:xfrm>
            <a:off x="2837140" y="3166943"/>
            <a:ext cx="3947160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47"/>
              </a:lnSpc>
              <a:buNone/>
            </a:pPr>
            <a:r>
              <a:rPr lang="en-US" sz="2598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Target-Centric Approaches</a:t>
            </a:r>
            <a:endParaRPr lang="en-US" sz="2598" dirty="0"/>
          </a:p>
        </p:txBody>
      </p:sp>
      <p:sp>
        <p:nvSpPr>
          <p:cNvPr id="10" name="Text 7"/>
          <p:cNvSpPr/>
          <p:nvPr/>
        </p:nvSpPr>
        <p:spPr>
          <a:xfrm>
            <a:off x="2837140" y="3737610"/>
            <a:ext cx="10803612" cy="4223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325"/>
              </a:lnSpc>
              <a:buNone/>
            </a:pPr>
            <a:r>
              <a:rPr lang="en-US" sz="207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Understand different target-centric approaches for identifying small-molecule RNA binders.</a:t>
            </a:r>
            <a:endParaRPr lang="en-US" sz="2078" dirty="0"/>
          </a:p>
        </p:txBody>
      </p:sp>
      <p:sp>
        <p:nvSpPr>
          <p:cNvPr id="11" name="Shape 8"/>
          <p:cNvSpPr/>
          <p:nvPr/>
        </p:nvSpPr>
        <p:spPr>
          <a:xfrm>
            <a:off x="1682413" y="5754826"/>
            <a:ext cx="923687" cy="52745"/>
          </a:xfrm>
          <a:prstGeom prst="roundRect">
            <a:avLst>
              <a:gd name="adj" fmla="val 225173"/>
            </a:avLst>
          </a:prstGeom>
          <a:solidFill>
            <a:srgbClr val="D1D1C7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2" name="Shape 9"/>
          <p:cNvSpPr/>
          <p:nvPr/>
        </p:nvSpPr>
        <p:spPr>
          <a:xfrm>
            <a:off x="1088648" y="5484376"/>
            <a:ext cx="593765" cy="593765"/>
          </a:xfrm>
          <a:prstGeom prst="roundRect">
            <a:avLst>
              <a:gd name="adj" fmla="val 20002"/>
            </a:avLst>
          </a:prstGeom>
          <a:solidFill>
            <a:srgbClr val="E8E8E3"/>
          </a:solidFill>
          <a:ln w="16431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Text 10"/>
          <p:cNvSpPr/>
          <p:nvPr/>
        </p:nvSpPr>
        <p:spPr>
          <a:xfrm>
            <a:off x="1274981" y="5533787"/>
            <a:ext cx="220980" cy="494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897"/>
              </a:lnSpc>
              <a:buNone/>
            </a:pPr>
            <a:r>
              <a:rPr lang="en-US" sz="311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3117" dirty="0"/>
          </a:p>
        </p:txBody>
      </p:sp>
      <p:sp>
        <p:nvSpPr>
          <p:cNvPr id="14" name="Text 11"/>
          <p:cNvSpPr/>
          <p:nvPr/>
        </p:nvSpPr>
        <p:spPr>
          <a:xfrm>
            <a:off x="2837140" y="5542121"/>
            <a:ext cx="3985260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47"/>
              </a:lnSpc>
              <a:buNone/>
            </a:pPr>
            <a:r>
              <a:rPr lang="en-US" sz="2598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Affinity Mass Spectrometry</a:t>
            </a:r>
            <a:endParaRPr lang="en-US" sz="2598" dirty="0"/>
          </a:p>
        </p:txBody>
      </p:sp>
      <p:sp>
        <p:nvSpPr>
          <p:cNvPr id="15" name="Text 12"/>
          <p:cNvSpPr/>
          <p:nvPr/>
        </p:nvSpPr>
        <p:spPr>
          <a:xfrm>
            <a:off x="2837140" y="6112788"/>
            <a:ext cx="10803612" cy="8446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325"/>
              </a:lnSpc>
              <a:buNone/>
            </a:pPr>
            <a:r>
              <a:rPr lang="en-US" sz="207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Explore the use of ALIS for indirect detection of target-ligand interaction before liquid chromatography.</a:t>
            </a:r>
            <a:endParaRPr lang="en-US" sz="2078" dirty="0"/>
          </a:p>
        </p:txBody>
      </p:sp>
      <p:sp>
        <p:nvSpPr>
          <p:cNvPr id="16" name="Shape 13"/>
          <p:cNvSpPr/>
          <p:nvPr/>
        </p:nvSpPr>
        <p:spPr>
          <a:xfrm>
            <a:off x="1682413" y="8130004"/>
            <a:ext cx="923687" cy="52745"/>
          </a:xfrm>
          <a:prstGeom prst="roundRect">
            <a:avLst>
              <a:gd name="adj" fmla="val 225173"/>
            </a:avLst>
          </a:prstGeom>
          <a:solidFill>
            <a:srgbClr val="D1D1C7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7" name="Shape 14"/>
          <p:cNvSpPr/>
          <p:nvPr/>
        </p:nvSpPr>
        <p:spPr>
          <a:xfrm>
            <a:off x="1088648" y="7859554"/>
            <a:ext cx="593765" cy="593765"/>
          </a:xfrm>
          <a:prstGeom prst="roundRect">
            <a:avLst>
              <a:gd name="adj" fmla="val 20002"/>
            </a:avLst>
          </a:prstGeom>
          <a:solidFill>
            <a:srgbClr val="E8E8E3"/>
          </a:solidFill>
          <a:ln w="16431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Text 15"/>
          <p:cNvSpPr/>
          <p:nvPr/>
        </p:nvSpPr>
        <p:spPr>
          <a:xfrm>
            <a:off x="1274981" y="7908965"/>
            <a:ext cx="220980" cy="494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897"/>
              </a:lnSpc>
              <a:buNone/>
            </a:pPr>
            <a:r>
              <a:rPr lang="en-US" sz="311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3117" dirty="0"/>
          </a:p>
        </p:txBody>
      </p:sp>
      <p:sp>
        <p:nvSpPr>
          <p:cNvPr id="19" name="Text 16"/>
          <p:cNvSpPr/>
          <p:nvPr/>
        </p:nvSpPr>
        <p:spPr>
          <a:xfrm>
            <a:off x="2837140" y="7917299"/>
            <a:ext cx="4152900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47"/>
              </a:lnSpc>
              <a:buNone/>
            </a:pPr>
            <a:r>
              <a:rPr lang="en-US" sz="2598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Microarray-Based Screening</a:t>
            </a:r>
            <a:endParaRPr lang="en-US" sz="2598" dirty="0"/>
          </a:p>
        </p:txBody>
      </p:sp>
      <p:sp>
        <p:nvSpPr>
          <p:cNvPr id="20" name="Text 17"/>
          <p:cNvSpPr/>
          <p:nvPr/>
        </p:nvSpPr>
        <p:spPr>
          <a:xfrm>
            <a:off x="2837140" y="8487966"/>
            <a:ext cx="10803612" cy="8446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325"/>
              </a:lnSpc>
              <a:buNone/>
            </a:pPr>
            <a:r>
              <a:rPr lang="en-US" sz="207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Learn about microarray-based screening methods for identifying small-molecule RNA binders.</a:t>
            </a:r>
            <a:endParaRPr lang="en-US" sz="2078" dirty="0"/>
          </a:p>
        </p:txBody>
      </p:sp>
      <p:sp>
        <p:nvSpPr>
          <p:cNvPr id="21" name="Shape 18"/>
          <p:cNvSpPr/>
          <p:nvPr/>
        </p:nvSpPr>
        <p:spPr>
          <a:xfrm>
            <a:off x="1682413" y="10505182"/>
            <a:ext cx="923687" cy="52745"/>
          </a:xfrm>
          <a:prstGeom prst="roundRect">
            <a:avLst>
              <a:gd name="adj" fmla="val 225173"/>
            </a:avLst>
          </a:prstGeom>
          <a:solidFill>
            <a:srgbClr val="D1D1C7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2" name="Shape 19"/>
          <p:cNvSpPr/>
          <p:nvPr/>
        </p:nvSpPr>
        <p:spPr>
          <a:xfrm>
            <a:off x="1088648" y="10234732"/>
            <a:ext cx="593765" cy="593765"/>
          </a:xfrm>
          <a:prstGeom prst="roundRect">
            <a:avLst>
              <a:gd name="adj" fmla="val 20002"/>
            </a:avLst>
          </a:prstGeom>
          <a:solidFill>
            <a:srgbClr val="E8E8E3"/>
          </a:solidFill>
          <a:ln w="16431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Text 20"/>
          <p:cNvSpPr/>
          <p:nvPr/>
        </p:nvSpPr>
        <p:spPr>
          <a:xfrm>
            <a:off x="1274981" y="10284143"/>
            <a:ext cx="220980" cy="494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897"/>
              </a:lnSpc>
              <a:buNone/>
            </a:pPr>
            <a:r>
              <a:rPr lang="en-US" sz="311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4</a:t>
            </a:r>
            <a:endParaRPr lang="en-US" sz="3117" dirty="0"/>
          </a:p>
        </p:txBody>
      </p:sp>
      <p:sp>
        <p:nvSpPr>
          <p:cNvPr id="24" name="Text 21"/>
          <p:cNvSpPr/>
          <p:nvPr/>
        </p:nvSpPr>
        <p:spPr>
          <a:xfrm>
            <a:off x="2837140" y="10292477"/>
            <a:ext cx="5021580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47"/>
              </a:lnSpc>
              <a:buNone/>
            </a:pPr>
            <a:r>
              <a:rPr lang="en-US" sz="2598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Fragment-Based Ligand Discovery</a:t>
            </a:r>
            <a:endParaRPr lang="en-US" sz="2598" dirty="0"/>
          </a:p>
        </p:txBody>
      </p:sp>
      <p:sp>
        <p:nvSpPr>
          <p:cNvPr id="25" name="Text 22"/>
          <p:cNvSpPr/>
          <p:nvPr/>
        </p:nvSpPr>
        <p:spPr>
          <a:xfrm>
            <a:off x="2837140" y="10863143"/>
            <a:ext cx="10803612" cy="8446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325"/>
              </a:lnSpc>
              <a:buNone/>
            </a:pPr>
            <a:r>
              <a:rPr lang="en-US" sz="207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Understand the use of fragment-based ligand discovery for efficient exploration of chemical space for RNA binding.</a:t>
            </a:r>
            <a:endParaRPr lang="en-US" sz="2078" dirty="0"/>
          </a:p>
        </p:txBody>
      </p:sp>
      <p:pic>
        <p:nvPicPr>
          <p:cNvPr id="26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643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Text 1"/>
          <p:cNvSpPr/>
          <p:nvPr/>
        </p:nvSpPr>
        <p:spPr>
          <a:xfrm>
            <a:off x="989648" y="2009894"/>
            <a:ext cx="12651105" cy="16494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Methods Applied in Paper: Targeting SARS-CoV-2</a:t>
            </a:r>
            <a:endParaRPr lang="en-US" sz="5195" dirty="0"/>
          </a:p>
        </p:txBody>
      </p:sp>
      <p:sp>
        <p:nvSpPr>
          <p:cNvPr id="5" name="Text 2"/>
          <p:cNvSpPr/>
          <p:nvPr/>
        </p:nvSpPr>
        <p:spPr>
          <a:xfrm>
            <a:off x="989648" y="4292798"/>
            <a:ext cx="3787259" cy="16892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Determine the binding site of SARS-CoV-2, which is an attenuator hairpin (AH), for small molecule design.</a:t>
            </a:r>
            <a:endParaRPr lang="en-US" sz="2078" dirty="0"/>
          </a:p>
        </p:txBody>
      </p:sp>
      <p:sp>
        <p:nvSpPr>
          <p:cNvPr id="6" name="Text 3"/>
          <p:cNvSpPr/>
          <p:nvPr/>
        </p:nvSpPr>
        <p:spPr>
          <a:xfrm>
            <a:off x="5428417" y="4292798"/>
            <a:ext cx="3787259" cy="16892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Identify common scaffolds including indole, 2-phenyl indole, 2-phenyl benzimidazole, and pyridinium groups.</a:t>
            </a:r>
            <a:endParaRPr lang="en-US" sz="2078" dirty="0"/>
          </a:p>
        </p:txBody>
      </p:sp>
      <p:sp>
        <p:nvSpPr>
          <p:cNvPr id="7" name="Text 4"/>
          <p:cNvSpPr/>
          <p:nvPr/>
        </p:nvSpPr>
        <p:spPr>
          <a:xfrm>
            <a:off x="9867186" y="4292798"/>
            <a:ext cx="3787259" cy="16892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Understand the conclusions from Tuan's research on identifying preferred RNA motifs and chemotypes.</a:t>
            </a:r>
            <a:endParaRPr lang="en-US" sz="2078" dirty="0"/>
          </a:p>
        </p:txBody>
      </p:sp>
      <p:pic>
        <p:nvPicPr>
          <p:cNvPr id="8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643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6" name="Text 2"/>
          <p:cNvSpPr/>
          <p:nvPr/>
        </p:nvSpPr>
        <p:spPr>
          <a:xfrm>
            <a:off x="989648" y="2442210"/>
            <a:ext cx="11971020" cy="824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Verifying the Structure of Binding Target</a:t>
            </a:r>
            <a:endParaRPr lang="en-US" sz="5195" dirty="0"/>
          </a:p>
        </p:txBody>
      </p:sp>
      <p:sp>
        <p:nvSpPr>
          <p:cNvPr id="7" name="Shape 3"/>
          <p:cNvSpPr/>
          <p:nvPr/>
        </p:nvSpPr>
        <p:spPr>
          <a:xfrm>
            <a:off x="989648" y="3868936"/>
            <a:ext cx="593765" cy="593765"/>
          </a:xfrm>
          <a:prstGeom prst="roundRect">
            <a:avLst>
              <a:gd name="adj" fmla="val 20002"/>
            </a:avLst>
          </a:prstGeom>
          <a:solidFill>
            <a:srgbClr val="E8E8E3"/>
          </a:solidFill>
          <a:ln w="16431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Text 4"/>
          <p:cNvSpPr/>
          <p:nvPr/>
        </p:nvSpPr>
        <p:spPr>
          <a:xfrm>
            <a:off x="1202650" y="3918347"/>
            <a:ext cx="167640" cy="494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897"/>
              </a:lnSpc>
              <a:buNone/>
            </a:pPr>
            <a:r>
              <a:rPr lang="en-US" sz="311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3117" dirty="0"/>
          </a:p>
        </p:txBody>
      </p:sp>
      <p:sp>
        <p:nvSpPr>
          <p:cNvPr id="9" name="Text 5"/>
          <p:cNvSpPr/>
          <p:nvPr/>
        </p:nvSpPr>
        <p:spPr>
          <a:xfrm>
            <a:off x="1847255" y="3959662"/>
            <a:ext cx="5336024" cy="8246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47"/>
              </a:lnSpc>
              <a:buNone/>
            </a:pPr>
            <a:r>
              <a:rPr lang="en-US" sz="2598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Free Energy Minimization &amp; Phylogenetic Conservation</a:t>
            </a:r>
            <a:endParaRPr lang="en-US" sz="2598" dirty="0"/>
          </a:p>
        </p:txBody>
      </p:sp>
      <p:sp>
        <p:nvSpPr>
          <p:cNvPr id="10" name="Text 6"/>
          <p:cNvSpPr/>
          <p:nvPr/>
        </p:nvSpPr>
        <p:spPr>
          <a:xfrm>
            <a:off x="1847255" y="4942642"/>
            <a:ext cx="5336024" cy="8446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Determine and verify the 3D structure of the binding site using ScanFold and RNAz.</a:t>
            </a:r>
            <a:endParaRPr lang="en-US" sz="2078" dirty="0"/>
          </a:p>
        </p:txBody>
      </p:sp>
      <p:sp>
        <p:nvSpPr>
          <p:cNvPr id="11" name="Shape 7"/>
          <p:cNvSpPr/>
          <p:nvPr/>
        </p:nvSpPr>
        <p:spPr>
          <a:xfrm>
            <a:off x="7447121" y="3868936"/>
            <a:ext cx="593765" cy="593765"/>
          </a:xfrm>
          <a:prstGeom prst="roundRect">
            <a:avLst>
              <a:gd name="adj" fmla="val 20002"/>
            </a:avLst>
          </a:prstGeom>
          <a:solidFill>
            <a:srgbClr val="E8E8E3"/>
          </a:solidFill>
          <a:ln w="16431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Text 8"/>
          <p:cNvSpPr/>
          <p:nvPr/>
        </p:nvSpPr>
        <p:spPr>
          <a:xfrm>
            <a:off x="7633454" y="3918347"/>
            <a:ext cx="220980" cy="494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897"/>
              </a:lnSpc>
              <a:buNone/>
            </a:pPr>
            <a:r>
              <a:rPr lang="en-US" sz="311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3117" dirty="0"/>
          </a:p>
        </p:txBody>
      </p:sp>
      <p:sp>
        <p:nvSpPr>
          <p:cNvPr id="13" name="Text 9"/>
          <p:cNvSpPr/>
          <p:nvPr/>
        </p:nvSpPr>
        <p:spPr>
          <a:xfrm>
            <a:off x="8304728" y="3959662"/>
            <a:ext cx="3634740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47"/>
              </a:lnSpc>
              <a:buNone/>
            </a:pPr>
            <a:r>
              <a:rPr lang="en-US" sz="2598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Structural Mapping Data</a:t>
            </a:r>
            <a:endParaRPr lang="en-US" sz="2598" dirty="0"/>
          </a:p>
        </p:txBody>
      </p:sp>
      <p:sp>
        <p:nvSpPr>
          <p:cNvPr id="14" name="Text 10"/>
          <p:cNvSpPr/>
          <p:nvPr/>
        </p:nvSpPr>
        <p:spPr>
          <a:xfrm>
            <a:off x="8304728" y="4530328"/>
            <a:ext cx="5336024" cy="8446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Utilize DMS-MaPseq to study RNA structure of SARS-CoV-2 for small molecule binding.</a:t>
            </a:r>
            <a:endParaRPr lang="en-US" sz="2078" dirty="0"/>
          </a:p>
        </p:txBody>
      </p:sp>
      <p:pic>
        <p:nvPicPr>
          <p:cNvPr id="15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643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1"/>
          <p:cNvSpPr/>
          <p:nvPr/>
        </p:nvSpPr>
        <p:spPr>
          <a:xfrm>
            <a:off x="989648" y="4530447"/>
            <a:ext cx="12651105" cy="16494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Identify Candidates of Small Molecule Binders</a:t>
            </a:r>
            <a:endParaRPr lang="en-US" sz="5195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628" y="6683931"/>
            <a:ext cx="148352" cy="197882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385530" y="6575822"/>
            <a:ext cx="12255222" cy="4223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Physiochemical Properties of Known Ligands Binding Target</a:t>
            </a:r>
            <a:endParaRPr lang="en-US" sz="2078" dirty="0"/>
          </a:p>
        </p:txBody>
      </p:sp>
      <p:pic>
        <p:nvPicPr>
          <p:cNvPr id="8" name="Image 3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508</Words>
  <Application>Microsoft Office PowerPoint</Application>
  <PresentationFormat>自定义</PresentationFormat>
  <Paragraphs>88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Gelasio</vt:lpstr>
      <vt:lpstr>等线</vt:lpstr>
      <vt:lpstr>Arial</vt:lpstr>
      <vt:lpstr>Calibri</vt:lpstr>
      <vt:lpstr>Lato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Mingxi CHEN (999019482)</cp:lastModifiedBy>
  <cp:revision>3</cp:revision>
  <dcterms:created xsi:type="dcterms:W3CDTF">2023-12-20T18:11:34Z</dcterms:created>
  <dcterms:modified xsi:type="dcterms:W3CDTF">2023-12-20T18:46:01Z</dcterms:modified>
</cp:coreProperties>
</file>