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68" r:id="rId3"/>
    <p:sldId id="425" r:id="rId4"/>
    <p:sldId id="409" r:id="rId5"/>
    <p:sldId id="397" r:id="rId6"/>
    <p:sldId id="436" r:id="rId7"/>
    <p:sldId id="412" r:id="rId8"/>
    <p:sldId id="413" r:id="rId9"/>
    <p:sldId id="435" r:id="rId10"/>
    <p:sldId id="449" r:id="rId11"/>
    <p:sldId id="324" r:id="rId12"/>
    <p:sldId id="411" r:id="rId13"/>
    <p:sldId id="410" r:id="rId14"/>
    <p:sldId id="406" r:id="rId15"/>
    <p:sldId id="426" r:id="rId16"/>
    <p:sldId id="379" r:id="rId17"/>
    <p:sldId id="377" r:id="rId18"/>
    <p:sldId id="293" r:id="rId19"/>
    <p:sldId id="316" r:id="rId20"/>
    <p:sldId id="444" r:id="rId21"/>
    <p:sldId id="380" r:id="rId22"/>
    <p:sldId id="381" r:id="rId23"/>
    <p:sldId id="382" r:id="rId24"/>
    <p:sldId id="383" r:id="rId25"/>
    <p:sldId id="384" r:id="rId26"/>
    <p:sldId id="385" r:id="rId27"/>
    <p:sldId id="445" r:id="rId28"/>
    <p:sldId id="347" r:id="rId29"/>
    <p:sldId id="277" r:id="rId30"/>
    <p:sldId id="278" r:id="rId31"/>
    <p:sldId id="280" r:id="rId32"/>
    <p:sldId id="446" r:id="rId33"/>
    <p:sldId id="450" r:id="rId34"/>
    <p:sldId id="392" r:id="rId35"/>
    <p:sldId id="364" r:id="rId36"/>
    <p:sldId id="442" r:id="rId37"/>
    <p:sldId id="443" r:id="rId38"/>
    <p:sldId id="396" r:id="rId39"/>
    <p:sldId id="372" r:id="rId40"/>
    <p:sldId id="427" r:id="rId41"/>
    <p:sldId id="415" r:id="rId42"/>
    <p:sldId id="416" r:id="rId43"/>
    <p:sldId id="418" r:id="rId44"/>
    <p:sldId id="429" r:id="rId45"/>
    <p:sldId id="430" r:id="rId46"/>
    <p:sldId id="456" r:id="rId47"/>
    <p:sldId id="448" r:id="rId48"/>
    <p:sldId id="432" r:id="rId49"/>
    <p:sldId id="433" r:id="rId50"/>
    <p:sldId id="431" r:id="rId51"/>
    <p:sldId id="434" r:id="rId52"/>
    <p:sldId id="454" r:id="rId53"/>
    <p:sldId id="455" r:id="rId54"/>
    <p:sldId id="463" r:id="rId55"/>
    <p:sldId id="459" r:id="rId56"/>
    <p:sldId id="460" r:id="rId57"/>
    <p:sldId id="461" r:id="rId58"/>
    <p:sldId id="462" r:id="rId59"/>
    <p:sldId id="447" r:id="rId60"/>
    <p:sldId id="387" r:id="rId61"/>
    <p:sldId id="408" r:id="rId62"/>
    <p:sldId id="353" r:id="rId6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 autoAdjust="0"/>
    <p:restoredTop sz="95394" autoAdjust="0"/>
  </p:normalViewPr>
  <p:slideViewPr>
    <p:cSldViewPr snapToGrid="0" snapToObjects="1">
      <p:cViewPr varScale="1">
        <p:scale>
          <a:sx n="89" d="100"/>
          <a:sy n="89" d="100"/>
        </p:scale>
        <p:origin x="131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861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18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68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预期目标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高可用：即使在部分服务器挂掉之后，也能在极短时间（秒级）内恢复服务，尽量较少对用户的影响，要求服务可用度达到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99.99%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以上。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高性能：系统能够提供高性能的读写服务，并且在吞吐和延迟之间我们更倾向于低延迟。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强一致：系统对用户提供强一致性的语义，使用户编写业务逻辑时更轻松。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易伸缩：系统能够很方便增加或者较少机器节点个数，以应对业务负载的变化，并且这样的操作是自动化的，减少运维负担。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易使用：系统给用户提供简单易懂的库和接口，方便用户使用。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81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5727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9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整体架构分为四个部分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MetaServer</a:t>
            </a:r>
            <a:r>
              <a:rPr lang="zh-CN" altLang="zh-CN" dirty="0" smtClean="0"/>
              <a:t>：负责表操作、</a:t>
            </a:r>
            <a:r>
              <a:rPr lang="en-US" altLang="zh-CN" dirty="0" err="1" smtClean="0"/>
              <a:t>ReplicaServer</a:t>
            </a:r>
            <a:r>
              <a:rPr lang="zh-CN" altLang="zh-CN" dirty="0" smtClean="0"/>
              <a:t>管理、</a:t>
            </a:r>
            <a:r>
              <a:rPr lang="en-US" altLang="zh-CN" dirty="0" smtClean="0"/>
              <a:t>Partition</a:t>
            </a:r>
            <a:r>
              <a:rPr lang="zh-CN" altLang="zh-CN" dirty="0" smtClean="0"/>
              <a:t>分配、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负载均衡等</a:t>
            </a:r>
            <a:r>
              <a:rPr lang="zh-CN" altLang="en-US" dirty="0" smtClean="0"/>
              <a:t>；</a:t>
            </a:r>
            <a:r>
              <a:rPr lang="zh-CN" altLang="zh-CN" dirty="0" smtClean="0"/>
              <a:t>采用主备模式，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一主两备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ZooKeeper</a:t>
            </a:r>
            <a:r>
              <a:rPr lang="zh-CN" altLang="zh-CN" dirty="0" smtClean="0"/>
              <a:t>：负责</a:t>
            </a:r>
            <a:r>
              <a:rPr lang="zh-CN" altLang="en-US" dirty="0" smtClean="0"/>
              <a:t>元</a:t>
            </a:r>
            <a:r>
              <a:rPr lang="zh-CN" altLang="zh-CN" dirty="0" smtClean="0"/>
              <a:t>信息存储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MetaServer</a:t>
            </a:r>
            <a:r>
              <a:rPr lang="zh-CN" altLang="zh-CN" dirty="0" smtClean="0"/>
              <a:t>选主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ReplicaServer</a:t>
            </a:r>
            <a:r>
              <a:rPr lang="zh-CN" altLang="zh-CN" dirty="0" smtClean="0"/>
              <a:t>：负责数据存储、对</a:t>
            </a:r>
            <a:r>
              <a:rPr lang="en-US" altLang="zh-CN" dirty="0" smtClean="0"/>
              <a:t>Client</a:t>
            </a:r>
            <a:r>
              <a:rPr lang="zh-CN" altLang="zh-CN" dirty="0" smtClean="0"/>
              <a:t>提供读写服务等</a:t>
            </a:r>
            <a:r>
              <a:rPr lang="zh-CN" altLang="en-US" dirty="0" smtClean="0"/>
              <a:t>，实现一致性协议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ClientLib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客户端库，包括不同语言的绑定，使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能够高效地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  <a:p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7125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0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Failover</a:t>
            </a:r>
            <a:r>
              <a:rPr lang="zh-CN" altLang="en-US" dirty="0" smtClean="0"/>
              <a:t>是分布式系统的重要方面，也是难点。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3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由于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总是和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状态同步的（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基本可以认为是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的镜像），因此在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切换的时候，新的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无需或极少进行日志的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，只需修改元数据，与</a:t>
            </a:r>
            <a:r>
              <a:rPr lang="en-US" altLang="zh-CN" sz="1200" dirty="0" smtClean="0"/>
              <a:t>HBase</a:t>
            </a:r>
            <a:r>
              <a:rPr lang="zh-CN" altLang="en-US" sz="1200" dirty="0" smtClean="0"/>
              <a:t>相比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切换代价更小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速度更快。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3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Secondary Failover</a:t>
            </a:r>
            <a:r>
              <a:rPr lang="zh-CN" altLang="en-US" sz="1200" dirty="0" smtClean="0"/>
              <a:t>的过程中，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能在一主一备状态下</a:t>
            </a:r>
            <a:r>
              <a:rPr lang="zh-CN" altLang="en-US" sz="1200" dirty="0" smtClean="0">
                <a:solidFill>
                  <a:srgbClr val="FF0000"/>
                </a:solidFill>
              </a:rPr>
              <a:t>持续提供服务</a:t>
            </a:r>
            <a:r>
              <a:rPr lang="zh-CN" altLang="en-US" sz="1200" dirty="0" smtClean="0"/>
              <a:t>，保证服务的高可用性。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如何保证高可用？</a:t>
            </a:r>
            <a:endParaRPr lang="en-US" altLang="zh-CN" dirty="0" smtClean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一般情况下读写数据都是与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直接交互，只有在初次读写或者元数据变化时需要从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获取元数据，因此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对可用性影响不大。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119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25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4612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55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92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集群共享与混布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23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71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2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01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支持多种语言客户端：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65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400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040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780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8037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77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407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99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02029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392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45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721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156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897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1243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40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7921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4028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33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29912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04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351930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99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5382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小米存储服务栈：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基础服务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HDFS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DynamoDB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SQS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Pegasus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FDS/SDS/EMQ</a:t>
            </a:r>
            <a:r>
              <a:rPr lang="zh-CN" altLang="en-US" baseline="0" dirty="0" smtClean="0"/>
              <a:t>都是存储组开发的基于</a:t>
            </a: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封装的不同类型的存储服务，主要面向小米生态云的使用者，譬如生态链企业：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是对象存储服务，提供类似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AWS S3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Bucket/Object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数据模型，提供简洁的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Restful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API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可用于存储和提取任意数量的数据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SDS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是结构化数据存储服务，提供类似关系数据库的表格存储模型，提供完善的数据类型支持，并增加索引和条件查询功能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EMQ</a:t>
            </a:r>
            <a:r>
              <a:rPr lang="zh-CN" altLang="en-US" baseline="0" dirty="0" smtClean="0"/>
              <a:t>是消息队列，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向使用者提供高效、稳定、可靠、全面托管的分布式消息队列服务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8898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来点数据：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上百个业务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数据总量</a:t>
            </a:r>
            <a:r>
              <a:rPr lang="en-US" altLang="zh-CN" baseline="0" dirty="0" smtClean="0"/>
              <a:t>10PB</a:t>
            </a:r>
            <a:r>
              <a:rPr lang="zh-CN" altLang="en-US" baseline="0" dirty="0" smtClean="0"/>
              <a:t>级别（不包括用户图片）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每天以数百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的速度增长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数万亿行的结构化数据（主要存储在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千万级别的</a:t>
            </a:r>
            <a:r>
              <a:rPr lang="en-US" altLang="zh-CN" dirty="0" smtClean="0"/>
              <a:t>QPS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&gt;99.95%</a:t>
            </a:r>
            <a:r>
              <a:rPr lang="zh-CN" altLang="en-US" dirty="0" smtClean="0"/>
              <a:t>的服务可用性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使用和贡献者，有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HBase</a:t>
            </a:r>
            <a:r>
              <a:rPr lang="en-US" altLang="zh-CN" baseline="0" dirty="0" smtClean="0"/>
              <a:t> Committer</a:t>
            </a:r>
            <a:r>
              <a:rPr lang="zh-CN" altLang="en-US" b="0" baseline="0" dirty="0" smtClean="0"/>
              <a:t>（其中包括</a:t>
            </a:r>
            <a:r>
              <a:rPr lang="en-US" altLang="zh-CN" b="0" baseline="0" dirty="0" smtClean="0"/>
              <a:t>2</a:t>
            </a:r>
            <a:r>
              <a:rPr lang="zh-CN" altLang="en-US" b="0" baseline="0" dirty="0" smtClean="0"/>
              <a:t>个</a:t>
            </a:r>
            <a:r>
              <a:rPr lang="en-US" altLang="zh-CN" b="0" baseline="0" dirty="0" smtClean="0"/>
              <a:t>PMC</a:t>
            </a:r>
            <a:r>
              <a:rPr lang="zh-CN" altLang="en-US" b="0" baseline="0" dirty="0" smtClean="0"/>
              <a:t>），堪称国内最强团队，积极贡献开源</a:t>
            </a:r>
            <a:endParaRPr lang="en-US" altLang="zh-CN" b="0" baseline="0" dirty="0" smtClean="0"/>
          </a:p>
          <a:p>
            <a:pPr marL="0" indent="0">
              <a:buFontTx/>
              <a:buNone/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9326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总的来说，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很好用，能很好地服务大部分业务。</a:t>
            </a:r>
            <a:endParaRPr lang="en-US" altLang="zh-CN" dirty="0" smtClean="0"/>
          </a:p>
          <a:p>
            <a:r>
              <a:rPr lang="zh-CN" altLang="en-US" dirty="0" smtClean="0"/>
              <a:t>小米接入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的业务中，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以上都很满意；但还有小部分业务对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的可用性和性能还不是太满意。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原因在于其架构和语言：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语言不可避免遇到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问题，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假死造成系统无响应，降低系统可用性</a:t>
            </a:r>
            <a:endParaRPr lang="en-US" altLang="zh-CN" dirty="0" smtClean="0"/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使用严格的分层结构，上层的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仅仅是服务点（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），要求每个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同时只能由一个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服务，形成单点；当某个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宕机时，必须再选一个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来服务，选好后，需要做较多恢复工作（日志的</a:t>
            </a:r>
            <a:r>
              <a:rPr lang="en-US" altLang="zh-CN" dirty="0" smtClean="0"/>
              <a:t>split</a:t>
            </a:r>
            <a:r>
              <a:rPr lang="en-US" altLang="zh-CN" baseline="0" dirty="0" smtClean="0"/>
              <a:t> &amp;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），这个过程比较耗时，而在这段时间内服务是不可用的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进行数据的持久化和冗余复制，但是数据的物理位置对上层是透明的，也就是说，不能保证</a:t>
            </a:r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Locality</a:t>
            </a:r>
            <a:r>
              <a:rPr lang="zh-CN" altLang="en-US" dirty="0" smtClean="0"/>
              <a:t>，造成性能问题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只由一个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服务，为了避免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假死问题的影响，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超时无法设得很小，造成从宕机到被</a:t>
            </a:r>
            <a:r>
              <a:rPr lang="en-US" altLang="zh-CN" dirty="0" smtClean="0"/>
              <a:t>ZK</a:t>
            </a:r>
            <a:r>
              <a:rPr lang="zh-CN" altLang="en-US" dirty="0" smtClean="0"/>
              <a:t>发现的过程比较长，而在这段时间内服务也是不可用的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11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5%86%B7%E5%A4%87%E4%BB%B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8%B7%A8%E6%9C%BA%E6%88%BF%E5%90%8C%E6%AD%A5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9%9B%86%E7%BE%A4%E9%83%A8%E7%BD%B2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XiaoMi/pegasus/wiki/%E5%8F%AF%E8%A7%86%E5%8C%96%E7%9B%91%E6%8E%A7" TargetMode="External"/><Relationship Id="rId5" Type="http://schemas.openxmlformats.org/officeDocument/2006/relationships/hyperlink" Target="https://github.com/XiaoMi/open-falcon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iaoMi/pegasus/wiki/Cpp%E5%AE%A2%E6%88%B7%E7%AB%AF%E6%96%87%E6%A1%A3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hyperlink" Target="https://github.com/XiaoMi/pegasus/wiki/Go%E5%AE%A2%E6%88%B7%E7%AB%AF%E6%96%87%E6%A1%A3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XiaoMi/pegasus/wiki/Python%E5%AE%A2%E6%88%B7%E7%AB%AF%E6%96%87%E6%A1%A3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github.com/XiaoMi/pegasus/wiki/Java%E5%AE%A2%E6%88%B7%E7%AB%AF%E6%96%87%E6%A1%A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%E6%9C%80%E4%BD%B3%E5%AE%9E%E8%B7%B5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ttl" TargetMode="Externa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&#21333;&#34892;&#21407;&#23376;&#25805;&#20316;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multig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%E6%B5%81%E9%87%8F%E6%8E%A7%E5%88%B6" TargetMode="Externa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edis%E9%80%82%E9%85%8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ithub.com/XiaoMi/pegasus/wiki/GEO%E6%94%AF%E6%8C%8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Table%E8%BF%81%E7%A7%BB" TargetMode="External"/><Relationship Id="rId4" Type="http://schemas.openxmlformats.org/officeDocument/2006/relationships/hyperlink" Target="https://github.com/XiaoMi/pegasus/wiki/%E4%BD%BF%E7%94%A8DataX%E5%AF%BC%E6%95%B0%E6%8D%A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github.com/XiaoMi/pegasus/wiki/Benchmark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LBS%E4%B8%9A%E5%8A%A1" TargetMode="Externa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xiaomi/pegasus/wiki/%E5%B9%BF%E5%91%8A%E4%B8%9A%E5%8A%A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github.com/xiaomi/pegasus" TargetMode="Externa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oadMap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061" cy="6858000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580910" y="1441003"/>
            <a:ext cx="821536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分布式</a:t>
            </a:r>
            <a:r>
              <a:rPr lang="en-US" altLang="zh-CN" dirty="0" smtClean="0">
                <a:solidFill>
                  <a:srgbClr val="002060"/>
                </a:solidFill>
              </a:rPr>
              <a:t>KV</a:t>
            </a:r>
            <a:r>
              <a:rPr lang="zh-CN" altLang="en-US" dirty="0" smtClean="0">
                <a:solidFill>
                  <a:srgbClr val="002060"/>
                </a:solidFill>
              </a:rPr>
              <a:t>系统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</a:rPr>
              <a:t>让用户专注于业务逻辑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80910" y="4708263"/>
            <a:ext cx="23559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覃左言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2018-07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9" y="3167742"/>
            <a:ext cx="3054918" cy="2087296"/>
          </a:xfrm>
          <a:prstGeom prst="rect">
            <a:avLst/>
          </a:prstGeom>
        </p:spPr>
      </p:pic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Redis &amp; MySQL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38729" y="2460563"/>
            <a:ext cx="147913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Redis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5007717"/>
            <a:ext cx="147913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MySQL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5263" y="2092426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5263" y="3057353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5263" y="4599097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95263" y="5643552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1943130"/>
            <a:ext cx="2318149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高性能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数据结构丰富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283652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不支持自动恢复和容错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宕机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可能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造成部分数据丢失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4472159"/>
            <a:ext cx="3366113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支持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数据强一致性保证，支持事务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548999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不适合大数据场景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性能瓶颈问题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20970" y="5298064"/>
            <a:ext cx="2027821" cy="102155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据量较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数据一致性要求高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924222" y="1939193"/>
            <a:ext cx="1869897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对数据完整性要求不高的应用，</a:t>
            </a:r>
            <a:endParaRPr lang="en-US" altLang="zh-CN" dirty="0" smtClean="0"/>
          </a:p>
          <a:p>
            <a:r>
              <a:rPr lang="zh-CN" altLang="en-US" dirty="0" smtClean="0"/>
              <a:t>譬如缓</a:t>
            </a:r>
            <a:r>
              <a:rPr lang="zh-CN" altLang="en-US" dirty="0"/>
              <a:t>存系</a:t>
            </a:r>
            <a:r>
              <a:rPr lang="zh-CN" altLang="en-US" dirty="0" smtClean="0"/>
              <a:t>统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191802" y="4181582"/>
            <a:ext cx="764397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504711" y="19723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7191" y="5337648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326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1023769"/>
            <a:ext cx="764946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最初目标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文本框 67"/>
          <p:cNvSpPr txBox="1"/>
          <p:nvPr/>
        </p:nvSpPr>
        <p:spPr>
          <a:xfrm>
            <a:off x="642256" y="1958406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一</a:t>
            </a:r>
            <a:r>
              <a:rPr lang="zh-CN" altLang="en-US" sz="2400" dirty="0" smtClean="0">
                <a:solidFill>
                  <a:srgbClr val="002060"/>
                </a:solidFill>
              </a:rPr>
              <a:t>个高可用、高性能、强一致、易伸缩的分布式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存储系统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02132" y="4833055"/>
            <a:ext cx="1872528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4873" y="3273624"/>
            <a:ext cx="1663769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</a:t>
            </a:r>
            <a:r>
              <a:rPr lang="en-US" altLang="zh-CN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所长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2" y="2760766"/>
            <a:ext cx="3635287" cy="298633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25495" y="3530761"/>
            <a:ext cx="242534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数据量较大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r>
              <a:rPr lang="zh-CN" altLang="en-US" dirty="0"/>
              <a:t>性</a:t>
            </a:r>
            <a:r>
              <a:rPr lang="zh-CN" altLang="en-US" dirty="0" smtClean="0"/>
              <a:t>能和可用性要求高</a:t>
            </a:r>
            <a:endParaRPr lang="en-US" altLang="zh-CN" dirty="0"/>
          </a:p>
        </p:txBody>
      </p:sp>
      <p:cxnSp>
        <p:nvCxnSpPr>
          <p:cNvPr id="4" name="直接箭头连接符 3"/>
          <p:cNvCxnSpPr>
            <a:stCxn id="9" idx="3"/>
          </p:cNvCxnSpPr>
          <p:nvPr/>
        </p:nvCxnSpPr>
        <p:spPr>
          <a:xfrm>
            <a:off x="5968642" y="3478809"/>
            <a:ext cx="256853" cy="2051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 flipV="1">
            <a:off x="5968642" y="4705547"/>
            <a:ext cx="256853" cy="332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6537911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广告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22475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金融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7815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消息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2717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推荐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3708" y="3581401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32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发展历程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304818" y="1548877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2015-04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2923" y="1588167"/>
            <a:ext cx="468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开始组件团队，研读论文，设计和开发原型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26053" y="2111868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4158" y="213151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，小范围测试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26052" y="2689748"/>
            <a:ext cx="106577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4158" y="270939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经</a:t>
            </a:r>
            <a:r>
              <a:rPr lang="zh-CN" altLang="en-US" dirty="0" smtClean="0"/>
              <a:t>过一系列改进，发布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26053" y="3261413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158" y="3281058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正式版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，并开始接入第一个业务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26053" y="3819260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54158" y="3838905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功能持续改进，开始接入</a:t>
            </a:r>
            <a:r>
              <a:rPr lang="en-US" altLang="zh-CN" dirty="0" smtClean="0"/>
              <a:t>MIUI</a:t>
            </a:r>
            <a:r>
              <a:rPr lang="zh-CN" altLang="en-US" dirty="0" smtClean="0"/>
              <a:t>广告业务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47287" y="494407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2017-10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5392" y="496372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上开源：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github.com/XiaoMi/pegasus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47287" y="552751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2017-Q4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75392" y="554716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7286" y="4367977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75392" y="4387622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/>
              <a:t>5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15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452478" y="1939040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高可用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7" name="AutoShape 3"/>
          <p:cNvSpPr>
            <a:spLocks/>
          </p:cNvSpPr>
          <p:nvPr/>
        </p:nvSpPr>
        <p:spPr bwMode="auto">
          <a:xfrm>
            <a:off x="919513" y="5106021"/>
            <a:ext cx="1997135" cy="432882"/>
          </a:xfrm>
          <a:prstGeom prst="roundRect">
            <a:avLst>
              <a:gd name="adj" fmla="val 11718"/>
            </a:avLst>
          </a:prstGeom>
          <a:solidFill>
            <a:srgbClr val="80C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5024" tIns="65024" rIns="65024" bIns="65024" anchor="ctr"/>
          <a:lstStyle>
            <a:lvl1pPr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en-US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系统特性</a:t>
            </a:r>
            <a:endParaRPr lang="zh-CN" altLang="zh-CN" dirty="0" smtClean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9715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高性能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6952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强一致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94189" y="1944078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Shape 131"/>
          <p:cNvSpPr/>
          <p:nvPr/>
        </p:nvSpPr>
        <p:spPr>
          <a:xfrm>
            <a:off x="679522" y="1023769"/>
            <a:ext cx="77289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4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89745" y="4352967"/>
            <a:ext cx="5690969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solidFill>
                  <a:srgbClr val="002060"/>
                </a:solidFill>
              </a:rPr>
              <a:t>99.99%</a:t>
            </a:r>
            <a:r>
              <a:rPr lang="zh-CN" altLang="en-US" sz="2000" dirty="0" smtClean="0">
                <a:solidFill>
                  <a:srgbClr val="002060"/>
                </a:solidFill>
              </a:rPr>
              <a:t>以上的可用性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高吞吐、低延迟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提供强一致性语义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轻松扩容集群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特性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87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>
                <a:solidFill>
                  <a:srgbClr val="002060"/>
                </a:solidFill>
              </a:rPr>
              <a:t>目</a:t>
            </a:r>
            <a:r>
              <a:rPr lang="zh-CN" altLang="en-US" dirty="0" smtClean="0">
                <a:solidFill>
                  <a:srgbClr val="002060"/>
                </a:solidFill>
              </a:rPr>
              <a:t>前还不提供什么</a:t>
            </a:r>
            <a:r>
              <a:rPr lang="en-US" altLang="zh-CN" dirty="0" smtClean="0">
                <a:solidFill>
                  <a:srgbClr val="002060"/>
                </a:solidFill>
              </a:rPr>
              <a:t>?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492997" y="311861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87775" y="2980174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跨节点事务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7775" y="3601172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跨表事务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>
            <a:stCxn id="4" idx="6"/>
            <a:endCxn id="2" idx="1"/>
          </p:cNvCxnSpPr>
          <p:nvPr/>
        </p:nvCxnSpPr>
        <p:spPr>
          <a:xfrm flipV="1">
            <a:off x="4891090" y="3184484"/>
            <a:ext cx="696685" cy="3100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4" idx="6"/>
            <a:endCxn id="7" idx="1"/>
          </p:cNvCxnSpPr>
          <p:nvPr/>
        </p:nvCxnSpPr>
        <p:spPr>
          <a:xfrm>
            <a:off x="4891090" y="3494577"/>
            <a:ext cx="696685" cy="3109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3509420" y="430826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67810" y="1928961"/>
            <a:ext cx="1648465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Schema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6539" y="5562973"/>
            <a:ext cx="251123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Coprocessor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621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FF0000"/>
                </a:solidFill>
              </a:rPr>
              <a:t>设</a:t>
            </a:r>
            <a:r>
              <a:rPr lang="zh-CN" altLang="en-US" dirty="0" smtClean="0">
                <a:solidFill>
                  <a:srgbClr val="FF0000"/>
                </a:solidFill>
              </a:rPr>
              <a:t>计与实现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9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整体架构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8" y="1713118"/>
            <a:ext cx="6562664" cy="4818221"/>
          </a:xfrm>
          <a:prstGeom prst="rect">
            <a:avLst/>
          </a:prstGeom>
        </p:spPr>
      </p:pic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599"/>
            <a:ext cx="2202701" cy="12437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Hash</a:t>
            </a:r>
            <a:r>
              <a:rPr lang="zh-CN" altLang="en-US" sz="1800" dirty="0" smtClean="0">
                <a:solidFill>
                  <a:srgbClr val="002060"/>
                </a:solidFill>
              </a:rPr>
              <a:t>分片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主从架构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轻依赖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99955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7312" y="1418743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5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3861" y="2270357"/>
            <a:ext cx="1075798" cy="38213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2060"/>
                </a:solidFill>
              </a:rPr>
              <a:t>HashKey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9659" y="2270358"/>
            <a:ext cx="1132763" cy="3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SortKey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7823" y="2313941"/>
            <a:ext cx="129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accent1"/>
                </a:solidFill>
              </a:rPr>
              <a:t>用户数据</a:t>
            </a:r>
            <a:r>
              <a:rPr lang="zh-CN" altLang="en-US" sz="1600" dirty="0">
                <a:ln w="0"/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348775" y="2270358"/>
            <a:ext cx="847469" cy="382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Value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70226" y="5323120"/>
            <a:ext cx="5050087" cy="116114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30997" y="5546046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07230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38559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4" idx="2"/>
            <a:endCxn id="16" idx="0"/>
          </p:cNvCxnSpPr>
          <p:nvPr/>
        </p:nvCxnSpPr>
        <p:spPr>
          <a:xfrm flipH="1">
            <a:off x="4079680" y="3625668"/>
            <a:ext cx="1615867" cy="524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84740" y="4149959"/>
            <a:ext cx="1589880" cy="5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Partition #0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5091472" y="4146643"/>
            <a:ext cx="1574212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#1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6833832" y="4146643"/>
            <a:ext cx="1680960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 #2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4"/>
            <a:endCxn id="12" idx="0"/>
          </p:cNvCxnSpPr>
          <p:nvPr/>
        </p:nvCxnSpPr>
        <p:spPr>
          <a:xfrm flipH="1">
            <a:off x="5446317" y="4714065"/>
            <a:ext cx="432261" cy="83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4"/>
            <a:endCxn id="11" idx="0"/>
          </p:cNvCxnSpPr>
          <p:nvPr/>
        </p:nvCxnSpPr>
        <p:spPr>
          <a:xfrm flipH="1">
            <a:off x="3970084" y="4714065"/>
            <a:ext cx="3704228" cy="8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4"/>
            <a:endCxn id="13" idx="0"/>
          </p:cNvCxnSpPr>
          <p:nvPr/>
        </p:nvCxnSpPr>
        <p:spPr>
          <a:xfrm>
            <a:off x="4079680" y="4714064"/>
            <a:ext cx="3497966" cy="83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6129431" y="1014325"/>
            <a:ext cx="246338" cy="2192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9136" y="1671693"/>
            <a:ext cx="64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56426" y="2739646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hash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904" y="4873103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route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3" idx="2"/>
            <a:endCxn id="34" idx="0"/>
          </p:cNvCxnSpPr>
          <p:nvPr/>
        </p:nvCxnSpPr>
        <p:spPr>
          <a:xfrm>
            <a:off x="5691760" y="2652496"/>
            <a:ext cx="3787" cy="598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080258" y="3251100"/>
            <a:ext cx="1230577" cy="3745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Partition ID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87899" y="1943034"/>
            <a:ext cx="3876119" cy="15444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组合键：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 +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决定数据属于哪个分片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决定数据在分片内的排序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使用</a:t>
            </a:r>
            <a:r>
              <a:rPr lang="zh-CN" altLang="en-US" sz="1800" dirty="0" smtClean="0">
                <a:solidFill>
                  <a:srgbClr val="002060"/>
                </a:solidFill>
              </a:rPr>
              <a:t>表（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）实现业</a:t>
            </a:r>
            <a:r>
              <a:rPr lang="zh-CN" altLang="en-US" sz="1800" dirty="0">
                <a:solidFill>
                  <a:srgbClr val="002060"/>
                </a:solidFill>
              </a:rPr>
              <a:t>务</a:t>
            </a:r>
            <a:r>
              <a:rPr lang="zh-CN" altLang="en-US" sz="1800" dirty="0" smtClean="0">
                <a:solidFill>
                  <a:srgbClr val="002060"/>
                </a:solidFill>
              </a:rPr>
              <a:t>数据隔离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5154" y="5684199"/>
            <a:ext cx="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…</a:t>
            </a:r>
            <a:endParaRPr lang="zh-CN" altLang="en-US" sz="2400" b="1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据模型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7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102" y="2359484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102" y="4644915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2242" y="235948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0825" y="235948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2242" y="288121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0825" y="288121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22242" y="337922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0825" y="337922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2242" y="464491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825" y="464491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2242" y="516664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825" y="516664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2242" y="566465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0825" y="5664656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1883" y="4456923"/>
            <a:ext cx="701661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/>
          <p:cNvSpPr txBox="1"/>
          <p:nvPr/>
        </p:nvSpPr>
        <p:spPr>
          <a:xfrm>
            <a:off x="2222243" y="3579359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22242" y="5849321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390" y="156443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48811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80112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73222" y="2164702"/>
            <a:ext cx="7053939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5243803" y="2544149"/>
            <a:ext cx="858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139541" y="2349661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右大括号 49"/>
          <p:cNvSpPr/>
          <p:nvPr/>
        </p:nvSpPr>
        <p:spPr>
          <a:xfrm>
            <a:off x="5225143" y="2712832"/>
            <a:ext cx="261258" cy="139683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486405" y="3412516"/>
            <a:ext cx="615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158207" y="3101829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7744402" y="2164702"/>
            <a:ext cx="298585" cy="44754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08297" y="4193040"/>
            <a:ext cx="93306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can_all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连接符 38"/>
          <p:cNvCxnSpPr/>
          <p:nvPr/>
        </p:nvCxnSpPr>
        <p:spPr>
          <a:xfrm flipV="1">
            <a:off x="2091611" y="146957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/>
          <p:nvPr/>
        </p:nvCxnSpPr>
        <p:spPr>
          <a:xfrm flipV="1">
            <a:off x="3878419" y="145440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</a:t>
            </a:r>
            <a:r>
              <a:rPr lang="zh-CN" altLang="en-US" dirty="0">
                <a:solidFill>
                  <a:srgbClr val="002060"/>
                </a:solidFill>
              </a:rPr>
              <a:t>视图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16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53429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033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1" y="2220686"/>
            <a:ext cx="7908541" cy="4049487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600"/>
            <a:ext cx="4186393" cy="4284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PacificA</a:t>
            </a:r>
            <a:r>
              <a:rPr lang="zh-CN" altLang="en-US" sz="1800" dirty="0" smtClean="0">
                <a:solidFill>
                  <a:srgbClr val="002060"/>
                </a:solidFill>
              </a:rPr>
              <a:t>一致性协议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7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分布式复制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(1/4)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1760867"/>
            <a:ext cx="7615464" cy="4341892"/>
          </a:xfrm>
          <a:prstGeom prst="rect">
            <a:avLst/>
          </a:prstGeom>
        </p:spPr>
      </p:pic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8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(2/4)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9" y="1759721"/>
            <a:ext cx="7615463" cy="43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(3/4)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1758151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5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(4/4)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</a:t>
            </a:r>
            <a:r>
              <a:rPr lang="zh-CN" altLang="en-US" dirty="0" smtClean="0">
                <a:solidFill>
                  <a:srgbClr val="002060"/>
                </a:solidFill>
              </a:rPr>
              <a:t>流程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91300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7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549375" y="1670556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4"/>
            <a:endCxn id="37" idx="0"/>
          </p:cNvCxnSpPr>
          <p:nvPr/>
        </p:nvCxnSpPr>
        <p:spPr>
          <a:xfrm flipH="1">
            <a:off x="4808202" y="2430409"/>
            <a:ext cx="404435" cy="150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4"/>
            <a:endCxn id="36" idx="0"/>
          </p:cNvCxnSpPr>
          <p:nvPr/>
        </p:nvCxnSpPr>
        <p:spPr>
          <a:xfrm>
            <a:off x="5212637" y="2430409"/>
            <a:ext cx="1133449" cy="266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5" idx="0"/>
          </p:cNvCxnSpPr>
          <p:nvPr/>
        </p:nvCxnSpPr>
        <p:spPr>
          <a:xfrm>
            <a:off x="5212637" y="2430409"/>
            <a:ext cx="2706550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14229" y="3944990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208639" y="4594928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7334853" y="4602200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7897196" y="463772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9" name="文本框 20"/>
          <p:cNvSpPr txBox="1"/>
          <p:nvPr/>
        </p:nvSpPr>
        <p:spPr>
          <a:xfrm>
            <a:off x="4513531" y="330842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5471464" y="380205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6346086" y="312293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20583" y="1667308"/>
            <a:ext cx="1903562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19" idx="6"/>
          </p:cNvCxnSpPr>
          <p:nvPr/>
        </p:nvCxnSpPr>
        <p:spPr>
          <a:xfrm flipH="1">
            <a:off x="5875899" y="2047235"/>
            <a:ext cx="944684" cy="3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541128" y="5090566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03244" y="393947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6528125" y="57454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流程图: 资料带 38"/>
          <p:cNvSpPr/>
          <p:nvPr/>
        </p:nvSpPr>
        <p:spPr>
          <a:xfrm>
            <a:off x="5636001" y="5752712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6216682" y="57882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008562" y="4606434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流程图: 资料带 41"/>
          <p:cNvSpPr/>
          <p:nvPr/>
        </p:nvSpPr>
        <p:spPr>
          <a:xfrm>
            <a:off x="4148897" y="4613706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11"/>
          <p:cNvSpPr txBox="1"/>
          <p:nvPr/>
        </p:nvSpPr>
        <p:spPr>
          <a:xfrm>
            <a:off x="4697119" y="4649229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546107" y="1871881"/>
            <a:ext cx="2986950" cy="428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和所有的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维持心跳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Failure Detection</a:t>
            </a:r>
            <a:r>
              <a:rPr lang="zh-CN" altLang="en-US" sz="2000" dirty="0" smtClean="0">
                <a:solidFill>
                  <a:srgbClr val="002060"/>
                </a:solidFill>
              </a:rPr>
              <a:t>通过心跳来实现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Failover</a:t>
            </a:r>
            <a:r>
              <a:rPr lang="zh-CN" altLang="en-US" sz="2000" dirty="0" smtClean="0">
                <a:solidFill>
                  <a:srgbClr val="002060"/>
                </a:solidFill>
              </a:rPr>
              <a:t>有三种类型：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Primary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Secondary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 Failover</a:t>
            </a:r>
          </a:p>
        </p:txBody>
      </p:sp>
      <p:pic>
        <p:nvPicPr>
          <p:cNvPr id="3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8616" y="380904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83621" y="176321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11982" y="176320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66628" y="5273771"/>
            <a:ext cx="171933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4"/>
            <a:endCxn id="3" idx="0"/>
          </p:cNvCxnSpPr>
          <p:nvPr/>
        </p:nvCxnSpPr>
        <p:spPr>
          <a:xfrm flipH="1">
            <a:off x="4160927" y="2523062"/>
            <a:ext cx="414317" cy="1285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4575244" y="2523062"/>
            <a:ext cx="1151050" cy="275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10" idx="0"/>
          </p:cNvCxnSpPr>
          <p:nvPr/>
        </p:nvCxnSpPr>
        <p:spPr>
          <a:xfrm>
            <a:off x="4575244" y="2523062"/>
            <a:ext cx="3234532" cy="129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765837" y="3816314"/>
            <a:ext cx="2087877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10" idx="2"/>
          </p:cNvCxnSpPr>
          <p:nvPr/>
        </p:nvCxnSpPr>
        <p:spPr>
          <a:xfrm>
            <a:off x="4963238" y="4188970"/>
            <a:ext cx="1802599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0"/>
          </p:cNvCxnSpPr>
          <p:nvPr/>
        </p:nvCxnSpPr>
        <p:spPr>
          <a:xfrm>
            <a:off x="4963238" y="4188970"/>
            <a:ext cx="763056" cy="10848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6"/>
          </p:cNvCxnSpPr>
          <p:nvPr/>
        </p:nvCxnSpPr>
        <p:spPr>
          <a:xfrm flipH="1" flipV="1">
            <a:off x="5238506" y="2143136"/>
            <a:ext cx="9451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327626" y="4371097"/>
            <a:ext cx="521853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482622" y="4378369"/>
            <a:ext cx="54527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184" y="441389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7947332" y="4406618"/>
            <a:ext cx="556466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7073548" y="4413890"/>
            <a:ext cx="57405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5889" y="4449413"/>
            <a:ext cx="3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133678" y="3853803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3" idx="2"/>
          </p:cNvCxnSpPr>
          <p:nvPr/>
        </p:nvCxnSpPr>
        <p:spPr>
          <a:xfrm>
            <a:off x="2473080" y="4181726"/>
            <a:ext cx="885536" cy="724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60430" y="3816286"/>
            <a:ext cx="1604622" cy="7598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5" idx="4"/>
            <a:endCxn id="25" idx="0"/>
          </p:cNvCxnSpPr>
          <p:nvPr/>
        </p:nvCxnSpPr>
        <p:spPr>
          <a:xfrm flipH="1">
            <a:off x="4162741" y="2523062"/>
            <a:ext cx="412503" cy="129322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  <a:endCxn id="10" idx="2"/>
          </p:cNvCxnSpPr>
          <p:nvPr/>
        </p:nvCxnSpPr>
        <p:spPr>
          <a:xfrm>
            <a:off x="4965052" y="4196213"/>
            <a:ext cx="1800785" cy="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33" idx="0"/>
          </p:cNvCxnSpPr>
          <p:nvPr/>
        </p:nvCxnSpPr>
        <p:spPr>
          <a:xfrm>
            <a:off x="4965052" y="4196213"/>
            <a:ext cx="761239" cy="10702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/>
        </p:nvSpPr>
        <p:spPr>
          <a:xfrm>
            <a:off x="4327626" y="4363826"/>
            <a:ext cx="521853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流程图: 资料带 29"/>
          <p:cNvSpPr/>
          <p:nvPr/>
        </p:nvSpPr>
        <p:spPr>
          <a:xfrm>
            <a:off x="3482622" y="4371098"/>
            <a:ext cx="545271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16184" y="440662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3" idx="6"/>
            <a:endCxn id="25" idx="2"/>
          </p:cNvCxnSpPr>
          <p:nvPr/>
        </p:nvCxnSpPr>
        <p:spPr>
          <a:xfrm>
            <a:off x="2473080" y="4181726"/>
            <a:ext cx="887350" cy="144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66625" y="5266500"/>
            <a:ext cx="1719331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3" idx="6"/>
            <a:endCxn id="33" idx="2"/>
          </p:cNvCxnSpPr>
          <p:nvPr/>
        </p:nvCxnSpPr>
        <p:spPr>
          <a:xfrm>
            <a:off x="2473080" y="4181726"/>
            <a:ext cx="2393545" cy="14647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7"/>
            <a:endCxn id="10" idx="3"/>
          </p:cNvCxnSpPr>
          <p:nvPr/>
        </p:nvCxnSpPr>
        <p:spPr>
          <a:xfrm flipV="1">
            <a:off x="6334166" y="4464889"/>
            <a:ext cx="737434" cy="91288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95616" y="5276119"/>
            <a:ext cx="200324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8191624" y="5866423"/>
            <a:ext cx="576735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流程图: 资料带 37"/>
          <p:cNvSpPr/>
          <p:nvPr/>
        </p:nvSpPr>
        <p:spPr>
          <a:xfrm>
            <a:off x="7291738" y="5873695"/>
            <a:ext cx="600153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80182" y="5909218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6"/>
            <a:endCxn id="36" idx="2"/>
          </p:cNvCxnSpPr>
          <p:nvPr/>
        </p:nvCxnSpPr>
        <p:spPr>
          <a:xfrm>
            <a:off x="6585956" y="5646427"/>
            <a:ext cx="409660" cy="961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4"/>
            <a:endCxn id="36" idx="1"/>
          </p:cNvCxnSpPr>
          <p:nvPr/>
        </p:nvCxnSpPr>
        <p:spPr>
          <a:xfrm>
            <a:off x="4575244" y="2523062"/>
            <a:ext cx="2713740" cy="2864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5956466" y="5844407"/>
            <a:ext cx="57047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5062844" y="5851679"/>
            <a:ext cx="59388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5023" y="588720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54687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88889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4" y="2217231"/>
            <a:ext cx="3615007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选择一个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成为新的</a:t>
            </a: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882843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Primary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8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6" grpId="1" animBg="1"/>
      <p:bldP spid="10" grpId="0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8" grpId="0" animBg="1"/>
      <p:bldP spid="19" grpId="0"/>
      <p:bldP spid="23" grpId="0" animBg="1"/>
      <p:bldP spid="25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  <p:bldP spid="38" grpId="0" animBg="1"/>
      <p:bldP spid="39" grpId="0"/>
      <p:bldP spid="20" grpId="0" animBg="1"/>
      <p:bldP spid="21" grpId="0" animBg="1"/>
      <p:bldP spid="22" grpId="0"/>
      <p:bldP spid="51" grpId="0" build="p" animBg="1"/>
      <p:bldP spid="53" grpId="0" uiExpand="1" build="p" animBg="1"/>
      <p:bldP spid="54" grpId="0" build="p" animBg="1"/>
      <p:bldP spid="5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FF0000"/>
                </a:solidFill>
              </a:rPr>
              <a:t>背景与目标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4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372798" y="399122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951062" y="171679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926164" y="171678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098514" y="5455951"/>
            <a:ext cx="184448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4"/>
            <a:endCxn id="49" idx="0"/>
          </p:cNvCxnSpPr>
          <p:nvPr/>
        </p:nvCxnSpPr>
        <p:spPr>
          <a:xfrm flipH="1">
            <a:off x="5175109" y="2476642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4"/>
            <a:endCxn id="52" idx="0"/>
          </p:cNvCxnSpPr>
          <p:nvPr/>
        </p:nvCxnSpPr>
        <p:spPr>
          <a:xfrm>
            <a:off x="5589426" y="2476642"/>
            <a:ext cx="1431331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20757" y="3998494"/>
            <a:ext cx="183449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9" idx="6"/>
            <a:endCxn id="56" idx="2"/>
          </p:cNvCxnSpPr>
          <p:nvPr/>
        </p:nvCxnSpPr>
        <p:spPr>
          <a:xfrm>
            <a:off x="5977420" y="4371150"/>
            <a:ext cx="1043337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2" idx="0"/>
          </p:cNvCxnSpPr>
          <p:nvPr/>
        </p:nvCxnSpPr>
        <p:spPr>
          <a:xfrm>
            <a:off x="5899571" y="4553277"/>
            <a:ext cx="1121186" cy="90267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1" idx="6"/>
          </p:cNvCxnSpPr>
          <p:nvPr/>
        </p:nvCxnSpPr>
        <p:spPr>
          <a:xfrm flipH="1" flipV="1">
            <a:off x="6252688" y="2096716"/>
            <a:ext cx="698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5486949" y="455327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流程图: 资料带 60"/>
          <p:cNvSpPr/>
          <p:nvPr/>
        </p:nvSpPr>
        <p:spPr>
          <a:xfrm>
            <a:off x="4642426" y="4560549"/>
            <a:ext cx="544789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75506" y="459607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163231" y="4588798"/>
            <a:ext cx="52741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流程图: 资料带 63"/>
          <p:cNvSpPr/>
          <p:nvPr/>
        </p:nvSpPr>
        <p:spPr>
          <a:xfrm>
            <a:off x="7312669" y="4596070"/>
            <a:ext cx="55082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1788" y="463159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6" name="圆柱形 65"/>
          <p:cNvSpPr/>
          <p:nvPr/>
        </p:nvSpPr>
        <p:spPr>
          <a:xfrm>
            <a:off x="7217382" y="602658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流程图: 资料带 66"/>
          <p:cNvSpPr/>
          <p:nvPr/>
        </p:nvSpPr>
        <p:spPr>
          <a:xfrm>
            <a:off x="6325258" y="6033859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05939" y="606938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148096" y="4043226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9" idx="6"/>
            <a:endCxn id="49" idx="2"/>
          </p:cNvCxnSpPr>
          <p:nvPr/>
        </p:nvCxnSpPr>
        <p:spPr>
          <a:xfrm>
            <a:off x="3487498" y="4371149"/>
            <a:ext cx="885300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9" idx="6"/>
            <a:endCxn id="72" idx="2"/>
          </p:cNvCxnSpPr>
          <p:nvPr/>
        </p:nvCxnSpPr>
        <p:spPr>
          <a:xfrm>
            <a:off x="5977420" y="4371150"/>
            <a:ext cx="1033343" cy="363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010763" y="3991224"/>
            <a:ext cx="1844486" cy="767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3" name="圆柱形 72"/>
          <p:cNvSpPr/>
          <p:nvPr/>
        </p:nvSpPr>
        <p:spPr>
          <a:xfrm>
            <a:off x="8168547" y="4596071"/>
            <a:ext cx="527410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流程图: 资料带 73"/>
          <p:cNvSpPr/>
          <p:nvPr/>
        </p:nvSpPr>
        <p:spPr>
          <a:xfrm>
            <a:off x="7317985" y="4603343"/>
            <a:ext cx="550828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57104" y="46388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787737" y="5444663"/>
            <a:ext cx="189147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8" name="圆柱形 77"/>
          <p:cNvSpPr/>
          <p:nvPr/>
        </p:nvSpPr>
        <p:spPr>
          <a:xfrm>
            <a:off x="3921863" y="6046255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流程图: 资料带 78"/>
          <p:cNvSpPr/>
          <p:nvPr/>
        </p:nvSpPr>
        <p:spPr>
          <a:xfrm>
            <a:off x="3008337" y="6053527"/>
            <a:ext cx="61379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10420" y="608905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49" idx="3"/>
            <a:endCxn id="77" idx="0"/>
          </p:cNvCxnSpPr>
          <p:nvPr/>
        </p:nvCxnSpPr>
        <p:spPr>
          <a:xfrm flipH="1">
            <a:off x="3733474" y="4639798"/>
            <a:ext cx="874315" cy="80486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4"/>
            <a:endCxn id="77" idx="0"/>
          </p:cNvCxnSpPr>
          <p:nvPr/>
        </p:nvCxnSpPr>
        <p:spPr>
          <a:xfrm flipH="1">
            <a:off x="3733474" y="2476642"/>
            <a:ext cx="1855952" cy="296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6172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00374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332085"/>
            <a:ext cx="3150659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在一</a:t>
            </a:r>
            <a:r>
              <a:rPr lang="zh-CN" altLang="en-US" sz="1800" dirty="0">
                <a:solidFill>
                  <a:srgbClr val="002060"/>
                </a:solidFill>
              </a:rPr>
              <a:t>主一备</a:t>
            </a:r>
            <a:r>
              <a:rPr lang="zh-CN" altLang="en-US" sz="1800" dirty="0" smtClean="0">
                <a:solidFill>
                  <a:srgbClr val="002060"/>
                </a:solidFill>
              </a:rPr>
              <a:t>状态下继续</a:t>
            </a:r>
            <a:r>
              <a:rPr lang="zh-CN" altLang="en-US" sz="1800" dirty="0">
                <a:solidFill>
                  <a:srgbClr val="002060"/>
                </a:solidFill>
              </a:rPr>
              <a:t>提供服务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997697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Secondary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0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66" grpId="0" animBg="1"/>
      <p:bldP spid="67" grpId="0" animBg="1"/>
      <p:bldP spid="68" grpId="0"/>
      <p:bldP spid="69" grpId="0" animBg="1"/>
      <p:bldP spid="72" grpId="0" animBg="1"/>
      <p:bldP spid="73" grpId="0" animBg="1"/>
      <p:bldP spid="74" grpId="0" animBg="1"/>
      <p:bldP spid="75" grpId="0"/>
      <p:bldP spid="77" grpId="0" animBg="1"/>
      <p:bldP spid="78" grpId="0" animBg="1"/>
      <p:bldP spid="79" grpId="0" animBg="1"/>
      <p:bldP spid="80" grpId="0"/>
      <p:bldP spid="92" grpId="0" build="p" animBg="1"/>
      <p:bldP spid="94" grpId="0" build="p" animBg="1"/>
      <p:bldP spid="95" grpId="0" build="p" animBg="1"/>
      <p:bldP spid="9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253781" y="2480612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4"/>
            <a:endCxn id="45" idx="0"/>
          </p:cNvCxnSpPr>
          <p:nvPr/>
        </p:nvCxnSpPr>
        <p:spPr>
          <a:xfrm flipH="1">
            <a:off x="4569760" y="3240465"/>
            <a:ext cx="347283" cy="1480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44" idx="0"/>
          </p:cNvCxnSpPr>
          <p:nvPr/>
        </p:nvCxnSpPr>
        <p:spPr>
          <a:xfrm>
            <a:off x="4917043" y="3240465"/>
            <a:ext cx="1104175" cy="2353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34" idx="0"/>
          </p:cNvCxnSpPr>
          <p:nvPr/>
        </p:nvCxnSpPr>
        <p:spPr>
          <a:xfrm>
            <a:off x="4917043" y="3240465"/>
            <a:ext cx="2551734" cy="1548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3819" y="4788724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7758229" y="54585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流程图: 资料带 36"/>
          <p:cNvSpPr/>
          <p:nvPr/>
        </p:nvSpPr>
        <p:spPr>
          <a:xfrm>
            <a:off x="6884443" y="5465812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46786" y="55013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540" y="407949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6741" y="4392562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1692" y="421663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74415" y="2299397"/>
            <a:ext cx="1897567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0" idx="6"/>
          </p:cNvCxnSpPr>
          <p:nvPr/>
        </p:nvCxnSpPr>
        <p:spPr>
          <a:xfrm flipH="1">
            <a:off x="5580305" y="2679324"/>
            <a:ext cx="1569858" cy="18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6260" y="5593997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64802" y="472095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6203257" y="6248871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5311133" y="6256143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1814" y="62916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9" name="圆柱形 48"/>
          <p:cNvSpPr/>
          <p:nvPr/>
        </p:nvSpPr>
        <p:spPr>
          <a:xfrm>
            <a:off x="4770120" y="5396612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3910455" y="5403884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8677" y="5439407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16300" y="1749386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516742" y="3043911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2" idx="6"/>
          </p:cNvCxnSpPr>
          <p:nvPr/>
        </p:nvCxnSpPr>
        <p:spPr>
          <a:xfrm flipH="1" flipV="1">
            <a:off x="6542824" y="2129313"/>
            <a:ext cx="750219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7"/>
          </p:cNvCxnSpPr>
          <p:nvPr/>
        </p:nvCxnSpPr>
        <p:spPr>
          <a:xfrm flipH="1">
            <a:off x="6649001" y="2860539"/>
            <a:ext cx="644042" cy="29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4151320" y="1630058"/>
            <a:ext cx="2811650" cy="23363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直接箭头连接符 98"/>
          <p:cNvCxnSpPr>
            <a:stCxn id="114" idx="4"/>
          </p:cNvCxnSpPr>
          <p:nvPr/>
        </p:nvCxnSpPr>
        <p:spPr>
          <a:xfrm flipH="1">
            <a:off x="4569761" y="3246997"/>
            <a:ext cx="350933" cy="1480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14" idx="4"/>
            <a:endCxn id="44" idx="0"/>
          </p:cNvCxnSpPr>
          <p:nvPr/>
        </p:nvCxnSpPr>
        <p:spPr>
          <a:xfrm>
            <a:off x="4920694" y="3246997"/>
            <a:ext cx="1100524" cy="234700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37540" y="408566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86741" y="4398730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91692" y="422280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cxnSp>
        <p:nvCxnSpPr>
          <p:cNvPr id="105" name="直接箭头连接符 104"/>
          <p:cNvCxnSpPr>
            <a:endCxn id="114" idx="6"/>
          </p:cNvCxnSpPr>
          <p:nvPr/>
        </p:nvCxnSpPr>
        <p:spPr>
          <a:xfrm flipH="1">
            <a:off x="5583956" y="2685492"/>
            <a:ext cx="1566207" cy="18157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714398"/>
            <a:ext cx="2938897" cy="610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和所有</a:t>
            </a:r>
            <a:r>
              <a:rPr lang="zh-CN" altLang="en-US" sz="1800" dirty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维持心跳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333228"/>
            <a:ext cx="2721007" cy="328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662006"/>
            <a:ext cx="2772836" cy="958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某个备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通过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抢主成为新的主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634838"/>
            <a:ext cx="2721007" cy="362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从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恢复状态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4000546"/>
            <a:ext cx="2946250" cy="6062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sz="1800" dirty="0" smtClean="0">
                <a:solidFill>
                  <a:srgbClr val="002060"/>
                </a:solidFill>
              </a:rPr>
              <a:t>重新和所有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建立心跳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524059" y="3037612"/>
            <a:ext cx="132652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4257432" y="2487144"/>
            <a:ext cx="1326524" cy="75985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3863789">
            <a:off x="7044860" y="2858346"/>
            <a:ext cx="179799" cy="63181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63623" y="3107031"/>
            <a:ext cx="10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recover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/>
          <p:cNvCxnSpPr>
            <a:stCxn id="113" idx="4"/>
            <a:endCxn id="45" idx="0"/>
          </p:cNvCxnSpPr>
          <p:nvPr/>
        </p:nvCxnSpPr>
        <p:spPr>
          <a:xfrm flipH="1">
            <a:off x="4569760" y="3797465"/>
            <a:ext cx="1617561" cy="92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3" idx="4"/>
            <a:endCxn id="44" idx="0"/>
          </p:cNvCxnSpPr>
          <p:nvPr/>
        </p:nvCxnSpPr>
        <p:spPr>
          <a:xfrm flipH="1">
            <a:off x="6021218" y="3797465"/>
            <a:ext cx="166103" cy="179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4"/>
            <a:endCxn id="34" idx="0"/>
          </p:cNvCxnSpPr>
          <p:nvPr/>
        </p:nvCxnSpPr>
        <p:spPr>
          <a:xfrm>
            <a:off x="6187321" y="3797465"/>
            <a:ext cx="1281456" cy="99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接箭头连接符 56"/>
          <p:cNvCxnSpPr>
            <a:stCxn id="114" idx="4"/>
            <a:endCxn id="34" idx="0"/>
          </p:cNvCxnSpPr>
          <p:nvPr/>
        </p:nvCxnSpPr>
        <p:spPr>
          <a:xfrm>
            <a:off x="4920694" y="3246997"/>
            <a:ext cx="2548083" cy="15417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MetaServer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3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3" grpId="1" animBg="1"/>
      <p:bldP spid="144" grpId="0" animBg="1"/>
      <p:bldP spid="102" grpId="1"/>
      <p:bldP spid="102" grpId="2"/>
      <p:bldP spid="103" grpId="1"/>
      <p:bldP spid="103" grpId="2"/>
      <p:bldP spid="104" grpId="1"/>
      <p:bldP spid="104" grpId="2"/>
      <p:bldP spid="106" grpId="0" uiExpand="1" build="p" animBg="1"/>
      <p:bldP spid="107" grpId="0" uiExpand="1" build="p" animBg="1"/>
      <p:bldP spid="108" grpId="0" uiExpand="1" build="p" animBg="1"/>
      <p:bldP spid="109" grpId="0" build="p" animBg="1"/>
      <p:bldP spid="110" grpId="0" uiExpand="1" build="p" animBg="1"/>
      <p:bldP spid="113" grpId="0" animBg="1"/>
      <p:bldP spid="114" grpId="0" animBg="1"/>
      <p:bldP spid="151" grpId="0" animBg="1"/>
      <p:bldP spid="151" grpId="1" animBg="1"/>
      <p:bldP spid="116" grpId="0"/>
      <p:bldP spid="1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84899" y="4895754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1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单机存储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2461" y="5229546"/>
            <a:ext cx="768506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棱台 3"/>
          <p:cNvSpPr/>
          <p:nvPr/>
        </p:nvSpPr>
        <p:spPr>
          <a:xfrm>
            <a:off x="1263720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2145585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3077108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958973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棱台 9"/>
          <p:cNvSpPr/>
          <p:nvPr/>
        </p:nvSpPr>
        <p:spPr>
          <a:xfrm>
            <a:off x="4828851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5710716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棱台 11"/>
          <p:cNvSpPr/>
          <p:nvPr/>
        </p:nvSpPr>
        <p:spPr>
          <a:xfrm>
            <a:off x="6642239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7524104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0980" y="1705510"/>
            <a:ext cx="7099442" cy="327745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692698" y="2355606"/>
            <a:ext cx="2102780" cy="462198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Manager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6607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4298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1786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5823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3514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1765440" y="3994616"/>
            <a:ext cx="955499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048851" y="3994615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251793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5524930" y="3994616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6798059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>
            <a:endCxn id="14" idx="0"/>
          </p:cNvCxnSpPr>
          <p:nvPr/>
        </p:nvCxnSpPr>
        <p:spPr>
          <a:xfrm flipH="1">
            <a:off x="2238910" y="2817803"/>
            <a:ext cx="2237191" cy="40854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endCxn id="17" idx="0"/>
          </p:cNvCxnSpPr>
          <p:nvPr/>
        </p:nvCxnSpPr>
        <p:spPr>
          <a:xfrm flipH="1">
            <a:off x="3526601" y="2811048"/>
            <a:ext cx="1182383" cy="41530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endCxn id="18" idx="0"/>
          </p:cNvCxnSpPr>
          <p:nvPr/>
        </p:nvCxnSpPr>
        <p:spPr>
          <a:xfrm>
            <a:off x="4744089" y="2817804"/>
            <a:ext cx="0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828851" y="2817804"/>
            <a:ext cx="1159275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>
            <a:endCxn id="20" idx="0"/>
          </p:cNvCxnSpPr>
          <p:nvPr/>
        </p:nvCxnSpPr>
        <p:spPr>
          <a:xfrm>
            <a:off x="4968404" y="2798195"/>
            <a:ext cx="2307413" cy="42815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>
            <a:stCxn id="14" idx="2"/>
            <a:endCxn id="15" idx="1"/>
          </p:cNvCxnSpPr>
          <p:nvPr/>
        </p:nvCxnSpPr>
        <p:spPr>
          <a:xfrm>
            <a:off x="2238910" y="3595681"/>
            <a:ext cx="4280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/>
          <p:cNvCxnSpPr>
            <a:stCxn id="17" idx="2"/>
          </p:cNvCxnSpPr>
          <p:nvPr/>
        </p:nvCxnSpPr>
        <p:spPr>
          <a:xfrm flipH="1">
            <a:off x="3526600" y="3595681"/>
            <a:ext cx="1" cy="39893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连接符 52"/>
          <p:cNvCxnSpPr>
            <a:stCxn id="18" idx="2"/>
            <a:endCxn id="28" idx="1"/>
          </p:cNvCxnSpPr>
          <p:nvPr/>
        </p:nvCxnSpPr>
        <p:spPr>
          <a:xfrm flipH="1">
            <a:off x="4729542" y="3595681"/>
            <a:ext cx="14547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连接符 56"/>
          <p:cNvCxnSpPr>
            <a:stCxn id="19" idx="2"/>
            <a:endCxn id="29" idx="1"/>
          </p:cNvCxnSpPr>
          <p:nvPr/>
        </p:nvCxnSpPr>
        <p:spPr>
          <a:xfrm>
            <a:off x="5988126" y="3595681"/>
            <a:ext cx="14553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连接符 59"/>
          <p:cNvCxnSpPr>
            <a:stCxn id="20" idx="2"/>
            <a:endCxn id="30" idx="1"/>
          </p:cNvCxnSpPr>
          <p:nvPr/>
        </p:nvCxnSpPr>
        <p:spPr>
          <a:xfrm flipH="1">
            <a:off x="7275808" y="3595681"/>
            <a:ext cx="9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连接符 63"/>
          <p:cNvCxnSpPr>
            <a:stCxn id="29" idx="3"/>
            <a:endCxn id="12" idx="6"/>
          </p:cNvCxnSpPr>
          <p:nvPr/>
        </p:nvCxnSpPr>
        <p:spPr>
          <a:xfrm>
            <a:off x="6002679" y="4581829"/>
            <a:ext cx="932374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连接符 66"/>
          <p:cNvCxnSpPr>
            <a:stCxn id="30" idx="3"/>
            <a:endCxn id="10" idx="6"/>
          </p:cNvCxnSpPr>
          <p:nvPr/>
        </p:nvCxnSpPr>
        <p:spPr>
          <a:xfrm flipH="1">
            <a:off x="5121665" y="4581830"/>
            <a:ext cx="2154143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连接符 69"/>
          <p:cNvCxnSpPr>
            <a:stCxn id="15" idx="3"/>
            <a:endCxn id="9" idx="6"/>
          </p:cNvCxnSpPr>
          <p:nvPr/>
        </p:nvCxnSpPr>
        <p:spPr>
          <a:xfrm>
            <a:off x="2243190" y="4581829"/>
            <a:ext cx="2008597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连接符 71"/>
          <p:cNvCxnSpPr>
            <a:stCxn id="28" idx="3"/>
            <a:endCxn id="8" idx="6"/>
          </p:cNvCxnSpPr>
          <p:nvPr/>
        </p:nvCxnSpPr>
        <p:spPr>
          <a:xfrm flipH="1">
            <a:off x="3369922" y="4581830"/>
            <a:ext cx="1359620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连接符 72"/>
          <p:cNvCxnSpPr>
            <a:stCxn id="27" idx="3"/>
            <a:endCxn id="4" idx="7"/>
          </p:cNvCxnSpPr>
          <p:nvPr/>
        </p:nvCxnSpPr>
        <p:spPr>
          <a:xfrm flipH="1">
            <a:off x="1556534" y="4581828"/>
            <a:ext cx="1970066" cy="9517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958973" y="1705510"/>
            <a:ext cx="1836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288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效果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422" y="438579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645" y="235056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可用度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7084" y="4927376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写延迟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10ms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4067" y="4154102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读延迟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5ms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114" y="2520850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2"/>
                </a:solidFill>
              </a:rPr>
              <a:t>集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群可用度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&gt; 99.99%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80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软删除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Table</a:t>
            </a:r>
            <a:r>
              <a:rPr lang="zh-CN" altLang="en-US" sz="2000" dirty="0">
                <a:solidFill>
                  <a:srgbClr val="002060"/>
                </a:solidFill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</a:rPr>
              <a:t>后，数据会保</a:t>
            </a:r>
            <a:r>
              <a:rPr lang="zh-CN" altLang="en-US" sz="2000" dirty="0">
                <a:solidFill>
                  <a:srgbClr val="002060"/>
                </a:solidFill>
              </a:rPr>
              <a:t>留一段时</a:t>
            </a:r>
            <a:r>
              <a:rPr lang="zh-CN" altLang="en-US" sz="2000" dirty="0" smtClean="0">
                <a:solidFill>
                  <a:srgbClr val="002060"/>
                </a:solidFill>
              </a:rPr>
              <a:t>间，防止误删除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22" y="2730300"/>
            <a:ext cx="7910566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元数据恢复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2000" dirty="0" smtClean="0">
                <a:solidFill>
                  <a:srgbClr val="002060"/>
                </a:solidFill>
              </a:rPr>
              <a:t>损坏</a:t>
            </a:r>
            <a:r>
              <a:rPr lang="zh-CN" altLang="en-US" sz="2000" dirty="0">
                <a:solidFill>
                  <a:srgbClr val="002060"/>
                </a:solidFill>
              </a:rPr>
              <a:t>时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zh-CN" altLang="en-US" sz="2000" dirty="0" smtClean="0">
                <a:solidFill>
                  <a:srgbClr val="002060"/>
                </a:solidFill>
              </a:rPr>
              <a:t>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>
                <a:solidFill>
                  <a:srgbClr val="002060"/>
                </a:solidFill>
              </a:rPr>
              <a:t>收集并重建元数据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422" y="3783887"/>
            <a:ext cx="6188618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远程冷备份 （</a:t>
            </a:r>
            <a:r>
              <a:rPr lang="zh-CN" altLang="en-US" sz="2400" dirty="0">
                <a:solidFill>
                  <a:srgbClr val="002060"/>
                </a:solidFill>
              </a:rPr>
              <a:t>已</a:t>
            </a:r>
            <a:r>
              <a:rPr lang="zh-CN" altLang="en-US" sz="2400" dirty="0" smtClean="0">
                <a:solidFill>
                  <a:srgbClr val="002060"/>
                </a:solidFill>
              </a:rPr>
              <a:t>上线）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r>
              <a:rPr lang="zh-CN" altLang="en-US" sz="2000" dirty="0">
                <a:solidFill>
                  <a:srgbClr val="002060"/>
                </a:solidFill>
              </a:rPr>
              <a:t>定期备</a:t>
            </a:r>
            <a:r>
              <a:rPr lang="zh-CN" altLang="en-US" sz="2000" dirty="0" smtClean="0">
                <a:solidFill>
                  <a:srgbClr val="002060"/>
                </a:solidFill>
              </a:rPr>
              <a:t>份到</a:t>
            </a:r>
            <a:r>
              <a:rPr lang="zh-CN" altLang="en-US" sz="2000" dirty="0">
                <a:solidFill>
                  <a:srgbClr val="002060"/>
                </a:solidFill>
              </a:rPr>
              <a:t>异地</a:t>
            </a:r>
            <a:r>
              <a:rPr lang="zh-CN" altLang="en-US" sz="2000" dirty="0" smtClean="0">
                <a:solidFill>
                  <a:srgbClr val="002060"/>
                </a:solidFill>
              </a:rPr>
              <a:t>，譬如</a:t>
            </a:r>
            <a:r>
              <a:rPr lang="en-US" altLang="zh-CN" sz="2000" dirty="0" smtClean="0">
                <a:solidFill>
                  <a:srgbClr val="002060"/>
                </a:solidFill>
              </a:rPr>
              <a:t>HDFS</a:t>
            </a:r>
            <a:r>
              <a:rPr lang="zh-CN" altLang="en-US" sz="2000" dirty="0" smtClean="0">
                <a:solidFill>
                  <a:srgbClr val="002060"/>
                </a:solidFill>
              </a:rPr>
              <a:t>或者金山云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在需要的时候可快速恢复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421" y="5193791"/>
            <a:ext cx="6928243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跨机房同步 （开发中）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在多个机房部署集群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采</a:t>
            </a:r>
            <a:r>
              <a:rPr lang="zh-CN" altLang="en-US" sz="2000" dirty="0" smtClean="0">
                <a:solidFill>
                  <a:srgbClr val="002060"/>
                </a:solidFill>
              </a:rPr>
              <a:t>用</a:t>
            </a:r>
            <a:r>
              <a:rPr lang="zh-CN" altLang="en-US" sz="2000" dirty="0">
                <a:solidFill>
                  <a:srgbClr val="002060"/>
                </a:solidFill>
              </a:rPr>
              <a:t>异</a:t>
            </a:r>
            <a:r>
              <a:rPr lang="zh-CN" altLang="en-US" sz="2000" dirty="0" smtClean="0">
                <a:solidFill>
                  <a:srgbClr val="002060"/>
                </a:solidFill>
              </a:rPr>
              <a:t>步复制的方式同步数据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据安全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远程冷备份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9321" y="1571351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1096197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86614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6172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19269" y="1571350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云形 59"/>
          <p:cNvSpPr/>
          <p:nvPr/>
        </p:nvSpPr>
        <p:spPr>
          <a:xfrm>
            <a:off x="5717855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08272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金山云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57830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006921" y="2491159"/>
            <a:ext cx="1017142" cy="282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6921" y="2126159"/>
            <a:ext cx="10171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定期备份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05871" y="4278978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云形 63"/>
          <p:cNvSpPr/>
          <p:nvPr/>
        </p:nvSpPr>
        <p:spPr>
          <a:xfrm>
            <a:off x="3404457" y="4751591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94874" y="5198787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Pegasus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044432" y="4343328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571934" y="1884709"/>
            <a:ext cx="1349081" cy="1664953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右箭头 66"/>
          <p:cNvSpPr/>
          <p:nvPr/>
        </p:nvSpPr>
        <p:spPr>
          <a:xfrm rot="7247059">
            <a:off x="4640560" y="3761850"/>
            <a:ext cx="753111" cy="30233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92161" y="3758700"/>
            <a:ext cx="7003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冷备份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61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/>
      <p:bldP spid="66" grpId="0"/>
      <p:bldP spid="7" grpId="0" animBg="1"/>
      <p:bldP spid="67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05166" y="2332231"/>
            <a:ext cx="3917594" cy="393500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063375" y="51199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54100" y="51410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321" y="2332230"/>
            <a:ext cx="4065427" cy="39350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66045" y="5133292"/>
            <a:ext cx="3137595" cy="6242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跨机房同步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1618710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9127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5927147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564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72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3375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7374" y="147893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429" y="147893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6893" y="1970134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8558" y="1477313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8613" y="1477313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1658210" y="1911263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559" y="4038756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6614" y="4038756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6619" y="4084922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1" name="直接箭头连接符 30"/>
          <p:cNvCxnSpPr>
            <a:stCxn id="30" idx="1"/>
            <a:endCxn id="29" idx="3"/>
          </p:cNvCxnSpPr>
          <p:nvPr/>
        </p:nvCxnSpPr>
        <p:spPr>
          <a:xfrm flipH="1">
            <a:off x="1990048" y="4223421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/>
          <p:cNvSpPr/>
          <p:nvPr/>
        </p:nvSpPr>
        <p:spPr>
          <a:xfrm>
            <a:off x="5264996" y="403676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95051" y="403676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5056" y="408292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5" name="直接箭头连接符 34"/>
          <p:cNvCxnSpPr>
            <a:stCxn id="34" idx="1"/>
            <a:endCxn id="33" idx="3"/>
          </p:cNvCxnSpPr>
          <p:nvPr/>
        </p:nvCxnSpPr>
        <p:spPr>
          <a:xfrm flipH="1">
            <a:off x="6298485" y="422142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6034404" y="1981150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5815721" y="1922279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85284" y="4221425"/>
            <a:ext cx="1519282" cy="53892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5264996" y="451190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5051" y="451190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5056" y="4558074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44" idx="1"/>
            <a:endCxn id="43" idx="3"/>
          </p:cNvCxnSpPr>
          <p:nvPr/>
        </p:nvCxnSpPr>
        <p:spPr>
          <a:xfrm flipH="1">
            <a:off x="6298485" y="4696573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矩形 45"/>
          <p:cNvSpPr/>
          <p:nvPr/>
        </p:nvSpPr>
        <p:spPr>
          <a:xfrm>
            <a:off x="943249" y="454459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3304" y="454459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43309" y="459075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9" name="直接箭头连接符 48"/>
          <p:cNvCxnSpPr>
            <a:stCxn id="48" idx="1"/>
            <a:endCxn id="47" idx="3"/>
          </p:cNvCxnSpPr>
          <p:nvPr/>
        </p:nvCxnSpPr>
        <p:spPr>
          <a:xfrm flipH="1">
            <a:off x="1976738" y="472925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32" idx="1"/>
            <a:endCxn id="48" idx="3"/>
          </p:cNvCxnSpPr>
          <p:nvPr/>
        </p:nvCxnSpPr>
        <p:spPr>
          <a:xfrm flipH="1">
            <a:off x="3671974" y="4221425"/>
            <a:ext cx="1593022" cy="50783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右大括号 53"/>
          <p:cNvSpPr/>
          <p:nvPr/>
        </p:nvSpPr>
        <p:spPr>
          <a:xfrm rot="10800000">
            <a:off x="723079" y="4152750"/>
            <a:ext cx="200390" cy="68232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7912890" y="4122310"/>
            <a:ext cx="281521" cy="6791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6559" y="5253507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6614" y="5253507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56619" y="5299673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59" name="直接箭头连接符 58"/>
          <p:cNvCxnSpPr>
            <a:stCxn id="58" idx="1"/>
            <a:endCxn id="57" idx="3"/>
          </p:cNvCxnSpPr>
          <p:nvPr/>
        </p:nvCxnSpPr>
        <p:spPr>
          <a:xfrm flipH="1">
            <a:off x="1990048" y="5438172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矩形 59"/>
          <p:cNvSpPr/>
          <p:nvPr/>
        </p:nvSpPr>
        <p:spPr>
          <a:xfrm>
            <a:off x="5270255" y="5221242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00310" y="5221242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70315" y="5267408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63" name="直接箭头连接符 62"/>
          <p:cNvCxnSpPr>
            <a:stCxn id="62" idx="1"/>
            <a:endCxn id="61" idx="3"/>
          </p:cNvCxnSpPr>
          <p:nvPr/>
        </p:nvCxnSpPr>
        <p:spPr>
          <a:xfrm flipH="1">
            <a:off x="6303744" y="5405907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曲线连接符 64"/>
          <p:cNvCxnSpPr>
            <a:stCxn id="55" idx="1"/>
            <a:endCxn id="62" idx="3"/>
          </p:cNvCxnSpPr>
          <p:nvPr/>
        </p:nvCxnSpPr>
        <p:spPr>
          <a:xfrm rot="10800000" flipV="1">
            <a:off x="7998981" y="4461877"/>
            <a:ext cx="195431" cy="944029"/>
          </a:xfrm>
          <a:prstGeom prst="curvedConnector5">
            <a:avLst>
              <a:gd name="adj1" fmla="val -119601"/>
              <a:gd name="adj2" fmla="val 60649"/>
              <a:gd name="adj3" fmla="val -12211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曲线连接符 74"/>
          <p:cNvCxnSpPr>
            <a:stCxn id="54" idx="1"/>
            <a:endCxn id="56" idx="1"/>
          </p:cNvCxnSpPr>
          <p:nvPr/>
        </p:nvCxnSpPr>
        <p:spPr>
          <a:xfrm>
            <a:off x="723079" y="4493910"/>
            <a:ext cx="233480" cy="944262"/>
          </a:xfrm>
          <a:prstGeom prst="curvedConnector3">
            <a:avLst>
              <a:gd name="adj1" fmla="val -6001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851661" y="4122310"/>
            <a:ext cx="42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/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720541" y="4124388"/>
            <a:ext cx="453434" cy="28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87" name="直接箭头连接符 86"/>
          <p:cNvCxnSpPr>
            <a:stCxn id="85" idx="3"/>
          </p:cNvCxnSpPr>
          <p:nvPr/>
        </p:nvCxnSpPr>
        <p:spPr>
          <a:xfrm>
            <a:off x="3903640" y="5445393"/>
            <a:ext cx="656301" cy="56891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箭头连接符 87"/>
          <p:cNvCxnSpPr>
            <a:stCxn id="82" idx="1"/>
          </p:cNvCxnSpPr>
          <p:nvPr/>
        </p:nvCxnSpPr>
        <p:spPr>
          <a:xfrm flipH="1">
            <a:off x="4576533" y="5428169"/>
            <a:ext cx="486842" cy="59309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/>
          <p:cNvSpPr txBox="1"/>
          <p:nvPr/>
        </p:nvSpPr>
        <p:spPr>
          <a:xfrm>
            <a:off x="4355766" y="6024370"/>
            <a:ext cx="670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跨机房同步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93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5" grpId="0" animBg="1"/>
      <p:bldP spid="14" grpId="0" animBg="1"/>
      <p:bldP spid="16" grpId="0" animBg="1"/>
      <p:bldP spid="8" grpId="0"/>
      <p:bldP spid="22" grpId="0" animBg="1"/>
      <p:bldP spid="23" grpId="0" animBg="1"/>
      <p:bldP spid="20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/>
      <p:bldP spid="37" grpId="0"/>
      <p:bldP spid="39" grpId="0" animBg="1"/>
      <p:bldP spid="42" grpId="0" animBg="1"/>
      <p:bldP spid="43" grpId="0" animBg="1"/>
      <p:bldP spid="44" grpId="0"/>
      <p:bldP spid="46" grpId="0" animBg="1"/>
      <p:bldP spid="47" grpId="0" animBg="1"/>
      <p:bldP spid="48" grpId="0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/>
      <p:bldP spid="80" grpId="0"/>
      <p:bldP spid="81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491343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514" y="193983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主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70514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4685" y="190756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备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6070" y="2472413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Collector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2318" y="3206498"/>
            <a:ext cx="4381504" cy="30266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9970" y="5476995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13113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356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599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9627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3655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4742" y="4138905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99456" y="4737619"/>
            <a:ext cx="83139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1779814" y="4737619"/>
            <a:ext cx="484414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 flipH="1">
            <a:off x="2432957" y="4737619"/>
            <a:ext cx="12790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2996292" y="4737619"/>
            <a:ext cx="144235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endCxn id="17" idx="0"/>
          </p:cNvCxnSpPr>
          <p:nvPr/>
        </p:nvCxnSpPr>
        <p:spPr>
          <a:xfrm>
            <a:off x="3268435" y="4737619"/>
            <a:ext cx="530678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endCxn id="18" idx="0"/>
          </p:cNvCxnSpPr>
          <p:nvPr/>
        </p:nvCxnSpPr>
        <p:spPr>
          <a:xfrm>
            <a:off x="3559627" y="4737619"/>
            <a:ext cx="903514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圆角矩形 38"/>
          <p:cNvSpPr/>
          <p:nvPr/>
        </p:nvSpPr>
        <p:spPr>
          <a:xfrm>
            <a:off x="5200649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90456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91347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1154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00649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90456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991347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81154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00649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90456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07674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7481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6188530" y="1659159"/>
            <a:ext cx="2302324" cy="1153886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48821" y="201592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Zookeeper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91343" y="3903615"/>
            <a:ext cx="2477859" cy="83400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集群部署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167" y="2178622"/>
            <a:ext cx="30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+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集群部署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85" y="2647532"/>
            <a:ext cx="7442006" cy="3647575"/>
          </a:xfrm>
          <a:prstGeom prst="rect">
            <a:avLst/>
          </a:prstGeom>
        </p:spPr>
      </p:pic>
      <p:sp>
        <p:nvSpPr>
          <p:cNvPr id="7" name="Shape 131"/>
          <p:cNvSpPr/>
          <p:nvPr/>
        </p:nvSpPr>
        <p:spPr>
          <a:xfrm>
            <a:off x="831921" y="740146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集群监控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4017" y="1595962"/>
            <a:ext cx="776434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集群可以用</a:t>
            </a:r>
            <a:r>
              <a:rPr lang="en-US" altLang="zh-CN" sz="2000" dirty="0" smtClean="0">
                <a:solidFill>
                  <a:srgbClr val="002060"/>
                </a:solidFill>
              </a:rPr>
              <a:t>falcon</a:t>
            </a:r>
            <a:r>
              <a:rPr lang="zh-CN" altLang="en-US" sz="2000" dirty="0" smtClean="0">
                <a:solidFill>
                  <a:srgbClr val="002060"/>
                </a:solidFill>
              </a:rPr>
              <a:t>进行监控：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https</a:t>
            </a: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github.com/XiaoMi/open-falcon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监控项包括：集群可用度、</a:t>
            </a:r>
            <a:r>
              <a:rPr lang="en-US" altLang="zh-CN" sz="2000" dirty="0" smtClean="0">
                <a:solidFill>
                  <a:srgbClr val="002060"/>
                </a:solidFill>
              </a:rPr>
              <a:t>QPS</a:t>
            </a:r>
            <a:r>
              <a:rPr lang="zh-CN" altLang="en-US" sz="2000" dirty="0" smtClean="0">
                <a:solidFill>
                  <a:srgbClr val="002060"/>
                </a:solidFill>
              </a:rPr>
              <a:t>、延迟、存储用</a:t>
            </a:r>
            <a:r>
              <a:rPr lang="zh-CN" altLang="en-US" sz="2000" dirty="0">
                <a:solidFill>
                  <a:srgbClr val="002060"/>
                </a:solidFill>
              </a:rPr>
              <a:t>量</a:t>
            </a:r>
            <a:r>
              <a:rPr lang="zh-CN" altLang="en-US" sz="2000" dirty="0" smtClean="0">
                <a:solidFill>
                  <a:srgbClr val="002060"/>
                </a:solidFill>
              </a:rPr>
              <a:t>、节点健康状况、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2000" dirty="0" smtClean="0">
                <a:solidFill>
                  <a:srgbClr val="002060"/>
                </a:solidFill>
              </a:rPr>
              <a:t>分布情况、集群异常统计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6"/>
              </a:rPr>
              <a:t>https://github.com/XiaoMi/pegasus/wiki/</a:t>
            </a:r>
            <a:r>
              <a:rPr lang="zh-CN" altLang="en-US" dirty="0" smtClean="0">
                <a:hlinkClick r:id="rId6"/>
              </a:rPr>
              <a:t>可视化监控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1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ccoe.com/eductraining/assets/images/courses/proj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57" y="2579189"/>
            <a:ext cx="2952932" cy="1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1808252" y="4079050"/>
            <a:ext cx="3818575" cy="13046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</a:t>
            </a:r>
            <a:r>
              <a:rPr lang="zh-CN" altLang="en-US" dirty="0" smtClean="0">
                <a:solidFill>
                  <a:srgbClr val="002060"/>
                </a:solidFill>
              </a:rPr>
              <a:t>户的烦恼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122346" y="423199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设计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0019" y="4282835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开发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90026" y="3856029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测试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4604" y="314051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调研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18340" y="197160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运营</a:t>
            </a:r>
          </a:p>
        </p:txBody>
      </p:sp>
      <p:sp>
        <p:nvSpPr>
          <p:cNvPr id="11" name="椭圆 10"/>
          <p:cNvSpPr/>
          <p:nvPr/>
        </p:nvSpPr>
        <p:spPr>
          <a:xfrm>
            <a:off x="3616598" y="160263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推广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8451" y="192585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变现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60739" y="294831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上线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0661" y="565226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400" dirty="0"/>
              <a:t>存储数据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endCxn id="4" idx="0"/>
          </p:cNvCxnSpPr>
          <p:nvPr/>
        </p:nvCxnSpPr>
        <p:spPr>
          <a:xfrm>
            <a:off x="4420327" y="5383656"/>
            <a:ext cx="248738" cy="2686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5817691" y="5001987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选型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7691" y="5448035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开发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7691" y="589408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测试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7691" y="6325499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运维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90026" y="5209805"/>
            <a:ext cx="815887" cy="530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>
            <a:stCxn id="4" idx="3"/>
          </p:cNvCxnSpPr>
          <p:nvPr/>
        </p:nvCxnSpPr>
        <p:spPr>
          <a:xfrm flipV="1">
            <a:off x="5497469" y="5626003"/>
            <a:ext cx="808444" cy="2570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>
            <a:off x="5490026" y="6024149"/>
            <a:ext cx="835847" cy="2129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5490026" y="6105258"/>
            <a:ext cx="835847" cy="3649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8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5" y="5062104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89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13855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28" y="1728286"/>
            <a:ext cx="1302430" cy="65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29" y="2643676"/>
            <a:ext cx="1302430" cy="736341"/>
          </a:xfrm>
          <a:prstGeom prst="rect">
            <a:avLst/>
          </a:prstGeom>
        </p:spPr>
      </p:pic>
      <p:pic>
        <p:nvPicPr>
          <p:cNvPr id="1026" name="Picture 2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8" y="3698969"/>
            <a:ext cx="1302429" cy="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14279504681&amp;di=3dd7aabea9b915056a29d8cef12303ed&amp;imgtype=0&amp;src=http%3A%2F%2Fimage.techweb.com.cn%2Fupload%2Froll%2F2015%2F12%2F01%2F201512016602_992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9" y="4766187"/>
            <a:ext cx="1302428" cy="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82885" y="1880295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github.com/XiaoMi/pegasus/wiki/Cpp</a:t>
            </a:r>
            <a:r>
              <a:rPr lang="zh-CN" altLang="en-US" dirty="0" smtClean="0">
                <a:hlinkClick r:id="rId8"/>
              </a:rPr>
              <a:t>客户端文档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2885" y="2933860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>
                <a:hlinkClick r:id="rId9"/>
              </a:rPr>
              <a:t>https://github.com/XiaoMi/pegasus/wiki/Java</a:t>
            </a:r>
            <a:r>
              <a:rPr lang="zh-CN" altLang="en-US" dirty="0" smtClean="0">
                <a:hlinkClick r:id="rId9"/>
              </a:rPr>
              <a:t>客户端文档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9029" y="3876233"/>
            <a:ext cx="6215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0"/>
              </a:rPr>
              <a:t>https://github.com/XiaoMi/pegasus/wiki/Python</a:t>
            </a:r>
            <a:r>
              <a:rPr lang="zh-CN" altLang="en-US" dirty="0" smtClean="0">
                <a:hlinkClick r:id="rId10"/>
              </a:rPr>
              <a:t>客户端文档</a:t>
            </a:r>
            <a:endParaRPr lang="zh-CN" altLang="en-US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93275" y="5036453"/>
            <a:ext cx="621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1"/>
              </a:rPr>
              <a:t>https://github.com/XiaoMi/pegasus/wiki/Go</a:t>
            </a:r>
            <a:r>
              <a:rPr lang="zh-CN" altLang="en-US" dirty="0" smtClean="0">
                <a:hlinkClick r:id="rId11"/>
              </a:rPr>
              <a:t>客户端文档</a:t>
            </a:r>
            <a:endParaRPr lang="zh-CN" altLang="en-US" dirty="0"/>
          </a:p>
        </p:txBody>
      </p:sp>
      <p:sp>
        <p:nvSpPr>
          <p:cNvPr id="12" name="文本框 67"/>
          <p:cNvSpPr txBox="1"/>
          <p:nvPr/>
        </p:nvSpPr>
        <p:spPr>
          <a:xfrm>
            <a:off x="708611" y="6032737"/>
            <a:ext cx="8114260" cy="8086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另外还支持</a:t>
            </a:r>
            <a:r>
              <a:rPr lang="en-US" altLang="zh-CN" sz="2400" dirty="0" smtClean="0">
                <a:solidFill>
                  <a:srgbClr val="002060"/>
                </a:solidFill>
              </a:rPr>
              <a:t>Node.js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Scala</a:t>
            </a:r>
            <a:r>
              <a:rPr lang="zh-CN" altLang="en-US" sz="2400" dirty="0" smtClean="0">
                <a:solidFill>
                  <a:srgbClr val="002060"/>
                </a:solidFill>
              </a:rPr>
              <a:t>客户端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如果其他语言需求？欢迎贡献或者联系我们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据访问过程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3769" y="1978275"/>
            <a:ext cx="161108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卡片 6"/>
          <p:cNvSpPr/>
          <p:nvPr/>
        </p:nvSpPr>
        <p:spPr>
          <a:xfrm>
            <a:off x="302371" y="3798148"/>
            <a:ext cx="3145973" cy="917255"/>
          </a:xfrm>
          <a:prstGeom prst="flowChartPunchedCar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chemeClr val="accent2"/>
                </a:solidFill>
              </a:rPr>
              <a:t>meta_servers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= </a:t>
            </a:r>
            <a:r>
              <a:rPr lang="en-US" altLang="zh-CN" sz="1400" dirty="0" smtClean="0">
                <a:solidFill>
                  <a:schemeClr val="accent2"/>
                </a:solidFill>
              </a:rPr>
              <a:t>host1:port1,host2:port2</a:t>
            </a:r>
          </a:p>
          <a:p>
            <a:r>
              <a:rPr lang="en-US" altLang="zh-CN" sz="1400" dirty="0" err="1" smtClean="0"/>
              <a:t>operation_timeout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1000</a:t>
            </a:r>
          </a:p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383" y="3406586"/>
            <a:ext cx="30480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配</a:t>
            </a:r>
            <a:r>
              <a:rPr lang="zh-CN" altLang="en-US" dirty="0" smtClean="0"/>
              <a:t>置文件</a:t>
            </a:r>
            <a:r>
              <a:rPr lang="en-US" altLang="zh-CN" dirty="0" err="1" smtClean="0"/>
              <a:t>p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egasus.properties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1589313" y="2386895"/>
            <a:ext cx="0" cy="101969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468085" y="2667926"/>
            <a:ext cx="11974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67282" y="3048983"/>
            <a:ext cx="4343400" cy="327660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63886" y="3825923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主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63886" y="4557785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4332" y="3271183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82599" y="4704664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2599" y="5392718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318929" y="4037678"/>
            <a:ext cx="1644957" cy="6148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3318929" y="4099158"/>
            <a:ext cx="1644957" cy="6162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3515270" y="4110694"/>
            <a:ext cx="11974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连</a:t>
            </a:r>
            <a:r>
              <a:rPr lang="zh-CN" altLang="en-US" dirty="0" smtClean="0">
                <a:solidFill>
                  <a:srgbClr val="FF0000"/>
                </a:solidFill>
              </a:rPr>
              <a:t>接</a:t>
            </a:r>
            <a:r>
              <a:rPr lang="en-US" altLang="zh-CN" dirty="0" smtClean="0">
                <a:solidFill>
                  <a:srgbClr val="FF0000"/>
                </a:solidFill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2394856" y="2409127"/>
            <a:ext cx="2569030" cy="14361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文本框 43"/>
          <p:cNvSpPr txBox="1"/>
          <p:nvPr/>
        </p:nvSpPr>
        <p:spPr>
          <a:xfrm>
            <a:off x="2750151" y="2818566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获取路由表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6" idx="3"/>
          </p:cNvCxnSpPr>
          <p:nvPr/>
        </p:nvCxnSpPr>
        <p:spPr>
          <a:xfrm>
            <a:off x="2394856" y="2182585"/>
            <a:ext cx="5181601" cy="10352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4278085" y="2262868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访问数据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371" y="5430583"/>
            <a:ext cx="7387498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寻址过程不依赖</a:t>
            </a: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用户直接提供</a:t>
            </a:r>
            <a:r>
              <a:rPr lang="en-US" altLang="zh-CN" sz="2000" dirty="0" smtClean="0">
                <a:solidFill>
                  <a:srgbClr val="002060"/>
                </a:solidFill>
              </a:rPr>
              <a:t>Meta 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地址列表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982598" y="3976109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02699" y="5953319"/>
            <a:ext cx="15532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72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接</a:t>
            </a:r>
            <a:r>
              <a:rPr lang="zh-CN" altLang="en-US" dirty="0" smtClean="0">
                <a:solidFill>
                  <a:srgbClr val="002060"/>
                </a:solidFill>
              </a:rPr>
              <a:t>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865" y="2192620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867" y="4478051"/>
            <a:ext cx="1191430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ea typeface="Calibri"/>
                <a:cs typeface="Calibri"/>
              </a:rPr>
              <a:t>HashKey_2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561" y="219262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55666" y="219262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4561" y="271435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55666" y="271435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24561" y="321236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55666" y="321236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524561" y="447805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55666" y="447805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24561" y="499978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55666" y="499978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24561" y="549779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55666" y="549779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93132" y="4290059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文本框 39"/>
          <p:cNvSpPr txBox="1"/>
          <p:nvPr/>
        </p:nvSpPr>
        <p:spPr>
          <a:xfrm>
            <a:off x="1524562" y="3412495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文本框 41"/>
          <p:cNvSpPr txBox="1"/>
          <p:nvPr/>
        </p:nvSpPr>
        <p:spPr>
          <a:xfrm>
            <a:off x="1524561" y="5682457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40"/>
          <p:cNvSpPr txBox="1"/>
          <p:nvPr/>
        </p:nvSpPr>
        <p:spPr>
          <a:xfrm>
            <a:off x="320911" y="1588423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43"/>
          <p:cNvSpPr txBox="1"/>
          <p:nvPr/>
        </p:nvSpPr>
        <p:spPr>
          <a:xfrm>
            <a:off x="1819125" y="1610685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文本框 44"/>
          <p:cNvSpPr txBox="1"/>
          <p:nvPr/>
        </p:nvSpPr>
        <p:spPr>
          <a:xfrm>
            <a:off x="3404953" y="1621979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99866" y="1997838"/>
            <a:ext cx="8861315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直接箭头连接符 90"/>
          <p:cNvCxnSpPr/>
          <p:nvPr/>
        </p:nvCxnSpPr>
        <p:spPr>
          <a:xfrm>
            <a:off x="4366333" y="2377285"/>
            <a:ext cx="54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935500" y="2172975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右大括号 92"/>
          <p:cNvSpPr/>
          <p:nvPr/>
        </p:nvSpPr>
        <p:spPr>
          <a:xfrm>
            <a:off x="4366333" y="2545968"/>
            <a:ext cx="279919" cy="136464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649774" y="3223744"/>
            <a:ext cx="260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938469" y="2798451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右大括号 95"/>
          <p:cNvSpPr/>
          <p:nvPr/>
        </p:nvSpPr>
        <p:spPr>
          <a:xfrm>
            <a:off x="7657479" y="2004368"/>
            <a:ext cx="298585" cy="439250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993213" y="3982111"/>
            <a:ext cx="10543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右大括号 97"/>
          <p:cNvSpPr/>
          <p:nvPr/>
        </p:nvSpPr>
        <p:spPr>
          <a:xfrm>
            <a:off x="6238950" y="2107282"/>
            <a:ext cx="298585" cy="207913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587723" y="2942542"/>
            <a:ext cx="113679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ash_scan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93133" y="6389794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0143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67"/>
          <p:cNvSpPr txBox="1"/>
          <p:nvPr/>
        </p:nvSpPr>
        <p:spPr>
          <a:xfrm>
            <a:off x="679521" y="1635048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三种接口区别：</a:t>
            </a:r>
            <a:r>
              <a:rPr lang="en-US" altLang="zh-CN" sz="2400" dirty="0" smtClean="0">
                <a:solidFill>
                  <a:srgbClr val="002060"/>
                </a:solidFill>
              </a:rPr>
              <a:t>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multiGet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batchGet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09475" y="363513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multiGet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0780" y="2279145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0780" y="5259859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batchGet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3599" y="2463810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0780" y="24638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351" y="24638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0481" y="26745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51794" y="380569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4808" y="33342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74509" y="35449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64808" y="3800312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74509" y="4011101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64808" y="428110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274509" y="449189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10800000">
            <a:off x="4168222" y="3388969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0077" y="33342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60351" y="380569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0351" y="4277172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3325" y="505410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0506" y="505410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50077" y="505410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280207" y="5264890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3325" y="5567435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70506" y="556743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077" y="556743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280207" y="5778224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233325" y="6062264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70506" y="606226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50077" y="6062264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80207" y="627305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5901" y="3215813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901" y="4888788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27525" y="2336314"/>
            <a:ext cx="1510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读单条数据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7525" y="3482526"/>
            <a:ext cx="164022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一次读取同一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下的多条数据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36902" y="5150709"/>
            <a:ext cx="181668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Get</a:t>
            </a:r>
            <a:r>
              <a:rPr lang="zh-CN" altLang="en-US" dirty="0" smtClean="0"/>
              <a:t>的批量封装，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能需要访问多个节点获取数据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187833" y="2777671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187832" y="4460670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187833" y="6133644"/>
            <a:ext cx="1093141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290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64067" y="18065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6240" y="1914158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查询某</a:t>
            </a:r>
            <a:r>
              <a:rPr lang="zh-CN" altLang="en-US" dirty="0" smtClean="0"/>
              <a:t>个</a:t>
            </a:r>
            <a:r>
              <a:rPr lang="zh-CN" altLang="en-US" dirty="0"/>
              <a:t>数</a:t>
            </a:r>
            <a:r>
              <a:rPr lang="zh-CN" altLang="en-US" dirty="0" smtClean="0"/>
              <a:t>据的</a:t>
            </a:r>
            <a:r>
              <a:rPr lang="en-US" altLang="zh-CN" dirty="0" smtClean="0"/>
              <a:t>TTL</a:t>
            </a:r>
            <a:r>
              <a:rPr lang="zh-CN" altLang="en-US" dirty="0" smtClean="0"/>
              <a:t>时间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64067" y="29611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exist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6240" y="3152431"/>
            <a:ext cx="44721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HashKey,SortKey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下是否存在</a:t>
            </a:r>
            <a:r>
              <a:rPr lang="en-US" altLang="zh-CN" dirty="0" smtClean="0"/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8310" y="4137348"/>
            <a:ext cx="26298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sortKeyCount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6239" y="4328648"/>
            <a:ext cx="42918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的个数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14456" y="5232196"/>
            <a:ext cx="2527441" cy="14667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异步调用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8600" y="5763032"/>
            <a:ext cx="1755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所有接口都支持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687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Java</a:t>
            </a:r>
            <a:r>
              <a:rPr lang="zh-CN" altLang="en-US" dirty="0" smtClean="0">
                <a:solidFill>
                  <a:srgbClr val="002060"/>
                </a:solidFill>
              </a:rPr>
              <a:t>客户端最佳实践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2102" y="1708859"/>
            <a:ext cx="197133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线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程安全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1873300"/>
            <a:ext cx="5249022" cy="423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所有</a:t>
            </a:r>
            <a:r>
              <a:rPr lang="zh-CN" altLang="en-US" sz="1800" dirty="0" smtClean="0"/>
              <a:t>接</a:t>
            </a:r>
            <a:r>
              <a:rPr lang="zh-CN" altLang="en-US" sz="1800" dirty="0"/>
              <a:t>口都是线程安全</a:t>
            </a:r>
            <a:r>
              <a:rPr lang="zh-CN" altLang="en-US" sz="1800" dirty="0" smtClean="0"/>
              <a:t>的，不用担心多线程问题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2102" y="2890640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并发性能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52102" y="4074526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Client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单例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2890640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客户端底</a:t>
            </a:r>
            <a:r>
              <a:rPr lang="zh-CN" altLang="en-US" sz="1800" dirty="0" smtClean="0"/>
              <a:t>层是</a:t>
            </a:r>
            <a:r>
              <a:rPr lang="zh-CN" altLang="en-US" sz="1800" dirty="0"/>
              <a:t>异</a:t>
            </a:r>
            <a:r>
              <a:rPr lang="zh-CN" altLang="en-US" sz="1800" dirty="0" smtClean="0"/>
              <a:t>步方式实</a:t>
            </a:r>
            <a:r>
              <a:rPr lang="zh-CN" altLang="en-US" sz="1800" dirty="0"/>
              <a:t>现的，可支持较大并</a:t>
            </a:r>
            <a:r>
              <a:rPr lang="zh-CN" altLang="en-US" sz="1800" dirty="0" smtClean="0"/>
              <a:t>发，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不用担心性能问题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4074526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 </a:t>
            </a:r>
            <a:r>
              <a:rPr lang="en-US" altLang="zh-CN" sz="1800" dirty="0" err="1" smtClean="0"/>
              <a:t>getSingletonClient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获得的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是单例，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可以重复使用</a:t>
            </a:r>
            <a:endParaRPr lang="en-US" altLang="zh-CN" sz="1800" dirty="0" smtClean="0"/>
          </a:p>
        </p:txBody>
      </p:sp>
      <p:sp>
        <p:nvSpPr>
          <p:cNvPr id="10" name="矩形 9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zh-CN" altLang="en-US" dirty="0" smtClean="0">
                <a:hlinkClick r:id="rId4"/>
              </a:rPr>
              <a:t>最佳实践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52102" y="5257657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翻页功能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5453859"/>
            <a:ext cx="5428086" cy="4365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通过客户端提供的接口，能够轻松实现数据翻页功能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66625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TTL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240" y="1761757"/>
            <a:ext cx="350074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支持对数据指定过期时间，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数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据过期后就无法读取到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11339" y="170895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82267" y="3329135"/>
            <a:ext cx="6369703" cy="27796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5498791" y="4382411"/>
            <a:ext cx="1983480" cy="1290775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0309" y="4346987"/>
            <a:ext cx="9452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013785" y="3979165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3013785" y="5357028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589084" y="4362129"/>
            <a:ext cx="770562" cy="708377"/>
          </a:xfrm>
          <a:prstGeom prst="smileyFac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59646" y="4326777"/>
            <a:ext cx="1654139" cy="2596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 flipH="1" flipV="1">
            <a:off x="1359646" y="4885545"/>
            <a:ext cx="1654139" cy="7311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 18"/>
          <p:cNvSpPr/>
          <p:nvPr/>
        </p:nvSpPr>
        <p:spPr>
          <a:xfrm>
            <a:off x="1408938" y="404681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>
            <a:stCxn id="7" idx="6"/>
          </p:cNvCxnSpPr>
          <p:nvPr/>
        </p:nvCxnSpPr>
        <p:spPr>
          <a:xfrm>
            <a:off x="3794621" y="4238839"/>
            <a:ext cx="1704170" cy="5759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542979" y="4892580"/>
            <a:ext cx="1217857" cy="36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8981" y="4895936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0509" y="3786776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计</a:t>
            </a:r>
            <a:r>
              <a:rPr lang="zh-CN" altLang="en-US" sz="1400" dirty="0" smtClean="0"/>
              <a:t>算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TTL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>
            <a:endCxn id="10" idx="6"/>
          </p:cNvCxnSpPr>
          <p:nvPr/>
        </p:nvCxnSpPr>
        <p:spPr>
          <a:xfrm flipH="1">
            <a:off x="3794621" y="5390759"/>
            <a:ext cx="1704170" cy="2259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3733833" y="5737074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过</a:t>
            </a:r>
            <a:r>
              <a:rPr lang="zh-CN" altLang="en-US" sz="1400" dirty="0" smtClean="0"/>
              <a:t>滤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?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7513444" y="5004945"/>
            <a:ext cx="430882" cy="192271"/>
          </a:xfrm>
          <a:prstGeom prst="left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55405" y="4750810"/>
            <a:ext cx="956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后</a:t>
            </a:r>
            <a:r>
              <a:rPr lang="zh-CN" altLang="en-US" sz="1400" dirty="0" smtClean="0"/>
              <a:t>台</a:t>
            </a:r>
            <a:r>
              <a:rPr lang="zh-CN" altLang="en-US" sz="1400" dirty="0"/>
              <a:t>线</a:t>
            </a:r>
            <a:r>
              <a:rPr lang="zh-CN" altLang="en-US" sz="1400" dirty="0" smtClean="0"/>
              <a:t>程负责清理垃圾数据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812" y="5356418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41770" y="5366626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cap="none" spc="0" dirty="0" smtClean="0">
                <a:ln/>
                <a:solidFill>
                  <a:schemeClr val="bg2"/>
                </a:solidFill>
                <a:effectLst/>
              </a:rPr>
              <a:t>不存在</a:t>
            </a:r>
            <a:endParaRPr lang="zh-CN" altLang="en-US" cap="none" spc="0" dirty="0">
              <a:ln/>
              <a:solidFill>
                <a:schemeClr val="bg2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4677" y="5428183"/>
            <a:ext cx="3227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1" y="2763552"/>
            <a:ext cx="8172450" cy="25717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326597" y="2784100"/>
            <a:ext cx="1638388" cy="2571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2618" y="3297074"/>
            <a:ext cx="14794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en-US" altLang="zh-CN" dirty="0" err="1" smtClean="0">
                <a:hlinkClick r:id="rId5"/>
              </a:rPr>
              <a:t>ttl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17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</a:t>
            </a:r>
            <a:r>
              <a:rPr lang="zh-CN" altLang="en-US" dirty="0" smtClean="0">
                <a:solidFill>
                  <a:srgbClr val="002060"/>
                </a:solidFill>
              </a:rPr>
              <a:t>级使用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单行事务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单行事务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对同一个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的写操作，保证总是原子的，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包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括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incr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checkAndSet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337" y="4359732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4351" y="388825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351" y="4354353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4351" y="483514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1257765" y="3943010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78836" y="3034145"/>
            <a:ext cx="4614446" cy="287828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9261" y="3023605"/>
            <a:ext cx="15880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0472" y="437175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2303121" y="4539018"/>
            <a:ext cx="1820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</p:cNvCxnSpPr>
          <p:nvPr/>
        </p:nvCxnSpPr>
        <p:spPr>
          <a:xfrm>
            <a:off x="5115077" y="4556418"/>
            <a:ext cx="1724702" cy="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6839779" y="3912846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849858" y="4539018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849859" y="5144174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0472" y="366873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0472" y="5054119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551385" y="3603044"/>
            <a:ext cx="1194523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的数据写入同一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331113" y="3603045"/>
            <a:ext cx="1292630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的操作在同一线程内串行执行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8438" y="6331462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https://github.com/XiaoMi/pegasus/</a:t>
            </a:r>
            <a:r>
              <a:rPr lang="zh-CN" altLang="en-US" dirty="0" smtClean="0">
                <a:hlinkClick r:id="rId4"/>
              </a:rPr>
              <a:t>wiki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>
                <a:hlinkClick r:id="rId4"/>
              </a:rPr>
              <a:t>单行原子操作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68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>
                <a:solidFill>
                  <a:srgbClr val="002060"/>
                </a:solidFill>
              </a:rPr>
              <a:t>条</a:t>
            </a:r>
            <a:r>
              <a:rPr lang="zh-CN" altLang="en-US" dirty="0" smtClean="0">
                <a:solidFill>
                  <a:srgbClr val="002060"/>
                </a:solidFill>
              </a:rPr>
              <a:t>件过滤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条件过滤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进行字符串匹配，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只有符合条件的结果才会返回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2204" y="360234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匹配类型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74438" y="2832974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前缀匹配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4438" y="3546982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后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74438" y="4260990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任意位置匹配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>
            <a:stCxn id="2" idx="3"/>
            <a:endCxn id="3" idx="2"/>
          </p:cNvCxnSpPr>
          <p:nvPr/>
        </p:nvCxnSpPr>
        <p:spPr>
          <a:xfrm flipV="1">
            <a:off x="3305922" y="3092648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2" idx="3"/>
            <a:endCxn id="9" idx="2"/>
          </p:cNvCxnSpPr>
          <p:nvPr/>
        </p:nvCxnSpPr>
        <p:spPr>
          <a:xfrm>
            <a:off x="3305922" y="3806656"/>
            <a:ext cx="116851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2" idx="3"/>
            <a:endCxn id="10" idx="2"/>
          </p:cNvCxnSpPr>
          <p:nvPr/>
        </p:nvCxnSpPr>
        <p:spPr>
          <a:xfrm>
            <a:off x="3305922" y="3806656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圆角矩形 18"/>
          <p:cNvSpPr/>
          <p:nvPr/>
        </p:nvSpPr>
        <p:spPr>
          <a:xfrm>
            <a:off x="2142204" y="5365578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支持操作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9657" y="5004158"/>
            <a:ext cx="14342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multiGet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78837" y="5675906"/>
            <a:ext cx="141509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9" idx="3"/>
            <a:endCxn id="20" idx="2"/>
          </p:cNvCxnSpPr>
          <p:nvPr/>
        </p:nvCxnSpPr>
        <p:spPr>
          <a:xfrm flipV="1">
            <a:off x="3305922" y="5263832"/>
            <a:ext cx="653735" cy="3060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19" idx="3"/>
            <a:endCxn id="21" idx="2"/>
          </p:cNvCxnSpPr>
          <p:nvPr/>
        </p:nvCxnSpPr>
        <p:spPr>
          <a:xfrm>
            <a:off x="3305922" y="5569888"/>
            <a:ext cx="672915" cy="365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5532676" y="5069537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32676" y="5754024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en-US" altLang="zh-CN" dirty="0" err="1" smtClean="0">
                <a:hlinkClick r:id="rId4"/>
              </a:rPr>
              <a:t>multiGet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211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用户的需求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柱形 1"/>
          <p:cNvSpPr/>
          <p:nvPr/>
        </p:nvSpPr>
        <p:spPr>
          <a:xfrm>
            <a:off x="3706380" y="3495297"/>
            <a:ext cx="1023257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存储系统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22" y="2990135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3663583" y="1627471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61084" y="205755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60130" y="3232938"/>
            <a:ext cx="217761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数据一致性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2910" y="5192019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可伸缩性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75639" y="4440090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30181" y="5080380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可监控性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80178" y="2433522"/>
            <a:ext cx="226132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接口易用性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29152" y="4005943"/>
            <a:ext cx="17664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自动运维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9304" y="2724108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60085" y="4741866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离线业务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061342" y="3064902"/>
            <a:ext cx="230969" cy="34294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4069690" y="4247558"/>
            <a:ext cx="237521" cy="36387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80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容器支持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容器支持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50307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r>
              <a:rPr lang="zh-CN" altLang="en-US" dirty="0"/>
              <a:t>本</a:t>
            </a:r>
            <a:r>
              <a:rPr lang="zh-CN" altLang="en-US" dirty="0" smtClean="0"/>
              <a:t>身不支持容器类型，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但是其</a:t>
            </a:r>
            <a:r>
              <a:rPr lang="en-US" altLang="zh-CN" dirty="0" err="1" smtClean="0"/>
              <a:t>HashKey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的数据模型可以模拟容器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4157" y="332564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8837" y="332564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3533" y="332564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4638" y="332564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3533" y="384737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4199883" y="27317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43"/>
          <p:cNvSpPr txBox="1"/>
          <p:nvPr/>
        </p:nvSpPr>
        <p:spPr>
          <a:xfrm>
            <a:off x="5698097" y="275398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7283925" y="276527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4638" y="384737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11658" y="3152420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1658" y="4393882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114157" y="456939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8837" y="4569396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03533" y="456939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34638" y="456939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3533" y="509112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4638" y="509112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1658" y="5624149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14157" y="579966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8837" y="579966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3533" y="579966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34638" y="579966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3533" y="632139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34638" y="632139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85681" y="2845942"/>
            <a:ext cx="0" cy="39350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68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流量控制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204137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Why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2" y="2041374"/>
            <a:ext cx="5249022" cy="8502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很多业务是定期灌数据模式，可以容忍</a:t>
            </a:r>
            <a:r>
              <a:rPr lang="en-US" altLang="zh-CN" sz="1800" dirty="0" smtClean="0">
                <a:solidFill>
                  <a:srgbClr val="002060"/>
                </a:solidFill>
              </a:rPr>
              <a:t>QPS</a:t>
            </a:r>
            <a:r>
              <a:rPr lang="zh-CN" altLang="en-US" sz="1800" dirty="0" smtClean="0">
                <a:solidFill>
                  <a:srgbClr val="002060"/>
                </a:solidFill>
              </a:rPr>
              <a:t>限制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如果写</a:t>
            </a:r>
            <a:r>
              <a:rPr lang="zh-CN" altLang="en-US" sz="1800" dirty="0">
                <a:solidFill>
                  <a:srgbClr val="002060"/>
                </a:solidFill>
              </a:rPr>
              <a:t>压力太大，会影响读写的延迟性</a:t>
            </a:r>
            <a:r>
              <a:rPr lang="zh-CN" altLang="en-US" sz="1800" dirty="0" smtClean="0">
                <a:solidFill>
                  <a:srgbClr val="002060"/>
                </a:solidFill>
              </a:rPr>
              <a:t>能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38728" y="330316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How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8727" y="4708640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Result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71" y="4670437"/>
            <a:ext cx="4388883" cy="1580264"/>
          </a:xfrm>
          <a:prstGeom prst="rect">
            <a:avLst/>
          </a:prstGeom>
        </p:spPr>
      </p:pic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3209940"/>
            <a:ext cx="5491173" cy="1056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Java Client</a:t>
            </a:r>
            <a:r>
              <a:rPr lang="zh-CN" altLang="en-US" sz="1800" dirty="0" smtClean="0">
                <a:solidFill>
                  <a:srgbClr val="002060"/>
                </a:solidFill>
              </a:rPr>
              <a:t>中提供了流量控制辅助类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FlowController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每次写操作之前只需要调用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 </a:t>
            </a:r>
            <a:r>
              <a:rPr lang="zh-CN" altLang="en-US" sz="1800" dirty="0" smtClean="0">
                <a:solidFill>
                  <a:srgbClr val="002060"/>
                </a:solidFill>
              </a:rPr>
              <a:t>来获得流量配额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如</a:t>
            </a:r>
            <a:r>
              <a:rPr lang="zh-CN" altLang="en-US" sz="1800" dirty="0" smtClean="0">
                <a:solidFill>
                  <a:srgbClr val="002060"/>
                </a:solidFill>
              </a:rPr>
              <a:t>果超过流量限制，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</a:t>
            </a:r>
            <a:r>
              <a:rPr lang="zh-CN" altLang="en-US" sz="1800" dirty="0" smtClean="0">
                <a:solidFill>
                  <a:srgbClr val="002060"/>
                </a:solidFill>
              </a:rPr>
              <a:t>将会阻塞一段时间返回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zh-CN" altLang="en-US" dirty="0" smtClean="0">
                <a:hlinkClick r:id="rId5"/>
              </a:rPr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6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Redis</a:t>
            </a:r>
            <a:r>
              <a:rPr lang="zh-CN" altLang="en-US" dirty="0" smtClean="0">
                <a:solidFill>
                  <a:srgbClr val="002060"/>
                </a:solidFill>
              </a:rPr>
              <a:t>适配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5653827" y="2021982"/>
            <a:ext cx="3206839" cy="2331076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528" y="2710467"/>
            <a:ext cx="18674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Cluster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07596" y="161621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9263" y="186243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33353" y="288263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5020" y="312885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44085" y="414905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752" y="439527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607160" y="3067302"/>
            <a:ext cx="1290947" cy="662275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490" y="3194952"/>
            <a:ext cx="12750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>
            <a:stCxn id="20" idx="3"/>
            <a:endCxn id="13" idx="2"/>
          </p:cNvCxnSpPr>
          <p:nvPr/>
        </p:nvCxnSpPr>
        <p:spPr>
          <a:xfrm flipV="1">
            <a:off x="1962499" y="2093270"/>
            <a:ext cx="845097" cy="1286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16" idx="2"/>
          </p:cNvCxnSpPr>
          <p:nvPr/>
        </p:nvCxnSpPr>
        <p:spPr>
          <a:xfrm flipV="1">
            <a:off x="1962499" y="3359690"/>
            <a:ext cx="870854" cy="19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18" idx="2"/>
          </p:cNvCxnSpPr>
          <p:nvPr/>
        </p:nvCxnSpPr>
        <p:spPr>
          <a:xfrm>
            <a:off x="1962499" y="3379617"/>
            <a:ext cx="881586" cy="12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</p:cNvCxnSpPr>
          <p:nvPr/>
        </p:nvCxnSpPr>
        <p:spPr>
          <a:xfrm flipV="1">
            <a:off x="4660006" y="3541823"/>
            <a:ext cx="1019578" cy="108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6"/>
          </p:cNvCxnSpPr>
          <p:nvPr/>
        </p:nvCxnSpPr>
        <p:spPr>
          <a:xfrm>
            <a:off x="4649274" y="3359690"/>
            <a:ext cx="1094228" cy="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6"/>
            <a:endCxn id="11" idx="2"/>
          </p:cNvCxnSpPr>
          <p:nvPr/>
        </p:nvCxnSpPr>
        <p:spPr>
          <a:xfrm>
            <a:off x="4623517" y="2093270"/>
            <a:ext cx="1040257" cy="109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90918" y="5287827"/>
            <a:ext cx="68784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SET  GET  DEL  SETEX  TTL  PTTL  INCR  INCRBY  DECR  DECRBY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https://github.com/XiaoMi/pegasus/wiki/Redis</a:t>
            </a:r>
            <a:r>
              <a:rPr lang="zh-CN" altLang="en-US" dirty="0" smtClean="0">
                <a:hlinkClick r:id="rId4"/>
              </a:rPr>
              <a:t>适配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94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GEO</a:t>
            </a:r>
            <a:r>
              <a:rPr lang="zh-CN" altLang="en-US" dirty="0" smtClean="0">
                <a:solidFill>
                  <a:srgbClr val="002060"/>
                </a:solidFill>
              </a:rPr>
              <a:t>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https://github.com/XiaoMi/pegasus/wiki/GEO</a:t>
            </a:r>
            <a:r>
              <a:rPr lang="zh-CN" altLang="en-US" dirty="0" smtClean="0">
                <a:hlinkClick r:id="rId4"/>
              </a:rPr>
              <a:t>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40" y="1418743"/>
            <a:ext cx="5966576" cy="4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ETL</a:t>
            </a:r>
            <a:r>
              <a:rPr lang="zh-CN" altLang="en-US" dirty="0" smtClean="0">
                <a:solidFill>
                  <a:srgbClr val="002060"/>
                </a:solidFill>
              </a:rPr>
              <a:t>工具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86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使用</a:t>
            </a:r>
            <a:r>
              <a:rPr lang="en-US" altLang="zh-CN" dirty="0" err="1" smtClean="0">
                <a:hlinkClick r:id="rId4"/>
              </a:rPr>
              <a:t>DataX</a:t>
            </a:r>
            <a:r>
              <a:rPr lang="zh-CN" altLang="en-US" dirty="0" smtClean="0">
                <a:hlinkClick r:id="rId4"/>
              </a:rPr>
              <a:t>导数据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迁移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6422" y="4198894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DataX</a:t>
            </a:r>
            <a:r>
              <a:rPr lang="zh-CN" altLang="en-US" sz="2400" dirty="0" smtClean="0">
                <a:solidFill>
                  <a:srgbClr val="002060"/>
                </a:solidFill>
              </a:rPr>
              <a:t>导数据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2029097" y="2177140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5240835" y="2120679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8" y="3523971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https://github.com/XiaoMi/pegasus/wiki/Table</a:t>
            </a:r>
            <a:r>
              <a:rPr lang="zh-CN" altLang="en-US" dirty="0" smtClean="0">
                <a:hlinkClick r:id="rId5"/>
              </a:rPr>
              <a:t>迁移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1863635" y="4737821"/>
            <a:ext cx="1959430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-US" altLang="zh-CN" dirty="0" smtClean="0"/>
              <a:t>/HBase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185331" y="4729994"/>
            <a:ext cx="1249680" cy="577863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797277" y="4737820"/>
            <a:ext cx="1648551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4174897" y="5811963"/>
            <a:ext cx="1476966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05051" y="5300030"/>
            <a:ext cx="618309" cy="57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651863" y="5307858"/>
            <a:ext cx="792480" cy="570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876806" y="5347063"/>
            <a:ext cx="1" cy="43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732" y="2454260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20747" y="2432183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835" y="2882255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7277" y="2868184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823065" y="3053611"/>
            <a:ext cx="1828798" cy="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26622" y="3049245"/>
            <a:ext cx="90091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c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opy_data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9948" y="4809137"/>
            <a:ext cx="914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。。。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617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Benchmark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https://github.com/XiaoMi/pegasus/wiki/Benchmark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473882"/>
            <a:ext cx="8548255" cy="48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6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典型业务场景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85461" y="3376022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85461" y="1741713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5071" y="2025134"/>
            <a:ext cx="1518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Redis as 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5071" y="3573901"/>
            <a:ext cx="14314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HBase/MySQL/MongoDB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55180" y="2767203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610" y="2833635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下箭头 3"/>
          <p:cNvSpPr/>
          <p:nvPr/>
        </p:nvSpPr>
        <p:spPr>
          <a:xfrm rot="14419668">
            <a:off x="2868372" y="2110877"/>
            <a:ext cx="221028" cy="92729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下箭头 13"/>
          <p:cNvSpPr/>
          <p:nvPr/>
        </p:nvSpPr>
        <p:spPr>
          <a:xfrm rot="18171590">
            <a:off x="2859610" y="3021675"/>
            <a:ext cx="244784" cy="101396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11605" y="2833635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8693" y="2900067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下箭头 17"/>
          <p:cNvSpPr/>
          <p:nvPr/>
        </p:nvSpPr>
        <p:spPr>
          <a:xfrm rot="18298887">
            <a:off x="5462624" y="2073120"/>
            <a:ext cx="236179" cy="1099122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下箭头 18"/>
          <p:cNvSpPr/>
          <p:nvPr/>
        </p:nvSpPr>
        <p:spPr>
          <a:xfrm rot="13917550">
            <a:off x="5448108" y="2967744"/>
            <a:ext cx="217617" cy="110550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5174" y="2847048"/>
            <a:ext cx="6295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双写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809" y="2874668"/>
            <a:ext cx="12119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先读</a:t>
            </a:r>
            <a:r>
              <a:rPr lang="en-US" altLang="zh-CN" dirty="0" smtClean="0"/>
              <a:t>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949588" y="2247343"/>
            <a:ext cx="1900498" cy="164169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存在问题：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读写逻辑复杂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数据一</a:t>
            </a:r>
            <a:r>
              <a:rPr lang="zh-CN" altLang="en-US" sz="1800" dirty="0">
                <a:solidFill>
                  <a:srgbClr val="002060"/>
                </a:solidFill>
              </a:rPr>
              <a:t>致</a:t>
            </a:r>
            <a:r>
              <a:rPr lang="zh-CN" altLang="en-US" sz="1800" dirty="0" smtClean="0">
                <a:solidFill>
                  <a:srgbClr val="002060"/>
                </a:solidFill>
              </a:rPr>
              <a:t>性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服务可用性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机</a:t>
            </a:r>
            <a:r>
              <a:rPr lang="zh-CN" altLang="en-US" sz="1800" dirty="0">
                <a:solidFill>
                  <a:srgbClr val="002060"/>
                </a:solidFill>
              </a:rPr>
              <a:t>器</a:t>
            </a:r>
            <a:r>
              <a:rPr lang="zh-CN" altLang="en-US" sz="1800" dirty="0" smtClean="0">
                <a:solidFill>
                  <a:srgbClr val="002060"/>
                </a:solidFill>
              </a:rPr>
              <a:t>成</a:t>
            </a:r>
            <a:r>
              <a:rPr lang="zh-CN" altLang="en-US" sz="1800" dirty="0">
                <a:solidFill>
                  <a:srgbClr val="002060"/>
                </a:solidFill>
              </a:rPr>
              <a:t>本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3824565" y="4560918"/>
            <a:ext cx="814180" cy="883574"/>
          </a:xfrm>
          <a:prstGeom prst="rightArrow">
            <a:avLst/>
          </a:prstGeom>
          <a:solidFill>
            <a:srgbClr val="00B0F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96691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51121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00322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7410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2932364" y="5855990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5243845" y="5890341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71899" y="5626227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6305" y="5909648"/>
            <a:ext cx="11266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991900" y="4665845"/>
            <a:ext cx="1058238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368596" y="4657549"/>
            <a:ext cx="1396944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742" y="4688372"/>
            <a:ext cx="2774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31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1" grpId="0"/>
      <p:bldP spid="32" grpId="0" animBg="1"/>
      <p:bldP spid="33" grpId="0"/>
      <p:bldP spid="36" grpId="0" animBg="1"/>
      <p:bldP spid="37" grpId="0" animBg="1"/>
      <p:bldP spid="39" grpId="0" animBg="1"/>
      <p:bldP spid="40" grpId="0"/>
      <p:bldP spid="2" grpId="0" animBg="1"/>
      <p:bldP spid="29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- LBS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原来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Redis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，数据更新麻烦，运维工作量重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现在：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，数据实时更新，运维简单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收益：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性能</a:t>
            </a:r>
            <a:r>
              <a:rPr lang="zh-CN" altLang="en-US" sz="1800" dirty="0">
                <a:solidFill>
                  <a:srgbClr val="002060"/>
                </a:solidFill>
              </a:rPr>
              <a:t>：平均延迟在</a:t>
            </a:r>
            <a:r>
              <a:rPr lang="en-US" altLang="zh-CN" sz="1800" dirty="0">
                <a:solidFill>
                  <a:srgbClr val="FF0000"/>
                </a:solidFill>
              </a:rPr>
              <a:t>1ms</a:t>
            </a:r>
            <a:r>
              <a:rPr lang="zh-CN" altLang="en-US" sz="1800" dirty="0">
                <a:solidFill>
                  <a:srgbClr val="002060"/>
                </a:solidFill>
              </a:rPr>
              <a:t>以内，</a:t>
            </a:r>
            <a:r>
              <a:rPr lang="en-US" altLang="zh-CN" sz="1800" dirty="0">
                <a:solidFill>
                  <a:srgbClr val="002060"/>
                </a:solidFill>
              </a:rPr>
              <a:t>P99</a:t>
            </a:r>
            <a:r>
              <a:rPr lang="zh-CN" altLang="en-US" sz="1800" dirty="0">
                <a:solidFill>
                  <a:srgbClr val="002060"/>
                </a:solidFill>
              </a:rPr>
              <a:t>延迟在</a:t>
            </a:r>
            <a:r>
              <a:rPr lang="en-US" altLang="zh-CN" sz="1800" dirty="0" smtClean="0">
                <a:solidFill>
                  <a:srgbClr val="FF0000"/>
                </a:solidFill>
              </a:rPr>
              <a:t>5ms</a:t>
            </a:r>
            <a:r>
              <a:rPr lang="zh-CN" altLang="en-US" sz="1800" dirty="0" smtClean="0">
                <a:solidFill>
                  <a:srgbClr val="002060"/>
                </a:solidFill>
              </a:rPr>
              <a:t>左右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稳定性：定位服务日平均</a:t>
            </a:r>
            <a:r>
              <a:rPr lang="zh-CN" altLang="en-US" sz="1800" dirty="0" smtClean="0">
                <a:solidFill>
                  <a:srgbClr val="002060"/>
                </a:solidFill>
              </a:rPr>
              <a:t>调用</a:t>
            </a:r>
            <a:r>
              <a:rPr lang="zh-CN" altLang="en-US" sz="1800" dirty="0">
                <a:solidFill>
                  <a:srgbClr val="FF0000"/>
                </a:solidFill>
              </a:rPr>
              <a:t>数</a:t>
            </a:r>
            <a:r>
              <a:rPr lang="zh-CN" altLang="en-US" sz="1800" dirty="0" smtClean="0">
                <a:solidFill>
                  <a:srgbClr val="FF0000"/>
                </a:solidFill>
              </a:rPr>
              <a:t>十亿</a:t>
            </a:r>
            <a:r>
              <a:rPr lang="zh-CN" altLang="en-US" sz="1800" dirty="0">
                <a:solidFill>
                  <a:srgbClr val="002060"/>
                </a:solidFill>
              </a:rPr>
              <a:t>次</a:t>
            </a:r>
            <a:r>
              <a:rPr lang="zh-CN" altLang="en-US" sz="1800" dirty="0" smtClean="0">
                <a:solidFill>
                  <a:srgbClr val="002060"/>
                </a:solidFill>
              </a:rPr>
              <a:t>，超时次数控制</a:t>
            </a:r>
            <a:r>
              <a:rPr lang="zh-CN" altLang="en-US" sz="1800" dirty="0">
                <a:solidFill>
                  <a:srgbClr val="002060"/>
                </a:solidFill>
              </a:rPr>
              <a:t>在</a:t>
            </a:r>
            <a:r>
              <a:rPr lang="zh-CN" altLang="en-US" sz="1800" dirty="0">
                <a:solidFill>
                  <a:srgbClr val="FF0000"/>
                </a:solidFill>
              </a:rPr>
              <a:t>个</a:t>
            </a:r>
            <a:r>
              <a:rPr lang="zh-CN" altLang="en-US" sz="1800" dirty="0" smtClean="0">
                <a:solidFill>
                  <a:srgbClr val="FF0000"/>
                </a:solidFill>
              </a:rPr>
              <a:t>位数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成本：</a:t>
            </a:r>
            <a:r>
              <a:rPr lang="en-US" altLang="zh-CN" sz="1800" dirty="0" smtClean="0">
                <a:solidFill>
                  <a:srgbClr val="002060"/>
                </a:solidFill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Redis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10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Pegasus</a:t>
            </a:r>
            <a:r>
              <a:rPr lang="zh-CN" altLang="en-US" sz="1800" dirty="0">
                <a:solidFill>
                  <a:srgbClr val="002060"/>
                </a:solidFill>
              </a:rPr>
              <a:t>，节约了</a:t>
            </a:r>
            <a:r>
              <a:rPr lang="en-US" altLang="zh-CN" sz="1800" dirty="0">
                <a:solidFill>
                  <a:srgbClr val="FF0000"/>
                </a:solidFill>
              </a:rPr>
              <a:t>60%</a:t>
            </a:r>
            <a:r>
              <a:rPr lang="zh-CN" altLang="en-US" sz="1800" dirty="0" smtClean="0">
                <a:solidFill>
                  <a:srgbClr val="002060"/>
                </a:solidFill>
              </a:rPr>
              <a:t>机器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3999140"/>
            <a:ext cx="7620000" cy="237403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373079" y="406804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黄色为读；紫色为更新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https://github.com/XiaoMi/pegasus/wiki/LBS</a:t>
            </a:r>
            <a:r>
              <a:rPr lang="zh-CN" altLang="en-US" dirty="0" smtClean="0">
                <a:hlinkClick r:id="rId5"/>
              </a:rPr>
              <a:t>业务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57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– </a:t>
            </a:r>
            <a:r>
              <a:rPr lang="zh-CN" altLang="en-US" dirty="0" smtClean="0">
                <a:solidFill>
                  <a:srgbClr val="002060"/>
                </a:solidFill>
              </a:rPr>
              <a:t>广告</a:t>
            </a:r>
            <a:r>
              <a:rPr lang="en-US" altLang="zh-CN" dirty="0" smtClean="0">
                <a:solidFill>
                  <a:srgbClr val="002060"/>
                </a:solidFill>
              </a:rPr>
              <a:t>CTR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业务特点：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数据量大：数十亿条数据，数</a:t>
            </a:r>
            <a:r>
              <a:rPr lang="en-US" altLang="zh-CN" sz="1800" dirty="0" smtClean="0">
                <a:solidFill>
                  <a:srgbClr val="002060"/>
                </a:solidFill>
              </a:rPr>
              <a:t>TB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更新</a:t>
            </a:r>
            <a:r>
              <a:rPr lang="zh-CN" altLang="en-US" sz="1800" dirty="0">
                <a:solidFill>
                  <a:srgbClr val="002060"/>
                </a:solidFill>
              </a:rPr>
              <a:t>频繁：数据每日几乎全量更新</a:t>
            </a:r>
            <a:r>
              <a:rPr lang="zh-CN" altLang="en-US" sz="1800" dirty="0" smtClean="0">
                <a:solidFill>
                  <a:srgbClr val="002060"/>
                </a:solidFill>
              </a:rPr>
              <a:t>，要求快速加载并生效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读延迟</a:t>
            </a:r>
            <a:r>
              <a:rPr lang="zh-CN" altLang="en-US" sz="1800" dirty="0">
                <a:solidFill>
                  <a:srgbClr val="002060"/>
                </a:solidFill>
              </a:rPr>
              <a:t>低：线上广告业务要求延迟很低，</a:t>
            </a:r>
            <a:r>
              <a:rPr lang="zh-CN" altLang="en-US" sz="1800" dirty="0" smtClean="0">
                <a:solidFill>
                  <a:srgbClr val="002060"/>
                </a:solidFill>
              </a:rPr>
              <a:t>超时通常都设置在</a:t>
            </a:r>
            <a:r>
              <a:rPr lang="en-US" altLang="zh-CN" sz="1800" dirty="0" smtClean="0">
                <a:solidFill>
                  <a:srgbClr val="002060"/>
                </a:solidFill>
              </a:rPr>
              <a:t>10</a:t>
            </a:r>
            <a:r>
              <a:rPr lang="zh-CN" altLang="en-US" sz="1800" dirty="0" smtClean="0">
                <a:solidFill>
                  <a:srgbClr val="002060"/>
                </a:solidFill>
              </a:rPr>
              <a:t>毫秒以内，要求</a:t>
            </a:r>
            <a:r>
              <a:rPr lang="zh-CN" altLang="en-US" sz="1800" dirty="0">
                <a:solidFill>
                  <a:srgbClr val="002060"/>
                </a:solidFill>
              </a:rPr>
              <a:t>极低的超时</a:t>
            </a:r>
            <a:r>
              <a:rPr lang="zh-CN" altLang="en-US" sz="1800" dirty="0" smtClean="0">
                <a:solidFill>
                  <a:srgbClr val="002060"/>
                </a:solidFill>
              </a:rPr>
              <a:t>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方案：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存储，开启数据压缩，提高存储利用率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使用双集群读写分离方案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，读写不会同时进行，避免写影响读，保证读性能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数据更新采用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bulk_load</a:t>
            </a:r>
            <a:r>
              <a:rPr lang="zh-CN" altLang="en-US" sz="1800" dirty="0" smtClean="0">
                <a:solidFill>
                  <a:srgbClr val="002060"/>
                </a:solidFill>
              </a:rPr>
              <a:t>模式，避免不必要的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RocksDB</a:t>
            </a:r>
            <a:r>
              <a:rPr lang="en-US" altLang="zh-CN" sz="1800" dirty="0" smtClean="0">
                <a:solidFill>
                  <a:srgbClr val="002060"/>
                </a:solidFill>
              </a:rPr>
              <a:t> Compaction</a:t>
            </a:r>
            <a:r>
              <a:rPr lang="zh-CN" altLang="en-US" sz="1800" dirty="0" smtClean="0">
                <a:solidFill>
                  <a:srgbClr val="002060"/>
                </a:solidFill>
              </a:rPr>
              <a:t>，提高写速度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广告业务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7373" y="4334258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 smtClean="0"/>
              <a:t>A: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7373" y="5423414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/>
              <a:t>B</a:t>
            </a:r>
            <a:r>
              <a:rPr lang="en-US" altLang="zh-CN" sz="1400" dirty="0" smtClean="0"/>
              <a:t>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80" y="3984439"/>
            <a:ext cx="6753225" cy="1127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880" y="5245496"/>
            <a:ext cx="6915150" cy="113822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655771" y="410241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蓝</a:t>
            </a:r>
            <a:r>
              <a:rPr lang="zh-CN" altLang="en-US" sz="1400" dirty="0" smtClean="0"/>
              <a:t>色为读；红色为写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用户</a:t>
            </a:r>
            <a:r>
              <a:rPr lang="zh-CN" altLang="en-US" dirty="0" smtClean="0">
                <a:solidFill>
                  <a:srgbClr val="002060"/>
                </a:solidFill>
              </a:rPr>
              <a:t>的烦恼解决了吗？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9218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2" y="2049237"/>
            <a:ext cx="1323904" cy="13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4" y="1863904"/>
            <a:ext cx="2146759" cy="16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3051426" y="2490294"/>
            <a:ext cx="2619128" cy="441789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6351" y="3195491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使用简单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544" y="3558474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658" y="4505750"/>
            <a:ext cx="15356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性能满足需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3301" y="3770277"/>
            <a:ext cx="1600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不担心丢数据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8836" y="4919414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</a:t>
            </a:r>
            <a:r>
              <a:rPr lang="zh-CN" altLang="en-US" dirty="0" smtClean="0"/>
              <a:t>扩容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8524" y="5330510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无需运维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7616" y="5619719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系</a:t>
            </a:r>
            <a:r>
              <a:rPr lang="zh-CN" altLang="en-US" dirty="0" smtClean="0"/>
              <a:t>统稳定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13082" y="6126938"/>
            <a:ext cx="235278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我啥都不想操心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93617" y="3315444"/>
            <a:ext cx="0" cy="3424403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89798" y="3492837"/>
            <a:ext cx="18366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简单的数据模型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61015" y="3713411"/>
            <a:ext cx="1956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易使用的数据接口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13019" y="4620363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2105" y="436301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63916" y="443569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9919" y="4036763"/>
            <a:ext cx="14636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强一致语义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39016" y="557693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自动运维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3868" y="5032961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易伸缩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8211" y="5037792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冷备份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9406" y="5574169"/>
            <a:ext cx="1515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跨机房同步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90499" y="6139982"/>
            <a:ext cx="401463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这个系统让我啥都不用操心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27160" y="5121770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</a:t>
            </a:r>
            <a:r>
              <a:rPr lang="zh-CN" altLang="en-US" dirty="0" smtClean="0"/>
              <a:t>面监控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7616" y="4391463"/>
            <a:ext cx="1782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级数据量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944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服</a:t>
            </a:r>
            <a:r>
              <a:rPr lang="zh-CN" altLang="en-US" dirty="0" smtClean="0">
                <a:solidFill>
                  <a:srgbClr val="002060"/>
                </a:solidFill>
              </a:rPr>
              <a:t>务可用性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4170789" y="493089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68246" y="2911762"/>
            <a:ext cx="140987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7326" y="3975789"/>
            <a:ext cx="1476858" cy="699447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35189" y="1859623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65956" y="3518520"/>
            <a:ext cx="1608069" cy="7519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32234" y="2521983"/>
            <a:ext cx="874067" cy="89652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 flipV="1">
            <a:off x="2774025" y="3308275"/>
            <a:ext cx="1429837" cy="3759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2825550" y="3984159"/>
            <a:ext cx="1565116" cy="28629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2569482" y="4220131"/>
            <a:ext cx="1546008" cy="93588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4929405" y="1934960"/>
            <a:ext cx="2324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6315" y="3082349"/>
            <a:ext cx="1418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所读即所写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5789" y="4158479"/>
            <a:ext cx="23317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节点宕机不丢失数据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4181" y="5189631"/>
            <a:ext cx="25308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超时率在可接受范围内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35189" y="5881570"/>
            <a:ext cx="1575512" cy="665638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69835" y="6026027"/>
            <a:ext cx="39821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集群扩容方便，且扩容过程不中断服务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246305" y="4360124"/>
            <a:ext cx="1298279" cy="141726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00719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项目开源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5" y="1957682"/>
            <a:ext cx="8675505" cy="3742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21609" y="5991647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/>
              <a:t>开源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github.com/xiaomi/pegasus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149" y="2433076"/>
            <a:ext cx="1280228" cy="538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97" y="3446698"/>
            <a:ext cx="3480896" cy="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8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未来计划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364552" y="1988512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完善功能</a:t>
            </a:r>
          </a:p>
        </p:txBody>
      </p:sp>
      <p:sp>
        <p:nvSpPr>
          <p:cNvPr id="5" name="椭圆 4"/>
          <p:cNvSpPr/>
          <p:nvPr/>
        </p:nvSpPr>
        <p:spPr>
          <a:xfrm>
            <a:off x="1364549" y="5188785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开源推广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8981" y="2283488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根据业务需要完善功能，将系统做到极致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64550" y="3582224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服务业务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8980" y="3887919"/>
            <a:ext cx="42085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提供高质量的服务，让更多用户受益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8980" y="5494480"/>
            <a:ext cx="45384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打造开源社区，让系统为更多公司所用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9" y="6375007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51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00201" y="960292"/>
            <a:ext cx="6583507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在做项目的时候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在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需要存储数据的时候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想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到我们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咨询我们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帮你</a:t>
            </a:r>
            <a:r>
              <a:rPr lang="zh-CN" altLang="en-US" sz="4400" b="1" dirty="0">
                <a:solidFill>
                  <a:srgbClr val="002060"/>
                </a:solidFill>
              </a:rPr>
              <a:t>节省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很多时间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将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更多精力专注在业务上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这就是我们的价值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1026" y="5519057"/>
            <a:ext cx="506185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请记住这个邮箱：</a:t>
            </a:r>
            <a:r>
              <a:rPr lang="en-US" altLang="zh-CN" sz="2000" dirty="0" smtClean="0">
                <a:solidFill>
                  <a:srgbClr val="0000FF"/>
                </a:solidFill>
              </a:rPr>
              <a:t>pegasus-help@xiaomi.com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欢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迎咨询！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80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小米云存储服务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53546" y="5193245"/>
            <a:ext cx="5444031" cy="7725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8515" y="4216654"/>
            <a:ext cx="5439062" cy="743665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58515" y="3174676"/>
            <a:ext cx="5439062" cy="839708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1533" y="5293564"/>
            <a:ext cx="1808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7467" y="4342002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586" y="3327040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HBase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53546" y="1970059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0553" y="2039060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对象存储服务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41719" y="1957816"/>
            <a:ext cx="1824692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8238" y="2046695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结构化</a:t>
            </a:r>
            <a:r>
              <a:rPr lang="zh-CN" altLang="en-US" dirty="0" smtClean="0">
                <a:solidFill>
                  <a:schemeClr val="bg1"/>
                </a:solidFill>
              </a:rPr>
              <a:t>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8429" y="1961131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436" y="2030132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EMQ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消息队列服务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87993" y="3526473"/>
            <a:ext cx="17836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结构化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半结构化数据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1543" y="4434598"/>
            <a:ext cx="12390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33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943" y="3132657"/>
            <a:ext cx="2787763" cy="18632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527122" y="871369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Storage Service In Xiaomi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31420" y="2580758"/>
            <a:ext cx="26318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rgbClr val="7030A0"/>
                </a:solidFill>
              </a:rPr>
              <a:t>上百个业务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23192" y="1767437"/>
            <a:ext cx="30822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 smtClean="0">
                <a:solidFill>
                  <a:schemeClr val="accent5"/>
                </a:solidFill>
              </a:rPr>
              <a:t>PB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级数据规模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0638" y="2515708"/>
            <a:ext cx="253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chemeClr val="accent6"/>
                </a:solidFill>
              </a:rPr>
              <a:t>数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万亿行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3659" y="4033518"/>
            <a:ext cx="25358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千万级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QPS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041" y="3823050"/>
            <a:ext cx="23038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FF0000"/>
                </a:solidFill>
              </a:rPr>
              <a:t>&gt;99.95%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9449" y="5428232"/>
            <a:ext cx="43497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 HBase Committers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 smtClean="0">
                <a:solidFill>
                  <a:srgbClr val="002060"/>
                </a:solidFill>
              </a:rPr>
              <a:t>在小米的应用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15" y="3336540"/>
            <a:ext cx="2359870" cy="1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15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>
                <a:solidFill>
                  <a:srgbClr val="002060"/>
                </a:solidFill>
              </a:rPr>
              <a:t>存</a:t>
            </a:r>
            <a:r>
              <a:rPr lang="zh-CN" altLang="en-US" dirty="0" smtClean="0">
                <a:solidFill>
                  <a:srgbClr val="002060"/>
                </a:solidFill>
              </a:rPr>
              <a:t>在的问题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1" y="1721772"/>
            <a:ext cx="4744155" cy="3519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21013" y="28321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数据不在本地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1013" y="2050587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分层架构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1013" y="357069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机恢复速度慢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9036" y="5654666"/>
            <a:ext cx="1280957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可用性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096" y="5660562"/>
            <a:ext cx="1256286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/>
          <p:cNvSpPr/>
          <p:nvPr/>
        </p:nvSpPr>
        <p:spPr>
          <a:xfrm>
            <a:off x="921012" y="43092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Java GC 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问题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24645" y="5339099"/>
            <a:ext cx="305198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性能和可用性要求没那么高</a:t>
            </a:r>
            <a:endParaRPr lang="en-US" altLang="zh-CN" dirty="0" smtClean="0"/>
          </a:p>
        </p:txBody>
      </p:sp>
      <p:cxnSp>
        <p:nvCxnSpPr>
          <p:cNvPr id="4" name="直接箭头连接符 3"/>
          <p:cNvCxnSpPr>
            <a:stCxn id="12" idx="4"/>
            <a:endCxn id="21" idx="0"/>
          </p:cNvCxnSpPr>
          <p:nvPr/>
        </p:nvCxnSpPr>
        <p:spPr>
          <a:xfrm flipH="1">
            <a:off x="1419515" y="4828593"/>
            <a:ext cx="828274" cy="8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4"/>
            <a:endCxn id="22" idx="0"/>
          </p:cNvCxnSpPr>
          <p:nvPr/>
        </p:nvCxnSpPr>
        <p:spPr>
          <a:xfrm>
            <a:off x="2247789" y="4828593"/>
            <a:ext cx="971450" cy="8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4933" y="5133860"/>
            <a:ext cx="7181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影响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178" y="53835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65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3084</Words>
  <Application>Microsoft Office PowerPoint</Application>
  <PresentationFormat>全屏显示(4:3)</PresentationFormat>
  <Paragraphs>817</Paragraphs>
  <Slides>62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Helvetica Light</vt:lpstr>
      <vt:lpstr>Lantinghei SC Demibold</vt:lpstr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zhaojia_cn@outlook.com</cp:lastModifiedBy>
  <cp:revision>1383</cp:revision>
  <dcterms:modified xsi:type="dcterms:W3CDTF">2018-07-30T07:42:55Z</dcterms:modified>
</cp:coreProperties>
</file>