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23"/>
  </p:notesMasterIdLst>
  <p:sldIdLst>
    <p:sldId id="256" r:id="rId2"/>
    <p:sldId id="257" r:id="rId3"/>
    <p:sldId id="275" r:id="rId4"/>
    <p:sldId id="258" r:id="rId5"/>
    <p:sldId id="274" r:id="rId6"/>
    <p:sldId id="280" r:id="rId7"/>
    <p:sldId id="283" r:id="rId8"/>
    <p:sldId id="279" r:id="rId9"/>
    <p:sldId id="278" r:id="rId10"/>
    <p:sldId id="281" r:id="rId11"/>
    <p:sldId id="260" r:id="rId12"/>
    <p:sldId id="261" r:id="rId13"/>
    <p:sldId id="276" r:id="rId14"/>
    <p:sldId id="262" r:id="rId15"/>
    <p:sldId id="263" r:id="rId16"/>
    <p:sldId id="264" r:id="rId17"/>
    <p:sldId id="265" r:id="rId18"/>
    <p:sldId id="267" r:id="rId19"/>
    <p:sldId id="268" r:id="rId20"/>
    <p:sldId id="269" r:id="rId21"/>
    <p:sldId id="28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1CF6449-F46C-42DC-AA22-35FA912B8BAD}">
          <p14:sldIdLst>
            <p14:sldId id="256"/>
            <p14:sldId id="257"/>
            <p14:sldId id="275"/>
            <p14:sldId id="258"/>
            <p14:sldId id="274"/>
            <p14:sldId id="280"/>
            <p14:sldId id="283"/>
            <p14:sldId id="279"/>
            <p14:sldId id="278"/>
            <p14:sldId id="281"/>
            <p14:sldId id="260"/>
            <p14:sldId id="261"/>
            <p14:sldId id="276"/>
            <p14:sldId id="262"/>
            <p14:sldId id="263"/>
            <p14:sldId id="264"/>
            <p14:sldId id="265"/>
            <p14:sldId id="267"/>
            <p14:sldId id="268"/>
            <p14:sldId id="269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서재우" initials="서" lastIdx="1" clrIdx="0">
    <p:extLst>
      <p:ext uri="{19B8F6BF-5375-455C-9EA6-DF929625EA0E}">
        <p15:presenceInfo xmlns:p15="http://schemas.microsoft.com/office/powerpoint/2012/main" userId="855c668896e611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02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6" autoAdjust="0"/>
    <p:restoredTop sz="94660"/>
  </p:normalViewPr>
  <p:slideViewPr>
    <p:cSldViewPr snapToGrid="0">
      <p:cViewPr varScale="1">
        <p:scale>
          <a:sx n="83" d="100"/>
          <a:sy n="83" d="100"/>
        </p:scale>
        <p:origin x="58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75139-995C-4577-A0DA-19A050BE2A81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10FD6-5CC5-4CB3-9955-4B669C14E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481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10FD6-5CC5-4CB3-9955-4B669C14EDD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332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10FD6-5CC5-4CB3-9955-4B669C14EDD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871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10FD6-5CC5-4CB3-9955-4B669C14EDD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595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11110-CB95-4B02-892F-97280EC2EF71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B8DA-5560-4EED-8410-880EF1B34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587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11110-CB95-4B02-892F-97280EC2EF71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B8DA-5560-4EED-8410-880EF1B34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60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11110-CB95-4B02-892F-97280EC2EF71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B8DA-5560-4EED-8410-880EF1B34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905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11110-CB95-4B02-892F-97280EC2EF71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B8DA-5560-4EED-8410-880EF1B34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010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11110-CB95-4B02-892F-97280EC2EF71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B8DA-5560-4EED-8410-880EF1B34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012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11110-CB95-4B02-892F-97280EC2EF71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B8DA-5560-4EED-8410-880EF1B34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60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11110-CB95-4B02-892F-97280EC2EF71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B8DA-5560-4EED-8410-880EF1B34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3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11110-CB95-4B02-892F-97280EC2EF71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B8DA-5560-4EED-8410-880EF1B34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73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11110-CB95-4B02-892F-97280EC2EF71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B8DA-5560-4EED-8410-880EF1B34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23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11110-CB95-4B02-892F-97280EC2EF71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B8DA-5560-4EED-8410-880EF1B34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69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11110-CB95-4B02-892F-97280EC2EF71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B8DA-5560-4EED-8410-880EF1B34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13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11110-CB95-4B02-892F-97280EC2EF71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B8DA-5560-4EED-8410-880EF1B34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259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11110-CB95-4B02-892F-97280EC2EF71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FB8DA-5560-4EED-8410-880EF1B34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08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EC11110-CB95-4B02-892F-97280EC2EF71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BAFB8DA-5560-4EED-8410-880EF1B34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13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EC11110-CB95-4B02-892F-97280EC2EF71}" type="datetimeFigureOut">
              <a:rPr lang="ko-KR" altLang="en-US" smtClean="0"/>
              <a:t>2016-04-06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BAFB8DA-5560-4EED-8410-880EF1B348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0184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5366326"/>
            <a:ext cx="12192000" cy="1491673"/>
          </a:xfrm>
        </p:spPr>
        <p:txBody>
          <a:bodyPr>
            <a:normAutofit/>
          </a:bodyPr>
          <a:lstStyle/>
          <a:p>
            <a:pPr algn="r"/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컴퓨터 공학과</a:t>
            </a:r>
            <a:endParaRPr lang="en-US" altLang="ko-KR" sz="2000" dirty="0" smtClean="0">
              <a:solidFill>
                <a:schemeClr val="tx1"/>
              </a:solidFill>
              <a:latin typeface="+mn-ea"/>
            </a:endParaRPr>
          </a:p>
          <a:p>
            <a:pPr algn="r"/>
            <a:r>
              <a:rPr lang="en-US" altLang="ko-KR" sz="2000" dirty="0" smtClean="0">
                <a:solidFill>
                  <a:schemeClr val="tx1"/>
                </a:solidFill>
                <a:latin typeface="+mn-ea"/>
              </a:rPr>
              <a:t>2013042884</a:t>
            </a:r>
          </a:p>
          <a:p>
            <a:pPr algn="r"/>
            <a:r>
              <a:rPr lang="ko-KR" altLang="en-US" sz="2000" dirty="0" smtClean="0">
                <a:solidFill>
                  <a:schemeClr val="tx1"/>
                </a:solidFill>
                <a:latin typeface="+mn-ea"/>
              </a:rPr>
              <a:t>서재우</a:t>
            </a:r>
            <a:endParaRPr lang="ko-KR" altLang="en-US" sz="20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259977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87772" y="2070352"/>
            <a:ext cx="861646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바 이 러 스 에 관 하 여</a:t>
            </a:r>
            <a:endParaRPr lang="en-US" altLang="ko-KR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103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404455"/>
            <a:ext cx="1219199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Famous virus before or now</a:t>
            </a:r>
            <a:endParaRPr lang="en-US" altLang="ko-KR" sz="60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362" y="3087769"/>
            <a:ext cx="6973273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1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내용 개체 틀 8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696" y="2873664"/>
            <a:ext cx="4211781" cy="2807854"/>
          </a:xfrm>
        </p:spPr>
      </p:pic>
      <p:pic>
        <p:nvPicPr>
          <p:cNvPr id="6" name="내용 개체 틀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604" y="2873664"/>
            <a:ext cx="4211781" cy="2807854"/>
          </a:xfrm>
        </p:spPr>
      </p:pic>
      <p:sp>
        <p:nvSpPr>
          <p:cNvPr id="7" name="직사각형 6"/>
          <p:cNvSpPr/>
          <p:nvPr/>
        </p:nvSpPr>
        <p:spPr>
          <a:xfrm>
            <a:off x="0" y="404455"/>
            <a:ext cx="1219199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꽤 유명했던 바이러스</a:t>
            </a:r>
            <a:endParaRPr lang="en-US" altLang="ko-KR" sz="60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674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462" y="2405184"/>
            <a:ext cx="6951074" cy="3980050"/>
          </a:xfrm>
        </p:spPr>
      </p:pic>
      <p:sp>
        <p:nvSpPr>
          <p:cNvPr id="8" name="직사각형 7"/>
          <p:cNvSpPr/>
          <p:nvPr/>
        </p:nvSpPr>
        <p:spPr>
          <a:xfrm>
            <a:off x="0" y="404455"/>
            <a:ext cx="1219199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지금도 조심해야 할 바이러스</a:t>
            </a:r>
            <a:endParaRPr lang="en-US" altLang="ko-KR" sz="60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015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404455"/>
            <a:ext cx="1219199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About Malicious Code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288" y="2363345"/>
            <a:ext cx="7063907" cy="4156723"/>
          </a:xfrm>
          <a:prstGeom prst="rect">
            <a:avLst/>
          </a:prstGeom>
        </p:spPr>
      </p:pic>
      <p:sp>
        <p:nvSpPr>
          <p:cNvPr id="7" name="모서리가 둥근 사각형 설명선 6"/>
          <p:cNvSpPr/>
          <p:nvPr/>
        </p:nvSpPr>
        <p:spPr>
          <a:xfrm>
            <a:off x="7021002" y="2043485"/>
            <a:ext cx="2512612" cy="978011"/>
          </a:xfrm>
          <a:prstGeom prst="wedgeRoundRectCallou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Infested Android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39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ko-KR" altLang="ko-KR" sz="2400" dirty="0"/>
              <a:t>컴퓨터 사용자에게 해를 끼치는 모든 프로그램 및 코드를 총칭한다</a:t>
            </a:r>
            <a:r>
              <a:rPr lang="en-US" altLang="ko-KR" sz="2400" dirty="0"/>
              <a:t>.</a:t>
            </a:r>
            <a:endParaRPr lang="ko-KR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 smtClean="0"/>
          </a:p>
          <a:p>
            <a:pPr marL="0" lvl="0" indent="0">
              <a:buNone/>
            </a:pPr>
            <a:r>
              <a:rPr lang="ko-KR" altLang="ko-KR" sz="2400" dirty="0"/>
              <a:t>대표적인 것으로 트로이목마</a:t>
            </a:r>
            <a:r>
              <a:rPr lang="en-US" altLang="ko-KR" sz="2400" dirty="0"/>
              <a:t>, </a:t>
            </a:r>
            <a:r>
              <a:rPr lang="ko-KR" altLang="ko-KR" sz="2400" dirty="0"/>
              <a:t>스파이웨어</a:t>
            </a:r>
            <a:r>
              <a:rPr lang="en-US" altLang="ko-KR" sz="2400" dirty="0"/>
              <a:t>, </a:t>
            </a:r>
            <a:r>
              <a:rPr lang="ko-KR" altLang="ko-KR" sz="2400" dirty="0"/>
              <a:t>웜</a:t>
            </a:r>
            <a:r>
              <a:rPr lang="en-US" altLang="ko-KR" sz="2400" dirty="0"/>
              <a:t>, </a:t>
            </a:r>
            <a:r>
              <a:rPr lang="ko-KR" altLang="ko-KR" sz="2400" dirty="0" err="1"/>
              <a:t>랜섬웨어</a:t>
            </a:r>
            <a:r>
              <a:rPr lang="ko-KR" altLang="ko-KR" sz="2400" dirty="0"/>
              <a:t> 등이 있다</a:t>
            </a:r>
            <a:r>
              <a:rPr lang="en-US" altLang="ko-KR" sz="2400" dirty="0" smtClean="0"/>
              <a:t>.</a:t>
            </a:r>
            <a:endParaRPr lang="ko-KR" altLang="ko-KR" sz="2400" dirty="0"/>
          </a:p>
        </p:txBody>
      </p:sp>
      <p:sp>
        <p:nvSpPr>
          <p:cNvPr id="4" name="직사각형 3"/>
          <p:cNvSpPr/>
          <p:nvPr/>
        </p:nvSpPr>
        <p:spPr>
          <a:xfrm>
            <a:off x="0" y="404455"/>
            <a:ext cx="1219199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악성코드는 뭔가</a:t>
            </a:r>
            <a:endParaRPr lang="en-US" altLang="ko-KR" sz="60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58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404455"/>
            <a:ext cx="1219199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트로이 목마</a:t>
            </a:r>
            <a:r>
              <a:rPr lang="en-US" altLang="ko-KR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(Trojan</a:t>
            </a:r>
            <a:r>
              <a:rPr lang="en-US" altLang="ko-KR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en-US" altLang="ko-KR" sz="60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07" y="2579978"/>
            <a:ext cx="5677692" cy="3096057"/>
          </a:xfrm>
          <a:prstGeom prst="rect">
            <a:avLst/>
          </a:prstGeom>
        </p:spPr>
      </p:pic>
      <p:sp>
        <p:nvSpPr>
          <p:cNvPr id="7" name="내용 개체 틀 2"/>
          <p:cNvSpPr txBox="1">
            <a:spLocks/>
          </p:cNvSpPr>
          <p:nvPr/>
        </p:nvSpPr>
        <p:spPr>
          <a:xfrm>
            <a:off x="6194066" y="2374687"/>
            <a:ext cx="5331620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1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ko-KR" dirty="0"/>
              <a:t>정상적인 프로그램으로 위장하여 컴퓨터로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ko-KR" dirty="0" smtClean="0"/>
              <a:t>들어오는 악성코드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ko-KR" dirty="0"/>
              <a:t>악성코드 유형별 비율에서 </a:t>
            </a:r>
            <a:r>
              <a:rPr lang="en-US" altLang="ko-KR" dirty="0"/>
              <a:t>35%</a:t>
            </a:r>
            <a:r>
              <a:rPr lang="ko-KR" altLang="ko-KR" dirty="0"/>
              <a:t>이상을 </a:t>
            </a:r>
            <a:r>
              <a:rPr lang="ko-KR" altLang="ko-KR" dirty="0" smtClean="0"/>
              <a:t>차지하는</a:t>
            </a:r>
            <a:r>
              <a:rPr lang="en-US" altLang="ko-KR" dirty="0" smtClean="0"/>
              <a:t>,</a:t>
            </a:r>
            <a:endParaRPr lang="en-US" altLang="ko-KR" dirty="0"/>
          </a:p>
          <a:p>
            <a:pPr marL="0" indent="0">
              <a:buNone/>
            </a:pPr>
            <a:r>
              <a:rPr lang="ko-KR" altLang="ko-KR" dirty="0" smtClean="0"/>
              <a:t>발생률이 </a:t>
            </a:r>
            <a:r>
              <a:rPr lang="ko-KR" altLang="ko-KR" dirty="0"/>
              <a:t>매우 높은 악성코드</a:t>
            </a:r>
            <a:endParaRPr lang="ko-KR" altLang="ko-KR" sz="2400" dirty="0"/>
          </a:p>
        </p:txBody>
      </p:sp>
    </p:spTree>
    <p:extLst>
      <p:ext uri="{BB962C8B-B14F-4D97-AF65-F5344CB8AC3E}">
        <p14:creationId xmlns:p14="http://schemas.microsoft.com/office/powerpoint/2010/main" val="50447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404455"/>
            <a:ext cx="1219199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Spyware (</a:t>
            </a:r>
            <a:r>
              <a:rPr lang="ko-KR" alt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스파이 </a:t>
            </a:r>
            <a:r>
              <a:rPr lang="ko-KR" altLang="en-US" sz="60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웨어</a:t>
            </a:r>
            <a:r>
              <a:rPr lang="en-US" altLang="ko-KR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</a:t>
            </a:r>
            <a:endParaRPr lang="en-US" altLang="ko-KR" sz="60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512" y="2509236"/>
            <a:ext cx="5325218" cy="3572374"/>
          </a:xfrm>
        </p:spPr>
      </p:pic>
      <p:sp>
        <p:nvSpPr>
          <p:cNvPr id="9" name="TextBox 8"/>
          <p:cNvSpPr txBox="1"/>
          <p:nvPr/>
        </p:nvSpPr>
        <p:spPr>
          <a:xfrm>
            <a:off x="469128" y="2864262"/>
            <a:ext cx="51842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ko-KR" dirty="0" smtClean="0"/>
              <a:t>악의적인 </a:t>
            </a:r>
            <a:r>
              <a:rPr lang="ko-KR" altLang="ko-KR" dirty="0"/>
              <a:t>스파이 짓을 하는 </a:t>
            </a:r>
            <a:r>
              <a:rPr lang="ko-KR" altLang="ko-KR" dirty="0" smtClean="0"/>
              <a:t>소프트웨어를 지칭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ko-KR" dirty="0" smtClean="0"/>
              <a:t>컴퓨터 </a:t>
            </a:r>
            <a:r>
              <a:rPr lang="ko-KR" altLang="ko-KR" dirty="0"/>
              <a:t>내의 개인정보를 수집해 가거나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사용자를 실시간으로 감시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ko-KR" dirty="0" smtClean="0"/>
              <a:t>좀비</a:t>
            </a:r>
            <a:r>
              <a:rPr lang="en-US" altLang="ko-KR" dirty="0"/>
              <a:t>PC</a:t>
            </a:r>
            <a:r>
              <a:rPr lang="ko-KR" altLang="ko-KR" dirty="0"/>
              <a:t>의 원인이 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060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57" y="2643918"/>
            <a:ext cx="5568711" cy="3636963"/>
          </a:xfrm>
        </p:spPr>
      </p:pic>
      <p:sp>
        <p:nvSpPr>
          <p:cNvPr id="7" name="직사각형 6"/>
          <p:cNvSpPr/>
          <p:nvPr/>
        </p:nvSpPr>
        <p:spPr>
          <a:xfrm>
            <a:off x="0" y="404455"/>
            <a:ext cx="1219199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Ransom/ware(</a:t>
            </a:r>
            <a:r>
              <a:rPr lang="ko-KR" altLang="en-US" sz="6000" b="1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랜섬웨어</a:t>
            </a:r>
            <a:r>
              <a:rPr lang="en-US" altLang="ko-KR" sz="6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) </a:t>
            </a:r>
            <a:r>
              <a:rPr lang="ko-KR" alt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☆</a:t>
            </a:r>
            <a:endParaRPr lang="en-US" altLang="ko-KR" sz="60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310" y="2471396"/>
            <a:ext cx="5939083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2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‘</a:t>
            </a:r>
            <a:r>
              <a:rPr lang="ko-KR" altLang="en-US" sz="2400" dirty="0" smtClean="0"/>
              <a:t>로버트 모리스</a:t>
            </a:r>
            <a:r>
              <a:rPr lang="en-US" altLang="ko-KR" sz="2400" dirty="0" smtClean="0"/>
              <a:t>‘ </a:t>
            </a:r>
            <a:r>
              <a:rPr lang="ko-KR" altLang="en-US" sz="2400" dirty="0" smtClean="0"/>
              <a:t>가 처음으로 제작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ko-KR" sz="2400" dirty="0" smtClean="0"/>
              <a:t>프로그램 </a:t>
            </a:r>
            <a:r>
              <a:rPr lang="ko-KR" altLang="ko-KR" sz="2400" dirty="0"/>
              <a:t>스스로 실행되면서 다른 컴퓨터에 전파가 가능한 </a:t>
            </a:r>
            <a:r>
              <a:rPr lang="ko-KR" altLang="en-US" sz="2400" dirty="0" smtClean="0"/>
              <a:t>악성코드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ko-KR" sz="2400" dirty="0"/>
              <a:t>네트워크를 통해 스스로 복사본 전파가 </a:t>
            </a:r>
            <a:r>
              <a:rPr lang="ko-KR" altLang="ko-KR" sz="2400" dirty="0" smtClean="0"/>
              <a:t>가능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ko-KR" sz="2400" dirty="0"/>
              <a:t>네트워크를 통해 스스로 복사본 전파가 가능</a:t>
            </a:r>
            <a:endParaRPr lang="en-US" altLang="ko-KR" sz="24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0" y="404455"/>
            <a:ext cx="1219199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웜 </a:t>
            </a:r>
            <a:r>
              <a:rPr lang="en-US" altLang="ko-KR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(Worm)</a:t>
            </a:r>
            <a:endParaRPr lang="en-US" altLang="ko-KR" sz="6000" b="1" cap="none" spc="0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000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52718"/>
            <a:ext cx="12192000" cy="1165067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 smtClean="0"/>
              <a:t>바이러스와 웜의 </a:t>
            </a:r>
            <a:r>
              <a:rPr lang="ko-KR" altLang="en-US" sz="5400" dirty="0" smtClean="0"/>
              <a:t>차이점</a:t>
            </a:r>
            <a:endParaRPr lang="ko-KR" altLang="en-US" sz="54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429281" y="2090738"/>
            <a:ext cx="4588931" cy="576262"/>
          </a:xfrm>
        </p:spPr>
        <p:txBody>
          <a:bodyPr/>
          <a:lstStyle/>
          <a:p>
            <a:pPr algn="ctr"/>
            <a:r>
              <a:rPr lang="ko-KR" altLang="en-US" dirty="0" smtClean="0"/>
              <a:t>바이러스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41412" y="2667000"/>
            <a:ext cx="4876800" cy="3475182"/>
          </a:xfrm>
        </p:spPr>
        <p:txBody>
          <a:bodyPr>
            <a:noAutofit/>
          </a:bodyPr>
          <a:lstStyle/>
          <a:p>
            <a:pPr algn="ctr"/>
            <a:endParaRPr lang="en-US" altLang="ko-KR" sz="1700" dirty="0" smtClean="0"/>
          </a:p>
          <a:p>
            <a:pPr algn="ctr"/>
            <a:r>
              <a:rPr lang="ko-KR" altLang="en-US" sz="1700" dirty="0" smtClean="0"/>
              <a:t>자기 복제가 가능하다</a:t>
            </a:r>
            <a:endParaRPr lang="en-US" altLang="ko-KR" sz="1700" dirty="0" smtClean="0"/>
          </a:p>
          <a:p>
            <a:pPr algn="ctr"/>
            <a:endParaRPr lang="en-US" altLang="ko-KR" sz="1700" dirty="0"/>
          </a:p>
          <a:p>
            <a:pPr algn="ctr"/>
            <a:r>
              <a:rPr lang="ko-KR" altLang="en-US" sz="1700" dirty="0" smtClean="0"/>
              <a:t>독립적인 실행은 불가능하다</a:t>
            </a:r>
            <a:endParaRPr lang="en-US" altLang="ko-KR" sz="1700" dirty="0"/>
          </a:p>
          <a:p>
            <a:pPr algn="ctr"/>
            <a:endParaRPr lang="en-US" altLang="ko-KR" sz="1700" dirty="0" smtClean="0"/>
          </a:p>
          <a:p>
            <a:pPr algn="ctr"/>
            <a:r>
              <a:rPr lang="ko-KR" altLang="en-US" sz="1700" dirty="0" smtClean="0"/>
              <a:t>전파가 되지 않는다</a:t>
            </a:r>
            <a:endParaRPr lang="en-US" altLang="ko-KR" sz="1700" dirty="0" smtClean="0"/>
          </a:p>
          <a:p>
            <a:pPr algn="ctr"/>
            <a:endParaRPr lang="en-US" altLang="ko-KR" sz="1700" dirty="0"/>
          </a:p>
          <a:p>
            <a:pPr algn="ctr"/>
            <a:r>
              <a:rPr lang="ko-KR" altLang="en-US" sz="1700" dirty="0" smtClean="0"/>
              <a:t>파일이 감염된다</a:t>
            </a:r>
            <a:endParaRPr lang="ko-KR" altLang="en-US" sz="17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018212" y="2090738"/>
            <a:ext cx="4604280" cy="576262"/>
          </a:xfrm>
        </p:spPr>
        <p:txBody>
          <a:bodyPr/>
          <a:lstStyle/>
          <a:p>
            <a:pPr algn="ctr"/>
            <a:r>
              <a:rPr lang="ko-KR" altLang="en-US" dirty="0" smtClean="0"/>
              <a:t>웜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0612" y="2667000"/>
            <a:ext cx="4876801" cy="3475182"/>
          </a:xfrm>
        </p:spPr>
        <p:txBody>
          <a:bodyPr>
            <a:noAutofit/>
          </a:bodyPr>
          <a:lstStyle/>
          <a:p>
            <a:pPr algn="ctr"/>
            <a:endParaRPr lang="en-US" altLang="ko-KR" sz="1700" dirty="0" smtClean="0"/>
          </a:p>
          <a:p>
            <a:pPr algn="ctr"/>
            <a:r>
              <a:rPr lang="ko-KR" altLang="en-US" sz="1700" dirty="0" smtClean="0"/>
              <a:t>자기 복제가 가능하다</a:t>
            </a:r>
            <a:endParaRPr lang="en-US" altLang="ko-KR" sz="1700" dirty="0" smtClean="0"/>
          </a:p>
          <a:p>
            <a:pPr algn="ctr"/>
            <a:endParaRPr lang="en-US" altLang="ko-KR" sz="1700" dirty="0"/>
          </a:p>
          <a:p>
            <a:pPr algn="ctr"/>
            <a:r>
              <a:rPr lang="ko-KR" altLang="en-US" sz="1700" dirty="0" smtClean="0"/>
              <a:t>독립적인 실행이 가능하다</a:t>
            </a:r>
            <a:endParaRPr lang="en-US" altLang="ko-KR" sz="1700" dirty="0" smtClean="0"/>
          </a:p>
          <a:p>
            <a:pPr algn="ctr"/>
            <a:endParaRPr lang="en-US" altLang="ko-KR" sz="1700" dirty="0"/>
          </a:p>
          <a:p>
            <a:pPr algn="ctr"/>
            <a:r>
              <a:rPr lang="ko-KR" altLang="en-US" sz="1700" dirty="0" smtClean="0"/>
              <a:t>전파가 잘 된다</a:t>
            </a:r>
            <a:endParaRPr lang="en-US" altLang="ko-KR" sz="1700" dirty="0"/>
          </a:p>
          <a:p>
            <a:pPr algn="ctr"/>
            <a:endParaRPr lang="en-US" altLang="ko-KR" sz="1700" dirty="0" smtClean="0"/>
          </a:p>
          <a:p>
            <a:pPr algn="ctr"/>
            <a:r>
              <a:rPr lang="ko-KR" altLang="en-US" sz="1700" dirty="0" smtClean="0"/>
              <a:t>파일이 </a:t>
            </a:r>
            <a:r>
              <a:rPr lang="ko-KR" altLang="en-US" sz="1700" dirty="0" err="1" smtClean="0"/>
              <a:t>감염되진</a:t>
            </a:r>
            <a:r>
              <a:rPr lang="ko-KR" altLang="en-US" sz="1700" dirty="0" smtClean="0"/>
              <a:t> 않는다</a:t>
            </a:r>
            <a:r>
              <a:rPr lang="en-US" altLang="ko-KR" sz="1700" dirty="0" smtClean="0"/>
              <a:t>.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7887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2136" y="1653867"/>
            <a:ext cx="8946541" cy="46797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컴퓨터 </a:t>
            </a:r>
            <a:r>
              <a:rPr lang="ko-KR" altLang="en-US" sz="2000" dirty="0" err="1" smtClean="0">
                <a:latin typeface="+mn-ea"/>
              </a:rPr>
              <a:t>바이러스란</a:t>
            </a:r>
            <a:r>
              <a:rPr lang="ko-KR" altLang="en-US" sz="2000" dirty="0" smtClean="0">
                <a:latin typeface="+mn-ea"/>
              </a:rPr>
              <a:t> 무엇인가</a:t>
            </a:r>
            <a:endParaRPr lang="en-US" altLang="ko-KR" sz="2000" dirty="0" smtClean="0">
              <a:latin typeface="+mn-ea"/>
            </a:endParaRPr>
          </a:p>
          <a:p>
            <a:pPr marL="0" indent="0">
              <a:buNone/>
            </a:pPr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컴퓨터 바이러스의 증상과 </a:t>
            </a:r>
            <a:r>
              <a:rPr lang="ko-KR" altLang="en-US" sz="2000" dirty="0" err="1" smtClean="0">
                <a:latin typeface="+mn-ea"/>
              </a:rPr>
              <a:t>감염전략</a:t>
            </a:r>
            <a:endParaRPr lang="en-US" altLang="ko-KR" sz="2000" dirty="0" smtClean="0">
              <a:latin typeface="+mn-ea"/>
            </a:endParaRPr>
          </a:p>
          <a:p>
            <a:endParaRPr lang="en-US" altLang="ko-KR" sz="2000" dirty="0" smtClean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대표적인 바이러스들의 종류</a:t>
            </a:r>
            <a:endParaRPr lang="en-US" altLang="ko-KR" sz="2000" dirty="0" smtClean="0">
              <a:latin typeface="+mn-ea"/>
            </a:endParaRPr>
          </a:p>
          <a:p>
            <a:endParaRPr lang="en-US" altLang="ko-KR" sz="2000" dirty="0">
              <a:latin typeface="+mn-ea"/>
            </a:endParaRPr>
          </a:p>
          <a:p>
            <a:r>
              <a:rPr lang="ko-KR" altLang="en-US" sz="2000" dirty="0" smtClean="0">
                <a:latin typeface="+mn-ea"/>
              </a:rPr>
              <a:t>악성코드에 관하여</a:t>
            </a:r>
            <a:endParaRPr lang="en-US" altLang="ko-KR" sz="2000" dirty="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784" y="609600"/>
            <a:ext cx="6008962" cy="572086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015948" y="609600"/>
            <a:ext cx="193835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목 차</a:t>
            </a:r>
            <a:endParaRPr lang="en-US" altLang="ko-KR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768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" y="452718"/>
            <a:ext cx="12192000" cy="1081884"/>
          </a:xfrm>
        </p:spPr>
        <p:txBody>
          <a:bodyPr/>
          <a:lstStyle/>
          <a:p>
            <a:pPr algn="ctr"/>
            <a:r>
              <a:rPr lang="ko-KR" altLang="en-US" sz="5400" dirty="0" smtClean="0"/>
              <a:t>스파이 </a:t>
            </a:r>
            <a:r>
              <a:rPr lang="ko-KR" altLang="en-US" sz="5400" dirty="0" err="1" smtClean="0"/>
              <a:t>웨어와</a:t>
            </a:r>
            <a:r>
              <a:rPr lang="ko-KR" altLang="en-US" sz="5400" dirty="0" smtClean="0"/>
              <a:t> </a:t>
            </a:r>
            <a:r>
              <a:rPr lang="ko-KR" altLang="en-US" sz="5400" dirty="0" err="1" smtClean="0"/>
              <a:t>애드웨어</a:t>
            </a:r>
            <a:endParaRPr lang="ko-KR" altLang="en-US" sz="54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180734" y="1966219"/>
            <a:ext cx="4588931" cy="576262"/>
          </a:xfrm>
        </p:spPr>
        <p:txBody>
          <a:bodyPr/>
          <a:lstStyle/>
          <a:p>
            <a:pPr algn="ctr"/>
            <a:r>
              <a:rPr lang="ko-KR" altLang="en-US" dirty="0" smtClean="0"/>
              <a:t>스파이 </a:t>
            </a:r>
            <a:r>
              <a:rPr lang="ko-KR" altLang="en-US" dirty="0" err="1" smtClean="0"/>
              <a:t>웨어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180734" y="2655452"/>
            <a:ext cx="4396339" cy="3619299"/>
          </a:xfrm>
        </p:spPr>
        <p:txBody>
          <a:bodyPr>
            <a:normAutofit/>
          </a:bodyPr>
          <a:lstStyle/>
          <a:p>
            <a:r>
              <a:rPr lang="ko-KR" altLang="en-US" sz="1700" dirty="0" smtClean="0"/>
              <a:t>팝업광고를 띄우거나 홈페이지로 유도하는 등 상업적 용도는 비슷함</a:t>
            </a:r>
            <a:endParaRPr lang="en-US" altLang="ko-KR" sz="1700" dirty="0" smtClean="0"/>
          </a:p>
          <a:p>
            <a:endParaRPr lang="en-US" altLang="ko-KR" sz="1700" dirty="0"/>
          </a:p>
          <a:p>
            <a:r>
              <a:rPr lang="ko-KR" altLang="en-US" sz="1700" dirty="0" smtClean="0"/>
              <a:t>사용자의 동의를 받지 않고 설치 되기에 불법적이다</a:t>
            </a:r>
            <a:r>
              <a:rPr lang="en-US" altLang="ko-KR" sz="1700" dirty="0" smtClean="0"/>
              <a:t>.</a:t>
            </a:r>
          </a:p>
          <a:p>
            <a:endParaRPr lang="en-US" altLang="ko-KR" sz="1700" dirty="0"/>
          </a:p>
          <a:p>
            <a:r>
              <a:rPr lang="ko-KR" altLang="en-US" sz="1700" dirty="0" smtClean="0"/>
              <a:t>개인정보 유출 등 악의적용도로 사용됨</a:t>
            </a:r>
            <a:r>
              <a:rPr lang="en-US" altLang="ko-KR" sz="1700" dirty="0" smtClean="0"/>
              <a:t>.</a:t>
            </a:r>
          </a:p>
          <a:p>
            <a:endParaRPr lang="en-US" altLang="ko-KR" sz="1700" dirty="0"/>
          </a:p>
          <a:p>
            <a:r>
              <a:rPr lang="ko-KR" altLang="en-US" sz="1700" dirty="0" err="1" smtClean="0"/>
              <a:t>감염인식이</a:t>
            </a:r>
            <a:r>
              <a:rPr lang="ko-KR" altLang="en-US" sz="1700" dirty="0" smtClean="0"/>
              <a:t> 불가능하며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시스템 설정을 변경시킨다</a:t>
            </a:r>
            <a:r>
              <a:rPr lang="en-US" altLang="ko-KR" sz="1700" dirty="0" smtClean="0"/>
              <a:t>.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43133" y="1966219"/>
            <a:ext cx="4604280" cy="576262"/>
          </a:xfrm>
        </p:spPr>
        <p:txBody>
          <a:bodyPr/>
          <a:lstStyle/>
          <a:p>
            <a:pPr algn="ctr"/>
            <a:r>
              <a:rPr lang="ko-KR" altLang="en-US" dirty="0" err="1" smtClean="0"/>
              <a:t>애드웨어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0612" y="2655452"/>
            <a:ext cx="4876801" cy="3619299"/>
          </a:xfrm>
        </p:spPr>
        <p:txBody>
          <a:bodyPr>
            <a:noAutofit/>
          </a:bodyPr>
          <a:lstStyle/>
          <a:p>
            <a:r>
              <a:rPr lang="ko-KR" altLang="en-US" sz="1700" dirty="0" smtClean="0"/>
              <a:t>상업적 용도로서 </a:t>
            </a:r>
            <a:r>
              <a:rPr lang="en-US" altLang="ko-KR" sz="1700" dirty="0" smtClean="0"/>
              <a:t>uTorrent</a:t>
            </a:r>
            <a:r>
              <a:rPr lang="ko-KR" altLang="en-US" sz="1700" dirty="0" smtClean="0"/>
              <a:t>처럼 광고를 노출하는 프로그램들을 지칭</a:t>
            </a:r>
            <a:r>
              <a:rPr lang="en-US" altLang="ko-KR" sz="1700" dirty="0" smtClean="0"/>
              <a:t>.</a:t>
            </a:r>
          </a:p>
          <a:p>
            <a:endParaRPr lang="en-US" altLang="ko-KR" sz="1700" dirty="0"/>
          </a:p>
          <a:p>
            <a:r>
              <a:rPr lang="ko-KR" altLang="en-US" sz="1700" dirty="0" smtClean="0"/>
              <a:t>합법적인 프로그램이다</a:t>
            </a:r>
            <a:r>
              <a:rPr lang="en-US" altLang="ko-KR" sz="1700" dirty="0" smtClean="0"/>
              <a:t>.(</a:t>
            </a:r>
            <a:r>
              <a:rPr lang="ko-KR" altLang="en-US" sz="1700" dirty="0" smtClean="0"/>
              <a:t>사용자의 동의를 받아서 설치가 됩니다</a:t>
            </a:r>
            <a:r>
              <a:rPr lang="en-US" altLang="ko-KR" sz="1700" dirty="0" smtClean="0"/>
              <a:t>.)</a:t>
            </a:r>
          </a:p>
          <a:p>
            <a:endParaRPr lang="en-US" altLang="ko-KR" sz="1700" dirty="0"/>
          </a:p>
          <a:p>
            <a:r>
              <a:rPr lang="ko-KR" altLang="en-US" sz="1700" dirty="0" smtClean="0"/>
              <a:t>개인정보 유출 같이 악의적 의도로 설치되지 않음</a:t>
            </a:r>
            <a:r>
              <a:rPr lang="en-US" altLang="ko-KR" sz="1700" dirty="0" smtClean="0"/>
              <a:t>.</a:t>
            </a:r>
          </a:p>
          <a:p>
            <a:endParaRPr lang="en-US" altLang="ko-KR" sz="1700" dirty="0"/>
          </a:p>
          <a:p>
            <a:r>
              <a:rPr lang="ko-KR" altLang="en-US" sz="1700" dirty="0" smtClean="0"/>
              <a:t>설치 시 인지가 가능하며</a:t>
            </a:r>
            <a:r>
              <a:rPr lang="en-US" altLang="ko-KR" sz="1700" dirty="0" smtClean="0"/>
              <a:t>, </a:t>
            </a:r>
            <a:r>
              <a:rPr lang="ko-KR" altLang="en-US" sz="1700" dirty="0" smtClean="0"/>
              <a:t>시스템 설정을 변경시킬 수 있다</a:t>
            </a:r>
            <a:r>
              <a:rPr lang="en-US" altLang="ko-KR" sz="1700" dirty="0" smtClean="0"/>
              <a:t>.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02904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7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344208"/>
            <a:ext cx="121920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What is Computer virus?</a:t>
            </a:r>
            <a:endParaRPr lang="en-US" altLang="ko-KR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498"/>
            <a:ext cx="12192000" cy="49525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861" y="201439"/>
            <a:ext cx="1301199" cy="130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4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6686" y="1901239"/>
            <a:ext cx="10798628" cy="3936671"/>
          </a:xfrm>
        </p:spPr>
        <p:txBody>
          <a:bodyPr>
            <a:normAutofit/>
          </a:bodyPr>
          <a:lstStyle/>
          <a:p>
            <a:endParaRPr lang="en-US" altLang="ko-KR" sz="3200" dirty="0" smtClean="0"/>
          </a:p>
          <a:p>
            <a:r>
              <a:rPr lang="ko-KR" altLang="en-US" sz="3200" dirty="0" smtClean="0"/>
              <a:t>바이러스 의 정의</a:t>
            </a:r>
            <a:endParaRPr lang="en-US" altLang="ko-KR" sz="3200" dirty="0" smtClean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ko-KR" dirty="0" smtClean="0"/>
              <a:t>컴퓨터 </a:t>
            </a:r>
            <a:r>
              <a:rPr lang="ko-KR" altLang="ko-KR" dirty="0"/>
              <a:t>프로그램의 일종으로 사용자 몰래 스스로 복제하여 다른 프로그램을 감염시키고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ko-KR" dirty="0" smtClean="0"/>
              <a:t>결과적으로 </a:t>
            </a:r>
            <a:r>
              <a:rPr lang="ko-KR" altLang="ko-KR" dirty="0"/>
              <a:t>정상적인 프로그램이나 다른 데이터 파일 등을 파괴하는 악성 프로그램을 뜻한다</a:t>
            </a:r>
            <a:r>
              <a:rPr lang="en-US" altLang="ko-KR" dirty="0"/>
              <a:t>.</a:t>
            </a:r>
            <a:endParaRPr lang="ko-KR" altLang="ko-KR" dirty="0"/>
          </a:p>
          <a:p>
            <a:pPr marL="0" indent="0">
              <a:buNone/>
            </a:pPr>
            <a:endParaRPr lang="en-US" altLang="ko-KR" sz="3200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0" y="344208"/>
            <a:ext cx="121920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60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바이러스란</a:t>
            </a:r>
            <a:r>
              <a:rPr lang="ko-KR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ko-KR" altLang="en-US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무엇인가</a:t>
            </a:r>
            <a:endParaRPr lang="en-US" altLang="ko-KR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409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31" y="2355824"/>
            <a:ext cx="2931422" cy="3763616"/>
          </a:xfrm>
        </p:spPr>
      </p:pic>
      <p:sp>
        <p:nvSpPr>
          <p:cNvPr id="4" name="직사각형 3"/>
          <p:cNvSpPr/>
          <p:nvPr/>
        </p:nvSpPr>
        <p:spPr>
          <a:xfrm>
            <a:off x="0" y="344208"/>
            <a:ext cx="121920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</a:rPr>
              <a:t>‘</a:t>
            </a:r>
            <a:r>
              <a:rPr lang="ko-KR" alt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</a:rPr>
              <a:t>컴퓨터 바이러스</a:t>
            </a:r>
            <a:r>
              <a:rPr lang="en-US" altLang="ko-KR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</a:rPr>
              <a:t>‘ </a:t>
            </a:r>
            <a:r>
              <a:rPr lang="ko-KR" altLang="en-US" sz="6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ea"/>
                <a:ea typeface="+mj-ea"/>
              </a:rPr>
              <a:t>용어의 유래</a:t>
            </a:r>
            <a:endParaRPr lang="en-US" altLang="ko-KR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73388" y="2483224"/>
            <a:ext cx="65442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  1983</a:t>
            </a:r>
            <a:r>
              <a:rPr lang="ko-KR" altLang="ko-KR" sz="2400" dirty="0"/>
              <a:t>년 </a:t>
            </a:r>
            <a:r>
              <a:rPr lang="ko-KR" altLang="ko-KR" sz="2400" dirty="0" err="1" smtClean="0"/>
              <a:t>프레드</a:t>
            </a:r>
            <a:r>
              <a:rPr lang="ko-KR" altLang="ko-KR" sz="2400" dirty="0" smtClean="0"/>
              <a:t> </a:t>
            </a:r>
            <a:r>
              <a:rPr lang="ko-KR" altLang="ko-KR" sz="2400" dirty="0"/>
              <a:t>코헨</a:t>
            </a:r>
            <a:r>
              <a:rPr lang="en-US" altLang="ko-KR" sz="2400" dirty="0"/>
              <a:t>(Fred Cohen) </a:t>
            </a:r>
            <a:r>
              <a:rPr lang="ko-KR" altLang="ko-KR" sz="2400" dirty="0"/>
              <a:t>박사가 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/>
              <a:t> </a:t>
            </a:r>
            <a:r>
              <a:rPr lang="en-US" altLang="ko-KR" sz="2400" dirty="0" smtClean="0"/>
              <a:t> &lt;</a:t>
            </a:r>
            <a:r>
              <a:rPr lang="ko-KR" altLang="ko-KR" sz="2400" dirty="0"/>
              <a:t>컴퓨터 바이러스</a:t>
            </a:r>
            <a:r>
              <a:rPr lang="en-US" altLang="ko-KR" sz="2400" dirty="0"/>
              <a:t>: </a:t>
            </a:r>
            <a:r>
              <a:rPr lang="ko-KR" altLang="ko-KR" sz="2400" dirty="0"/>
              <a:t>그 경험과 </a:t>
            </a:r>
            <a:r>
              <a:rPr lang="ko-KR" altLang="ko-KR" sz="2400" dirty="0" smtClean="0"/>
              <a:t>이론</a:t>
            </a:r>
            <a:r>
              <a:rPr lang="en-US" altLang="ko-KR" sz="2400" dirty="0" smtClean="0"/>
              <a:t>&gt; </a:t>
            </a:r>
            <a:r>
              <a:rPr lang="ko-KR" altLang="ko-KR" sz="2400" dirty="0" smtClean="0"/>
              <a:t>이라는 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smtClean="0"/>
              <a:t>  </a:t>
            </a:r>
            <a:r>
              <a:rPr lang="ko-KR" altLang="ko-KR" sz="2400" dirty="0" smtClean="0"/>
              <a:t>논문을 </a:t>
            </a:r>
            <a:r>
              <a:rPr lang="ko-KR" altLang="ko-KR" sz="2400" dirty="0"/>
              <a:t>발표하며 </a:t>
            </a:r>
            <a:r>
              <a:rPr lang="ko-KR" altLang="ko-KR" sz="2400" dirty="0" smtClean="0"/>
              <a:t>처음 </a:t>
            </a:r>
            <a:r>
              <a:rPr lang="ko-KR" altLang="en-US" sz="2400" dirty="0" smtClean="0"/>
              <a:t>사용되었다</a:t>
            </a:r>
            <a:r>
              <a:rPr lang="en-US" altLang="ko-KR" sz="2400" dirty="0" smtClean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2878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How </a:t>
            </a:r>
            <a:r>
              <a:rPr lang="en-US" altLang="ko-K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to 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classify </a:t>
            </a:r>
            <a:r>
              <a:rPr lang="en-US" altLang="ko-K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Computer </a:t>
            </a:r>
            <a:r>
              <a:rPr lang="en-US" altLang="ko-K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virus </a:t>
            </a:r>
            <a:r>
              <a:rPr lang="en-US" altLang="ko-KR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and How virus </a:t>
            </a:r>
            <a:r>
              <a:rPr lang="en-US" altLang="ko-K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effect </a:t>
            </a:r>
            <a:r>
              <a:rPr lang="en-US" altLang="ko-KR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our computer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73" y="941566"/>
            <a:ext cx="911088" cy="91108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52654"/>
            <a:ext cx="12192000" cy="500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6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8713" y="2194577"/>
            <a:ext cx="10554574" cy="4557204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/>
              <a:t>제 </a:t>
            </a:r>
            <a:r>
              <a:rPr lang="en-US" altLang="ko-KR" sz="2400" dirty="0"/>
              <a:t>1 </a:t>
            </a:r>
            <a:r>
              <a:rPr lang="ko-KR" altLang="en-US" sz="2400" dirty="0"/>
              <a:t>세대</a:t>
            </a:r>
            <a:r>
              <a:rPr lang="en-US" altLang="ko-KR" sz="2400" dirty="0"/>
              <a:t>, </a:t>
            </a:r>
            <a:r>
              <a:rPr lang="ko-KR" altLang="en-US" sz="2400" dirty="0"/>
              <a:t>원시형 바이러스</a:t>
            </a:r>
            <a:r>
              <a:rPr lang="en-US" altLang="ko-KR" sz="2400" dirty="0"/>
              <a:t>(Primitive Virus</a:t>
            </a:r>
            <a:r>
              <a:rPr lang="en-US" altLang="ko-KR" sz="2400" dirty="0" smtClean="0"/>
              <a:t>)</a:t>
            </a:r>
          </a:p>
          <a:p>
            <a:endParaRPr lang="en-US" altLang="ko-KR" sz="2400" dirty="0"/>
          </a:p>
          <a:p>
            <a:r>
              <a:rPr lang="ko-KR" altLang="en-US" sz="2400" dirty="0"/>
              <a:t>제 </a:t>
            </a:r>
            <a:r>
              <a:rPr lang="en-US" altLang="ko-KR" sz="2400" dirty="0"/>
              <a:t>2 </a:t>
            </a:r>
            <a:r>
              <a:rPr lang="ko-KR" altLang="en-US" sz="2400" dirty="0"/>
              <a:t>세대</a:t>
            </a:r>
            <a:r>
              <a:rPr lang="en-US" altLang="ko-KR" sz="2400" dirty="0"/>
              <a:t>, </a:t>
            </a:r>
            <a:r>
              <a:rPr lang="ko-KR" altLang="en-US" sz="2400" dirty="0"/>
              <a:t>암호화 바이러스</a:t>
            </a:r>
            <a:r>
              <a:rPr lang="en-US" altLang="ko-KR" sz="2400" dirty="0"/>
              <a:t>(Encryption Virus</a:t>
            </a:r>
            <a:r>
              <a:rPr lang="en-US" altLang="ko-KR" sz="2400" dirty="0" smtClean="0"/>
              <a:t>)</a:t>
            </a:r>
          </a:p>
          <a:p>
            <a:endParaRPr lang="en-US" altLang="ko-KR" sz="2400" dirty="0"/>
          </a:p>
          <a:p>
            <a:r>
              <a:rPr lang="ko-KR" altLang="en-US" sz="2400" dirty="0"/>
              <a:t>제 </a:t>
            </a:r>
            <a:r>
              <a:rPr lang="en-US" altLang="ko-KR" sz="2400" dirty="0"/>
              <a:t>3 </a:t>
            </a:r>
            <a:r>
              <a:rPr lang="ko-KR" altLang="en-US" sz="2400" dirty="0"/>
              <a:t>세대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은폐형</a:t>
            </a:r>
            <a:r>
              <a:rPr lang="ko-KR" altLang="en-US" sz="2400" dirty="0"/>
              <a:t> 바이러스</a:t>
            </a:r>
            <a:r>
              <a:rPr lang="en-US" altLang="ko-KR" sz="2400" dirty="0"/>
              <a:t>(Stealth Virus</a:t>
            </a:r>
            <a:r>
              <a:rPr lang="en-US" altLang="ko-KR" sz="2400" dirty="0" smtClean="0"/>
              <a:t>)</a:t>
            </a:r>
            <a:endParaRPr lang="en-US" altLang="ko-KR" sz="2400" dirty="0"/>
          </a:p>
          <a:p>
            <a:endParaRPr lang="en-US" altLang="ko-KR" sz="2400" dirty="0" smtClean="0"/>
          </a:p>
          <a:p>
            <a:r>
              <a:rPr lang="ko-KR" altLang="en-US" sz="2400" dirty="0"/>
              <a:t>제 </a:t>
            </a:r>
            <a:r>
              <a:rPr lang="en-US" altLang="ko-KR" sz="2400" dirty="0"/>
              <a:t>4 </a:t>
            </a:r>
            <a:r>
              <a:rPr lang="ko-KR" altLang="en-US" sz="2400" dirty="0"/>
              <a:t>세대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갑옷형</a:t>
            </a:r>
            <a:r>
              <a:rPr lang="ko-KR" altLang="en-US" sz="2400" dirty="0"/>
              <a:t> 바이러스</a:t>
            </a:r>
            <a:r>
              <a:rPr lang="en-US" altLang="ko-KR" sz="2400" dirty="0"/>
              <a:t>(Armor Virus</a:t>
            </a:r>
            <a:r>
              <a:rPr lang="en-US" altLang="ko-KR" sz="2400" dirty="0" smtClean="0"/>
              <a:t>)</a:t>
            </a:r>
          </a:p>
          <a:p>
            <a:endParaRPr lang="en-US" altLang="ko-KR" sz="2400" dirty="0"/>
          </a:p>
          <a:p>
            <a:r>
              <a:rPr lang="ko-KR" altLang="en-US" sz="2400" dirty="0"/>
              <a:t>제 </a:t>
            </a:r>
            <a:r>
              <a:rPr lang="en-US" altLang="ko-KR" sz="2400" dirty="0"/>
              <a:t>5</a:t>
            </a:r>
            <a:r>
              <a:rPr lang="ko-KR" altLang="en-US" sz="2400" dirty="0"/>
              <a:t>세대</a:t>
            </a:r>
            <a:r>
              <a:rPr lang="en-US" altLang="ko-KR" sz="2400" dirty="0"/>
              <a:t>, </a:t>
            </a:r>
            <a:r>
              <a:rPr lang="ko-KR" altLang="en-US" sz="2400" dirty="0"/>
              <a:t>매크로 바이러스</a:t>
            </a:r>
            <a:r>
              <a:rPr lang="en-US" altLang="ko-KR" sz="2400" dirty="0"/>
              <a:t>(Macro Virus)</a:t>
            </a:r>
            <a:endParaRPr lang="ko-KR" altLang="en-US" sz="2400" dirty="0"/>
          </a:p>
        </p:txBody>
      </p:sp>
      <p:sp>
        <p:nvSpPr>
          <p:cNvPr id="5" name="직사각형 4"/>
          <p:cNvSpPr/>
          <p:nvPr/>
        </p:nvSpPr>
        <p:spPr>
          <a:xfrm>
            <a:off x="0" y="344208"/>
            <a:ext cx="121920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발전 단계에 따른 구분</a:t>
            </a:r>
            <a:endParaRPr lang="en-US" altLang="ko-KR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279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4728" y="2548587"/>
            <a:ext cx="5189857" cy="576262"/>
          </a:xfrm>
        </p:spPr>
        <p:txBody>
          <a:bodyPr/>
          <a:lstStyle/>
          <a:p>
            <a:r>
              <a:rPr lang="ko-KR" altLang="en-US" sz="2400" dirty="0" smtClean="0"/>
              <a:t>부트 바이러스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14728" y="3252071"/>
            <a:ext cx="5189856" cy="3109913"/>
          </a:xfrm>
        </p:spPr>
        <p:txBody>
          <a:bodyPr/>
          <a:lstStyle/>
          <a:p>
            <a:endParaRPr lang="en-US" altLang="ko-KR" dirty="0" smtClean="0"/>
          </a:p>
          <a:p>
            <a:pPr marL="0" indent="0">
              <a:buNone/>
            </a:pPr>
            <a:r>
              <a:rPr lang="ko-KR" altLang="ko-KR" dirty="0" smtClean="0"/>
              <a:t>컴퓨터의 </a:t>
            </a:r>
            <a:r>
              <a:rPr lang="ko-KR" altLang="ko-KR" dirty="0"/>
              <a:t>부팅에 영향을 주는 </a:t>
            </a:r>
            <a:r>
              <a:rPr lang="ko-KR" altLang="ko-KR" dirty="0" smtClean="0"/>
              <a:t>바이러스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ko-KR" dirty="0"/>
              <a:t>주요 증상으로는 컴퓨터 부팅이나 </a:t>
            </a:r>
            <a:r>
              <a:rPr lang="ko-KR" altLang="ko-KR" dirty="0" smtClean="0"/>
              <a:t>동작속도가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ko-KR" dirty="0" smtClean="0"/>
              <a:t>갑자기 </a:t>
            </a:r>
            <a:r>
              <a:rPr lang="ko-KR" altLang="ko-KR" dirty="0"/>
              <a:t>느려지거나</a:t>
            </a:r>
            <a:r>
              <a:rPr lang="en-US" altLang="ko-KR" dirty="0"/>
              <a:t>, </a:t>
            </a:r>
            <a:r>
              <a:rPr lang="ko-KR" altLang="ko-KR" dirty="0"/>
              <a:t>메모리나 디스크의 용량이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ko-KR" dirty="0" smtClean="0"/>
              <a:t>갑자기 </a:t>
            </a:r>
            <a:r>
              <a:rPr lang="ko-KR" altLang="ko-KR" dirty="0"/>
              <a:t>줄어드는 것 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87415" y="2548587"/>
            <a:ext cx="5194583" cy="576262"/>
          </a:xfrm>
        </p:spPr>
        <p:txBody>
          <a:bodyPr/>
          <a:lstStyle/>
          <a:p>
            <a:r>
              <a:rPr lang="ko-KR" altLang="en-US" sz="2400" dirty="0" smtClean="0"/>
              <a:t>파일 바이러스</a:t>
            </a:r>
            <a:endParaRPr lang="ko-KR" altLang="en-US" sz="2400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87415" y="3252071"/>
            <a:ext cx="5194583" cy="3109913"/>
          </a:xfrm>
        </p:spPr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ko-KR" dirty="0"/>
              <a:t>일반 프로그램에 감염되는 바이러스를 </a:t>
            </a:r>
            <a:r>
              <a:rPr lang="ko-KR" altLang="ko-KR" dirty="0" smtClean="0"/>
              <a:t>지칭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ko-KR" dirty="0" smtClean="0"/>
              <a:t>전체</a:t>
            </a:r>
            <a:r>
              <a:rPr lang="en-US" altLang="ko-KR" dirty="0"/>
              <a:t> </a:t>
            </a:r>
            <a:r>
              <a:rPr lang="ko-KR" altLang="ko-KR" dirty="0" smtClean="0"/>
              <a:t>바이러스 </a:t>
            </a:r>
            <a:r>
              <a:rPr lang="ko-KR" altLang="ko-KR" dirty="0"/>
              <a:t>중 </a:t>
            </a:r>
            <a:r>
              <a:rPr lang="en-US" altLang="ko-KR" dirty="0"/>
              <a:t>90% </a:t>
            </a:r>
            <a:r>
              <a:rPr lang="ko-KR" altLang="ko-KR" dirty="0"/>
              <a:t>이상을 </a:t>
            </a:r>
            <a:r>
              <a:rPr lang="ko-KR" altLang="ko-KR" dirty="0" smtClean="0"/>
              <a:t>차지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ko-KR" dirty="0"/>
              <a:t>증상으로는 파일의 크기가 갑자기 변형되거나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ko-KR" dirty="0" smtClean="0"/>
              <a:t>프로그램과 </a:t>
            </a:r>
            <a:r>
              <a:rPr lang="ko-KR" altLang="ko-KR" dirty="0"/>
              <a:t>관련이 없는 작업들이 실행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0" y="380362"/>
            <a:ext cx="121920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컴퓨터 바이러스의 구분 및 증상</a:t>
            </a:r>
            <a:endParaRPr lang="en-US" altLang="ko-KR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11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4728" y="2548587"/>
            <a:ext cx="5189857" cy="576262"/>
          </a:xfrm>
        </p:spPr>
        <p:txBody>
          <a:bodyPr/>
          <a:lstStyle/>
          <a:p>
            <a:r>
              <a:rPr lang="ko-KR" altLang="en-US" sz="2400" dirty="0" smtClean="0"/>
              <a:t>상주 바이러스</a:t>
            </a:r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14728" y="3252071"/>
            <a:ext cx="5189856" cy="3109913"/>
          </a:xfrm>
        </p:spPr>
        <p:txBody>
          <a:bodyPr/>
          <a:lstStyle/>
          <a:p>
            <a:endParaRPr lang="en-US" altLang="ko-KR" dirty="0" smtClean="0"/>
          </a:p>
          <a:p>
            <a:pPr marL="0" indent="0">
              <a:buNone/>
            </a:pPr>
            <a:r>
              <a:rPr lang="ko-KR" altLang="ko-KR" dirty="0"/>
              <a:t>백그라운드 환경에서 동작하며 이 </a:t>
            </a:r>
            <a:r>
              <a:rPr lang="ko-KR" altLang="ko-KR" dirty="0" smtClean="0"/>
              <a:t>파일들이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ko-KR" dirty="0" smtClean="0"/>
              <a:t>다른 </a:t>
            </a:r>
            <a:r>
              <a:rPr lang="ko-KR" altLang="ko-KR" dirty="0"/>
              <a:t>프로그램이나 운영 체제 자체에서 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ko-KR" dirty="0" smtClean="0"/>
              <a:t>접근하면 </a:t>
            </a:r>
            <a:r>
              <a:rPr lang="ko-KR" altLang="ko-KR" dirty="0"/>
              <a:t>새로운 </a:t>
            </a:r>
            <a:r>
              <a:rPr lang="ko-KR" altLang="en-US" dirty="0" smtClean="0"/>
              <a:t>대상</a:t>
            </a:r>
            <a:r>
              <a:rPr lang="ko-KR" altLang="ko-KR" dirty="0" smtClean="0"/>
              <a:t>들을 </a:t>
            </a:r>
            <a:r>
              <a:rPr lang="ko-KR" altLang="ko-KR" dirty="0"/>
              <a:t>감염시켜 버린다</a:t>
            </a:r>
            <a:r>
              <a:rPr lang="en-US" altLang="ko-KR" dirty="0"/>
              <a:t>.</a:t>
            </a:r>
            <a:endParaRPr lang="ko-KR" altLang="en-US" b="1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87415" y="2548587"/>
            <a:ext cx="5194583" cy="576262"/>
          </a:xfrm>
        </p:spPr>
        <p:txBody>
          <a:bodyPr/>
          <a:lstStyle/>
          <a:p>
            <a:r>
              <a:rPr lang="ko-KR" altLang="en-US" sz="2400" dirty="0" smtClean="0"/>
              <a:t>비 상주 바이러스</a:t>
            </a:r>
            <a:endParaRPr lang="ko-KR" altLang="en-US" sz="2400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87415" y="3252071"/>
            <a:ext cx="5194583" cy="3109913"/>
          </a:xfrm>
        </p:spPr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lvl="0" indent="0">
              <a:buNone/>
            </a:pPr>
            <a:r>
              <a:rPr lang="ko-KR" altLang="ko-KR" dirty="0"/>
              <a:t>즉시 감염될 수 있는 </a:t>
            </a:r>
            <a:r>
              <a:rPr lang="ko-KR" altLang="en-US" dirty="0" smtClean="0"/>
              <a:t>대상</a:t>
            </a:r>
            <a:r>
              <a:rPr lang="ko-KR" altLang="ko-KR" dirty="0" smtClean="0"/>
              <a:t>들을 </a:t>
            </a:r>
            <a:r>
              <a:rPr lang="ko-KR" altLang="ko-KR" dirty="0"/>
              <a:t>찾아 </a:t>
            </a:r>
            <a:endParaRPr lang="en-US" altLang="ko-KR" dirty="0" smtClean="0"/>
          </a:p>
          <a:p>
            <a:pPr marL="0" lvl="0" indent="0">
              <a:buNone/>
            </a:pPr>
            <a:endParaRPr lang="en-US" altLang="ko-KR" dirty="0"/>
          </a:p>
          <a:p>
            <a:pPr marL="0" lvl="0" indent="0">
              <a:buNone/>
            </a:pPr>
            <a:r>
              <a:rPr lang="ko-KR" altLang="ko-KR" dirty="0" smtClean="0"/>
              <a:t>대상을 </a:t>
            </a:r>
            <a:r>
              <a:rPr lang="ko-KR" altLang="ko-KR" dirty="0"/>
              <a:t>감염시키며 끝내 감염된 응용 </a:t>
            </a:r>
            <a:r>
              <a:rPr lang="ko-KR" altLang="ko-KR" dirty="0" smtClean="0"/>
              <a:t>프로그램에</a:t>
            </a:r>
            <a:endParaRPr lang="en-US" altLang="ko-KR" dirty="0"/>
          </a:p>
          <a:p>
            <a:pPr marL="0" lvl="0" indent="0">
              <a:buNone/>
            </a:pPr>
            <a:endParaRPr lang="en-US" altLang="ko-KR" dirty="0" smtClean="0"/>
          </a:p>
          <a:p>
            <a:pPr marL="0" lvl="0" indent="0">
              <a:buNone/>
            </a:pPr>
            <a:r>
              <a:rPr lang="ko-KR" altLang="ko-KR" dirty="0" err="1" smtClean="0"/>
              <a:t>제어권을</a:t>
            </a:r>
            <a:r>
              <a:rPr lang="ko-KR" altLang="ko-KR" dirty="0" smtClean="0"/>
              <a:t> </a:t>
            </a:r>
            <a:r>
              <a:rPr lang="ko-KR" altLang="ko-KR" dirty="0"/>
              <a:t>넘긴다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0" y="356748"/>
            <a:ext cx="1219199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바이러스의 감염 전략</a:t>
            </a:r>
            <a:endParaRPr lang="en-US" altLang="ko-KR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369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591</TotalTime>
  <Words>478</Words>
  <Application>Microsoft Office PowerPoint</Application>
  <PresentationFormat>와이드스크린</PresentationFormat>
  <Paragraphs>144</Paragraphs>
  <Slides>21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Century Gothic</vt:lpstr>
      <vt:lpstr>Symbol</vt:lpstr>
      <vt:lpstr>Wingdings 2</vt:lpstr>
      <vt:lpstr>명언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바이러스와 웜의 차이점</vt:lpstr>
      <vt:lpstr>스파이 웨어와 애드웨어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세 미 나</dc:title>
  <dc:creator>서재우</dc:creator>
  <cp:lastModifiedBy>서재우</cp:lastModifiedBy>
  <cp:revision>58</cp:revision>
  <dcterms:created xsi:type="dcterms:W3CDTF">2016-04-03T15:47:35Z</dcterms:created>
  <dcterms:modified xsi:type="dcterms:W3CDTF">2016-04-06T08:39:41Z</dcterms:modified>
</cp:coreProperties>
</file>