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5" r:id="rId18"/>
    <p:sldId id="276" r:id="rId19"/>
    <p:sldId id="278" r:id="rId20"/>
    <p:sldId id="279" r:id="rId21"/>
    <p:sldId id="280" r:id="rId22"/>
    <p:sldId id="282" r:id="rId23"/>
    <p:sldId id="281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2019/1/23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下一代面向</a:t>
            </a:r>
            <a:r>
              <a:rPr lang="zh-CN" altLang="en-US" dirty="0" smtClean="0">
                <a:solidFill>
                  <a:srgbClr val="FF0000"/>
                </a:solidFill>
              </a:rPr>
              <a:t>先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的框架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				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刘协雍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				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2018/1/23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31" name="Picture 7" descr="C:\Users\Administrator\Desktop\xdo.origi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8456"/>
            <a:ext cx="7234187" cy="357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57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幻想空间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客户、需求、设计之间交流讨论的是什么？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是否存在一种统一的类语言来描述这个？？？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我认为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chemeClr val="accent1">
                    <a:lumMod val="50000"/>
                  </a:schemeClr>
                </a:solidFill>
              </a:rPr>
              <a:t>Xuqiu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本身可以拆分为细小的行为、操作，我把这个东西命名为意图（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intent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）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比如：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客户需要修改企业名称、这就是一个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intent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，而编辑页面上面的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textbox + save 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即使这个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intent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的实现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Intent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是相对固定的，跨平台的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74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Intent oriented model  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面向意图的模型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将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intent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整合成为一个整理，即是</a:t>
            </a:r>
            <a:r>
              <a:rPr lang="en-US" altLang="zh-CN" dirty="0" err="1" smtClean="0">
                <a:solidFill>
                  <a:schemeClr val="accent1">
                    <a:lumMod val="50000"/>
                  </a:schemeClr>
                </a:solidFill>
              </a:rPr>
              <a:t>iom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924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幻想空间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为什么存在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bug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？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bug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的本质原因是因为存在人来写的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code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，彻底消灭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bug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的办法就是没有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code</a:t>
            </a:r>
          </a:p>
          <a:p>
            <a:pPr marL="0" indent="0">
              <a:buNone/>
            </a:pP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Intent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能否没有对应的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code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，即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完成对应功能？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、</a:t>
            </a:r>
            <a:r>
              <a:rPr lang="zh-CN" altLang="en-US" strike="sngStrike" dirty="0" smtClean="0">
                <a:solidFill>
                  <a:schemeClr val="accent1">
                    <a:lumMod val="50000"/>
                  </a:schemeClr>
                </a:solidFill>
              </a:rPr>
              <a:t>一行智能代码解决所有问题</a:t>
            </a:r>
            <a:endParaRPr lang="en-US" altLang="zh-CN" strike="sngStrike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、生成的预定义（可控）代码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852" y="3212976"/>
            <a:ext cx="3388544" cy="2471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679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幻想空间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预定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义的可控代码的问题？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、扩展成为问题，不能指望</a:t>
            </a:r>
            <a:r>
              <a:rPr lang="en-US" altLang="zh-CN" dirty="0" err="1" smtClean="0">
                <a:solidFill>
                  <a:schemeClr val="accent1">
                    <a:lumMod val="50000"/>
                  </a:schemeClr>
                </a:solidFill>
              </a:rPr>
              <a:t>preCode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解决任何问题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、针对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intent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改变，重新生成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code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必然对之前的扩展修改进行冲击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、</a:t>
            </a:r>
            <a:r>
              <a:rPr lang="en-US" altLang="zh-CN" dirty="0" err="1" smtClean="0">
                <a:solidFill>
                  <a:schemeClr val="accent1">
                    <a:lumMod val="50000"/>
                  </a:schemeClr>
                </a:solidFill>
              </a:rPr>
              <a:t>codeXcode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的耦合会导致后续生成逻辑上不可行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可能可以这么解决：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、</a:t>
            </a:r>
            <a:r>
              <a:rPr lang="en-US" altLang="zh-CN" dirty="0" err="1" smtClean="0">
                <a:solidFill>
                  <a:schemeClr val="accent1">
                    <a:lumMod val="50000"/>
                  </a:schemeClr>
                </a:solidFill>
              </a:rPr>
              <a:t>preCode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和</a:t>
            </a:r>
            <a:r>
              <a:rPr lang="en-US" altLang="zh-CN" dirty="0" err="1" smtClean="0">
                <a:solidFill>
                  <a:schemeClr val="accent1">
                    <a:lumMod val="50000"/>
                  </a:schemeClr>
                </a:solidFill>
              </a:rPr>
              <a:t>extCode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完全分离，</a:t>
            </a:r>
            <a:r>
              <a:rPr lang="en-US" altLang="zh-CN" dirty="0" err="1" smtClean="0">
                <a:solidFill>
                  <a:schemeClr val="accent1">
                    <a:lumMod val="50000"/>
                  </a:schemeClr>
                </a:solidFill>
              </a:rPr>
              <a:t>preCode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不能修改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、</a:t>
            </a:r>
            <a:r>
              <a:rPr lang="en-US" altLang="zh-CN" dirty="0" err="1" smtClean="0">
                <a:solidFill>
                  <a:schemeClr val="accent1">
                    <a:lumMod val="50000"/>
                  </a:schemeClr>
                </a:solidFill>
              </a:rPr>
              <a:t>codeXcode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完全解耦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32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幻想空间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多端问题？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是否可以配置一个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intent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，同时在多端实现？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Intent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是跨平台的，如我想修改报关单的数据的功能，是同时想在</a:t>
            </a:r>
            <a:r>
              <a:rPr lang="en-US" altLang="zh-CN" dirty="0" err="1" smtClean="0">
                <a:solidFill>
                  <a:schemeClr val="accent1">
                    <a:lumMod val="50000"/>
                  </a:schemeClr>
                </a:solidFill>
              </a:rPr>
              <a:t>pcWeb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端、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mobile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pad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上面都有这个功能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模板方式是否能解决这种问题？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相同的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intent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，对应不同的模板实现相同的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intent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96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幻想空间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如何没有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code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，是否是就不用测试，或者部分不用测试？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研发流程如此之多，根源是通过管理流程解决其中会出错的部分。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是否能够缩减这个流程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trike="sngStrike" dirty="0" smtClean="0"/>
              <a:t>需求调研</a:t>
            </a:r>
            <a:r>
              <a:rPr lang="en-US" altLang="zh-CN" strike="sngStrike" dirty="0" smtClean="0"/>
              <a:t>》</a:t>
            </a:r>
            <a:r>
              <a:rPr lang="zh-CN" altLang="en-US" strike="sngStrike" dirty="0" smtClean="0"/>
              <a:t>设计</a:t>
            </a:r>
            <a:r>
              <a:rPr lang="en-US" altLang="zh-CN" strike="sngStrike" dirty="0" smtClean="0"/>
              <a:t>》</a:t>
            </a:r>
            <a:r>
              <a:rPr lang="zh-CN" altLang="en-US" strike="sngStrike" dirty="0" smtClean="0"/>
              <a:t>开发</a:t>
            </a:r>
            <a:r>
              <a:rPr lang="en-US" altLang="zh-CN" strike="sngStrike" dirty="0" smtClean="0"/>
              <a:t>》</a:t>
            </a:r>
            <a:r>
              <a:rPr lang="zh-CN" altLang="en-US" strike="sngStrike" dirty="0" smtClean="0"/>
              <a:t>测试</a:t>
            </a:r>
            <a:r>
              <a:rPr lang="en-US" altLang="zh-CN" strike="sngStrike" dirty="0" smtClean="0"/>
              <a:t>》</a:t>
            </a:r>
            <a:r>
              <a:rPr lang="zh-CN" altLang="en-US" strike="sngStrike" dirty="0" smtClean="0"/>
              <a:t>部署</a:t>
            </a:r>
            <a:r>
              <a:rPr lang="en-US" altLang="zh-CN" strike="sngStrike" dirty="0" smtClean="0"/>
              <a:t>》</a:t>
            </a:r>
            <a:r>
              <a:rPr lang="zh-CN" altLang="en-US" strike="sngStrike" dirty="0" smtClean="0"/>
              <a:t>上线</a:t>
            </a:r>
            <a:r>
              <a:rPr lang="en-US" altLang="zh-CN" strike="sngStrike" dirty="0" smtClean="0"/>
              <a:t>》</a:t>
            </a:r>
            <a:r>
              <a:rPr lang="zh-CN" altLang="en-US" strike="sngStrike" dirty="0" smtClean="0"/>
              <a:t>完成</a:t>
            </a:r>
            <a:endParaRPr lang="en-US" altLang="zh-CN" strike="sngStrike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需求讨论</a:t>
            </a:r>
            <a:r>
              <a:rPr lang="en-US" altLang="zh-CN" dirty="0" smtClean="0">
                <a:solidFill>
                  <a:srgbClr val="FF0000"/>
                </a:solidFill>
              </a:rPr>
              <a:t>》</a:t>
            </a:r>
            <a:r>
              <a:rPr lang="zh-CN" altLang="en-US" dirty="0" smtClean="0">
                <a:solidFill>
                  <a:srgbClr val="FF0000"/>
                </a:solidFill>
              </a:rPr>
              <a:t>开发</a:t>
            </a:r>
            <a:r>
              <a:rPr lang="en-US" altLang="zh-CN" dirty="0" smtClean="0">
                <a:solidFill>
                  <a:srgbClr val="FF0000"/>
                </a:solidFill>
              </a:rPr>
              <a:t>》</a:t>
            </a:r>
            <a:r>
              <a:rPr lang="zh-CN" altLang="en-US" dirty="0" smtClean="0">
                <a:solidFill>
                  <a:srgbClr val="FF0000"/>
                </a:solidFill>
              </a:rPr>
              <a:t>测试</a:t>
            </a:r>
            <a:r>
              <a:rPr lang="en-US" altLang="zh-CN" dirty="0" smtClean="0">
                <a:solidFill>
                  <a:srgbClr val="FF0000"/>
                </a:solidFill>
              </a:rPr>
              <a:t>》</a:t>
            </a:r>
            <a:r>
              <a:rPr lang="zh-CN" altLang="en-US" dirty="0" smtClean="0">
                <a:solidFill>
                  <a:srgbClr val="FF0000"/>
                </a:solidFill>
              </a:rPr>
              <a:t>部署</a:t>
            </a:r>
            <a:r>
              <a:rPr lang="en-US" altLang="zh-CN" dirty="0" smtClean="0">
                <a:solidFill>
                  <a:srgbClr val="FF0000"/>
                </a:solidFill>
              </a:rPr>
              <a:t>》</a:t>
            </a:r>
            <a:r>
              <a:rPr lang="zh-CN" altLang="en-US" dirty="0" smtClean="0">
                <a:solidFill>
                  <a:srgbClr val="FF0000"/>
                </a:solidFill>
              </a:rPr>
              <a:t>上线</a:t>
            </a:r>
            <a:r>
              <a:rPr lang="en-US" altLang="zh-CN" dirty="0" smtClean="0">
                <a:solidFill>
                  <a:srgbClr val="FF0000"/>
                </a:solidFill>
              </a:rPr>
              <a:t>》</a:t>
            </a:r>
            <a:r>
              <a:rPr lang="zh-CN" altLang="en-US" dirty="0" smtClean="0">
                <a:solidFill>
                  <a:srgbClr val="FF0000"/>
                </a:solidFill>
              </a:rPr>
              <a:t>完成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B050"/>
                </a:solidFill>
              </a:rPr>
              <a:t>需求讨论</a:t>
            </a:r>
            <a:r>
              <a:rPr lang="en-US" altLang="zh-CN" dirty="0" smtClean="0">
                <a:solidFill>
                  <a:srgbClr val="00B050"/>
                </a:solidFill>
              </a:rPr>
              <a:t>》</a:t>
            </a:r>
            <a:r>
              <a:rPr lang="zh-CN" altLang="en-US" dirty="0" smtClean="0">
                <a:solidFill>
                  <a:srgbClr val="00B050"/>
                </a:solidFill>
              </a:rPr>
              <a:t>开发</a:t>
            </a:r>
            <a:r>
              <a:rPr lang="en-US" altLang="zh-CN" dirty="0" smtClean="0">
                <a:solidFill>
                  <a:srgbClr val="00B050"/>
                </a:solidFill>
              </a:rPr>
              <a:t>》</a:t>
            </a:r>
            <a:r>
              <a:rPr lang="zh-CN" altLang="en-US" dirty="0" smtClean="0">
                <a:solidFill>
                  <a:srgbClr val="00B050"/>
                </a:solidFill>
              </a:rPr>
              <a:t>完成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70C0"/>
                </a:solidFill>
              </a:rPr>
              <a:t>需求讨论</a:t>
            </a:r>
            <a:r>
              <a:rPr lang="en-US" altLang="zh-CN" dirty="0" smtClean="0">
                <a:solidFill>
                  <a:srgbClr val="0070C0"/>
                </a:solidFill>
              </a:rPr>
              <a:t>》</a:t>
            </a:r>
            <a:r>
              <a:rPr lang="zh-CN" altLang="en-US" dirty="0" smtClean="0">
                <a:solidFill>
                  <a:srgbClr val="0070C0"/>
                </a:solidFill>
              </a:rPr>
              <a:t>完成？？？</a:t>
            </a:r>
            <a:endParaRPr lang="en-US" altLang="zh-C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91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</a:t>
            </a:r>
            <a:r>
              <a:rPr lang="zh-CN" altLang="en-US" dirty="0" smtClean="0"/>
              <a:t>幻想空间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It can be…</a:t>
            </a:r>
          </a:p>
          <a:p>
            <a:r>
              <a:rPr lang="zh-CN" altLang="en-US" dirty="0" smtClean="0">
                <a:solidFill>
                  <a:srgbClr val="0070C0"/>
                </a:solidFill>
              </a:rPr>
              <a:t>开发环境即生产环境，生成即对外可用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 smtClean="0">
                <a:solidFill>
                  <a:srgbClr val="0070C0"/>
                </a:solidFill>
              </a:rPr>
              <a:t>完全前后端分离，</a:t>
            </a:r>
            <a:r>
              <a:rPr lang="en-US" altLang="zh-CN" dirty="0" smtClean="0">
                <a:solidFill>
                  <a:srgbClr val="0070C0"/>
                </a:solidFill>
              </a:rPr>
              <a:t>IOC</a:t>
            </a:r>
            <a:r>
              <a:rPr lang="zh-CN" altLang="en-US" dirty="0" smtClean="0">
                <a:solidFill>
                  <a:srgbClr val="0070C0"/>
                </a:solidFill>
              </a:rPr>
              <a:t>方式实现后端特殊接口，</a:t>
            </a:r>
            <a:r>
              <a:rPr lang="zh-CN" altLang="en-US" sz="2000" dirty="0">
                <a:solidFill>
                  <a:srgbClr val="0070C0"/>
                </a:solidFill>
              </a:rPr>
              <a:t>对于后端没有的方法和接口，前端直接定义返回值，后端实现后即切换</a:t>
            </a:r>
            <a:r>
              <a:rPr lang="zh-CN" altLang="en-US" sz="2000" dirty="0" smtClean="0">
                <a:solidFill>
                  <a:srgbClr val="0070C0"/>
                </a:solidFill>
              </a:rPr>
              <a:t>回去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前端的模板需要实现多端（</a:t>
            </a:r>
            <a:r>
              <a:rPr lang="en-US" altLang="zh-CN" dirty="0" err="1">
                <a:solidFill>
                  <a:srgbClr val="0070C0"/>
                </a:solidFill>
              </a:rPr>
              <a:t>pcweb</a:t>
            </a:r>
            <a:r>
              <a:rPr lang="zh-CN" altLang="en-US" dirty="0">
                <a:solidFill>
                  <a:srgbClr val="0070C0"/>
                </a:solidFill>
              </a:rPr>
              <a:t>、</a:t>
            </a:r>
            <a:r>
              <a:rPr lang="en-US" altLang="zh-CN" dirty="0">
                <a:solidFill>
                  <a:srgbClr val="0070C0"/>
                </a:solidFill>
              </a:rPr>
              <a:t>mobile</a:t>
            </a:r>
            <a:r>
              <a:rPr lang="zh-CN" altLang="en-US" dirty="0">
                <a:solidFill>
                  <a:srgbClr val="0070C0"/>
                </a:solidFill>
              </a:rPr>
              <a:t>、</a:t>
            </a:r>
            <a:r>
              <a:rPr lang="en-US" altLang="zh-CN" dirty="0">
                <a:solidFill>
                  <a:srgbClr val="0070C0"/>
                </a:solidFill>
              </a:rPr>
              <a:t>pad</a:t>
            </a:r>
            <a:r>
              <a:rPr lang="zh-CN" altLang="en-US" dirty="0">
                <a:solidFill>
                  <a:srgbClr val="0070C0"/>
                </a:solidFill>
              </a:rPr>
              <a:t>、小程序</a:t>
            </a:r>
            <a:r>
              <a:rPr lang="zh-CN" altLang="en-US" dirty="0" smtClean="0">
                <a:solidFill>
                  <a:srgbClr val="0070C0"/>
                </a:solidFill>
              </a:rPr>
              <a:t>）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编辑的可见即所得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减小测试量，测试只需要测试扩展代码和，扩展的界面操作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流程上自动实现灰度发布和版本管理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自动生成单元测试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解决数据库</a:t>
            </a:r>
            <a:r>
              <a:rPr lang="en-US" altLang="zh-CN" dirty="0">
                <a:solidFill>
                  <a:srgbClr val="0070C0"/>
                </a:solidFill>
              </a:rPr>
              <a:t>schema</a:t>
            </a:r>
            <a:r>
              <a:rPr lang="zh-CN" altLang="en-US" dirty="0">
                <a:solidFill>
                  <a:srgbClr val="0070C0"/>
                </a:solidFill>
              </a:rPr>
              <a:t>依赖问题、数据库自动初始化、数据库智能导入数据、增加数据库脚本管理工具</a:t>
            </a:r>
          </a:p>
          <a:p>
            <a:endParaRPr lang="zh-CN" altLang="en-US" dirty="0">
              <a:solidFill>
                <a:srgbClr val="0070C0"/>
              </a:solidFill>
            </a:endParaRPr>
          </a:p>
          <a:p>
            <a:endParaRPr lang="zh-CN" alt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86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总而言之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核心思想</a:t>
            </a:r>
          </a:p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、需求配置的意图越多越好，程序员的代码越少越好，需要测试的点就少</a:t>
            </a:r>
          </a:p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、意图是能修改的，支持可变的，自动代码和扩展代码完全分开</a:t>
            </a:r>
          </a:p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、缩减开发、测试、部署中的环节，做到开发完及部署好，快速初始化数据</a:t>
            </a:r>
          </a:p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、框架升级做到单元测试全覆盖，不采用传统测试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273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产品构思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、一个公网在线的开发平台</a:t>
            </a:r>
          </a:p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、需求、产品经理、设计人员直接通过在线编辑，产生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</a:rPr>
              <a:t>IU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，选择生成的模板和定义后台接口返回数据、快速生成半成品项目</a:t>
            </a:r>
          </a:p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、需求与客户直接沟通项目需求，在线调整功能，确定最终效果</a:t>
            </a:r>
          </a:p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、开发根据半成品项目中需要完善的接口完成接口部分的开发，自测工作</a:t>
            </a:r>
          </a:p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、如过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pm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要求测试，那么对接口和扩展进行测试</a:t>
            </a:r>
          </a:p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6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、完成以上步骤，项目即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完成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840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幻想公式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传统开发之最完美情况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需求调研</a:t>
            </a:r>
            <a:r>
              <a:rPr lang="en-US" altLang="zh-CN" dirty="0" smtClean="0">
                <a:solidFill>
                  <a:srgbClr val="C00000"/>
                </a:solidFill>
              </a:rPr>
              <a:t>+</a:t>
            </a:r>
            <a:r>
              <a:rPr lang="zh-CN" altLang="en-US" dirty="0" smtClean="0">
                <a:solidFill>
                  <a:srgbClr val="C00000"/>
                </a:solidFill>
              </a:rPr>
              <a:t>用户交流（</a:t>
            </a:r>
            <a:r>
              <a:rPr lang="en-US" altLang="zh-CN" dirty="0" err="1">
                <a:solidFill>
                  <a:srgbClr val="C00000"/>
                </a:solidFill>
              </a:rPr>
              <a:t>3</a:t>
            </a:r>
            <a:r>
              <a:rPr lang="en-US" altLang="zh-CN" dirty="0" err="1" smtClean="0">
                <a:solidFill>
                  <a:srgbClr val="C00000"/>
                </a:solidFill>
              </a:rPr>
              <a:t>d</a:t>
            </a:r>
            <a:r>
              <a:rPr lang="zh-CN" altLang="en-US" dirty="0" smtClean="0">
                <a:solidFill>
                  <a:srgbClr val="C00000"/>
                </a:solidFill>
              </a:rPr>
              <a:t>）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需求文档及确认（</a:t>
            </a:r>
            <a:r>
              <a:rPr lang="en-US" altLang="zh-CN" dirty="0" err="1" smtClean="0">
                <a:solidFill>
                  <a:srgbClr val="C00000"/>
                </a:solidFill>
              </a:rPr>
              <a:t>2d</a:t>
            </a:r>
            <a:r>
              <a:rPr lang="zh-CN" altLang="en-US" dirty="0" smtClean="0">
                <a:solidFill>
                  <a:srgbClr val="C00000"/>
                </a:solidFill>
              </a:rPr>
              <a:t>）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设计及设计评审（</a:t>
            </a:r>
            <a:r>
              <a:rPr lang="en-US" altLang="zh-CN" dirty="0" err="1">
                <a:solidFill>
                  <a:srgbClr val="C00000"/>
                </a:solidFill>
              </a:rPr>
              <a:t>3</a:t>
            </a:r>
            <a:r>
              <a:rPr lang="en-US" altLang="zh-CN" dirty="0" err="1" smtClean="0">
                <a:solidFill>
                  <a:srgbClr val="C00000"/>
                </a:solidFill>
              </a:rPr>
              <a:t>d</a:t>
            </a:r>
            <a:r>
              <a:rPr lang="zh-CN" altLang="en-US" dirty="0" smtClean="0">
                <a:solidFill>
                  <a:srgbClr val="C00000"/>
                </a:solidFill>
              </a:rPr>
              <a:t>）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开发（</a:t>
            </a:r>
            <a:r>
              <a:rPr lang="en-US" altLang="zh-CN" dirty="0" err="1" smtClean="0">
                <a:solidFill>
                  <a:srgbClr val="C00000"/>
                </a:solidFill>
              </a:rPr>
              <a:t>10~15d</a:t>
            </a:r>
            <a:r>
              <a:rPr lang="zh-CN" altLang="en-US" dirty="0" smtClean="0">
                <a:solidFill>
                  <a:srgbClr val="C00000"/>
                </a:solidFill>
              </a:rPr>
              <a:t>）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测试及</a:t>
            </a:r>
            <a:r>
              <a:rPr lang="en-US" altLang="zh-CN" dirty="0" smtClean="0">
                <a:solidFill>
                  <a:srgbClr val="C00000"/>
                </a:solidFill>
              </a:rPr>
              <a:t>bug</a:t>
            </a:r>
            <a:r>
              <a:rPr lang="zh-CN" altLang="en-US" dirty="0" smtClean="0">
                <a:solidFill>
                  <a:srgbClr val="C00000"/>
                </a:solidFill>
              </a:rPr>
              <a:t>修改（</a:t>
            </a:r>
            <a:r>
              <a:rPr lang="en-US" altLang="zh-CN" dirty="0" err="1" smtClean="0">
                <a:solidFill>
                  <a:srgbClr val="C00000"/>
                </a:solidFill>
              </a:rPr>
              <a:t>7d</a:t>
            </a:r>
            <a:r>
              <a:rPr lang="zh-CN" altLang="en-US" dirty="0" smtClean="0">
                <a:solidFill>
                  <a:srgbClr val="C00000"/>
                </a:solidFill>
              </a:rPr>
              <a:t>）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部署及线上确认（</a:t>
            </a:r>
            <a:r>
              <a:rPr lang="en-US" altLang="zh-CN" dirty="0" err="1" smtClean="0">
                <a:solidFill>
                  <a:srgbClr val="C00000"/>
                </a:solidFill>
              </a:rPr>
              <a:t>3d</a:t>
            </a:r>
            <a:r>
              <a:rPr lang="zh-CN" altLang="en-US" dirty="0" smtClean="0">
                <a:solidFill>
                  <a:srgbClr val="C00000"/>
                </a:solidFill>
              </a:rPr>
              <a:t>）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最</a:t>
            </a:r>
            <a:r>
              <a:rPr lang="zh-CN" altLang="en-US" dirty="0" smtClean="0">
                <a:solidFill>
                  <a:srgbClr val="C00000"/>
                </a:solidFill>
              </a:rPr>
              <a:t>短时间：</a:t>
            </a:r>
            <a:r>
              <a:rPr lang="en-US" altLang="zh-CN" dirty="0" err="1" smtClean="0">
                <a:solidFill>
                  <a:srgbClr val="C00000"/>
                </a:solidFill>
              </a:rPr>
              <a:t>28d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实际预估（各环节均有来回）：</a:t>
            </a:r>
            <a:r>
              <a:rPr lang="en-US" altLang="zh-CN" dirty="0" err="1" smtClean="0">
                <a:solidFill>
                  <a:srgbClr val="C00000"/>
                </a:solidFill>
              </a:rPr>
              <a:t>60~70d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47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核心理念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研发流程之坑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Our fantasies</a:t>
            </a:r>
          </a:p>
          <a:p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总而言之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产品构思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幻想公式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功能拆分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没有未来的未来？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其他技术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833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幻想公式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>
                <a:solidFill>
                  <a:srgbClr val="00B050"/>
                </a:solidFill>
              </a:rPr>
              <a:t>Xdo</a:t>
            </a:r>
            <a:r>
              <a:rPr lang="zh-CN" altLang="en-US" dirty="0" smtClean="0">
                <a:solidFill>
                  <a:srgbClr val="00B050"/>
                </a:solidFill>
              </a:rPr>
              <a:t>开发模式：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B050"/>
                </a:solidFill>
              </a:rPr>
              <a:t>需求调研</a:t>
            </a:r>
            <a:r>
              <a:rPr lang="en-US" altLang="zh-CN" dirty="0" smtClean="0">
                <a:solidFill>
                  <a:srgbClr val="00B050"/>
                </a:solidFill>
              </a:rPr>
              <a:t>+</a:t>
            </a:r>
            <a:r>
              <a:rPr lang="zh-CN" altLang="en-US" dirty="0" smtClean="0">
                <a:solidFill>
                  <a:srgbClr val="00B050"/>
                </a:solidFill>
              </a:rPr>
              <a:t>用户交流（</a:t>
            </a:r>
            <a:r>
              <a:rPr lang="en-US" altLang="zh-CN" dirty="0" err="1">
                <a:solidFill>
                  <a:srgbClr val="00B050"/>
                </a:solidFill>
              </a:rPr>
              <a:t>3</a:t>
            </a:r>
            <a:r>
              <a:rPr lang="en-US" altLang="zh-CN" dirty="0" err="1" smtClean="0">
                <a:solidFill>
                  <a:srgbClr val="00B050"/>
                </a:solidFill>
              </a:rPr>
              <a:t>d</a:t>
            </a:r>
            <a:r>
              <a:rPr lang="zh-CN" altLang="en-US" dirty="0" smtClean="0">
                <a:solidFill>
                  <a:srgbClr val="00B050"/>
                </a:solidFill>
              </a:rPr>
              <a:t>）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B050"/>
                </a:solidFill>
              </a:rPr>
              <a:t>需求文档及确认（无）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B050"/>
                </a:solidFill>
              </a:rPr>
              <a:t>设计及设计评审（</a:t>
            </a:r>
            <a:r>
              <a:rPr lang="zh-CN" altLang="en-US" dirty="0">
                <a:solidFill>
                  <a:srgbClr val="00B050"/>
                </a:solidFill>
              </a:rPr>
              <a:t>无</a:t>
            </a:r>
            <a:r>
              <a:rPr lang="zh-CN" altLang="en-US" dirty="0" smtClean="0">
                <a:solidFill>
                  <a:srgbClr val="00B050"/>
                </a:solidFill>
              </a:rPr>
              <a:t>）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B050"/>
                </a:solidFill>
              </a:rPr>
              <a:t>开发（</a:t>
            </a:r>
            <a:r>
              <a:rPr lang="en-US" altLang="zh-CN" dirty="0" err="1" smtClean="0">
                <a:solidFill>
                  <a:srgbClr val="00B050"/>
                </a:solidFill>
              </a:rPr>
              <a:t>2~5d</a:t>
            </a:r>
            <a:r>
              <a:rPr lang="zh-CN" altLang="en-US" dirty="0" smtClean="0">
                <a:solidFill>
                  <a:srgbClr val="00B050"/>
                </a:solidFill>
              </a:rPr>
              <a:t>）（开发部分扩展接口）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B050"/>
                </a:solidFill>
              </a:rPr>
              <a:t>测试及</a:t>
            </a:r>
            <a:r>
              <a:rPr lang="en-US" altLang="zh-CN" dirty="0" smtClean="0">
                <a:solidFill>
                  <a:srgbClr val="00B050"/>
                </a:solidFill>
              </a:rPr>
              <a:t>bug</a:t>
            </a:r>
            <a:r>
              <a:rPr lang="zh-CN" altLang="en-US" dirty="0" smtClean="0">
                <a:solidFill>
                  <a:srgbClr val="00B050"/>
                </a:solidFill>
              </a:rPr>
              <a:t>修改（</a:t>
            </a:r>
            <a:r>
              <a:rPr lang="zh-CN" altLang="en-US" dirty="0">
                <a:solidFill>
                  <a:srgbClr val="00B050"/>
                </a:solidFill>
              </a:rPr>
              <a:t>无</a:t>
            </a:r>
            <a:r>
              <a:rPr lang="zh-CN" altLang="en-US" dirty="0" smtClean="0">
                <a:solidFill>
                  <a:srgbClr val="00B050"/>
                </a:solidFill>
              </a:rPr>
              <a:t>）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B050"/>
                </a:solidFill>
              </a:rPr>
              <a:t>部署及线上确认（</a:t>
            </a:r>
            <a:r>
              <a:rPr lang="zh-CN" altLang="en-US" dirty="0">
                <a:solidFill>
                  <a:srgbClr val="00B050"/>
                </a:solidFill>
              </a:rPr>
              <a:t>无</a:t>
            </a:r>
            <a:r>
              <a:rPr lang="zh-CN" altLang="en-US" dirty="0" smtClean="0">
                <a:solidFill>
                  <a:srgbClr val="00B050"/>
                </a:solidFill>
              </a:rPr>
              <a:t>）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B050"/>
                </a:solidFill>
              </a:rPr>
              <a:t>最</a:t>
            </a:r>
            <a:r>
              <a:rPr lang="zh-CN" altLang="en-US" dirty="0" smtClean="0">
                <a:solidFill>
                  <a:srgbClr val="00B050"/>
                </a:solidFill>
              </a:rPr>
              <a:t>短时间：</a:t>
            </a:r>
            <a:r>
              <a:rPr lang="en-US" altLang="zh-CN" dirty="0" err="1" smtClean="0">
                <a:solidFill>
                  <a:srgbClr val="00B050"/>
                </a:solidFill>
              </a:rPr>
              <a:t>5d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B050"/>
                </a:solidFill>
              </a:rPr>
              <a:t>实际预估：</a:t>
            </a:r>
            <a:r>
              <a:rPr lang="en-US" altLang="zh-CN" dirty="0" err="1" smtClean="0">
                <a:solidFill>
                  <a:srgbClr val="00B050"/>
                </a:solidFill>
              </a:rPr>
              <a:t>10d</a:t>
            </a:r>
            <a:endParaRPr lang="en-US" altLang="zh-CN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03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幻想公式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 smtClean="0">
                <a:solidFill>
                  <a:srgbClr val="00B050"/>
                </a:solidFill>
              </a:rPr>
              <a:t>至少</a:t>
            </a:r>
            <a:r>
              <a:rPr lang="en-US" altLang="zh-CN" sz="4000" b="1" dirty="0" err="1" smtClean="0">
                <a:solidFill>
                  <a:srgbClr val="FF0000"/>
                </a:solidFill>
              </a:rPr>
              <a:t>5X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00B050"/>
                </a:solidFill>
              </a:rPr>
              <a:t>效率提升？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0" indent="0" algn="ctr">
              <a:buNone/>
            </a:pPr>
            <a:r>
              <a:rPr lang="zh-CN" altLang="en-US" dirty="0" smtClean="0">
                <a:solidFill>
                  <a:srgbClr val="00B050"/>
                </a:solidFill>
              </a:rPr>
              <a:t>复杂项目？？？</a:t>
            </a:r>
            <a:r>
              <a:rPr lang="en-US" altLang="zh-CN" b="1" dirty="0" err="1" smtClean="0">
                <a:solidFill>
                  <a:srgbClr val="FF0000"/>
                </a:solidFill>
              </a:rPr>
              <a:t>10X</a:t>
            </a:r>
            <a:r>
              <a:rPr lang="zh-CN" altLang="en-US" dirty="0">
                <a:solidFill>
                  <a:srgbClr val="00B050"/>
                </a:solidFill>
              </a:rPr>
              <a:t>，</a:t>
            </a:r>
            <a:r>
              <a:rPr lang="en-US" altLang="zh-CN" b="1" dirty="0" err="1" smtClean="0">
                <a:solidFill>
                  <a:srgbClr val="FF0000"/>
                </a:solidFill>
              </a:rPr>
              <a:t>30X</a:t>
            </a:r>
            <a:r>
              <a:rPr lang="zh-CN" altLang="en-US" b="1" dirty="0" smtClean="0">
                <a:solidFill>
                  <a:srgbClr val="FF0000"/>
                </a:solidFill>
              </a:rPr>
              <a:t>？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4778375" cy="3192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083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功能简单拆分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intent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设计和收集</a:t>
            </a:r>
          </a:p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、配置界面设计（在线编辑器）</a:t>
            </a:r>
          </a:p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、自动部署运行设计</a:t>
            </a:r>
          </a:p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、项目模板接口规则设计（可以是软接口，还是硬接口）</a:t>
            </a:r>
          </a:p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项目需要支持数据库自动修改、生成和扩展分离</a:t>
            </a:r>
          </a:p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、项目模板设计（每种平台一个模板）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983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没有未来的未来？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738730"/>
            <a:ext cx="3406775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234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核心理念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FF30A0"/>
                </a:solidFill>
              </a:rPr>
              <a:t>先</a:t>
            </a:r>
            <a:endParaRPr lang="en-US" altLang="zh-CN" sz="3200" dirty="0">
              <a:solidFill>
                <a:srgbClr val="FF30A0"/>
              </a:solidFill>
            </a:endParaRP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FF30A0"/>
                </a:solidFill>
              </a:rPr>
              <a:t>	x</a:t>
            </a:r>
          </a:p>
          <a:p>
            <a:r>
              <a:rPr lang="zh-CN" altLang="en-US" sz="3200" dirty="0" smtClean="0">
                <a:solidFill>
                  <a:srgbClr val="FF30A0"/>
                </a:solidFill>
              </a:rPr>
              <a:t>快</a:t>
            </a:r>
            <a:endParaRPr lang="en-US" altLang="zh-CN" sz="3200" dirty="0" smtClean="0">
              <a:solidFill>
                <a:srgbClr val="FF30A0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30A0"/>
                </a:solidFill>
              </a:rPr>
              <a:t>	</a:t>
            </a:r>
            <a:r>
              <a:rPr lang="zh-CN" altLang="en-US" dirty="0" smtClean="0">
                <a:solidFill>
                  <a:srgbClr val="FF30A0"/>
                </a:solidFill>
              </a:rPr>
              <a:t>设计快、开发快、测试快、部署快、变更快</a:t>
            </a:r>
            <a:endParaRPr lang="en-US" altLang="zh-CN" dirty="0" smtClean="0">
              <a:solidFill>
                <a:srgbClr val="FF30A0"/>
              </a:solidFill>
            </a:endParaRPr>
          </a:p>
          <a:p>
            <a:r>
              <a:rPr lang="zh-CN" altLang="en-US" sz="3200" dirty="0" smtClean="0">
                <a:solidFill>
                  <a:srgbClr val="FF30A0"/>
                </a:solidFill>
              </a:rPr>
              <a:t>便</a:t>
            </a:r>
            <a:endParaRPr lang="en-US" altLang="zh-CN" sz="3200" dirty="0" smtClean="0">
              <a:solidFill>
                <a:srgbClr val="FF30A0"/>
              </a:solidFill>
            </a:endParaRPr>
          </a:p>
          <a:p>
            <a:r>
              <a:rPr lang="zh-CN" altLang="en-US" sz="3200" dirty="0" smtClean="0">
                <a:solidFill>
                  <a:srgbClr val="FF30A0"/>
                </a:solidFill>
              </a:rPr>
              <a:t>新</a:t>
            </a:r>
            <a:endParaRPr lang="en-US" altLang="zh-CN" sz="3200" dirty="0" smtClean="0">
              <a:solidFill>
                <a:srgbClr val="FF30A0"/>
              </a:solidFill>
            </a:endParaRPr>
          </a:p>
          <a:p>
            <a:r>
              <a:rPr lang="zh-CN" altLang="en-US" sz="3200" dirty="0">
                <a:solidFill>
                  <a:srgbClr val="FF30A0"/>
                </a:solidFill>
              </a:rPr>
              <a:t>变</a:t>
            </a:r>
            <a:endParaRPr lang="en-US" altLang="zh-CN" sz="3200" dirty="0" smtClean="0">
              <a:solidFill>
                <a:srgbClr val="FF30A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70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研发流程</a:t>
            </a:r>
            <a:r>
              <a:rPr lang="zh-CN" altLang="en-US" dirty="0" smtClean="0"/>
              <a:t>之</a:t>
            </a:r>
            <a:r>
              <a:rPr lang="en-US" altLang="zh-CN" dirty="0" smtClean="0"/>
              <a:t>hole </a:t>
            </a:r>
            <a:r>
              <a:rPr lang="en-US" altLang="zh-CN" dirty="0" err="1" smtClean="0"/>
              <a:t>no.1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框架之坑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无论是三方框架、二方框架、编程语言底层或者操作系统，多多少少都存在特殊的坑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如</a:t>
            </a:r>
            <a:r>
              <a:rPr lang="en-US" altLang="zh-CN" dirty="0" err="1" smtClean="0">
                <a:solidFill>
                  <a:schemeClr val="accent1">
                    <a:lumMod val="50000"/>
                  </a:schemeClr>
                </a:solidFill>
              </a:rPr>
              <a:t>mvc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的二方框架中，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需要拷贝修改的文件到指定文件夹，每次部署均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会遇到这个问题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2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研发流程</a:t>
            </a:r>
            <a:r>
              <a:rPr lang="zh-CN" altLang="en-US" dirty="0" smtClean="0"/>
              <a:t>之</a:t>
            </a:r>
            <a:r>
              <a:rPr lang="en-US" altLang="zh-CN" dirty="0" smtClean="0"/>
              <a:t>hole </a:t>
            </a:r>
            <a:r>
              <a:rPr lang="en-US" altLang="zh-CN" dirty="0" err="1" smtClean="0"/>
              <a:t>no.2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工具之坑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Eclipse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maven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、</a:t>
            </a:r>
            <a:r>
              <a:rPr lang="en-US" altLang="zh-CN" dirty="0" err="1" smtClean="0">
                <a:solidFill>
                  <a:schemeClr val="accent1">
                    <a:lumMod val="50000"/>
                  </a:schemeClr>
                </a:solidFill>
              </a:rPr>
              <a:t>jdk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版本等等使用过程中，不同的环境或者配置均有一些坑，都需要开发人员自行理解解决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在数据库脚本管理中，也同样有问题，经常出现各库不一致，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漏提交等等事件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22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研发流程</a:t>
            </a:r>
            <a:r>
              <a:rPr lang="zh-CN" altLang="en-US" dirty="0" smtClean="0"/>
              <a:t>之</a:t>
            </a:r>
            <a:r>
              <a:rPr lang="en-US" altLang="zh-CN" dirty="0" smtClean="0"/>
              <a:t>hole </a:t>
            </a:r>
            <a:r>
              <a:rPr lang="en-US" altLang="zh-CN" dirty="0" err="1" smtClean="0"/>
              <a:t>no.3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流程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之坑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需求调研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》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设计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》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研发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》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测试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》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部署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》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业务上线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环节太多，技术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使用细节过多，每一步都会花费大量时间，也会出现很多问题。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164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研发流程</a:t>
            </a:r>
            <a:r>
              <a:rPr lang="zh-CN" altLang="en-US" dirty="0" smtClean="0"/>
              <a:t>之</a:t>
            </a:r>
            <a:r>
              <a:rPr lang="en-US" altLang="zh-CN" dirty="0" smtClean="0"/>
              <a:t>hole </a:t>
            </a:r>
            <a:r>
              <a:rPr lang="en-US" altLang="zh-CN" dirty="0" err="1" smtClean="0"/>
              <a:t>no.4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需求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之坑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需求变化带来了，程序修改、修改后即需要全量的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测试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新的需求同时要考虑旧的功能，耦合之处均需要设计、开发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、测试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530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研发流程</a:t>
            </a:r>
            <a:r>
              <a:rPr lang="zh-CN" altLang="en-US" dirty="0" smtClean="0"/>
              <a:t>之</a:t>
            </a:r>
            <a:r>
              <a:rPr lang="en-US" altLang="zh-CN" dirty="0" smtClean="0"/>
              <a:t>hole </a:t>
            </a:r>
            <a:r>
              <a:rPr lang="en-US" altLang="zh-CN" dirty="0" err="1" smtClean="0"/>
              <a:t>no.5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交流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之坑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客户、销售、需求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、研发、测试的理解如何达成一致也是很大的问题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677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研发流程</a:t>
            </a:r>
            <a:r>
              <a:rPr lang="zh-CN" altLang="en-US" dirty="0" smtClean="0"/>
              <a:t>之</a:t>
            </a:r>
            <a:r>
              <a:rPr lang="en-US" altLang="zh-CN" dirty="0" smtClean="0"/>
              <a:t>hole </a:t>
            </a:r>
            <a:r>
              <a:rPr lang="en-US" altLang="zh-CN" dirty="0" err="1" smtClean="0"/>
              <a:t>no.6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升级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之坑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框架升级的坑，框架升级是必要的，每次升级产品的风险太高，耗时耗力，即使是小版本更新都容易出问题，大版本升级必出问题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993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265</TotalTime>
  <Words>1192</Words>
  <Application>Microsoft Office PowerPoint</Application>
  <PresentationFormat>全屏显示(4:3)</PresentationFormat>
  <Paragraphs>149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主管人员</vt:lpstr>
      <vt:lpstr> </vt:lpstr>
      <vt:lpstr>contents</vt:lpstr>
      <vt:lpstr>核心理念</vt:lpstr>
      <vt:lpstr>研发流程之hole no.1</vt:lpstr>
      <vt:lpstr>研发流程之hole no.2</vt:lpstr>
      <vt:lpstr>研发流程之hole no.3</vt:lpstr>
      <vt:lpstr>研发流程之hole no.4</vt:lpstr>
      <vt:lpstr>研发流程之hole no.5</vt:lpstr>
      <vt:lpstr>研发流程之hole no.6</vt:lpstr>
      <vt:lpstr>幻想空间</vt:lpstr>
      <vt:lpstr>IOM</vt:lpstr>
      <vt:lpstr>幻想空间</vt:lpstr>
      <vt:lpstr>幻想空间</vt:lpstr>
      <vt:lpstr>幻想空间</vt:lpstr>
      <vt:lpstr>幻想空间</vt:lpstr>
      <vt:lpstr>more幻想空间</vt:lpstr>
      <vt:lpstr>总而言之</vt:lpstr>
      <vt:lpstr>产品构思</vt:lpstr>
      <vt:lpstr>幻想公式</vt:lpstr>
      <vt:lpstr>幻想公式</vt:lpstr>
      <vt:lpstr>幻想公式</vt:lpstr>
      <vt:lpstr>功能简单拆分</vt:lpstr>
      <vt:lpstr>没有未来的未来？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Xdo</dc:title>
  <cp:lastModifiedBy>Windows 用户</cp:lastModifiedBy>
  <cp:revision>107</cp:revision>
  <dcterms:modified xsi:type="dcterms:W3CDTF">2019-01-23T00:48:25Z</dcterms:modified>
</cp:coreProperties>
</file>