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內文層級一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內文層級二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內文層級三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內文層級四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內文層級一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內文層級二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內文層級三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內文層級四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標題文字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內文層級一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內文層級二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內文層級三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內文層級四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標題文字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內文層級一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內文層級二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內文層級三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內文層級四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標題文字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內文層級一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內文層級二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內文層級三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內文層級四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內文層級一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內文層級二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內文層級三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內文層級四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內文層級一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內文層級二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內文層級三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內文層級四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DSD Final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6/23, hydai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螢幕快照 2014-06-23 上午3.30.16.png"/>
          <p:cNvPicPr/>
          <p:nvPr/>
        </p:nvPicPr>
        <p:blipFill>
          <a:blip r:embed="rId2">
            <a:extLst/>
          </a:blip>
          <a:srcRect l="0" t="0" r="44873" b="0"/>
          <a:stretch>
            <a:fillRect/>
          </a:stretch>
        </p:blipFill>
        <p:spPr>
          <a:xfrm>
            <a:off x="42924" y="3074186"/>
            <a:ext cx="9812276" cy="481840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4823544" y="660399"/>
            <a:ext cx="33577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535353"/>
                </a:solidFill>
              </a:rPr>
              <a:t>div - SIM</a:t>
            </a:r>
          </a:p>
        </p:txBody>
      </p:sp>
      <p:pic>
        <p:nvPicPr>
          <p:cNvPr id="79" name="螢幕快照 2014-06-23 上午3.30.16.png"/>
          <p:cNvPicPr/>
          <p:nvPr/>
        </p:nvPicPr>
        <p:blipFill>
          <a:blip r:embed="rId2">
            <a:extLst/>
          </a:blip>
          <a:srcRect l="44575" t="0" r="0" b="0"/>
          <a:stretch>
            <a:fillRect/>
          </a:stretch>
        </p:blipFill>
        <p:spPr>
          <a:xfrm>
            <a:off x="4615854" y="3078420"/>
            <a:ext cx="9865359" cy="481840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6951133" y="3953784"/>
            <a:ext cx="1261633" cy="1143001"/>
          </a:xfrm>
          <a:prstGeom prst="roundRect">
            <a:avLst>
              <a:gd name="adj" fmla="val 16667"/>
            </a:avLst>
          </a:prstGeom>
          <a:ln w="152400">
            <a:solidFill>
              <a:srgbClr val="EB3D4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EB3D44"/>
                </a:solidFill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10998200" y="3953784"/>
            <a:ext cx="1261633" cy="1143001"/>
          </a:xfrm>
          <a:prstGeom prst="roundRect">
            <a:avLst>
              <a:gd name="adj" fmla="val 16667"/>
            </a:avLst>
          </a:prstGeom>
          <a:ln w="152400">
            <a:solidFill>
              <a:srgbClr val="EB3D4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EB3D44"/>
                </a:solidFill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7067599" y="2172691"/>
            <a:ext cx="10287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商數</a:t>
            </a:r>
          </a:p>
        </p:txBody>
      </p:sp>
      <p:sp>
        <p:nvSpPr>
          <p:cNvPr id="83" name="Shape 83"/>
          <p:cNvSpPr/>
          <p:nvPr/>
        </p:nvSpPr>
        <p:spPr>
          <a:xfrm>
            <a:off x="11114665" y="2176660"/>
            <a:ext cx="10287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餘數</a:t>
            </a:r>
          </a:p>
        </p:txBody>
      </p:sp>
      <p:sp>
        <p:nvSpPr>
          <p:cNvPr id="84" name="Shape 84"/>
          <p:cNvSpPr/>
          <p:nvPr/>
        </p:nvSpPr>
        <p:spPr>
          <a:xfrm>
            <a:off x="451606" y="2140433"/>
            <a:ext cx="26527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16/3 = 5 … 1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螢幕快照 2014-06-23 上午9.12.59.png"/>
          <p:cNvPicPr/>
          <p:nvPr/>
        </p:nvPicPr>
        <p:blipFill>
          <a:blip r:embed="rId2">
            <a:extLst/>
          </a:blip>
          <a:srcRect l="3542" t="3542" r="3542" b="3542"/>
          <a:stretch>
            <a:fillRect/>
          </a:stretch>
        </p:blipFill>
        <p:spPr>
          <a:xfrm>
            <a:off x="0" y="3654623"/>
            <a:ext cx="13004800" cy="2444309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4916010" y="660399"/>
            <a:ext cx="317278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535353"/>
                </a:solidFill>
              </a:rPr>
              <a:t>div - syn</a:t>
            </a:r>
          </a:p>
        </p:txBody>
      </p:sp>
      <p:sp>
        <p:nvSpPr>
          <p:cNvPr id="88" name="Shape 88"/>
          <p:cNvSpPr/>
          <p:nvPr/>
        </p:nvSpPr>
        <p:spPr>
          <a:xfrm>
            <a:off x="5086399" y="2172691"/>
            <a:ext cx="10287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商數</a:t>
            </a:r>
          </a:p>
        </p:txBody>
      </p:sp>
      <p:sp>
        <p:nvSpPr>
          <p:cNvPr id="89" name="Shape 89"/>
          <p:cNvSpPr/>
          <p:nvPr/>
        </p:nvSpPr>
        <p:spPr>
          <a:xfrm>
            <a:off x="11554932" y="2172691"/>
            <a:ext cx="10287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餘數</a:t>
            </a:r>
          </a:p>
        </p:txBody>
      </p:sp>
      <p:sp>
        <p:nvSpPr>
          <p:cNvPr id="90" name="Shape 90"/>
          <p:cNvSpPr/>
          <p:nvPr/>
        </p:nvSpPr>
        <p:spPr>
          <a:xfrm>
            <a:off x="451606" y="2140433"/>
            <a:ext cx="26527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16/3 = 5 … 1</a:t>
            </a:r>
          </a:p>
        </p:txBody>
      </p:sp>
      <p:sp>
        <p:nvSpPr>
          <p:cNvPr id="91" name="Shape 91"/>
          <p:cNvSpPr/>
          <p:nvPr/>
        </p:nvSpPr>
        <p:spPr>
          <a:xfrm flipV="1">
            <a:off x="5139266" y="3374099"/>
            <a:ext cx="1" cy="3475435"/>
          </a:xfrm>
          <a:prstGeom prst="line">
            <a:avLst/>
          </a:prstGeom>
          <a:ln w="127000">
            <a:solidFill>
              <a:srgbClr val="FFCE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2" name="Shape 92"/>
          <p:cNvSpPr/>
          <p:nvPr/>
        </p:nvSpPr>
        <p:spPr>
          <a:xfrm flipV="1">
            <a:off x="12488333" y="3255565"/>
            <a:ext cx="1" cy="3475435"/>
          </a:xfrm>
          <a:prstGeom prst="line">
            <a:avLst/>
          </a:prstGeom>
          <a:ln w="127000">
            <a:solidFill>
              <a:srgbClr val="FFCE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3" name="Shape 93"/>
          <p:cNvSpPr/>
          <p:nvPr/>
        </p:nvSpPr>
        <p:spPr>
          <a:xfrm>
            <a:off x="3749397" y="7088846"/>
            <a:ext cx="277973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delay 出現</a:t>
            </a:r>
          </a:p>
        </p:txBody>
      </p:sp>
      <p:sp>
        <p:nvSpPr>
          <p:cNvPr id="94" name="Shape 94"/>
          <p:cNvSpPr/>
          <p:nvPr/>
        </p:nvSpPr>
        <p:spPr>
          <a:xfrm>
            <a:off x="11098464" y="6970313"/>
            <a:ext cx="27797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delay 出現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螢幕快照 2014-06-23 上午4.26.25.png"/>
          <p:cNvPicPr/>
          <p:nvPr/>
        </p:nvPicPr>
        <p:blipFill>
          <a:blip r:embed="rId2">
            <a:extLst/>
          </a:blip>
          <a:srcRect l="49148" t="0" r="9958" b="0"/>
          <a:stretch>
            <a:fillRect/>
          </a:stretch>
        </p:blipFill>
        <p:spPr>
          <a:xfrm>
            <a:off x="0" y="4109026"/>
            <a:ext cx="13004800" cy="51677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4910732" y="660399"/>
            <a:ext cx="3183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535353"/>
                </a:solidFill>
              </a:rPr>
              <a:t>Fib - syn</a:t>
            </a:r>
          </a:p>
        </p:txBody>
      </p:sp>
      <p:sp>
        <p:nvSpPr>
          <p:cNvPr id="98" name="Shape 98"/>
          <p:cNvSpPr/>
          <p:nvPr/>
        </p:nvSpPr>
        <p:spPr>
          <a:xfrm>
            <a:off x="5867400" y="5003651"/>
            <a:ext cx="4482208" cy="1143001"/>
          </a:xfrm>
          <a:prstGeom prst="roundRect">
            <a:avLst>
              <a:gd name="adj" fmla="val 16667"/>
            </a:avLst>
          </a:prstGeom>
          <a:ln w="152400">
            <a:solidFill>
              <a:srgbClr val="EB3D4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EB3D44"/>
                </a:solid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4417305" y="2380257"/>
            <a:ext cx="417019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Fib(25) = 75025</a:t>
            </a:r>
          </a:p>
        </p:txBody>
      </p:sp>
      <p:pic>
        <p:nvPicPr>
          <p:cNvPr id="100" name="螢幕快照 2014-06-23 上午4.26.25.png"/>
          <p:cNvPicPr/>
          <p:nvPr/>
        </p:nvPicPr>
        <p:blipFill>
          <a:blip r:embed="rId2">
            <a:extLst/>
          </a:blip>
          <a:srcRect l="2290" t="0" r="79974" b="0"/>
          <a:stretch>
            <a:fillRect/>
          </a:stretch>
        </p:blipFill>
        <p:spPr>
          <a:xfrm>
            <a:off x="0" y="4075159"/>
            <a:ext cx="5639925" cy="5167748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8466666" y="6502251"/>
            <a:ext cx="4482208" cy="1143001"/>
          </a:xfrm>
          <a:prstGeom prst="roundRect">
            <a:avLst>
              <a:gd name="adj" fmla="val 16667"/>
            </a:avLst>
          </a:prstGeom>
          <a:ln w="152400">
            <a:solidFill>
              <a:srgbClr val="FFCE5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EB3D44"/>
                </a:solidFill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9867334" y="7924651"/>
            <a:ext cx="16808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700">
                <a:solidFill>
                  <a:srgbClr val="FFCE57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700">
                <a:solidFill>
                  <a:srgbClr val="FFCE57"/>
                </a:solidFill>
              </a:rPr>
              <a:t>HALT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花很多時間的地方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2595" indent="-442595" defTabSz="49657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910">
                <a:solidFill>
                  <a:srgbClr val="535353"/>
                </a:solidFill>
              </a:rPr>
              <a:t>抓 bug</a:t>
            </a:r>
            <a:endParaRPr sz="3910">
              <a:solidFill>
                <a:srgbClr val="535353"/>
              </a:solidFill>
            </a:endParaRPr>
          </a:p>
          <a:p>
            <a:pPr lvl="1" marL="885190" indent="-442595" defTabSz="49657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910">
                <a:solidFill>
                  <a:srgbClr val="535353"/>
                </a:solidFill>
              </a:rPr>
              <a:t>最慘的經驗之一是 (-16)*(-3) = 48，但是 dump 出來和用 waveform 來看都是 30。幾個小時過後才發現 30 是十六進位的數字。</a:t>
            </a:r>
            <a:endParaRPr sz="3910">
              <a:solidFill>
                <a:srgbClr val="535353"/>
              </a:solidFill>
            </a:endParaRPr>
          </a:p>
          <a:p>
            <a:pPr lvl="1" marL="885190" indent="-442595" defTabSz="49657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910">
                <a:solidFill>
                  <a:srgbClr val="535353"/>
                </a:solidFill>
              </a:rPr>
              <a:t>原本是 4 bits 寬的線不小心寫成 3 bits了，所以有些功能會很不正常。</a:t>
            </a:r>
            <a:endParaRPr sz="3910">
              <a:solidFill>
                <a:srgbClr val="535353"/>
              </a:solidFill>
            </a:endParaRPr>
          </a:p>
          <a:p>
            <a:pPr lvl="0" marL="442595" indent="-442595" defTabSz="49657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910">
                <a:solidFill>
                  <a:srgbClr val="535353"/>
                </a:solidFill>
              </a:rPr>
              <a:t>應該還有一些隱藏的 bugs 還沒遇到......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355600" y="546100"/>
            <a:ext cx="12293600" cy="32385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9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535353"/>
                </a:solidFill>
              </a:rPr>
              <a:t>pipeline processor</a:t>
            </a:r>
          </a:p>
        </p:txBody>
      </p:sp>
      <p:sp>
        <p:nvSpPr>
          <p:cNvPr id="36" name="Shape 36"/>
          <p:cNvSpPr/>
          <p:nvPr/>
        </p:nvSpPr>
        <p:spPr>
          <a:xfrm>
            <a:off x="355600" y="4749800"/>
            <a:ext cx="12293600" cy="323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120000"/>
              </a:lnSpc>
              <a:spcBef>
                <a:spcPts val="4600"/>
              </a:spcBef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535353"/>
                </a:solidFill>
              </a:rPr>
              <a:t>single cycle processor</a:t>
            </a:r>
          </a:p>
        </p:txBody>
      </p:sp>
      <p:sp>
        <p:nvSpPr>
          <p:cNvPr id="37" name="Shape 37"/>
          <p:cNvSpPr/>
          <p:nvPr/>
        </p:nvSpPr>
        <p:spPr>
          <a:xfrm>
            <a:off x="4598851" y="723900"/>
            <a:ext cx="3807098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0">
                <a:solidFill>
                  <a:srgbClr val="EB3D44"/>
                </a:solidFill>
                <a:latin typeface="Gill Sans UltraBold"/>
                <a:ea typeface="Gill Sans UltraBold"/>
                <a:cs typeface="Gill Sans UltraBold"/>
                <a:sym typeface="Gill Sans Ultra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0">
                <a:solidFill>
                  <a:srgbClr val="EB3D44"/>
                </a:solidFill>
              </a:rPr>
              <a:t>X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" grpId="2"/>
      <p:bldP build="whole" bldLvl="1" animBg="1" rev="0" advAuto="0"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pipeline 未完成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根據講義上的 forwarding 架構設計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對 PC 在 stage 間的處理有問題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利用測資模擬結果，不符合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總結上述，bug 還沒抓完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single cycle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比起 pipeline 的難度簡單不少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需要處理資料讀書的延遲時間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螢幕快照 2014-06-23 上午2.55.00.png"/>
          <p:cNvPicPr/>
          <p:nvPr/>
        </p:nvPicPr>
        <p:blipFill>
          <a:blip r:embed="rId2">
            <a:extLst/>
          </a:blip>
          <a:srcRect l="3035" t="0" r="56988" b="0"/>
          <a:stretch>
            <a:fillRect/>
          </a:stretch>
        </p:blipFill>
        <p:spPr>
          <a:xfrm>
            <a:off x="0" y="2209547"/>
            <a:ext cx="13004800" cy="558850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4348137" y="660399"/>
            <a:ext cx="43085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535353"/>
                </a:solidFill>
              </a:rPr>
              <a:t>GCD - SIM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螢幕快照 2014-06-23 上午2.55.52.png"/>
          <p:cNvPicPr/>
          <p:nvPr/>
        </p:nvPicPr>
        <p:blipFill>
          <a:blip r:embed="rId2">
            <a:extLst/>
          </a:blip>
          <a:srcRect l="38321" t="0" r="36" b="0"/>
          <a:stretch>
            <a:fillRect/>
          </a:stretch>
        </p:blipFill>
        <p:spPr>
          <a:xfrm>
            <a:off x="0" y="3744564"/>
            <a:ext cx="13004800" cy="498227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4348137" y="660399"/>
            <a:ext cx="43085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535353"/>
                </a:solidFill>
              </a:rPr>
              <a:t>GCD - SIM</a:t>
            </a:r>
          </a:p>
        </p:txBody>
      </p:sp>
      <p:sp>
        <p:nvSpPr>
          <p:cNvPr id="50" name="Shape 50"/>
          <p:cNvSpPr/>
          <p:nvPr/>
        </p:nvSpPr>
        <p:spPr>
          <a:xfrm>
            <a:off x="5867400" y="5003651"/>
            <a:ext cx="4482208" cy="1143001"/>
          </a:xfrm>
          <a:prstGeom prst="roundRect">
            <a:avLst>
              <a:gd name="adj" fmla="val 16667"/>
            </a:avLst>
          </a:prstGeom>
          <a:ln w="152400">
            <a:solidFill>
              <a:srgbClr val="EB3D4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EB3D44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4203541" y="2024657"/>
            <a:ext cx="459771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4 period = PC+1</a:t>
            </a:r>
            <a:endParaRPr sz="49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等待 MEM 讀取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螢幕快照 2014-06-23 上午2.56.32.png"/>
          <p:cNvPicPr/>
          <p:nvPr/>
        </p:nvPicPr>
        <p:blipFill>
          <a:blip r:embed="rId2">
            <a:extLst/>
          </a:blip>
          <a:srcRect l="2276" t="0" r="71467" b="0"/>
          <a:stretch>
            <a:fillRect/>
          </a:stretch>
        </p:blipFill>
        <p:spPr>
          <a:xfrm>
            <a:off x="0" y="2891138"/>
            <a:ext cx="6498365" cy="625462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4348137" y="660399"/>
            <a:ext cx="43085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535353"/>
                </a:solidFill>
              </a:rPr>
              <a:t>GCD - SIM</a:t>
            </a:r>
          </a:p>
        </p:txBody>
      </p:sp>
      <p:sp>
        <p:nvSpPr>
          <p:cNvPr id="55" name="Shape 55"/>
          <p:cNvSpPr/>
          <p:nvPr/>
        </p:nvSpPr>
        <p:spPr>
          <a:xfrm>
            <a:off x="3276758" y="1953567"/>
            <a:ext cx="64433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結果為 GCD(27, 12) = 3</a:t>
            </a:r>
          </a:p>
        </p:txBody>
      </p:sp>
      <p:pic>
        <p:nvPicPr>
          <p:cNvPr id="56" name="螢幕快照 2014-06-23 上午2.56.32.png"/>
          <p:cNvPicPr/>
          <p:nvPr/>
        </p:nvPicPr>
        <p:blipFill>
          <a:blip r:embed="rId2">
            <a:extLst/>
          </a:blip>
          <a:srcRect l="70762" t="0" r="2980" b="0"/>
          <a:stretch>
            <a:fillRect/>
          </a:stretch>
        </p:blipFill>
        <p:spPr>
          <a:xfrm>
            <a:off x="6477000" y="2891138"/>
            <a:ext cx="6498365" cy="625462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7967133" y="5680984"/>
            <a:ext cx="4482208" cy="1143001"/>
          </a:xfrm>
          <a:prstGeom prst="roundRect">
            <a:avLst>
              <a:gd name="adj" fmla="val 16667"/>
            </a:avLst>
          </a:prstGeom>
          <a:ln w="152400">
            <a:solidFill>
              <a:srgbClr val="EB3D4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EB3D44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螢幕快照 2014-06-23 上午9.05.24.png"/>
          <p:cNvPicPr/>
          <p:nvPr/>
        </p:nvPicPr>
        <p:blipFill>
          <a:blip r:embed="rId2">
            <a:extLst/>
          </a:blip>
          <a:srcRect l="4442" t="4442" r="4442" b="4442"/>
          <a:stretch>
            <a:fillRect/>
          </a:stretch>
        </p:blipFill>
        <p:spPr>
          <a:xfrm>
            <a:off x="0" y="3714822"/>
            <a:ext cx="13004800" cy="347542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4440603" y="660399"/>
            <a:ext cx="4123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535353"/>
                </a:solidFill>
              </a:rPr>
              <a:t>GCD - syn</a:t>
            </a:r>
          </a:p>
        </p:txBody>
      </p:sp>
      <p:sp>
        <p:nvSpPr>
          <p:cNvPr id="61" name="Shape 61"/>
          <p:cNvSpPr/>
          <p:nvPr/>
        </p:nvSpPr>
        <p:spPr>
          <a:xfrm>
            <a:off x="2965608" y="1953567"/>
            <a:ext cx="70656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結果亦為 GCD(27, 12) = 3</a:t>
            </a:r>
          </a:p>
        </p:txBody>
      </p:sp>
      <p:sp>
        <p:nvSpPr>
          <p:cNvPr id="62" name="Shape 62"/>
          <p:cNvSpPr/>
          <p:nvPr/>
        </p:nvSpPr>
        <p:spPr>
          <a:xfrm>
            <a:off x="8742362" y="4305300"/>
            <a:ext cx="1246420" cy="1143000"/>
          </a:xfrm>
          <a:prstGeom prst="roundRect">
            <a:avLst>
              <a:gd name="adj" fmla="val 16667"/>
            </a:avLst>
          </a:prstGeom>
          <a:ln w="152400">
            <a:solidFill>
              <a:srgbClr val="EB3D4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EB3D44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6646333" y="3932899"/>
            <a:ext cx="1" cy="3475435"/>
          </a:xfrm>
          <a:prstGeom prst="line">
            <a:avLst/>
          </a:prstGeom>
          <a:ln w="127000">
            <a:solidFill>
              <a:srgbClr val="FFCE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4" name="Shape 64"/>
          <p:cNvSpPr/>
          <p:nvPr/>
        </p:nvSpPr>
        <p:spPr>
          <a:xfrm flipV="1">
            <a:off x="11658600" y="3932899"/>
            <a:ext cx="0" cy="3475435"/>
          </a:xfrm>
          <a:prstGeom prst="line">
            <a:avLst/>
          </a:prstGeom>
          <a:ln w="127000">
            <a:solidFill>
              <a:srgbClr val="FFCE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5" name="Shape 65"/>
          <p:cNvSpPr/>
          <p:nvPr/>
        </p:nvSpPr>
        <p:spPr>
          <a:xfrm>
            <a:off x="5256464" y="7647646"/>
            <a:ext cx="27797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delay 出現</a:t>
            </a:r>
          </a:p>
        </p:txBody>
      </p:sp>
      <p:sp>
        <p:nvSpPr>
          <p:cNvPr id="66" name="Shape 66"/>
          <p:cNvSpPr/>
          <p:nvPr/>
        </p:nvSpPr>
        <p:spPr>
          <a:xfrm>
            <a:off x="10268731" y="7647646"/>
            <a:ext cx="27797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delay 出現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螢幕快照 2014-06-23 上午9.08.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531651"/>
            <a:ext cx="13004801" cy="382390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4770542" y="660399"/>
            <a:ext cx="34637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535353"/>
                </a:solidFill>
              </a:rPr>
              <a:t>mul - syn</a:t>
            </a:r>
          </a:p>
        </p:txBody>
      </p:sp>
      <p:sp>
        <p:nvSpPr>
          <p:cNvPr id="70" name="Shape 70"/>
          <p:cNvSpPr/>
          <p:nvPr/>
        </p:nvSpPr>
        <p:spPr>
          <a:xfrm>
            <a:off x="3198818" y="1953567"/>
            <a:ext cx="659922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結果亦為 (-16)*(-3) = 48</a:t>
            </a:r>
          </a:p>
        </p:txBody>
      </p:sp>
      <p:sp>
        <p:nvSpPr>
          <p:cNvPr id="71" name="Shape 71"/>
          <p:cNvSpPr/>
          <p:nvPr/>
        </p:nvSpPr>
        <p:spPr>
          <a:xfrm>
            <a:off x="7421562" y="4305300"/>
            <a:ext cx="1246420" cy="1143000"/>
          </a:xfrm>
          <a:prstGeom prst="roundRect">
            <a:avLst>
              <a:gd name="adj" fmla="val 16667"/>
            </a:avLst>
          </a:prstGeom>
          <a:ln w="152400">
            <a:solidFill>
              <a:srgbClr val="EB3D4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EB3D44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 flipV="1">
            <a:off x="5494866" y="3966765"/>
            <a:ext cx="1" cy="3475435"/>
          </a:xfrm>
          <a:prstGeom prst="line">
            <a:avLst/>
          </a:prstGeom>
          <a:ln w="127000">
            <a:solidFill>
              <a:srgbClr val="FFCE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3" name="Shape 73"/>
          <p:cNvSpPr/>
          <p:nvPr/>
        </p:nvSpPr>
        <p:spPr>
          <a:xfrm flipV="1">
            <a:off x="10100733" y="4034499"/>
            <a:ext cx="1" cy="3475435"/>
          </a:xfrm>
          <a:prstGeom prst="line">
            <a:avLst/>
          </a:prstGeom>
          <a:ln w="127000">
            <a:solidFill>
              <a:srgbClr val="FFCE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4" name="Shape 74"/>
          <p:cNvSpPr/>
          <p:nvPr/>
        </p:nvSpPr>
        <p:spPr>
          <a:xfrm>
            <a:off x="4104997" y="7681513"/>
            <a:ext cx="277973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delay 出現</a:t>
            </a:r>
          </a:p>
        </p:txBody>
      </p:sp>
      <p:sp>
        <p:nvSpPr>
          <p:cNvPr id="75" name="Shape 75"/>
          <p:cNvSpPr/>
          <p:nvPr/>
        </p:nvSpPr>
        <p:spPr>
          <a:xfrm>
            <a:off x="8710864" y="7749246"/>
            <a:ext cx="27797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535353"/>
                </a:solidFill>
              </a:rPr>
              <a:t>delay 出現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