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2" r:id="rId5"/>
    <p:sldId id="267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15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196C-1CF9-4B39-9786-7367D203930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F6078-58C6-4AE3-85F3-29A65918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6078-58C6-4AE3-85F3-29A659187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6078-58C6-4AE3-85F3-29A659187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1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6078-58C6-4AE3-85F3-29A659187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6078-58C6-4AE3-85F3-29A6591873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6078-58C6-4AE3-85F3-29A659187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3D48-27BA-4D02-A474-577EECD32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C5A988-7F26-4ED4-A4D4-144D9C2C2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35EDD-18CB-4A9C-852E-E7FD85BC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91827-B188-42FF-A964-566E6299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B0F03-F220-4586-803E-760C0E79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FDDB-3A4A-4736-BCC6-10F96E27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471F5-DDD8-4E21-98C3-649A934B4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6A0ED-D690-4C7E-8EE8-655A23AD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07BAF-65B1-449B-BB0A-E727F85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A745-E798-4E90-91A8-C6C29CF8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0E8B2-B804-4F38-BF4C-F381A758C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53F031-854F-4CA9-BF1C-B481456C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4B262-2F20-437B-9A91-BE13F273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95F27-06EB-45EC-986B-526C4C71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F135-5041-47A9-B1B2-652C6172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1C27-FF3F-402B-9DD9-BC2E2DD8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46BF0-8A60-481E-9391-87CAE90F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40E87-75A1-4ED2-BA5B-399AFFA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95DE3-C0D8-46F6-80B3-65CC7E13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EB653-5F9D-4763-95FD-9941C22B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DDB00-E5CD-4FAC-8060-41D71450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925B2-EEF6-4D5B-BE95-F253E68C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DD6AE-9EA6-48F0-BE68-B1999E76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273FC-A42A-472A-BC32-A37AC76A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2A639-9344-4FD9-B811-66346B71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8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C4F29-AFC5-48B6-A176-33089CE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9F2A0-8BFC-45DA-A760-66C1916EA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861322-EED0-4D98-8430-30246986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AE503-2B9E-413A-BB02-606A1472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BCF9-F9C7-43E2-AEAF-EBF844FE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0B4E7-2B41-4511-9BC3-7F4518B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68CF-CEA4-4436-8581-BF775CD6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458BD-1657-4603-8ACB-FB2FD333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9F290-52ED-41BA-AD5C-2A5CE6F27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3F1A2-83C9-452B-9565-2FD01E10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C3DDE8-3B4C-4CEA-B402-72FF21AED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6F9A8-210E-4EC1-B220-E9B6A2F7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4AA959-8165-47E2-8C70-4D5EE6BF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B6A9CA-D4A7-4A53-8C63-C6DA3A4D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6271-4D5B-4CF7-9D3D-C68D359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CB16B-0334-4681-AE99-B751B74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A66D4-B508-49FD-A3FF-EBA4739C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24C46-07E7-4D85-86B6-EA24C12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BBC84-BD1A-4508-8B38-7BA9E8B7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D9A55-77E8-4CC1-9A34-A539687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658B3-F121-4773-9C6A-D311049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2BE70-DC9E-4F58-A2B1-63334318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50B3D-6BF2-4347-BFA0-64B2E7AC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AAD24-94FC-4344-9862-10A2EDA0F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F2AF5-775A-433A-A23B-9DA40B39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002AE-EF0D-4EBE-B8D1-AD54DCBC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4CDE2-B2B6-4211-9298-3153D5F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E201-DB1C-4E65-B812-6E2D5676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D4BC6-FF27-401C-8C22-B1BC3848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72DCA-8BB4-42C3-A44C-63DFBC98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7393F-13D3-4B76-A7F1-5AA15F34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D9BDD-89C1-494D-8214-3A6D3988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C0FED-7970-4B0F-B197-396F9C3B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70F9D8-5927-4554-97B0-6EED2B2C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31779-5201-47FF-9872-BB6723E6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1F2C-1A95-498F-B124-A7694074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9676-978E-438A-94AD-2E1B2A9E07F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27CA2-A092-4407-802B-3F4CF4674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AEFA8-9619-4CE9-9A62-07BF9B785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1941-7ACE-4B71-BBC2-5E71A809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6382-2D54-4018-B0DD-F412390A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51" y="974081"/>
            <a:ext cx="9992497" cy="2597021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ow to Use a Cross Table to </a:t>
            </a:r>
            <a:r>
              <a:rPr lang="en-US" dirty="0">
                <a:latin typeface="Book Antiqua" panose="0204060205030503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olve </a:t>
            </a:r>
            <a:r>
              <a:rPr lang="en-US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nterview Question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C590E-34B1-4B28-92CF-D1A64293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Book Antiqua" panose="02040602050305030304" pitchFamily="18" charset="0"/>
              </a:rPr>
              <a:t>Hongyu</a:t>
            </a:r>
            <a:r>
              <a:rPr lang="en-US" sz="4000" dirty="0">
                <a:latin typeface="Book Antiqua" panose="02040602050305030304" pitchFamily="18" charset="0"/>
              </a:rPr>
              <a:t> Dai</a:t>
            </a:r>
          </a:p>
        </p:txBody>
      </p:sp>
    </p:spTree>
    <p:extLst>
      <p:ext uri="{BB962C8B-B14F-4D97-AF65-F5344CB8AC3E}">
        <p14:creationId xmlns:p14="http://schemas.microsoft.com/office/powerpoint/2010/main" val="139232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412F-EEE3-45ED-A52C-BAEC4A5B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2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Question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04D6A-1DDF-4B12-890E-FEC494E3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Suppose there are 5 coins. Four of the coins are fair with P(heads)=0.5, and one of the coins is biased with P(heads)=0.75. Suppose a coin is randomly selected and flipped 4 times resulting in 4 heads.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What is the probability that the selected coin was biased? That is, what is P(biased coin selected | HHHH)?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Book Antiqua" panose="02040602050305030304" pitchFamily="18" charset="0"/>
              </a:rPr>
              <a:t>Note: The following calculation only retains four decimal places for the convenience of calculation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5685D8-476D-435B-8B9C-1694F4606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589" y="408717"/>
                <a:ext cx="10515600" cy="4351338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>
                  <a:latin typeface="Book Antiqua" panose="02040602050305030304" pitchFamily="18" charset="0"/>
                </a:endParaRPr>
              </a:p>
              <a:p>
                <a:r>
                  <a:rPr lang="en-US" dirty="0" err="1">
                    <a:latin typeface="Book Antiqua" panose="02040602050305030304" pitchFamily="18" charset="0"/>
                  </a:rPr>
                  <a:t>Baye’s</a:t>
                </a:r>
                <a:r>
                  <a:rPr lang="en-US" dirty="0">
                    <a:latin typeface="Book Antiqua" panose="02040602050305030304" pitchFamily="18" charset="0"/>
                  </a:rPr>
                  <a:t> formula: 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b="0" i="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Book Antiqua" panose="02040602050305030304" pitchFamily="18" charset="0"/>
                </a:endParaRPr>
              </a:p>
              <a:p>
                <a:r>
                  <a:rPr lang="en-US" kern="100" dirty="0"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Assume:</a:t>
                </a:r>
              </a:p>
              <a:p>
                <a:pPr marL="457200" lvl="1" indent="0">
                  <a:buNone/>
                </a:pPr>
                <a:r>
                  <a:rPr lang="en-US" sz="2800" kern="100" dirty="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A= biased coin selected </a:t>
                </a:r>
              </a:p>
              <a:p>
                <a:pPr marL="457200" lvl="1" indent="0">
                  <a:buNone/>
                </a:pPr>
                <a:r>
                  <a:rPr lang="en-US" sz="2800" kern="100" dirty="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B= HHHH 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👉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𝑏𝑖𝑎𝑠𝑒𝑑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𝑐𝑜𝑖𝑛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𝑠𝑒𝑙𝑒𝑐𝑡𝑒𝑑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𝐻𝐻𝐻𝐻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Book Antiqua" panose="02040602050305030304" pitchFamily="18" charset="0"/>
                  </a:rPr>
                  <a:t>Note: HHHH </a:t>
                </a:r>
                <a:r>
                  <a:rPr lang="en-US" sz="2000" kern="100" dirty="0"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means flipped 4 times resulting in 4 heads)</a:t>
                </a:r>
              </a:p>
              <a:p>
                <a:endParaRPr lang="en-US" sz="2400" dirty="0">
                  <a:latin typeface="Book Antiqua" panose="02040602050305030304" pitchFamily="18" charset="0"/>
                </a:endParaRPr>
              </a:p>
              <a:p>
                <a:endParaRPr lang="en-US" altLang="zh-CN" sz="24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5685D8-476D-435B-8B9C-1694F4606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589" y="408717"/>
                <a:ext cx="10515600" cy="4351338"/>
              </a:xfrm>
              <a:blipFill>
                <a:blip r:embed="rId2"/>
                <a:stretch>
                  <a:fillRect l="-104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5AB3-7743-4424-9B0F-0E1E06EF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37089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Cross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3527822"/>
                  </p:ext>
                </p:extLst>
              </p:nvPr>
            </p:nvGraphicFramePr>
            <p:xfrm>
              <a:off x="644237" y="1492795"/>
              <a:ext cx="10592174" cy="503886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605781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29701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294343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510652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235295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059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=fair </a:t>
                          </a:r>
                          <a:r>
                            <a:rPr lang="en-US" altLang="zh-CN" sz="1600" b="0" kern="100" dirty="0">
                              <a:effectLst/>
                              <a:latin typeface="Book Antiqua" panose="02040602050305030304" pitchFamily="18" charset="0"/>
                            </a:rPr>
                            <a:t>with coin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175855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1600" b="0" i="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  <m:r>
                                <a:rPr lang="en-US" sz="1600" b="0" i="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16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0" kern="10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sz="16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6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175855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1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=non-HHHH</a:t>
                          </a:r>
                        </a:p>
                        <a:p>
                          <a:pPr algn="ctr"/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sz="16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65946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P(bi</a:t>
                          </a:r>
                          <a:r>
                            <a:rPr lang="en-US" altLang="zh-CN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</a:t>
                          </a:r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sed)=P(A)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P(fair)=P(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)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3527822"/>
                  </p:ext>
                </p:extLst>
              </p:nvPr>
            </p:nvGraphicFramePr>
            <p:xfrm>
              <a:off x="644237" y="1492795"/>
              <a:ext cx="10592174" cy="503886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605781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29701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294343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510652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235295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0590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252" t="-1493" r="-90049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8965" t="-21250" r="-162112" b="-13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3252" t="-21250" r="-90049" b="-13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9" t="-120872" r="-560227" b="-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8965" t="-120872" r="-162112" b="-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3252" t="-120872" r="-90049" b="-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P(bi</a:t>
                          </a:r>
                          <a:r>
                            <a:rPr lang="en-US" altLang="zh-CN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</a:t>
                          </a:r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sed)=P(A)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252" t="-590833" r="-900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EF8A9F8-A007-464F-84AF-2FF80DA9098C}"/>
              </a:ext>
            </a:extLst>
          </p:cNvPr>
          <p:cNvSpPr txBox="1"/>
          <p:nvPr/>
        </p:nvSpPr>
        <p:spPr>
          <a:xfrm>
            <a:off x="4761470" y="145872"/>
            <a:ext cx="64749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Book Antiqua" panose="02040602050305030304" pitchFamily="18" charset="0"/>
              </a:rPr>
              <a:t>5 coins</a:t>
            </a:r>
          </a:p>
          <a:p>
            <a:r>
              <a:rPr lang="en-US" sz="2200" dirty="0">
                <a:solidFill>
                  <a:srgbClr val="FF0000"/>
                </a:solidFill>
                <a:latin typeface="Book Antiqua" panose="02040602050305030304" pitchFamily="18" charset="0"/>
              </a:rPr>
              <a:t>One biased with P(heads)=0.75</a:t>
            </a:r>
          </a:p>
          <a:p>
            <a:r>
              <a:rPr lang="en-US" sz="2200" dirty="0">
                <a:solidFill>
                  <a:srgbClr val="FF0000"/>
                </a:solidFill>
                <a:latin typeface="Book Antiqua" panose="02040602050305030304" pitchFamily="18" charset="0"/>
              </a:rPr>
              <a:t>Four fair with P(heads)=0.5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5AB3-7743-4424-9B0F-0E1E06EF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37089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Cross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0680878"/>
                  </p:ext>
                </p:extLst>
              </p:nvPr>
            </p:nvGraphicFramePr>
            <p:xfrm>
              <a:off x="644237" y="1492795"/>
              <a:ext cx="10903525" cy="5036824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652982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35140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29952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584451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30100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038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=fair </a:t>
                          </a:r>
                          <a:r>
                            <a:rPr lang="en-US" altLang="zh-CN" sz="1600" b="0" kern="100" dirty="0">
                              <a:effectLst/>
                              <a:latin typeface="Book Antiqua" panose="02040602050305030304" pitchFamily="18" charset="0"/>
                            </a:rPr>
                            <a:t>with coin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19409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0.2∗</m:t>
                              </m:r>
                              <m:d>
                                <m:dPr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</m:e>
                                    <m:sup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=0.0633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P(HHHH)</a:t>
                          </a:r>
                        </a:p>
                        <a:p>
                          <a:pPr algn="l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=</a:t>
                          </a:r>
                          <a:r>
                            <a:rPr lang="en-US" sz="1600" b="0" kern="100" dirty="0">
                              <a:solidFill>
                                <a:srgbClr val="FF0000"/>
                              </a:solidFill>
                              <a:effectLst/>
                              <a:latin typeface="Book Antiqua" panose="02040602050305030304" pitchFamily="18" charset="0"/>
                            </a:rPr>
                            <a:t>P(B) =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1600" b="0" i="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  <m:r>
                                <a:rPr lang="en-US" sz="1600" b="0" i="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kern="100" dirty="0">
                              <a:solidFill>
                                <a:srgbClr val="FF0000"/>
                              </a:solidFill>
                              <a:effectLst/>
                              <a:latin typeface="Book Antiqua" panose="0204060205030503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0" i="1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</m:oMath>
                          </a14:m>
                          <a:endParaRPr lang="en-US" sz="1600" b="0" kern="100" dirty="0">
                            <a:solidFill>
                              <a:srgbClr val="FF0000"/>
                            </a:solidFill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19409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1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=non-HHHH</a:t>
                          </a:r>
                        </a:p>
                        <a:p>
                          <a:pPr algn="ctr"/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0.2∗</m:t>
                                </m:r>
                                <m:d>
                                  <m:dPr>
                                    <m:ctrlPr>
                                      <a:rPr lang="en-US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0.75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=0.1367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=0.75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P(non-HHHH)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=</a:t>
                          </a:r>
                          <a:r>
                            <a:rPr lang="en-US" sz="1600" b="0" kern="100" dirty="0">
                              <a:solidFill>
                                <a:srgbClr val="FF0000"/>
                              </a:solidFill>
                              <a:effectLst/>
                              <a:latin typeface="Book Antiqua" panose="02040602050305030304" pitchFamily="18" charset="0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solidFill>
                                <a:srgbClr val="FF0000"/>
                              </a:solidFill>
                              <a:effectLst/>
                              <a:latin typeface="Book Antiqua" panose="02040602050305030304" pitchFamily="18" charset="0"/>
                            </a:rPr>
                            <a:t>)</a:t>
                          </a:r>
                          <a:r>
                            <a:rPr lang="en-US" sz="1600" b="0" kern="100" dirty="0">
                              <a:solidFill>
                                <a:srgbClr val="FF0000"/>
                              </a:solidFill>
                              <a:effectLst/>
                              <a:latin typeface="Book Antiqua" panose="0204060205030503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0" i="1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600" b="0" i="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16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b="0" kern="100" dirty="0">
                            <a:solidFill>
                              <a:srgbClr val="FF0000"/>
                            </a:solidFill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l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727839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P(bi</a:t>
                          </a:r>
                          <a:r>
                            <a:rPr lang="en-US" altLang="zh-CN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</a:t>
                          </a:r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sed)=P(A)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P(fair)=P(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)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0680878"/>
                  </p:ext>
                </p:extLst>
              </p:nvPr>
            </p:nvGraphicFramePr>
            <p:xfrm>
              <a:off x="644237" y="1492795"/>
              <a:ext cx="10903525" cy="5036824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652982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35140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29952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584451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30100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038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255" t="-1515" r="-90094" b="-11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b="1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8994" t="-20872" r="-162173" b="-1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3255" t="-20872" r="-90094" b="-1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3810" t="-20872" r="-1058" b="-1380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69" t="-120872" r="-561993" b="-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8994" t="-120872" r="-162173" b="-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3255" t="-120872" r="-90094" b="-38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3810" t="-120872" r="-1058" b="-380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P(bi</a:t>
                          </a:r>
                          <a:r>
                            <a:rPr lang="en-US" altLang="zh-CN" sz="1600" b="0" kern="100" dirty="0">
                              <a:effectLst/>
                              <a:latin typeface="Book Antiqua" panose="02040602050305030304" pitchFamily="18" charset="0"/>
                            </a:rPr>
                            <a:t>a</a:t>
                          </a:r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sed)=P(A)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255" t="-590833" r="-90094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b="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F8A9F8-A007-464F-84AF-2FF80DA9098C}"/>
                  </a:ext>
                </a:extLst>
              </p:cNvPr>
              <p:cNvSpPr txBox="1"/>
              <p:nvPr/>
            </p:nvSpPr>
            <p:spPr>
              <a:xfrm>
                <a:off x="5225222" y="287637"/>
                <a:ext cx="6474941" cy="944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600" b="0" kern="100" dirty="0">
                    <a:solidFill>
                      <a:srgbClr val="FF0000"/>
                    </a:solidFill>
                    <a:effectLst/>
                    <a:latin typeface="Book Antiqua" panose="02040602050305030304" pitchFamily="18" charset="0"/>
                  </a:rPr>
                  <a:t>P(B) =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6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6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sz="26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0" kern="100" dirty="0">
                    <a:solidFill>
                      <a:srgbClr val="FF0000"/>
                    </a:solidFill>
                    <a:effectLst/>
                    <a:latin typeface="Book Antiqua" panose="0204060205030503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600" b="0" i="0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600" b="0" i="1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600" b="0" i="0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sz="2600" b="0" i="0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2600" b="0" kern="100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</a:endParaRPr>
              </a:p>
              <a:p>
                <a:pPr algn="l"/>
                <a:r>
                  <a:rPr lang="en-US" sz="2600" b="0" kern="100" dirty="0">
                    <a:solidFill>
                      <a:srgbClr val="FF0000"/>
                    </a:solidFill>
                    <a:effectLst/>
                    <a:latin typeface="Book Antiqua" panose="02040602050305030304" pitchFamily="18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600" b="0" kern="100" dirty="0">
                    <a:solidFill>
                      <a:srgbClr val="FF0000"/>
                    </a:solidFill>
                    <a:effectLst/>
                    <a:latin typeface="Book Antiqua" panose="02040602050305030304" pitchFamily="18" charset="0"/>
                  </a:rPr>
                  <a:t>)</a:t>
                </a:r>
                <a:r>
                  <a:rPr lang="en-US" sz="2600" b="0" kern="100" dirty="0">
                    <a:solidFill>
                      <a:srgbClr val="FF0000"/>
                    </a:solidFill>
                    <a:effectLst/>
                    <a:latin typeface="Book Antiqua" panose="0204060205030503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6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6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sz="2600" b="0" i="1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600" b="0" i="0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sz="26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6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b="0" kern="100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F8A9F8-A007-464F-84AF-2FF80DA9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22" y="287637"/>
                <a:ext cx="6474941" cy="944105"/>
              </a:xfrm>
              <a:prstGeom prst="rect">
                <a:avLst/>
              </a:prstGeom>
              <a:blipFill>
                <a:blip r:embed="rId4"/>
                <a:stretch>
                  <a:fillRect l="-1695" t="-193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3FF769F-E98A-4D51-AC62-071BEF80EA7C}"/>
              </a:ext>
            </a:extLst>
          </p:cNvPr>
          <p:cNvSpPr/>
          <p:nvPr/>
        </p:nvSpPr>
        <p:spPr>
          <a:xfrm>
            <a:off x="9296931" y="1202025"/>
            <a:ext cx="2403231" cy="4163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5AB3-7743-4424-9B0F-0E1E06EF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37089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Cross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6085360"/>
                  </p:ext>
                </p:extLst>
              </p:nvPr>
            </p:nvGraphicFramePr>
            <p:xfrm>
              <a:off x="644237" y="1158240"/>
              <a:ext cx="10515600" cy="508322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345276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8125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628208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502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=</a:t>
                          </a:r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air </a:t>
                          </a:r>
                          <a:r>
                            <a:rPr lang="en-US" altLang="zh-CN" sz="1600" kern="100" dirty="0">
                              <a:effectLst/>
                              <a:latin typeface="Book Antiqua" panose="02040602050305030304" pitchFamily="18" charset="0"/>
                            </a:rPr>
                            <a:t>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0.2∗</m:t>
                              </m:r>
                              <m:d>
                                <m:d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kern="1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</m:e>
                                    <m:sup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=0.0633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P(HHHH)=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0.0633+0.05=0.1133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non-HHHH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0.75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=0.1367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=0.75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P(non-HHHH)=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0.1367+0.75= 0.8867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363532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P(biased)=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>
                              <a:effectLst/>
                              <a:latin typeface="Book Antiqua" panose="02040602050305030304" pitchFamily="18" charset="0"/>
                            </a:rPr>
                            <a:t>P(fair)=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oMath>
                          </a14:m>
                          <a:endParaRPr lang="en-US" sz="1600" kern="10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6085360"/>
                  </p:ext>
                </p:extLst>
              </p:nvPr>
            </p:nvGraphicFramePr>
            <p:xfrm>
              <a:off x="644237" y="1158240"/>
              <a:ext cx="10515600" cy="508322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345276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8125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628208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502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9907" t="-2703" r="-80787" b="-10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19" t="-23750" r="-154653" b="-13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9907" t="-23750" r="-80787" b="-13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80" t="-23750" r="-1159" b="-13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1950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non-HHHH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19" t="-123750" r="-154653" b="-3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9907" t="-123750" r="-80787" b="-3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80" t="-123750" r="-1159" b="-3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8119" t="-596667" r="-15465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9907" t="-596667" r="-8078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BB8C1D-18F1-4DFC-87EA-C9B48AF44C8F}"/>
                  </a:ext>
                </a:extLst>
              </p:cNvPr>
              <p:cNvSpPr txBox="1"/>
              <p:nvPr/>
            </p:nvSpPr>
            <p:spPr>
              <a:xfrm>
                <a:off x="4563763" y="200408"/>
                <a:ext cx="5132172" cy="794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𝑐𝑜𝑟𝑟𝑒𝑠𝑝𝑜𝑛𝑑𝑖𝑛𝑔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BB8C1D-18F1-4DFC-87EA-C9B48AF4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763" y="200408"/>
                <a:ext cx="5132172" cy="794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B1DA436-EC04-4249-B149-75196819BC3F}"/>
              </a:ext>
            </a:extLst>
          </p:cNvPr>
          <p:cNvSpPr/>
          <p:nvPr/>
        </p:nvSpPr>
        <p:spPr>
          <a:xfrm>
            <a:off x="3731739" y="2232454"/>
            <a:ext cx="5255742" cy="749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EFDD55-B2BD-465A-99EF-10C6906CB7EE}"/>
              </a:ext>
            </a:extLst>
          </p:cNvPr>
          <p:cNvSpPr/>
          <p:nvPr/>
        </p:nvSpPr>
        <p:spPr>
          <a:xfrm>
            <a:off x="3801761" y="4134762"/>
            <a:ext cx="5255742" cy="749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5AB3-7743-4424-9B0F-0E1E06EF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37089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Cross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678340"/>
                  </p:ext>
                </p:extLst>
              </p:nvPr>
            </p:nvGraphicFramePr>
            <p:xfrm>
              <a:off x="644237" y="1158240"/>
              <a:ext cx="10515600" cy="527791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345276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8125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628208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502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0" i="1" kern="10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0" kern="100" dirty="0">
                              <a:effectLst/>
                              <a:latin typeface="Book Antiqua" panose="02040602050305030304" pitchFamily="18" charset="0"/>
                            </a:rPr>
                            <a:t>=</a:t>
                          </a:r>
                          <a:r>
                            <a:rPr lang="en-US" sz="1600" b="1" kern="100" dirty="0">
                              <a:effectLst/>
                              <a:latin typeface="Book Antiqua" panose="02040602050305030304" pitchFamily="18" charset="0"/>
                            </a:rPr>
                            <a:t>f</a:t>
                          </a: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air </a:t>
                          </a:r>
                          <a:r>
                            <a:rPr lang="en-US" altLang="zh-CN" sz="1600" kern="100" dirty="0">
                              <a:effectLst/>
                              <a:latin typeface="Book Antiqua" panose="02040602050305030304" pitchFamily="18" charset="0"/>
                            </a:rPr>
                            <a:t>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0.2∗</m:t>
                              </m:r>
                              <m:d>
                                <m:d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kern="1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</m:e>
                                    <m:sup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=0.0633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0.0633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0.1133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0.5587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0.1133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=0.4413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P(HHHH)=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0.0633+0.05=0.1133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non-HHHH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0.75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=0.1367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0.1367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0.8867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=0.1542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=0.75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0.75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0.8867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=0.8458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P(non-HHHH)=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0.1367+0.75= 0.8867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363532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P(biased)=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>
                              <a:effectLst/>
                              <a:latin typeface="Book Antiqua" panose="02040602050305030304" pitchFamily="18" charset="0"/>
                            </a:rPr>
                            <a:t>P(fair)=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oMath>
                          </a14:m>
                          <a:endParaRPr lang="en-US" sz="1600" kern="10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678340"/>
                  </p:ext>
                </p:extLst>
              </p:nvPr>
            </p:nvGraphicFramePr>
            <p:xfrm>
              <a:off x="644237" y="1158240"/>
              <a:ext cx="10515600" cy="5277912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345276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8125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628208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502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9907" t="-2703" r="-80787" b="-10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21699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19" t="-21348" r="-154653" b="-123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9907" t="-21348" r="-80787" b="-123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80" t="-21348" r="-1159" b="-123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19261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non-HHHH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19" t="-136709" r="-154653" b="-38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9907" t="-136709" r="-80787" b="-38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80" t="-136709" r="-1159" b="-38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8119" t="-623333" r="-15465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9907" t="-623333" r="-8078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91F332-88DB-4951-8C55-49714F22FF63}"/>
                  </a:ext>
                </a:extLst>
              </p:cNvPr>
              <p:cNvSpPr txBox="1"/>
              <p:nvPr/>
            </p:nvSpPr>
            <p:spPr>
              <a:xfrm>
                <a:off x="4662617" y="237064"/>
                <a:ext cx="5132172" cy="794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𝑐𝑜𝑟𝑟𝑒𝑠𝑝𝑜𝑛𝑑𝑖𝑛𝑔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𝑝𝑟𝑜𝑏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91F332-88DB-4951-8C55-49714F22F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17" y="237064"/>
                <a:ext cx="5132172" cy="794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5449D63-CD91-4E0D-B49C-178B4BA85755}"/>
              </a:ext>
            </a:extLst>
          </p:cNvPr>
          <p:cNvSpPr/>
          <p:nvPr/>
        </p:nvSpPr>
        <p:spPr>
          <a:xfrm>
            <a:off x="3797642" y="2965623"/>
            <a:ext cx="5463589" cy="667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80B4C0-E5E2-41F5-9381-4CBCCFF0AF5C}"/>
              </a:ext>
            </a:extLst>
          </p:cNvPr>
          <p:cNvSpPr/>
          <p:nvPr/>
        </p:nvSpPr>
        <p:spPr>
          <a:xfrm>
            <a:off x="3797642" y="5041557"/>
            <a:ext cx="5463589" cy="749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7159167"/>
                  </p:ext>
                </p:extLst>
              </p:nvPr>
            </p:nvGraphicFramePr>
            <p:xfrm>
              <a:off x="776042" y="243840"/>
              <a:ext cx="10515600" cy="54626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345276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8125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628208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502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Fair </a:t>
                          </a:r>
                          <a:r>
                            <a:rPr lang="en-US" altLang="zh-CN" sz="1600" kern="100" dirty="0">
                              <a:effectLst/>
                              <a:latin typeface="Book Antiqua" panose="02040602050305030304" pitchFamily="18" charset="0"/>
                            </a:rPr>
                            <a:t>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0.2∗</m:t>
                              </m:r>
                              <m:d>
                                <m:d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kern="1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</m:e>
                                    <m:sup>
                                      <m:r>
                                        <a:rPr lang="en-US" sz="160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=0.0633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0.0633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0.1133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0.5587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0.0633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=0.3165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0.1133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=0.4413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=0.0625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P(HHHH)=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0.0633+0.05=0.1133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non-HHHH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0.75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=0.1367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0.1367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0.8867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=0.1542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0.1367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=0.6835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0.8∗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en-US" sz="16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=0.75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0.75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0.8867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=0.8458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0.75</m:t>
                                    </m:r>
                                  </m:num>
                                  <m:den>
                                    <m:r>
                                      <a:rPr lang="en-US" sz="16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den>
                                </m:f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=0.9375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P(non-HHHH)=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0.1367+0.75= 0.8867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363532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P(biased)=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>
                              <a:effectLst/>
                              <a:latin typeface="Book Antiqua" panose="02040602050305030304" pitchFamily="18" charset="0"/>
                            </a:rPr>
                            <a:t>P(fair)=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kern="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60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oMath>
                          </a14:m>
                          <a:endParaRPr lang="en-US" sz="1600" kern="10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CD1A6020-A893-44A6-BB43-C84313796E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7159167"/>
                  </p:ext>
                </p:extLst>
              </p:nvPr>
            </p:nvGraphicFramePr>
            <p:xfrm>
              <a:off x="776042" y="243840"/>
              <a:ext cx="10515600" cy="54626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345276">
                      <a:extLst>
                        <a:ext uri="{9D8B030D-6E8A-4147-A177-3AD203B41FA5}">
                          <a16:colId xmlns:a16="http://schemas.microsoft.com/office/drawing/2014/main" val="162279259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108968201"/>
                        </a:ext>
                      </a:extLst>
                    </a:gridCol>
                    <a:gridCol w="3081251">
                      <a:extLst>
                        <a:ext uri="{9D8B030D-6E8A-4147-A177-3AD203B41FA5}">
                          <a16:colId xmlns:a16="http://schemas.microsoft.com/office/drawing/2014/main" val="4216695119"/>
                        </a:ext>
                      </a:extLst>
                    </a:gridCol>
                    <a:gridCol w="2628208">
                      <a:extLst>
                        <a:ext uri="{9D8B030D-6E8A-4147-A177-3AD203B41FA5}">
                          <a16:colId xmlns:a16="http://schemas.microsoft.com/office/drawing/2014/main" val="391245094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12375691"/>
                        </a:ext>
                      </a:extLst>
                    </a:gridCol>
                  </a:tblGrid>
                  <a:tr h="4502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A=biased 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Fair </a:t>
                          </a:r>
                          <a:r>
                            <a:rPr lang="en-US" altLang="zh-CN" sz="1600" kern="100" dirty="0">
                              <a:effectLst/>
                              <a:latin typeface="Book Antiqua" panose="02040602050305030304" pitchFamily="18" charset="0"/>
                            </a:rPr>
                            <a:t>with coin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9876557"/>
                      </a:ext>
                    </a:extLst>
                  </a:tr>
                  <a:tr h="2145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B=HHHH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 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19" t="-21591" r="-154653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9907" t="-21591" r="-80787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80" t="-21591" r="-1159" b="-1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6709"/>
                      </a:ext>
                    </a:extLst>
                  </a:tr>
                  <a:tr h="21355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non-HHHH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cell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row prob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 prob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19" t="-121937" r="-154653" b="-34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9907" t="-121937" r="-80787" b="-34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80" t="-121937" r="-1159" b="-34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479667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</a:p>
                        <a:p>
                          <a:pPr algn="ctr"/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Column Total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8119" t="-649167" r="-15465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9907" t="-649167" r="-8078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00" dirty="0">
                              <a:effectLst/>
                              <a:latin typeface="Book Antiqua" panose="02040602050305030304" pitchFamily="18" charset="0"/>
                            </a:rPr>
                            <a:t>1</a:t>
                          </a:r>
                          <a:endParaRPr lang="en-US" sz="1600" kern="100" dirty="0">
                            <a:effectLst/>
                            <a:latin typeface="Book Antiqua" panose="0204060205030503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05191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2D1159-8227-4258-8998-F554B2AB1897}"/>
                  </a:ext>
                </a:extLst>
              </p:cNvPr>
              <p:cNvSpPr txBox="1"/>
              <p:nvPr/>
            </p:nvSpPr>
            <p:spPr>
              <a:xfrm>
                <a:off x="627762" y="5607682"/>
                <a:ext cx="11475309" cy="1064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𝑏𝑖𝑎𝑠𝑒𝑑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𝑐𝑜𝑖𝑛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𝑠𝑒𝑙𝑒𝑐𝑡𝑒𝑑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𝐻𝐻𝐻𝐻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6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6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en-US" sz="2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sz="26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0.0633</m:t>
                        </m:r>
                      </m:num>
                      <m:den>
                        <m:r>
                          <a:rPr lang="en-US" sz="2600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0.1133</m:t>
                        </m:r>
                      </m:den>
                    </m:f>
                    <m:r>
                      <a:rPr lang="en-US" sz="26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=0.5587</m:t>
                    </m:r>
                  </m:oMath>
                </a14:m>
                <a:endParaRPr lang="en-US" sz="2600" kern="100" dirty="0">
                  <a:solidFill>
                    <a:srgbClr val="FF0000"/>
                  </a:solidFill>
                  <a:latin typeface="Book Antiqua" panose="0204060205030503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2D1159-8227-4258-8998-F554B2AB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2" y="5607682"/>
                <a:ext cx="11475309" cy="1064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19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694</Words>
  <Application>Microsoft Office PowerPoint</Application>
  <PresentationFormat>宽屏</PresentationFormat>
  <Paragraphs>280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Cambria Math</vt:lpstr>
      <vt:lpstr>Office 主题​​</vt:lpstr>
      <vt:lpstr>How to Use a Cross Table to Solve A Interview Question </vt:lpstr>
      <vt:lpstr>Question</vt:lpstr>
      <vt:lpstr>PowerPoint 演示文稿</vt:lpstr>
      <vt:lpstr>Cross Table</vt:lpstr>
      <vt:lpstr>Cross Table</vt:lpstr>
      <vt:lpstr>Cross Table</vt:lpstr>
      <vt:lpstr>Cross Table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dhyba</dc:creator>
  <cp:lastModifiedBy>dhyba</cp:lastModifiedBy>
  <cp:revision>56</cp:revision>
  <dcterms:created xsi:type="dcterms:W3CDTF">2021-09-19T22:20:29Z</dcterms:created>
  <dcterms:modified xsi:type="dcterms:W3CDTF">2021-09-20T07:31:17Z</dcterms:modified>
</cp:coreProperties>
</file>