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4" d="100"/>
          <a:sy n="104" d="100"/>
        </p:scale>
        <p:origin x="182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M KYEONGROK" userId="932e4e6a894b8dc4" providerId="LiveId" clId="{99E4FD0A-3B6D-4DDE-A01D-FF1CD81737D1}"/>
    <pc:docChg chg="undo custSel modSld">
      <pc:chgData name="KIM KYEONGROK" userId="932e4e6a894b8dc4" providerId="LiveId" clId="{99E4FD0A-3B6D-4DDE-A01D-FF1CD81737D1}" dt="2025-01-23T11:15:43.774" v="29" actId="478"/>
      <pc:docMkLst>
        <pc:docMk/>
      </pc:docMkLst>
      <pc:sldChg chg="delSp mod">
        <pc:chgData name="KIM KYEONGROK" userId="932e4e6a894b8dc4" providerId="LiveId" clId="{99E4FD0A-3B6D-4DDE-A01D-FF1CD81737D1}" dt="2025-01-23T11:14:33.797" v="1" actId="478"/>
        <pc:sldMkLst>
          <pc:docMk/>
          <pc:sldMk cId="0" sldId="257"/>
        </pc:sldMkLst>
        <pc:spChg chg="del">
          <ac:chgData name="KIM KYEONGROK" userId="932e4e6a894b8dc4" providerId="LiveId" clId="{99E4FD0A-3B6D-4DDE-A01D-FF1CD81737D1}" dt="2025-01-23T11:14:33.797" v="1" actId="478"/>
          <ac:spMkLst>
            <pc:docMk/>
            <pc:sldMk cId="0" sldId="257"/>
            <ac:spMk id="2" creationId="{00000000-0000-0000-0000-000000000000}"/>
          </ac:spMkLst>
        </pc:spChg>
        <pc:spChg chg="del">
          <ac:chgData name="KIM KYEONGROK" userId="932e4e6a894b8dc4" providerId="LiveId" clId="{99E4FD0A-3B6D-4DDE-A01D-FF1CD81737D1}" dt="2025-01-23T11:14:30.734" v="0" actId="478"/>
          <ac:spMkLst>
            <pc:docMk/>
            <pc:sldMk cId="0" sldId="257"/>
            <ac:spMk id="3" creationId="{00000000-0000-0000-0000-000000000000}"/>
          </ac:spMkLst>
        </pc:spChg>
      </pc:sldChg>
      <pc:sldChg chg="delSp mod">
        <pc:chgData name="KIM KYEONGROK" userId="932e4e6a894b8dc4" providerId="LiveId" clId="{99E4FD0A-3B6D-4DDE-A01D-FF1CD81737D1}" dt="2025-01-23T11:14:41.541" v="3" actId="478"/>
        <pc:sldMkLst>
          <pc:docMk/>
          <pc:sldMk cId="0" sldId="258"/>
        </pc:sldMkLst>
        <pc:spChg chg="del">
          <ac:chgData name="KIM KYEONGROK" userId="932e4e6a894b8dc4" providerId="LiveId" clId="{99E4FD0A-3B6D-4DDE-A01D-FF1CD81737D1}" dt="2025-01-23T11:14:41.541" v="3" actId="478"/>
          <ac:spMkLst>
            <pc:docMk/>
            <pc:sldMk cId="0" sldId="258"/>
            <ac:spMk id="2" creationId="{00000000-0000-0000-0000-000000000000}"/>
          </ac:spMkLst>
        </pc:spChg>
        <pc:spChg chg="del">
          <ac:chgData name="KIM KYEONGROK" userId="932e4e6a894b8dc4" providerId="LiveId" clId="{99E4FD0A-3B6D-4DDE-A01D-FF1CD81737D1}" dt="2025-01-23T11:14:40.429" v="2" actId="478"/>
          <ac:spMkLst>
            <pc:docMk/>
            <pc:sldMk cId="0" sldId="258"/>
            <ac:spMk id="3" creationId="{00000000-0000-0000-0000-000000000000}"/>
          </ac:spMkLst>
        </pc:spChg>
      </pc:sldChg>
      <pc:sldChg chg="delSp mod">
        <pc:chgData name="KIM KYEONGROK" userId="932e4e6a894b8dc4" providerId="LiveId" clId="{99E4FD0A-3B6D-4DDE-A01D-FF1CD81737D1}" dt="2025-01-23T11:14:45.071" v="5" actId="478"/>
        <pc:sldMkLst>
          <pc:docMk/>
          <pc:sldMk cId="0" sldId="259"/>
        </pc:sldMkLst>
        <pc:spChg chg="del">
          <ac:chgData name="KIM KYEONGROK" userId="932e4e6a894b8dc4" providerId="LiveId" clId="{99E4FD0A-3B6D-4DDE-A01D-FF1CD81737D1}" dt="2025-01-23T11:14:45.071" v="5" actId="478"/>
          <ac:spMkLst>
            <pc:docMk/>
            <pc:sldMk cId="0" sldId="259"/>
            <ac:spMk id="2" creationId="{00000000-0000-0000-0000-000000000000}"/>
          </ac:spMkLst>
        </pc:spChg>
        <pc:spChg chg="del">
          <ac:chgData name="KIM KYEONGROK" userId="932e4e6a894b8dc4" providerId="LiveId" clId="{99E4FD0A-3B6D-4DDE-A01D-FF1CD81737D1}" dt="2025-01-23T11:14:43.677" v="4" actId="478"/>
          <ac:spMkLst>
            <pc:docMk/>
            <pc:sldMk cId="0" sldId="259"/>
            <ac:spMk id="3" creationId="{00000000-0000-0000-0000-000000000000}"/>
          </ac:spMkLst>
        </pc:spChg>
      </pc:sldChg>
      <pc:sldChg chg="delSp mod">
        <pc:chgData name="KIM KYEONGROK" userId="932e4e6a894b8dc4" providerId="LiveId" clId="{99E4FD0A-3B6D-4DDE-A01D-FF1CD81737D1}" dt="2025-01-23T11:14:54.982" v="7" actId="478"/>
        <pc:sldMkLst>
          <pc:docMk/>
          <pc:sldMk cId="0" sldId="260"/>
        </pc:sldMkLst>
        <pc:spChg chg="del">
          <ac:chgData name="KIM KYEONGROK" userId="932e4e6a894b8dc4" providerId="LiveId" clId="{99E4FD0A-3B6D-4DDE-A01D-FF1CD81737D1}" dt="2025-01-23T11:14:54.982" v="7" actId="478"/>
          <ac:spMkLst>
            <pc:docMk/>
            <pc:sldMk cId="0" sldId="260"/>
            <ac:spMk id="2" creationId="{00000000-0000-0000-0000-000000000000}"/>
          </ac:spMkLst>
        </pc:spChg>
        <pc:spChg chg="del">
          <ac:chgData name="KIM KYEONGROK" userId="932e4e6a894b8dc4" providerId="LiveId" clId="{99E4FD0A-3B6D-4DDE-A01D-FF1CD81737D1}" dt="2025-01-23T11:14:53.998" v="6" actId="478"/>
          <ac:spMkLst>
            <pc:docMk/>
            <pc:sldMk cId="0" sldId="260"/>
            <ac:spMk id="3" creationId="{00000000-0000-0000-0000-000000000000}"/>
          </ac:spMkLst>
        </pc:spChg>
      </pc:sldChg>
      <pc:sldChg chg="delSp mod">
        <pc:chgData name="KIM KYEONGROK" userId="932e4e6a894b8dc4" providerId="LiveId" clId="{99E4FD0A-3B6D-4DDE-A01D-FF1CD81737D1}" dt="2025-01-23T11:14:59.462" v="9" actId="478"/>
        <pc:sldMkLst>
          <pc:docMk/>
          <pc:sldMk cId="0" sldId="261"/>
        </pc:sldMkLst>
        <pc:spChg chg="del">
          <ac:chgData name="KIM KYEONGROK" userId="932e4e6a894b8dc4" providerId="LiveId" clId="{99E4FD0A-3B6D-4DDE-A01D-FF1CD81737D1}" dt="2025-01-23T11:14:59.462" v="9" actId="478"/>
          <ac:spMkLst>
            <pc:docMk/>
            <pc:sldMk cId="0" sldId="261"/>
            <ac:spMk id="2" creationId="{00000000-0000-0000-0000-000000000000}"/>
          </ac:spMkLst>
        </pc:spChg>
        <pc:spChg chg="del">
          <ac:chgData name="KIM KYEONGROK" userId="932e4e6a894b8dc4" providerId="LiveId" clId="{99E4FD0A-3B6D-4DDE-A01D-FF1CD81737D1}" dt="2025-01-23T11:14:58.270" v="8" actId="478"/>
          <ac:spMkLst>
            <pc:docMk/>
            <pc:sldMk cId="0" sldId="261"/>
            <ac:spMk id="3" creationId="{00000000-0000-0000-0000-000000000000}"/>
          </ac:spMkLst>
        </pc:spChg>
      </pc:sldChg>
      <pc:sldChg chg="delSp mod">
        <pc:chgData name="KIM KYEONGROK" userId="932e4e6a894b8dc4" providerId="LiveId" clId="{99E4FD0A-3B6D-4DDE-A01D-FF1CD81737D1}" dt="2025-01-23T11:15:03.351" v="11" actId="478"/>
        <pc:sldMkLst>
          <pc:docMk/>
          <pc:sldMk cId="0" sldId="262"/>
        </pc:sldMkLst>
        <pc:spChg chg="del">
          <ac:chgData name="KIM KYEONGROK" userId="932e4e6a894b8dc4" providerId="LiveId" clId="{99E4FD0A-3B6D-4DDE-A01D-FF1CD81737D1}" dt="2025-01-23T11:15:03.351" v="11" actId="478"/>
          <ac:spMkLst>
            <pc:docMk/>
            <pc:sldMk cId="0" sldId="262"/>
            <ac:spMk id="2" creationId="{00000000-0000-0000-0000-000000000000}"/>
          </ac:spMkLst>
        </pc:spChg>
        <pc:spChg chg="del">
          <ac:chgData name="KIM KYEONGROK" userId="932e4e6a894b8dc4" providerId="LiveId" clId="{99E4FD0A-3B6D-4DDE-A01D-FF1CD81737D1}" dt="2025-01-23T11:15:02.768" v="10" actId="478"/>
          <ac:spMkLst>
            <pc:docMk/>
            <pc:sldMk cId="0" sldId="262"/>
            <ac:spMk id="3" creationId="{00000000-0000-0000-0000-000000000000}"/>
          </ac:spMkLst>
        </pc:spChg>
      </pc:sldChg>
      <pc:sldChg chg="delSp mod">
        <pc:chgData name="KIM KYEONGROK" userId="932e4e6a894b8dc4" providerId="LiveId" clId="{99E4FD0A-3B6D-4DDE-A01D-FF1CD81737D1}" dt="2025-01-23T11:15:10.366" v="13" actId="478"/>
        <pc:sldMkLst>
          <pc:docMk/>
          <pc:sldMk cId="0" sldId="263"/>
        </pc:sldMkLst>
        <pc:spChg chg="del">
          <ac:chgData name="KIM KYEONGROK" userId="932e4e6a894b8dc4" providerId="LiveId" clId="{99E4FD0A-3B6D-4DDE-A01D-FF1CD81737D1}" dt="2025-01-23T11:15:10.366" v="13" actId="478"/>
          <ac:spMkLst>
            <pc:docMk/>
            <pc:sldMk cId="0" sldId="263"/>
            <ac:spMk id="2" creationId="{00000000-0000-0000-0000-000000000000}"/>
          </ac:spMkLst>
        </pc:spChg>
        <pc:spChg chg="del">
          <ac:chgData name="KIM KYEONGROK" userId="932e4e6a894b8dc4" providerId="LiveId" clId="{99E4FD0A-3B6D-4DDE-A01D-FF1CD81737D1}" dt="2025-01-23T11:15:08.654" v="12" actId="478"/>
          <ac:spMkLst>
            <pc:docMk/>
            <pc:sldMk cId="0" sldId="263"/>
            <ac:spMk id="3" creationId="{00000000-0000-0000-0000-000000000000}"/>
          </ac:spMkLst>
        </pc:spChg>
      </pc:sldChg>
      <pc:sldChg chg="addSp delSp mod">
        <pc:chgData name="KIM KYEONGROK" userId="932e4e6a894b8dc4" providerId="LiveId" clId="{99E4FD0A-3B6D-4DDE-A01D-FF1CD81737D1}" dt="2025-01-23T11:15:17.741" v="17" actId="478"/>
        <pc:sldMkLst>
          <pc:docMk/>
          <pc:sldMk cId="0" sldId="264"/>
        </pc:sldMkLst>
        <pc:spChg chg="del">
          <ac:chgData name="KIM KYEONGROK" userId="932e4e6a894b8dc4" providerId="LiveId" clId="{99E4FD0A-3B6D-4DDE-A01D-FF1CD81737D1}" dt="2025-01-23T11:15:17.741" v="17" actId="478"/>
          <ac:spMkLst>
            <pc:docMk/>
            <pc:sldMk cId="0" sldId="264"/>
            <ac:spMk id="2" creationId="{00000000-0000-0000-0000-000000000000}"/>
          </ac:spMkLst>
        </pc:spChg>
        <pc:spChg chg="del">
          <ac:chgData name="KIM KYEONGROK" userId="932e4e6a894b8dc4" providerId="LiveId" clId="{99E4FD0A-3B6D-4DDE-A01D-FF1CD81737D1}" dt="2025-01-23T11:15:16.735" v="16" actId="478"/>
          <ac:spMkLst>
            <pc:docMk/>
            <pc:sldMk cId="0" sldId="264"/>
            <ac:spMk id="3" creationId="{00000000-0000-0000-0000-000000000000}"/>
          </ac:spMkLst>
        </pc:spChg>
        <pc:spChg chg="add del">
          <ac:chgData name="KIM KYEONGROK" userId="932e4e6a894b8dc4" providerId="LiveId" clId="{99E4FD0A-3B6D-4DDE-A01D-FF1CD81737D1}" dt="2025-01-23T11:15:14.928" v="15" actId="478"/>
          <ac:spMkLst>
            <pc:docMk/>
            <pc:sldMk cId="0" sldId="264"/>
            <ac:spMk id="7" creationId="{00000000-0000-0000-0000-000000000000}"/>
          </ac:spMkLst>
        </pc:spChg>
      </pc:sldChg>
      <pc:sldChg chg="delSp mod">
        <pc:chgData name="KIM KYEONGROK" userId="932e4e6a894b8dc4" providerId="LiveId" clId="{99E4FD0A-3B6D-4DDE-A01D-FF1CD81737D1}" dt="2025-01-23T11:15:22.584" v="19" actId="478"/>
        <pc:sldMkLst>
          <pc:docMk/>
          <pc:sldMk cId="0" sldId="265"/>
        </pc:sldMkLst>
        <pc:spChg chg="del">
          <ac:chgData name="KIM KYEONGROK" userId="932e4e6a894b8dc4" providerId="LiveId" clId="{99E4FD0A-3B6D-4DDE-A01D-FF1CD81737D1}" dt="2025-01-23T11:15:22.584" v="19" actId="478"/>
          <ac:spMkLst>
            <pc:docMk/>
            <pc:sldMk cId="0" sldId="265"/>
            <ac:spMk id="2" creationId="{00000000-0000-0000-0000-000000000000}"/>
          </ac:spMkLst>
        </pc:spChg>
        <pc:spChg chg="del">
          <ac:chgData name="KIM KYEONGROK" userId="932e4e6a894b8dc4" providerId="LiveId" clId="{99E4FD0A-3B6D-4DDE-A01D-FF1CD81737D1}" dt="2025-01-23T11:15:20.688" v="18" actId="478"/>
          <ac:spMkLst>
            <pc:docMk/>
            <pc:sldMk cId="0" sldId="265"/>
            <ac:spMk id="3" creationId="{00000000-0000-0000-0000-000000000000}"/>
          </ac:spMkLst>
        </pc:spChg>
      </pc:sldChg>
      <pc:sldChg chg="delSp mod">
        <pc:chgData name="KIM KYEONGROK" userId="932e4e6a894b8dc4" providerId="LiveId" clId="{99E4FD0A-3B6D-4DDE-A01D-FF1CD81737D1}" dt="2025-01-23T11:15:26.190" v="21" actId="478"/>
        <pc:sldMkLst>
          <pc:docMk/>
          <pc:sldMk cId="0" sldId="266"/>
        </pc:sldMkLst>
        <pc:spChg chg="del">
          <ac:chgData name="KIM KYEONGROK" userId="932e4e6a894b8dc4" providerId="LiveId" clId="{99E4FD0A-3B6D-4DDE-A01D-FF1CD81737D1}" dt="2025-01-23T11:15:26.190" v="21" actId="478"/>
          <ac:spMkLst>
            <pc:docMk/>
            <pc:sldMk cId="0" sldId="266"/>
            <ac:spMk id="2" creationId="{00000000-0000-0000-0000-000000000000}"/>
          </ac:spMkLst>
        </pc:spChg>
        <pc:spChg chg="del">
          <ac:chgData name="KIM KYEONGROK" userId="932e4e6a894b8dc4" providerId="LiveId" clId="{99E4FD0A-3B6D-4DDE-A01D-FF1CD81737D1}" dt="2025-01-23T11:15:25.023" v="20" actId="478"/>
          <ac:spMkLst>
            <pc:docMk/>
            <pc:sldMk cId="0" sldId="266"/>
            <ac:spMk id="3" creationId="{00000000-0000-0000-0000-000000000000}"/>
          </ac:spMkLst>
        </pc:spChg>
      </pc:sldChg>
      <pc:sldChg chg="delSp mod">
        <pc:chgData name="KIM KYEONGROK" userId="932e4e6a894b8dc4" providerId="LiveId" clId="{99E4FD0A-3B6D-4DDE-A01D-FF1CD81737D1}" dt="2025-01-23T11:15:30.488" v="23" actId="478"/>
        <pc:sldMkLst>
          <pc:docMk/>
          <pc:sldMk cId="0" sldId="267"/>
        </pc:sldMkLst>
        <pc:spChg chg="del">
          <ac:chgData name="KIM KYEONGROK" userId="932e4e6a894b8dc4" providerId="LiveId" clId="{99E4FD0A-3B6D-4DDE-A01D-FF1CD81737D1}" dt="2025-01-23T11:15:30.488" v="23" actId="478"/>
          <ac:spMkLst>
            <pc:docMk/>
            <pc:sldMk cId="0" sldId="267"/>
            <ac:spMk id="2" creationId="{00000000-0000-0000-0000-000000000000}"/>
          </ac:spMkLst>
        </pc:spChg>
        <pc:spChg chg="del">
          <ac:chgData name="KIM KYEONGROK" userId="932e4e6a894b8dc4" providerId="LiveId" clId="{99E4FD0A-3B6D-4DDE-A01D-FF1CD81737D1}" dt="2025-01-23T11:15:29.839" v="22" actId="478"/>
          <ac:spMkLst>
            <pc:docMk/>
            <pc:sldMk cId="0" sldId="267"/>
            <ac:spMk id="3" creationId="{00000000-0000-0000-0000-000000000000}"/>
          </ac:spMkLst>
        </pc:spChg>
      </pc:sldChg>
      <pc:sldChg chg="addSp delSp mod">
        <pc:chgData name="KIM KYEONGROK" userId="932e4e6a894b8dc4" providerId="LiveId" clId="{99E4FD0A-3B6D-4DDE-A01D-FF1CD81737D1}" dt="2025-01-23T11:15:39.239" v="27" actId="478"/>
        <pc:sldMkLst>
          <pc:docMk/>
          <pc:sldMk cId="0" sldId="268"/>
        </pc:sldMkLst>
        <pc:spChg chg="del">
          <ac:chgData name="KIM KYEONGROK" userId="932e4e6a894b8dc4" providerId="LiveId" clId="{99E4FD0A-3B6D-4DDE-A01D-FF1CD81737D1}" dt="2025-01-23T11:15:37.864" v="26" actId="478"/>
          <ac:spMkLst>
            <pc:docMk/>
            <pc:sldMk cId="0" sldId="268"/>
            <ac:spMk id="2" creationId="{00000000-0000-0000-0000-000000000000}"/>
          </ac:spMkLst>
        </pc:spChg>
        <pc:spChg chg="del">
          <ac:chgData name="KIM KYEONGROK" userId="932e4e6a894b8dc4" providerId="LiveId" clId="{99E4FD0A-3B6D-4DDE-A01D-FF1CD81737D1}" dt="2025-01-23T11:15:39.239" v="27" actId="478"/>
          <ac:spMkLst>
            <pc:docMk/>
            <pc:sldMk cId="0" sldId="268"/>
            <ac:spMk id="3" creationId="{00000000-0000-0000-0000-000000000000}"/>
          </ac:spMkLst>
        </pc:spChg>
        <pc:spChg chg="add del">
          <ac:chgData name="KIM KYEONGROK" userId="932e4e6a894b8dc4" providerId="LiveId" clId="{99E4FD0A-3B6D-4DDE-A01D-FF1CD81737D1}" dt="2025-01-23T11:15:36.033" v="25" actId="478"/>
          <ac:spMkLst>
            <pc:docMk/>
            <pc:sldMk cId="0" sldId="268"/>
            <ac:spMk id="7" creationId="{00000000-0000-0000-0000-000000000000}"/>
          </ac:spMkLst>
        </pc:spChg>
      </pc:sldChg>
      <pc:sldChg chg="delSp mod">
        <pc:chgData name="KIM KYEONGROK" userId="932e4e6a894b8dc4" providerId="LiveId" clId="{99E4FD0A-3B6D-4DDE-A01D-FF1CD81737D1}" dt="2025-01-23T11:15:43.774" v="29" actId="478"/>
        <pc:sldMkLst>
          <pc:docMk/>
          <pc:sldMk cId="0" sldId="269"/>
        </pc:sldMkLst>
        <pc:spChg chg="del">
          <ac:chgData name="KIM KYEONGROK" userId="932e4e6a894b8dc4" providerId="LiveId" clId="{99E4FD0A-3B6D-4DDE-A01D-FF1CD81737D1}" dt="2025-01-23T11:15:43.774" v="29" actId="478"/>
          <ac:spMkLst>
            <pc:docMk/>
            <pc:sldMk cId="0" sldId="269"/>
            <ac:spMk id="2" creationId="{00000000-0000-0000-0000-000000000000}"/>
          </ac:spMkLst>
        </pc:spChg>
        <pc:spChg chg="del">
          <ac:chgData name="KIM KYEONGROK" userId="932e4e6a894b8dc4" providerId="LiveId" clId="{99E4FD0A-3B6D-4DDE-A01D-FF1CD81737D1}" dt="2025-01-23T11:15:42.807" v="28" actId="478"/>
          <ac:spMkLst>
            <pc:docMk/>
            <pc:sldMk cId="0" sldId="269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338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914400" y="2286000"/>
            <a:ext cx="73152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400" b="1">
                <a:solidFill>
                  <a:srgbClr val="FFFFFF"/>
                </a:solidFill>
              </a:defRPr>
            </a:pPr>
            <a:r>
              <a:t>AMZ Bank</a:t>
            </a:r>
          </a:p>
          <a:p>
            <a:r>
              <a:t>인터넷전문은행 인가 신청 프로세스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36576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>
                <a:solidFill>
                  <a:srgbClr val="FFFFFF"/>
                </a:solidFill>
              </a:defRPr>
            </a:pPr>
            <a:r>
              <a:t>디지털 뱅크의 새로운 시작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6217920"/>
            <a:ext cx="18288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</a:defRPr>
            </a:pPr>
            <a:r>
              <a:t>AMZ Bank © 2024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rgbClr val="00338D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0" y="5943600"/>
            <a:ext cx="9144000" cy="914400"/>
          </a:xfrm>
          <a:prstGeom prst="rect">
            <a:avLst/>
          </a:prstGeom>
          <a:solidFill>
            <a:srgbClr val="00338D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6" name="TextBox 5"/>
          <p:cNvSpPr txBox="1"/>
          <p:nvPr/>
        </p:nvSpPr>
        <p:spPr>
          <a:xfrm>
            <a:off x="457200" y="182880"/>
            <a:ext cx="82296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 b="1">
                <a:solidFill>
                  <a:srgbClr val="FFFFFF"/>
                </a:solidFill>
              </a:defRPr>
            </a:pPr>
            <a:r>
              <a:t>성공 요소: 시장 차별화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4400" y="1371600"/>
            <a:ext cx="73152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defRPr sz="1800">
                <a:solidFill>
                  <a:srgbClr val="00338D"/>
                </a:solidFill>
              </a:defRPr>
            </a:pPr>
            <a:r>
              <a:t>• 독특한 가치 제안</a:t>
            </a:r>
          </a:p>
          <a:p>
            <a:pPr lvl="1">
              <a:defRPr sz="1800">
                <a:solidFill>
                  <a:srgbClr val="00338D"/>
                </a:solidFill>
              </a:defRPr>
            </a:pPr>
            <a:r>
              <a:t>• 명확한 목표 고객층 설정</a:t>
            </a:r>
          </a:p>
          <a:p>
            <a:pPr lvl="1">
              <a:defRPr sz="1800">
                <a:solidFill>
                  <a:srgbClr val="00338D"/>
                </a:solidFill>
              </a:defRPr>
            </a:pPr>
            <a:r>
              <a:t>• 경쟁력 있는 서비스 제공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" y="6217920"/>
            <a:ext cx="18288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</a:defRPr>
            </a:pPr>
            <a:r>
              <a:t>AMZ Bank © 2024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rgbClr val="00338D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0" y="5943600"/>
            <a:ext cx="9144000" cy="914400"/>
          </a:xfrm>
          <a:prstGeom prst="rect">
            <a:avLst/>
          </a:prstGeom>
          <a:solidFill>
            <a:srgbClr val="00338D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6" name="TextBox 5"/>
          <p:cNvSpPr txBox="1"/>
          <p:nvPr/>
        </p:nvSpPr>
        <p:spPr>
          <a:xfrm>
            <a:off x="457200" y="182880"/>
            <a:ext cx="82296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 b="1">
                <a:solidFill>
                  <a:srgbClr val="FFFFFF"/>
                </a:solidFill>
              </a:defRPr>
            </a:pPr>
            <a:r>
              <a:t>성공 요소: 규제 준수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4400" y="1371600"/>
            <a:ext cx="73152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defRPr sz="1800">
                <a:solidFill>
                  <a:srgbClr val="00338D"/>
                </a:solidFill>
              </a:defRPr>
            </a:pPr>
            <a:r>
              <a:t>• 금융위원회 가이드라인 준수</a:t>
            </a:r>
          </a:p>
          <a:p>
            <a:pPr lvl="1">
              <a:defRPr sz="1800">
                <a:solidFill>
                  <a:srgbClr val="00338D"/>
                </a:solidFill>
              </a:defRPr>
            </a:pPr>
            <a:r>
              <a:t>• 리스크 관리 체계 구축</a:t>
            </a:r>
          </a:p>
          <a:p>
            <a:pPr lvl="1">
              <a:defRPr sz="1800">
                <a:solidFill>
                  <a:srgbClr val="00338D"/>
                </a:solidFill>
              </a:defRPr>
            </a:pPr>
            <a:r>
              <a:t>• 소비자보호 방안 마련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" y="6217920"/>
            <a:ext cx="18288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</a:defRPr>
            </a:pPr>
            <a:r>
              <a:t>AMZ Bank © 2024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rgbClr val="00338D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0" y="5943600"/>
            <a:ext cx="9144000" cy="914400"/>
          </a:xfrm>
          <a:prstGeom prst="rect">
            <a:avLst/>
          </a:prstGeom>
          <a:solidFill>
            <a:srgbClr val="00338D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6" name="TextBox 5"/>
          <p:cNvSpPr txBox="1"/>
          <p:nvPr/>
        </p:nvSpPr>
        <p:spPr>
          <a:xfrm>
            <a:off x="457200" y="182880"/>
            <a:ext cx="82296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 b="1">
                <a:solidFill>
                  <a:srgbClr val="FFFFFF"/>
                </a:solidFill>
              </a:defRPr>
            </a:pPr>
            <a:r>
              <a:t>준비 계획: 즉시 실행 과제 (2024년 12월 - 2025년 1월)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4400" y="1371600"/>
            <a:ext cx="73152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defRPr sz="1800">
                <a:solidFill>
                  <a:srgbClr val="00338D"/>
                </a:solidFill>
              </a:defRPr>
            </a:pPr>
            <a:r>
              <a:t>• 인가 신청 전담팀 구성</a:t>
            </a:r>
          </a:p>
          <a:p>
            <a:pPr lvl="1">
              <a:defRPr sz="1800">
                <a:solidFill>
                  <a:srgbClr val="00338D"/>
                </a:solidFill>
              </a:defRPr>
            </a:pPr>
            <a:r>
              <a:t>• 서류 준비 착수</a:t>
            </a:r>
          </a:p>
          <a:p>
            <a:pPr lvl="1">
              <a:defRPr sz="1800">
                <a:solidFill>
                  <a:srgbClr val="00338D"/>
                </a:solidFill>
              </a:defRPr>
            </a:pPr>
            <a:r>
              <a:t>• 상세 사업계획 수립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" y="6217920"/>
            <a:ext cx="18288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</a:defRPr>
            </a:pPr>
            <a:r>
              <a:t>AMZ Bank © 2024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rgbClr val="00338D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0" y="5943600"/>
            <a:ext cx="9144000" cy="914400"/>
          </a:xfrm>
          <a:prstGeom prst="rect">
            <a:avLst/>
          </a:prstGeom>
          <a:solidFill>
            <a:srgbClr val="00338D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6" name="TextBox 5"/>
          <p:cNvSpPr txBox="1"/>
          <p:nvPr/>
        </p:nvSpPr>
        <p:spPr>
          <a:xfrm>
            <a:off x="457200" y="182880"/>
            <a:ext cx="82296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 b="1">
                <a:solidFill>
                  <a:srgbClr val="FFFFFF"/>
                </a:solidFill>
              </a:defRPr>
            </a:pPr>
            <a:r>
              <a:t>준비 계획: 신청 전 준비 단계 (2025년 2월 - 3월)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4400" y="1371600"/>
            <a:ext cx="73152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defRPr sz="1800">
                <a:solidFill>
                  <a:srgbClr val="00338D"/>
                </a:solidFill>
              </a:defRPr>
            </a:pPr>
            <a:r>
              <a:t>• 내부 검토 및 보완</a:t>
            </a:r>
          </a:p>
          <a:p>
            <a:pPr lvl="1">
              <a:defRPr sz="1800">
                <a:solidFill>
                  <a:srgbClr val="00338D"/>
                </a:solidFill>
              </a:defRPr>
            </a:pPr>
            <a:r>
              <a:t>• 법률 준수 여부 확인</a:t>
            </a:r>
          </a:p>
          <a:p>
            <a:pPr lvl="1">
              <a:defRPr sz="1800">
                <a:solidFill>
                  <a:srgbClr val="00338D"/>
                </a:solidFill>
              </a:defRPr>
            </a:pPr>
            <a:r>
              <a:t>• 최종 서류 완성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" y="6217920"/>
            <a:ext cx="18288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</a:defRPr>
            </a:pPr>
            <a:r>
              <a:t>AMZ Bank © 2024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rgbClr val="00338D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0" y="5943600"/>
            <a:ext cx="9144000" cy="914400"/>
          </a:xfrm>
          <a:prstGeom prst="rect">
            <a:avLst/>
          </a:prstGeom>
          <a:solidFill>
            <a:srgbClr val="00338D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6" name="TextBox 5"/>
          <p:cNvSpPr txBox="1"/>
          <p:nvPr/>
        </p:nvSpPr>
        <p:spPr>
          <a:xfrm>
            <a:off x="457200" y="182880"/>
            <a:ext cx="82296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 b="1">
                <a:solidFill>
                  <a:srgbClr val="FFFFFF"/>
                </a:solidFill>
              </a:defRPr>
            </a:pPr>
            <a:r>
              <a:t>준비 계획: 신청 기간 (2025년 3월 25일-26일)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4400" y="1371600"/>
            <a:ext cx="73152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defRPr sz="1800">
                <a:solidFill>
                  <a:srgbClr val="00338D"/>
                </a:solidFill>
              </a:defRPr>
            </a:pPr>
            <a:r>
              <a:t>• 완성된 신청 서류 제출</a:t>
            </a:r>
          </a:p>
          <a:p>
            <a:pPr lvl="1">
              <a:defRPr sz="1800">
                <a:solidFill>
                  <a:srgbClr val="00338D"/>
                </a:solidFill>
              </a:defRPr>
            </a:pPr>
            <a:r>
              <a:t>• 추가 질의 대비</a:t>
            </a:r>
          </a:p>
          <a:p>
            <a:pPr lvl="1">
              <a:defRPr sz="1800">
                <a:solidFill>
                  <a:srgbClr val="00338D"/>
                </a:solidFill>
              </a:defRPr>
            </a:pPr>
            <a:r>
              <a:t>• 보완 자료 준비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" y="6217920"/>
            <a:ext cx="18288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</a:defRPr>
            </a:pPr>
            <a:r>
              <a:t>AMZ Bank © 2024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rgbClr val="00338D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0" y="5943600"/>
            <a:ext cx="9144000" cy="914400"/>
          </a:xfrm>
          <a:prstGeom prst="rect">
            <a:avLst/>
          </a:prstGeom>
          <a:solidFill>
            <a:srgbClr val="00338D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6" name="TextBox 5"/>
          <p:cNvSpPr txBox="1"/>
          <p:nvPr/>
        </p:nvSpPr>
        <p:spPr>
          <a:xfrm>
            <a:off x="457200" y="182880"/>
            <a:ext cx="82296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 b="1">
                <a:solidFill>
                  <a:srgbClr val="FFFFFF"/>
                </a:solidFill>
              </a:defRPr>
            </a:pPr>
            <a:r>
              <a:t>진행 일정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4400" y="1371600"/>
            <a:ext cx="73152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t>주요 일정: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endParaRPr/>
          </a:p>
          <a:p>
            <a:pPr lvl="1">
              <a:defRPr sz="1800">
                <a:solidFill>
                  <a:srgbClr val="00338D"/>
                </a:solidFill>
              </a:defRPr>
            </a:pPr>
            <a:r>
              <a:t>• 2024년 12월 12일~17일: 인가신청 희망사업자 의견수렴 기간</a:t>
            </a:r>
          </a:p>
          <a:p>
            <a:pPr lvl="1">
              <a:defRPr sz="1800">
                <a:solidFill>
                  <a:srgbClr val="00338D"/>
                </a:solidFill>
              </a:defRPr>
            </a:pPr>
            <a:r>
              <a:t>• 2025년 3월 25일~26일: 예비인가 신청서 접수 기간</a:t>
            </a:r>
          </a:p>
          <a:p>
            <a:pPr lvl="1">
              <a:defRPr sz="1800">
                <a:solidFill>
                  <a:srgbClr val="00338D"/>
                </a:solidFill>
              </a:defRPr>
            </a:pPr>
            <a:r>
              <a:t>• 2025년 5월 (잠정): 예비인가 심사결과 발표</a:t>
            </a:r>
          </a:p>
          <a:p>
            <a:pPr lvl="1">
              <a:defRPr sz="1800">
                <a:solidFill>
                  <a:srgbClr val="00338D"/>
                </a:solidFill>
              </a:defRPr>
            </a:pPr>
            <a:r>
              <a:t>• 2025년 하반기: 본인가 진행 (예비인가 취득 시)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" y="6217920"/>
            <a:ext cx="18288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</a:defRPr>
            </a:pPr>
            <a:r>
              <a:t>AMZ Bank © 2024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rgbClr val="00338D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0" y="5943600"/>
            <a:ext cx="9144000" cy="914400"/>
          </a:xfrm>
          <a:prstGeom prst="rect">
            <a:avLst/>
          </a:prstGeom>
          <a:solidFill>
            <a:srgbClr val="00338D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6" name="TextBox 5"/>
          <p:cNvSpPr txBox="1"/>
          <p:nvPr/>
        </p:nvSpPr>
        <p:spPr>
          <a:xfrm>
            <a:off x="457200" y="182880"/>
            <a:ext cx="82296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 b="1">
                <a:solidFill>
                  <a:srgbClr val="FFFFFF"/>
                </a:solidFill>
              </a:defRPr>
            </a:pPr>
            <a:r>
              <a:t>필수 제출 서류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4400" y="1371600"/>
            <a:ext cx="73152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t>필수 제출 서류: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endParaRPr/>
          </a:p>
          <a:p>
            <a:pPr lvl="1">
              <a:defRPr sz="1800">
                <a:solidFill>
                  <a:srgbClr val="00338D"/>
                </a:solidFill>
              </a:defRPr>
            </a:pPr>
            <a:r>
              <a:t>• 예비인가 신청서 (3부)</a:t>
            </a:r>
          </a:p>
          <a:p>
            <a:pPr lvl="1">
              <a:defRPr sz="1800">
                <a:solidFill>
                  <a:srgbClr val="00338D"/>
                </a:solidFill>
              </a:defRPr>
            </a:pPr>
            <a:r>
              <a:t>• 사업계획 관련 서류</a:t>
            </a:r>
          </a:p>
          <a:p>
            <a:pPr lvl="1">
              <a:defRPr sz="1800">
                <a:solidFill>
                  <a:srgbClr val="00338D"/>
                </a:solidFill>
              </a:defRPr>
            </a:pPr>
            <a:r>
              <a:t>• 자본금 조달 및 주주구성 계획서</a:t>
            </a:r>
          </a:p>
          <a:p>
            <a:pPr lvl="1">
              <a:defRPr sz="1800">
                <a:solidFill>
                  <a:srgbClr val="00338D"/>
                </a:solidFill>
              </a:defRPr>
            </a:pPr>
            <a:r>
              <a:t>• IT 인프라 및 보안 계획서</a:t>
            </a:r>
          </a:p>
          <a:p>
            <a:pPr lvl="1">
              <a:defRPr sz="1800">
                <a:solidFill>
                  <a:srgbClr val="00338D"/>
                </a:solidFill>
              </a:defRPr>
            </a:pPr>
            <a:r>
              <a:t>• 리스크 관리체계 문서</a:t>
            </a:r>
          </a:p>
          <a:p>
            <a:pPr lvl="1">
              <a:defRPr sz="1800">
                <a:solidFill>
                  <a:srgbClr val="00338D"/>
                </a:solidFill>
              </a:defRPr>
            </a:pPr>
            <a:r>
              <a:t>• 소비자보호 방안</a:t>
            </a:r>
          </a:p>
          <a:p>
            <a:pPr lvl="1">
              <a:defRPr sz="1800">
                <a:solidFill>
                  <a:srgbClr val="00338D"/>
                </a:solidFill>
              </a:defRPr>
            </a:pPr>
            <a:r>
              <a:t>• 지배구조 관련 서류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" y="6217920"/>
            <a:ext cx="18288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</a:defRPr>
            </a:pPr>
            <a:r>
              <a:t>AMZ Bank © 2024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rgbClr val="00338D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0" y="5943600"/>
            <a:ext cx="9144000" cy="914400"/>
          </a:xfrm>
          <a:prstGeom prst="rect">
            <a:avLst/>
          </a:prstGeom>
          <a:solidFill>
            <a:srgbClr val="00338D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6" name="TextBox 5"/>
          <p:cNvSpPr txBox="1"/>
          <p:nvPr/>
        </p:nvSpPr>
        <p:spPr>
          <a:xfrm>
            <a:off x="457200" y="182880"/>
            <a:ext cx="82296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 b="1">
                <a:solidFill>
                  <a:srgbClr val="FFFFFF"/>
                </a:solidFill>
              </a:defRPr>
            </a:pPr>
            <a:r>
              <a:t>진행 절차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4400" y="1371600"/>
            <a:ext cx="73152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t>진행 절차: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endParaRPr/>
          </a:p>
          <a:p>
            <a:pPr lvl="1">
              <a:defRPr sz="1800">
                <a:solidFill>
                  <a:srgbClr val="00338D"/>
                </a:solidFill>
              </a:defRPr>
            </a:pPr>
            <a:r>
              <a:t>• 서류 준비 (2024년 12월 - 2025년 3월)</a:t>
            </a:r>
          </a:p>
          <a:p>
            <a:pPr lvl="1">
              <a:defRPr sz="1800">
                <a:solidFill>
                  <a:srgbClr val="00338D"/>
                </a:solidFill>
              </a:defRPr>
            </a:pPr>
            <a:r>
              <a:t>• 신청서 제출 (2025년 3월 25일-26일)</a:t>
            </a:r>
          </a:p>
          <a:p>
            <a:pPr lvl="1">
              <a:defRPr sz="1800">
                <a:solidFill>
                  <a:srgbClr val="00338D"/>
                </a:solidFill>
              </a:defRPr>
            </a:pPr>
            <a:r>
              <a:t>• 외부평가위원회 심사</a:t>
            </a:r>
          </a:p>
          <a:p>
            <a:pPr lvl="1">
              <a:defRPr sz="1800">
                <a:solidFill>
                  <a:srgbClr val="00338D"/>
                </a:solidFill>
              </a:defRPr>
            </a:pPr>
            <a:r>
              <a:t>• 금융감독원 심사</a:t>
            </a:r>
          </a:p>
          <a:p>
            <a:pPr lvl="1">
              <a:defRPr sz="1800">
                <a:solidFill>
                  <a:srgbClr val="00338D"/>
                </a:solidFill>
              </a:defRPr>
            </a:pPr>
            <a:r>
              <a:t>• 금융위원회 심의 및 의결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" y="6217920"/>
            <a:ext cx="18288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</a:defRPr>
            </a:pPr>
            <a:r>
              <a:t>AMZ Bank © 2024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rgbClr val="00338D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0" y="5943600"/>
            <a:ext cx="9144000" cy="914400"/>
          </a:xfrm>
          <a:prstGeom prst="rect">
            <a:avLst/>
          </a:prstGeom>
          <a:solidFill>
            <a:srgbClr val="00338D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6" name="TextBox 5"/>
          <p:cNvSpPr txBox="1"/>
          <p:nvPr/>
        </p:nvSpPr>
        <p:spPr>
          <a:xfrm>
            <a:off x="457200" y="182880"/>
            <a:ext cx="82296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 b="1">
                <a:solidFill>
                  <a:srgbClr val="FFFFFF"/>
                </a:solidFill>
              </a:defRPr>
            </a:pPr>
            <a:r>
              <a:t>자금조달의 안정성 (150점)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4400" y="1371600"/>
            <a:ext cx="73152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defRPr sz="1800">
                <a:solidFill>
                  <a:srgbClr val="00338D"/>
                </a:solidFill>
              </a:defRPr>
            </a:pPr>
            <a:r>
              <a:t>• 충분한 초기 자본금</a:t>
            </a:r>
          </a:p>
          <a:p>
            <a:pPr lvl="1">
              <a:defRPr sz="1800">
                <a:solidFill>
                  <a:srgbClr val="00338D"/>
                </a:solidFill>
              </a:defRPr>
            </a:pPr>
            <a:r>
              <a:t>• 안정적인 자금조달 방안</a:t>
            </a:r>
          </a:p>
          <a:p>
            <a:pPr lvl="1">
              <a:defRPr sz="1800">
                <a:solidFill>
                  <a:srgbClr val="00338D"/>
                </a:solidFill>
              </a:defRPr>
            </a:pPr>
            <a:r>
              <a:t>• 명확한 추가 자본조달 계획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" y="6217920"/>
            <a:ext cx="18288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</a:defRPr>
            </a:pPr>
            <a:r>
              <a:t>AMZ Bank © 2024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rgbClr val="00338D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0" y="5943600"/>
            <a:ext cx="9144000" cy="914400"/>
          </a:xfrm>
          <a:prstGeom prst="rect">
            <a:avLst/>
          </a:prstGeom>
          <a:solidFill>
            <a:srgbClr val="00338D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6" name="TextBox 5"/>
          <p:cNvSpPr txBox="1"/>
          <p:nvPr/>
        </p:nvSpPr>
        <p:spPr>
          <a:xfrm>
            <a:off x="457200" y="182880"/>
            <a:ext cx="82296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 b="1">
                <a:solidFill>
                  <a:srgbClr val="FFFFFF"/>
                </a:solidFill>
              </a:defRPr>
            </a:pPr>
            <a:r>
              <a:t>사업계획의 혁신성 (350점)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4400" y="1371600"/>
            <a:ext cx="73152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defRPr sz="1800">
                <a:solidFill>
                  <a:srgbClr val="00338D"/>
                </a:solidFill>
              </a:defRPr>
            </a:pPr>
            <a:r>
              <a:t>• 차별화된 금융서비스 제공</a:t>
            </a:r>
          </a:p>
          <a:p>
            <a:pPr lvl="1">
              <a:defRPr sz="1800">
                <a:solidFill>
                  <a:srgbClr val="00338D"/>
                </a:solidFill>
              </a:defRPr>
            </a:pPr>
            <a:r>
              <a:t>• 혁신적 신용평가모형 구축</a:t>
            </a:r>
          </a:p>
          <a:p>
            <a:pPr lvl="1">
              <a:defRPr sz="1800">
                <a:solidFill>
                  <a:srgbClr val="00338D"/>
                </a:solidFill>
              </a:defRPr>
            </a:pPr>
            <a:r>
              <a:t>• 금융과 ICT의 융합</a:t>
            </a:r>
          </a:p>
          <a:p>
            <a:pPr lvl="1">
              <a:defRPr sz="1800">
                <a:solidFill>
                  <a:srgbClr val="00338D"/>
                </a:solidFill>
              </a:defRPr>
            </a:pPr>
            <a:r>
              <a:t>• 시장 경쟁력 강화 가능성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" y="6217920"/>
            <a:ext cx="18288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</a:defRPr>
            </a:pPr>
            <a:r>
              <a:t>AMZ Bank © 2024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rgbClr val="00338D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0" y="5943600"/>
            <a:ext cx="9144000" cy="914400"/>
          </a:xfrm>
          <a:prstGeom prst="rect">
            <a:avLst/>
          </a:prstGeom>
          <a:solidFill>
            <a:srgbClr val="00338D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6" name="TextBox 5"/>
          <p:cNvSpPr txBox="1"/>
          <p:nvPr/>
        </p:nvSpPr>
        <p:spPr>
          <a:xfrm>
            <a:off x="457200" y="182880"/>
            <a:ext cx="82296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 b="1">
                <a:solidFill>
                  <a:srgbClr val="FFFFFF"/>
                </a:solidFill>
              </a:defRPr>
            </a:pPr>
            <a:r>
              <a:t>포용성 (200점)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4400" y="1371600"/>
            <a:ext cx="73152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defRPr sz="1800">
                <a:solidFill>
                  <a:srgbClr val="00338D"/>
                </a:solidFill>
              </a:defRPr>
            </a:pPr>
            <a:r>
              <a:t>• 금융소외계층 지원방안</a:t>
            </a:r>
          </a:p>
          <a:p>
            <a:pPr lvl="1">
              <a:defRPr sz="1800">
                <a:solidFill>
                  <a:srgbClr val="00338D"/>
                </a:solidFill>
              </a:defRPr>
            </a:pPr>
            <a:r>
              <a:t>• 중금리 대출 프로그램</a:t>
            </a:r>
          </a:p>
          <a:p>
            <a:pPr lvl="1">
              <a:defRPr sz="1800">
                <a:solidFill>
                  <a:srgbClr val="00338D"/>
                </a:solidFill>
              </a:defRPr>
            </a:pPr>
            <a:r>
              <a:t>• 지역금융 기여도</a:t>
            </a:r>
          </a:p>
          <a:p>
            <a:pPr lvl="1">
              <a:defRPr sz="1800">
                <a:solidFill>
                  <a:srgbClr val="00338D"/>
                </a:solidFill>
              </a:defRPr>
            </a:pPr>
            <a:r>
              <a:t>• 중소기업 지원 프로그램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" y="6217920"/>
            <a:ext cx="18288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</a:defRPr>
            </a:pPr>
            <a:r>
              <a:t>AMZ Bank © 2024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rgbClr val="00338D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0" y="5943600"/>
            <a:ext cx="9144000" cy="914400"/>
          </a:xfrm>
          <a:prstGeom prst="rect">
            <a:avLst/>
          </a:prstGeom>
          <a:solidFill>
            <a:srgbClr val="00338D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6" name="TextBox 5"/>
          <p:cNvSpPr txBox="1"/>
          <p:nvPr/>
        </p:nvSpPr>
        <p:spPr>
          <a:xfrm>
            <a:off x="457200" y="182880"/>
            <a:ext cx="82296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 b="1">
                <a:solidFill>
                  <a:srgbClr val="FFFFFF"/>
                </a:solidFill>
              </a:defRPr>
            </a:pPr>
            <a:r>
              <a:t>실현가능성 및 리스크 관리 (300점)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4400" y="1371600"/>
            <a:ext cx="73152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defRPr sz="1800">
                <a:solidFill>
                  <a:srgbClr val="00338D"/>
                </a:solidFill>
              </a:defRPr>
            </a:pPr>
            <a:r>
              <a:t>• 사업계획의 실현가능성</a:t>
            </a:r>
          </a:p>
          <a:p>
            <a:pPr lvl="1">
              <a:defRPr sz="1800">
                <a:solidFill>
                  <a:srgbClr val="00338D"/>
                </a:solidFill>
              </a:defRPr>
            </a:pPr>
            <a:r>
              <a:t>• 리스크 관리 체계</a:t>
            </a:r>
          </a:p>
          <a:p>
            <a:pPr lvl="1">
              <a:defRPr sz="1800">
                <a:solidFill>
                  <a:srgbClr val="00338D"/>
                </a:solidFill>
              </a:defRPr>
            </a:pPr>
            <a:r>
              <a:t>• IT 보안 체계</a:t>
            </a:r>
          </a:p>
          <a:p>
            <a:pPr lvl="1">
              <a:defRPr sz="1800">
                <a:solidFill>
                  <a:srgbClr val="00338D"/>
                </a:solidFill>
              </a:defRPr>
            </a:pPr>
            <a:r>
              <a:t>• 소비자보호 체계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" y="6217920"/>
            <a:ext cx="18288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</a:defRPr>
            </a:pPr>
            <a:r>
              <a:t>AMZ Bank © 2024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rgbClr val="00338D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0" y="5943600"/>
            <a:ext cx="9144000" cy="914400"/>
          </a:xfrm>
          <a:prstGeom prst="rect">
            <a:avLst/>
          </a:prstGeom>
          <a:solidFill>
            <a:srgbClr val="00338D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6" name="TextBox 5"/>
          <p:cNvSpPr txBox="1"/>
          <p:nvPr/>
        </p:nvSpPr>
        <p:spPr>
          <a:xfrm>
            <a:off x="457200" y="182880"/>
            <a:ext cx="82296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 b="1">
                <a:solidFill>
                  <a:srgbClr val="FFFFFF"/>
                </a:solidFill>
              </a:defRPr>
            </a:pPr>
            <a:r>
              <a:t>성공 요소: 기술 융합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4400" y="1371600"/>
            <a:ext cx="73152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defRPr sz="1800">
                <a:solidFill>
                  <a:srgbClr val="00338D"/>
                </a:solidFill>
              </a:defRPr>
            </a:pPr>
            <a:r>
              <a:t>• 첨단 디지털 플랫폼 구축</a:t>
            </a:r>
          </a:p>
          <a:p>
            <a:pPr lvl="1">
              <a:defRPr sz="1800">
                <a:solidFill>
                  <a:srgbClr val="00338D"/>
                </a:solidFill>
              </a:defRPr>
            </a:pPr>
            <a:r>
              <a:t>• 혁신적 금융서비스 개발</a:t>
            </a:r>
          </a:p>
          <a:p>
            <a:pPr lvl="1">
              <a:defRPr sz="1800">
                <a:solidFill>
                  <a:srgbClr val="00338D"/>
                </a:solidFill>
              </a:defRPr>
            </a:pPr>
            <a:r>
              <a:t>• 안전한 IT 인프라 확보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" y="6217920"/>
            <a:ext cx="18288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</a:defRPr>
            </a:pPr>
            <a:r>
              <a:t>AMZ Bank © 2024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438</Words>
  <Application>Microsoft Office PowerPoint</Application>
  <PresentationFormat>화면 슬라이드 쇼(4:3)</PresentationFormat>
  <Paragraphs>85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KIM KYEONGROK</cp:lastModifiedBy>
  <cp:revision>1</cp:revision>
  <dcterms:created xsi:type="dcterms:W3CDTF">2013-01-27T09:14:16Z</dcterms:created>
  <dcterms:modified xsi:type="dcterms:W3CDTF">2025-01-23T11:15:52Z</dcterms:modified>
  <cp:category/>
</cp:coreProperties>
</file>