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1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276" r:id="rId45"/>
    <p:sldId id="277" r:id="rId46"/>
    <p:sldId id="279" r:id="rId47"/>
    <p:sldId id="278" r:id="rId48"/>
    <p:sldId id="280" r:id="rId49"/>
    <p:sldId id="283" r:id="rId50"/>
    <p:sldId id="282" r:id="rId51"/>
    <p:sldId id="296" r:id="rId52"/>
    <p:sldId id="289" r:id="rId53"/>
    <p:sldId id="294" r:id="rId54"/>
    <p:sldId id="290" r:id="rId55"/>
    <p:sldId id="297" r:id="rId56"/>
    <p:sldId id="292" r:id="rId57"/>
    <p:sldId id="298" r:id="rId58"/>
    <p:sldId id="300" r:id="rId59"/>
    <p:sldId id="303" r:id="rId60"/>
    <p:sldId id="299" r:id="rId61"/>
    <p:sldId id="301" r:id="rId62"/>
    <p:sldId id="293" r:id="rId63"/>
    <p:sldId id="331" r:id="rId64"/>
    <p:sldId id="320" r:id="rId65"/>
    <p:sldId id="321" r:id="rId66"/>
    <p:sldId id="323" r:id="rId67"/>
    <p:sldId id="326" r:id="rId68"/>
    <p:sldId id="322" r:id="rId69"/>
    <p:sldId id="324" r:id="rId70"/>
    <p:sldId id="329" r:id="rId71"/>
    <p:sldId id="338" r:id="rId72"/>
    <p:sldId id="333" r:id="rId73"/>
    <p:sldId id="334" r:id="rId74"/>
    <p:sldId id="336" r:id="rId75"/>
    <p:sldId id="335" r:id="rId76"/>
    <p:sldId id="337" r:id="rId77"/>
    <p:sldId id="340" r:id="rId78"/>
    <p:sldId id="341" r:id="rId79"/>
    <p:sldId id="342" r:id="rId80"/>
    <p:sldId id="343" r:id="rId81"/>
    <p:sldId id="346" r:id="rId82"/>
    <p:sldId id="345" r:id="rId83"/>
    <p:sldId id="347" r:id="rId84"/>
    <p:sldId id="348" r:id="rId85"/>
    <p:sldId id="350" r:id="rId86"/>
    <p:sldId id="349" r:id="rId87"/>
    <p:sldId id="351" r:id="rId88"/>
    <p:sldId id="353" r:id="rId89"/>
    <p:sldId id="354" r:id="rId90"/>
    <p:sldId id="325" r:id="rId91"/>
    <p:sldId id="327" r:id="rId92"/>
    <p:sldId id="328" r:id="rId93"/>
    <p:sldId id="330" r:id="rId94"/>
    <p:sldId id="352" r:id="rId95"/>
    <p:sldId id="355" r:id="rId96"/>
    <p:sldId id="356" r:id="rId97"/>
    <p:sldId id="319" r:id="rId9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414B875-6C5D-4D2A-A29F-53FAFE5B2E5B}">
          <p14:sldIdLst>
            <p14:sldId id="256"/>
          </p14:sldIdLst>
        </p14:section>
        <p14:section name="목차" id="{0DA495CA-73A6-4021-939B-E61CF64143E9}">
          <p14:sldIdLst>
            <p14:sldId id="257"/>
          </p14:sldIdLst>
        </p14:section>
        <p14:section name="S/4HANA" id="{1AF6D21D-D5B8-43FB-84EC-9A6E41B0D87E}">
          <p14:sldIdLst>
            <p14:sldId id="258"/>
          </p14:sldIdLst>
        </p14:section>
        <p14:section name="SAP Clean Core" id="{A308EC16-3E92-454F-A829-9E39FE8AA788}">
          <p14:sldIdLst>
            <p14:sldId id="260"/>
          </p14:sldIdLst>
        </p14:section>
        <p14:section name="SAP BTP" id="{642ED0E1-488E-442D-AD17-74DAAA9F07AC}">
          <p14:sldIdLst>
            <p14:sldId id="259"/>
            <p14:sldId id="261"/>
          </p14:sldIdLst>
        </p14:section>
        <p14:section name="SAP Extension Suite" id="{03BCAAEA-4D35-4710-954C-C3AA34FAB07C}">
          <p14:sldIdLst>
            <p14:sldId id="262"/>
            <p14:sldId id="263"/>
          </p14:sldIdLst>
        </p14:section>
        <p14:section name="RAP" id="{CA403F2F-DEFF-4D2B-A8AA-0DA39CA017F1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RAP 개발 순서" id="{1B8BB972-4975-4E83-B0F6-3985A961FBC5}">
          <p14:sldIdLst>
            <p14:sldId id="281"/>
          </p14:sldIdLst>
        </p14:section>
        <p14:section name="RAP 개발 환경 세팅" id="{BBC412EF-D8A1-49AC-A5E1-2EEEFACFA6A5}">
          <p14:sldIdLst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</p14:sldIdLst>
        </p14:section>
        <p14:section name="Dictionary" id="{0448E674-F1EE-4D0C-901B-AA2102E1AC30}">
          <p14:sldIdLst>
            <p14:sldId id="276"/>
            <p14:sldId id="277"/>
            <p14:sldId id="279"/>
            <p14:sldId id="278"/>
            <p14:sldId id="280"/>
          </p14:sldIdLst>
        </p14:section>
        <p14:section name="CDS" id="{42D2D886-5605-49DD-B08B-1D959374159C}">
          <p14:sldIdLst>
            <p14:sldId id="283"/>
            <p14:sldId id="282"/>
            <p14:sldId id="296"/>
            <p14:sldId id="289"/>
            <p14:sldId id="294"/>
            <p14:sldId id="290"/>
            <p14:sldId id="297"/>
            <p14:sldId id="292"/>
            <p14:sldId id="298"/>
            <p14:sldId id="300"/>
            <p14:sldId id="303"/>
            <p14:sldId id="299"/>
            <p14:sldId id="301"/>
            <p14:sldId id="293"/>
          </p14:sldIdLst>
        </p14:section>
        <p14:section name="실습 코드 설명" id="{A7C9C01F-3D33-4D0D-AE9A-748602893671}">
          <p14:sldIdLst>
            <p14:sldId id="331"/>
          </p14:sldIdLst>
        </p14:section>
        <p14:section name="실습 코드 설명 - Database Tables" id="{AD167B85-F0BC-488D-A31C-87E33871E169}">
          <p14:sldIdLst>
            <p14:sldId id="320"/>
            <p14:sldId id="321"/>
            <p14:sldId id="323"/>
            <p14:sldId id="326"/>
            <p14:sldId id="322"/>
            <p14:sldId id="324"/>
          </p14:sldIdLst>
        </p14:section>
        <p14:section name="실습 코드 설명 - Data Definitions" id="{12825CD5-72DA-4FC0-9729-A6FBA506C9A7}">
          <p14:sldIdLst>
            <p14:sldId id="329"/>
            <p14:sldId id="338"/>
            <p14:sldId id="333"/>
            <p14:sldId id="334"/>
            <p14:sldId id="336"/>
            <p14:sldId id="335"/>
            <p14:sldId id="337"/>
            <p14:sldId id="340"/>
            <p14:sldId id="341"/>
            <p14:sldId id="342"/>
            <p14:sldId id="343"/>
            <p14:sldId id="346"/>
            <p14:sldId id="345"/>
          </p14:sldIdLst>
        </p14:section>
        <p14:section name="실습 코드 설명 - Behavior Definitions" id="{ED800C0C-29B1-4EC9-BB13-CD0D186E7017}">
          <p14:sldIdLst>
            <p14:sldId id="347"/>
            <p14:sldId id="348"/>
            <p14:sldId id="350"/>
            <p14:sldId id="349"/>
            <p14:sldId id="351"/>
            <p14:sldId id="353"/>
            <p14:sldId id="354"/>
          </p14:sldIdLst>
        </p14:section>
        <p14:section name="실습 코드 설명 - Tips" id="{CE4A6E49-9019-4A9F-82C5-6444DDCB4C4A}">
          <p14:sldIdLst>
            <p14:sldId id="325"/>
            <p14:sldId id="327"/>
            <p14:sldId id="328"/>
            <p14:sldId id="330"/>
          </p14:sldIdLst>
        </p14:section>
        <p14:section name="실습 코드 설명 - Service Definitions" id="{43261179-0375-46E4-8080-9971F772663E}">
          <p14:sldIdLst>
            <p14:sldId id="352"/>
          </p14:sldIdLst>
        </p14:section>
        <p14:section name="실습 코드 설명 - Service Binding" id="{1215FB31-E2F0-44DA-A4C4-6A2E136F53C8}">
          <p14:sldIdLst>
            <p14:sldId id="355"/>
            <p14:sldId id="356"/>
          </p14:sldIdLst>
        </p14:section>
        <p14:section name="Q&amp;A" id="{7A88683F-8DE2-4FCA-825E-C9C91AC828A7}">
          <p14:sldIdLst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9ADD7-3992-4CB6-ABA8-DFF2E3C422CB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44052-C30D-45C6-A6C8-3946F4800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800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0E43B-C1D8-43CB-9301-B01D95EA7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DF1063-CEC8-491E-A1BD-8B2161991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C1B9EE-D24D-4AD4-AB39-723A3830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BF608-AD8F-4C21-BD73-7A4F28EB02BD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FCF35-8C08-4637-84A3-FE96377E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B4970C-D53C-4F7A-BA5D-8BEEEED2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7D31-29AE-47ED-B0D2-880242C5D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61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89C2F-51F7-4AB6-8DAC-E49DA01BC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68393A-0FA6-497D-81F7-82CE8E61D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9BC18-FCEA-4052-8D37-EAB86DEF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BF608-AD8F-4C21-BD73-7A4F28EB02BD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E5D12A-0E69-4503-8D1F-9A5F97913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BC7EF4-6202-445F-9CC0-4662099D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7D31-29AE-47ED-B0D2-880242C5D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21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B6B6F7-BA4E-4B11-A171-164008912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6D25A0-D18C-47B8-ADB4-6227C97A6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4169E-A1DF-411B-AD68-F0C0D0CA2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BF608-AD8F-4C21-BD73-7A4F28EB02BD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0FE366-35E6-424F-A522-16AF20E97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7290F4-D5BD-476D-8495-2169F117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7D31-29AE-47ED-B0D2-880242C5D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54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54AA7-D92E-4624-BD64-1FBCB1FD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1992F-3AEB-493E-9BC3-CC1DB6282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21213-E883-40C3-AB11-AAEEC5C9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BF608-AD8F-4C21-BD73-7A4F28EB02BD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03A7E3-92B8-4274-9C6A-C21373868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0D0B0B-2694-4B06-A97B-31E8CB43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7D31-29AE-47ED-B0D2-880242C5D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62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86B73-CB82-4FF2-9388-C6B413B6F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0C09BA-FF15-4A35-B012-3FFB6C6B5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58EB4C-4E46-4DC8-AA77-CF2F8412D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BF608-AD8F-4C21-BD73-7A4F28EB02BD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204EAC-0826-43C7-99E5-BDFB6CBF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DEE791-710F-416A-9BA7-AD0CB73F6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7D31-29AE-47ED-B0D2-880242C5D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4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A8D33-3B8C-4939-A020-CB74C1AA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C0DEB0-E161-4472-B724-8A549D371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830166-F2EA-40A9-9240-949CB7313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2C4709-E738-42E7-9204-89BE787B7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BF608-AD8F-4C21-BD73-7A4F28EB02BD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872059-11F1-4BDE-980D-5DD7868E8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F55731-741C-49A2-AAFE-66FCBD15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7D31-29AE-47ED-B0D2-880242C5D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99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8FED5-B05A-4BE6-967C-BD90477C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B97EE3-A7C1-438B-80AC-92E6021B3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E2EC75-51D1-45C2-94C7-5385E1E9E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66CA8D-76B3-4557-A913-8D1412AE7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A91374-A47A-4854-8E1F-AFF36E39F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28FFA5-CA37-4CBD-AE51-092355F8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BF608-AD8F-4C21-BD73-7A4F28EB02BD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89B063-8BF6-4100-A365-CBD40B5B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E47265-8914-4CC1-90A1-EE08DD597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7D31-29AE-47ED-B0D2-880242C5D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40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B4F12-2454-4876-8557-09441161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A77CD8-0A92-4C50-8E17-23BEBB5C0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BF608-AD8F-4C21-BD73-7A4F28EB02BD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56FC2E-573F-47C9-AB95-D3E1A138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82636C-03E9-4F01-8376-C7A13D04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7D31-29AE-47ED-B0D2-880242C5D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56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949243-C647-44AE-A603-FB6819AE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BF608-AD8F-4C21-BD73-7A4F28EB02BD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EEFD39-7E1B-4FFD-A45C-55475662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993A70-6B41-436E-A257-7A038693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7D31-29AE-47ED-B0D2-880242C5D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44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70D29-8F4C-40AC-8727-C090AB829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A624D4-B1B3-4201-98ED-6FE123AF8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92EA77-0960-41F9-B33C-049B5483A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28812A-CB6B-4E6C-9A7D-99FEB592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BF608-AD8F-4C21-BD73-7A4F28EB02BD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B4BA8A-6B8F-4105-9C72-B6035286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588A82-1900-46C8-B356-8EE511FB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7D31-29AE-47ED-B0D2-880242C5D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06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38DC5-8F6E-4858-B4AA-E345DBE68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CD3082-7FA4-4A9E-B0A9-58C227D50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3949CB-DDE8-40CC-9B2E-7F8F4FE42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BAAA36-71A0-44A6-9C8C-599ED2B95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BF608-AD8F-4C21-BD73-7A4F28EB02BD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E183C3-5B44-4A47-9128-51172A32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66BED4-9C35-43A1-BBA6-B8D60C47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7D31-29AE-47ED-B0D2-880242C5D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5FA245-3480-43C2-B071-70B591BCF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1E3707-15B4-4BF7-82FF-F6E17D0FB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C9B592-6FBA-40DB-8840-612598F69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BF608-AD8F-4C21-BD73-7A4F28EB02BD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61BEF4-8AE6-4DE0-840A-DBC3E7276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64D0A4-569B-4583-80BE-553BD1750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97D31-29AE-47ED-B0D2-880242C5D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13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15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ockpit.hanatrial.ondemand.com/trial/#/home/tria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potato98.tistory.com/68" TargetMode="External"/><Relationship Id="rId2" Type="http://schemas.openxmlformats.org/officeDocument/2006/relationships/hyperlink" Target="https://potato98.tistory.com/62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2B85A-7538-4897-B6F8-D95687351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SAP</a:t>
            </a:r>
            <a:r>
              <a:rPr lang="ko-KR" altLang="en-US" sz="4800" dirty="0"/>
              <a:t> </a:t>
            </a:r>
            <a:r>
              <a:rPr lang="en-US" altLang="ko-KR" sz="4800" dirty="0"/>
              <a:t>Clean</a:t>
            </a:r>
            <a:r>
              <a:rPr lang="ko-KR" altLang="en-US" sz="4800" dirty="0"/>
              <a:t> </a:t>
            </a:r>
            <a:r>
              <a:rPr lang="en-US" altLang="ko-KR" sz="4800" dirty="0"/>
              <a:t>Core</a:t>
            </a:r>
            <a:r>
              <a:rPr lang="ko-KR" altLang="en-US" sz="4800" dirty="0"/>
              <a:t> 기반 </a:t>
            </a:r>
            <a:r>
              <a:rPr lang="en-US" altLang="ko-KR" sz="4800" dirty="0"/>
              <a:t>RAP </a:t>
            </a:r>
            <a:r>
              <a:rPr lang="ko-KR" altLang="en-US" sz="4800" dirty="0"/>
              <a:t>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2CA367-33BC-4ECC-ADF9-6915CF913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altLang="ko-KR" dirty="0"/>
              <a:t>ABAP CDS(Core Data Service)</a:t>
            </a:r>
          </a:p>
          <a:p>
            <a:r>
              <a:rPr lang="en-US" altLang="ko-KR" dirty="0"/>
              <a:t>+ RAP(RESTful Application Programming)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678BEA-2191-4E1D-B261-347184F9FF15}"/>
              </a:ext>
            </a:extLst>
          </p:cNvPr>
          <p:cNvSpPr txBox="1"/>
          <p:nvPr/>
        </p:nvSpPr>
        <p:spPr>
          <a:xfrm>
            <a:off x="8750300" y="6274832"/>
            <a:ext cx="344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</a:t>
            </a:r>
            <a:r>
              <a:rPr lang="ko-KR" altLang="en-US" dirty="0"/>
              <a:t>사업팀 구매파트 정하영</a:t>
            </a:r>
          </a:p>
        </p:txBody>
      </p:sp>
    </p:spTree>
    <p:extLst>
      <p:ext uri="{BB962C8B-B14F-4D97-AF65-F5344CB8AC3E}">
        <p14:creationId xmlns:p14="http://schemas.microsoft.com/office/powerpoint/2010/main" val="464971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RAP</a:t>
            </a:r>
            <a:r>
              <a:rPr lang="ko-KR" altLang="en-US" sz="3600" dirty="0"/>
              <a:t>의 주요 특징과 개념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6A0DB548-095F-4292-9544-1A466791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1800" dirty="0"/>
              <a:t>RESTful API </a:t>
            </a:r>
            <a:r>
              <a:rPr lang="ko-KR" altLang="en-US" sz="1800" dirty="0"/>
              <a:t>지원</a:t>
            </a:r>
            <a:endParaRPr lang="en-US" altLang="ko-KR" sz="1800" dirty="0"/>
          </a:p>
          <a:p>
            <a:pPr marL="514350" indent="-514350">
              <a:buAutoNum type="arabicPeriod"/>
            </a:pPr>
            <a:endParaRPr lang="en-US" altLang="ko-KR" sz="1800" dirty="0"/>
          </a:p>
          <a:p>
            <a:pPr lvl="1">
              <a:buFontTx/>
              <a:buChar char="-"/>
            </a:pPr>
            <a:r>
              <a:rPr lang="en-US" altLang="ko-KR" sz="1400" dirty="0" err="1"/>
              <a:t>Odata</a:t>
            </a:r>
            <a:r>
              <a:rPr lang="en-US" altLang="ko-KR" sz="1400" dirty="0"/>
              <a:t> V4 </a:t>
            </a:r>
            <a:r>
              <a:rPr lang="ko-KR" altLang="en-US" sz="1400" dirty="0"/>
              <a:t>표준을 기반으로 </a:t>
            </a:r>
            <a:r>
              <a:rPr lang="en-US" altLang="ko-KR" sz="1400" dirty="0"/>
              <a:t>RESTful API</a:t>
            </a:r>
            <a:r>
              <a:rPr lang="ko-KR" altLang="en-US" sz="1400" dirty="0"/>
              <a:t> 제공</a:t>
            </a:r>
            <a:endParaRPr lang="en-US" altLang="ko-KR" sz="1400" dirty="0"/>
          </a:p>
          <a:p>
            <a:pPr lvl="1">
              <a:buFontTx/>
              <a:buChar char="-"/>
            </a:pPr>
            <a:endParaRPr lang="en-US" altLang="ko-KR" sz="1400" dirty="0"/>
          </a:p>
          <a:p>
            <a:pPr lvl="1">
              <a:buFontTx/>
              <a:buChar char="-"/>
            </a:pPr>
            <a:r>
              <a:rPr lang="en-US" altLang="ko-KR" sz="1400" dirty="0"/>
              <a:t>SAP S/4HANA</a:t>
            </a:r>
            <a:r>
              <a:rPr lang="ko-KR" altLang="en-US" sz="1400" dirty="0"/>
              <a:t>와 외부 시스템 간 데이터 통신 간소화</a:t>
            </a:r>
            <a:endParaRPr lang="en-US" altLang="ko-KR" sz="1400" dirty="0"/>
          </a:p>
          <a:p>
            <a:pPr lvl="1">
              <a:buFontTx/>
              <a:buChar char="-"/>
            </a:pPr>
            <a:endParaRPr lang="en-US" altLang="ko-KR" sz="1400" dirty="0"/>
          </a:p>
          <a:p>
            <a:pPr lvl="1">
              <a:buFontTx/>
              <a:buChar char="-"/>
            </a:pPr>
            <a:r>
              <a:rPr lang="ko-KR" altLang="en-US" sz="1400" dirty="0"/>
              <a:t>다양한 어플리케이션에서 쉽게 데이터 소비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094405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RAP</a:t>
            </a:r>
            <a:r>
              <a:rPr lang="ko-KR" altLang="en-US" sz="3600" dirty="0"/>
              <a:t>의 주요 특징과 개념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6A0DB548-095F-4292-9544-1A466791B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2. ABAP </a:t>
            </a:r>
            <a:r>
              <a:rPr lang="ko-KR" altLang="en-US" sz="1400" dirty="0"/>
              <a:t>환경에서의 어플리케이션 개발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>
              <a:buFontTx/>
              <a:buChar char="-"/>
            </a:pPr>
            <a:r>
              <a:rPr lang="en-US" altLang="ko-KR" sz="1400" dirty="0"/>
              <a:t>RAP</a:t>
            </a:r>
            <a:r>
              <a:rPr lang="ko-KR" altLang="en-US" sz="1400" dirty="0"/>
              <a:t>는 </a:t>
            </a:r>
            <a:r>
              <a:rPr lang="en-US" altLang="ko-KR" sz="1400" dirty="0"/>
              <a:t>ABAP</a:t>
            </a:r>
            <a:r>
              <a:rPr lang="ko-KR" altLang="en-US" sz="1400" dirty="0"/>
              <a:t>을 사용해 개발</a:t>
            </a:r>
            <a:endParaRPr lang="en-US" altLang="ko-KR" sz="1400" dirty="0"/>
          </a:p>
          <a:p>
            <a:pPr>
              <a:buFontTx/>
              <a:buChar char="-"/>
            </a:pPr>
            <a:endParaRPr lang="en-US" altLang="ko-KR" sz="1400" dirty="0"/>
          </a:p>
          <a:p>
            <a:pPr>
              <a:buFontTx/>
              <a:buChar char="-"/>
            </a:pPr>
            <a:r>
              <a:rPr lang="ko-KR" altLang="en-US" sz="1400" dirty="0"/>
              <a:t>기존 </a:t>
            </a:r>
            <a:r>
              <a:rPr lang="en-US" altLang="ko-KR" sz="1400" dirty="0"/>
              <a:t>ABAP </a:t>
            </a:r>
            <a:r>
              <a:rPr lang="ko-KR" altLang="en-US" sz="1400" dirty="0"/>
              <a:t>개발자들이 </a:t>
            </a:r>
            <a:r>
              <a:rPr lang="en-US" altLang="ko-KR" sz="1400" dirty="0"/>
              <a:t>SAP BTP</a:t>
            </a:r>
            <a:r>
              <a:rPr lang="ko-KR" altLang="en-US" sz="1400" dirty="0"/>
              <a:t>나 </a:t>
            </a:r>
            <a:r>
              <a:rPr lang="en-US" altLang="ko-KR" sz="1400" dirty="0"/>
              <a:t>S/4HANA</a:t>
            </a:r>
            <a:r>
              <a:rPr lang="ko-KR" altLang="en-US" sz="1400" dirty="0"/>
              <a:t>와의 연동 어플리케이션 개발에 적합</a:t>
            </a:r>
            <a:endParaRPr lang="en-US" altLang="ko-KR" sz="1400" dirty="0"/>
          </a:p>
          <a:p>
            <a:pPr>
              <a:buFontTx/>
              <a:buChar char="-"/>
            </a:pPr>
            <a:endParaRPr lang="en-US" altLang="ko-KR" sz="1400" dirty="0"/>
          </a:p>
          <a:p>
            <a:pPr>
              <a:buFontTx/>
              <a:buChar char="-"/>
            </a:pPr>
            <a:r>
              <a:rPr lang="en-US" altLang="ko-KR" sz="1400" dirty="0">
                <a:solidFill>
                  <a:srgbClr val="FF0000"/>
                </a:solidFill>
              </a:rPr>
              <a:t>SAP Cloud</a:t>
            </a:r>
            <a:r>
              <a:rPr lang="ko-KR" altLang="en-US" sz="1400" dirty="0"/>
              <a:t>와 </a:t>
            </a:r>
            <a:r>
              <a:rPr lang="en-US" altLang="ko-KR" sz="1400" dirty="0"/>
              <a:t>On-Premise </a:t>
            </a:r>
            <a:r>
              <a:rPr lang="ko-KR" altLang="en-US" sz="1400" dirty="0"/>
              <a:t>환경 모두에서 사용 가능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741087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RAP</a:t>
            </a:r>
            <a:r>
              <a:rPr lang="ko-KR" altLang="en-US" sz="3600" dirty="0"/>
              <a:t>의 주요 특징과 개념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6A0DB548-095F-4292-9544-1A466791B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9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3. </a:t>
            </a:r>
            <a:r>
              <a:rPr lang="ko-KR" altLang="en-US" sz="1800" dirty="0"/>
              <a:t>세부적인 비즈니스 로직 구현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lvl="1">
              <a:buFontTx/>
              <a:buChar char="-"/>
            </a:pPr>
            <a:r>
              <a:rPr lang="en-US" altLang="ko-KR" sz="1400" dirty="0"/>
              <a:t>Managed</a:t>
            </a:r>
            <a:r>
              <a:rPr lang="ko-KR" altLang="en-US" sz="1400" dirty="0"/>
              <a:t>와 </a:t>
            </a:r>
            <a:r>
              <a:rPr lang="en-US" altLang="ko-KR" sz="1400" dirty="0"/>
              <a:t>Unmanaged </a:t>
            </a:r>
            <a:r>
              <a:rPr lang="ko-KR" altLang="en-US" sz="1400" dirty="0"/>
              <a:t>모드로 비즈니스 로직 구현</a:t>
            </a:r>
            <a:endParaRPr lang="en-US" altLang="ko-KR" sz="1400" dirty="0"/>
          </a:p>
          <a:p>
            <a:pPr lvl="1">
              <a:buFontTx/>
              <a:buChar char="-"/>
            </a:pPr>
            <a:endParaRPr lang="en-US" altLang="ko-KR" sz="1400" dirty="0"/>
          </a:p>
          <a:p>
            <a:pPr lvl="1">
              <a:buFontTx/>
              <a:buChar char="-"/>
            </a:pPr>
            <a:r>
              <a:rPr lang="en-US" altLang="ko-KR" sz="1400" dirty="0">
                <a:solidFill>
                  <a:srgbClr val="FF0000"/>
                </a:solidFill>
              </a:rPr>
              <a:t>Managed</a:t>
            </a:r>
            <a:r>
              <a:rPr lang="en-US" altLang="ko-KR" sz="1400" dirty="0"/>
              <a:t> : SAP</a:t>
            </a:r>
            <a:r>
              <a:rPr lang="ko-KR" altLang="en-US" sz="1400" dirty="0"/>
              <a:t> 프레임워크가 기본적인 </a:t>
            </a:r>
            <a:r>
              <a:rPr lang="en-US" altLang="ko-KR" sz="1400" dirty="0"/>
              <a:t>CRUD </a:t>
            </a:r>
            <a:r>
              <a:rPr lang="ko-KR" altLang="en-US" sz="1400" dirty="0"/>
              <a:t>작업</a:t>
            </a:r>
            <a:r>
              <a:rPr lang="en-US" altLang="ko-KR" sz="1400" dirty="0"/>
              <a:t> </a:t>
            </a:r>
            <a:r>
              <a:rPr lang="ko-KR" altLang="en-US" sz="1400" dirty="0"/>
              <a:t>자동으로 처리</a:t>
            </a:r>
            <a:r>
              <a:rPr lang="en-US" altLang="ko-KR" sz="1400" dirty="0"/>
              <a:t> (</a:t>
            </a:r>
            <a:r>
              <a:rPr lang="ko-KR" altLang="en-US" sz="1400" dirty="0"/>
              <a:t>개발자는 최소한의 코드만 작성</a:t>
            </a:r>
            <a:r>
              <a:rPr lang="en-US" altLang="ko-KR" sz="1400" dirty="0"/>
              <a:t>)</a:t>
            </a:r>
          </a:p>
          <a:p>
            <a:pPr lvl="1">
              <a:buFontTx/>
              <a:buChar char="-"/>
            </a:pPr>
            <a:endParaRPr lang="en-US" altLang="ko-KR" sz="1400" dirty="0"/>
          </a:p>
          <a:p>
            <a:pPr lvl="1">
              <a:buFontTx/>
              <a:buChar char="-"/>
            </a:pPr>
            <a:r>
              <a:rPr lang="en-US" altLang="ko-KR" sz="1400" dirty="0"/>
              <a:t>Unmanaged : </a:t>
            </a:r>
            <a:r>
              <a:rPr lang="ko-KR" altLang="en-US" sz="1400" dirty="0"/>
              <a:t>개발자가 비즈니스 로직 세부적으로 제어</a:t>
            </a:r>
            <a:r>
              <a:rPr lang="en-US" altLang="ko-KR" sz="1400" dirty="0"/>
              <a:t> (</a:t>
            </a:r>
            <a:r>
              <a:rPr lang="ko-KR" altLang="en-US" sz="1400" dirty="0"/>
              <a:t>복잡한 로직 구현에 유리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3050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RAP</a:t>
            </a:r>
            <a:r>
              <a:rPr lang="ko-KR" altLang="en-US" sz="3600" dirty="0"/>
              <a:t>의 주요 특징과 개념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6A0DB548-095F-4292-9544-1A466791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4. Business Object </a:t>
            </a:r>
            <a:r>
              <a:rPr lang="ko-KR" altLang="en-US" sz="1800" dirty="0"/>
              <a:t>중심 개발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lvl="1">
              <a:buFontTx/>
              <a:buChar char="-"/>
            </a:pPr>
            <a:r>
              <a:rPr lang="en-US" altLang="ko-KR" sz="1400" dirty="0"/>
              <a:t>RAP</a:t>
            </a:r>
            <a:r>
              <a:rPr lang="ko-KR" altLang="en-US" sz="1400" dirty="0"/>
              <a:t>는 </a:t>
            </a:r>
            <a:r>
              <a:rPr lang="en-US" altLang="ko-KR" sz="1400" dirty="0"/>
              <a:t>Business Object </a:t>
            </a:r>
            <a:r>
              <a:rPr lang="ko-KR" altLang="en-US" sz="1400" dirty="0"/>
              <a:t>개념 중심으로 어플리케이션 구성</a:t>
            </a:r>
            <a:endParaRPr lang="en-US" altLang="ko-KR" sz="1400" dirty="0"/>
          </a:p>
          <a:p>
            <a:pPr lvl="1">
              <a:buFontTx/>
              <a:buChar char="-"/>
            </a:pPr>
            <a:endParaRPr lang="en-US" altLang="ko-KR" sz="1400" dirty="0"/>
          </a:p>
          <a:p>
            <a:pPr lvl="1">
              <a:buFontTx/>
              <a:buChar char="-"/>
            </a:pPr>
            <a:r>
              <a:rPr lang="en-US" altLang="ko-KR" sz="1400" dirty="0"/>
              <a:t>Business Object</a:t>
            </a:r>
            <a:r>
              <a:rPr lang="ko-KR" altLang="en-US" sz="1400" dirty="0"/>
              <a:t>는 특정 </a:t>
            </a:r>
            <a:r>
              <a:rPr lang="ko-KR" altLang="en-US" sz="1400" dirty="0" err="1"/>
              <a:t>엔터티에</a:t>
            </a:r>
            <a:r>
              <a:rPr lang="ko-KR" altLang="en-US" sz="1400" dirty="0"/>
              <a:t> 대한 속성과 메서드를 정의해</a:t>
            </a:r>
            <a:r>
              <a:rPr lang="en-US" altLang="ko-KR" sz="1400" dirty="0"/>
              <a:t> </a:t>
            </a:r>
            <a:r>
              <a:rPr lang="ko-KR" altLang="en-US" sz="1400" dirty="0"/>
              <a:t>해당 객체에 대한 </a:t>
            </a:r>
            <a:r>
              <a:rPr lang="en-US" altLang="ko-KR" sz="1400" dirty="0"/>
              <a:t>CRUD </a:t>
            </a:r>
            <a:r>
              <a:rPr lang="ko-KR" altLang="en-US" sz="1400" dirty="0"/>
              <a:t>작업 및 트랜잭션 수행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63737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RAP</a:t>
            </a:r>
            <a:r>
              <a:rPr lang="ko-KR" altLang="en-US" sz="3600" dirty="0"/>
              <a:t>의 주요 특징과 개념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6A0DB548-095F-4292-9544-1A466791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5. CDS (Core Data Services) </a:t>
            </a:r>
            <a:r>
              <a:rPr lang="ko-KR" altLang="en-US" sz="1800" dirty="0"/>
              <a:t>와 통합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lvl="1">
              <a:buFontTx/>
              <a:buChar char="-"/>
            </a:pPr>
            <a:r>
              <a:rPr lang="ko-KR" altLang="en-US" sz="1400" dirty="0"/>
              <a:t>데이터 모델 정의를 위한 </a:t>
            </a:r>
            <a:r>
              <a:rPr lang="en-US" altLang="ko-KR" sz="1400" dirty="0"/>
              <a:t>CDS View </a:t>
            </a:r>
            <a:r>
              <a:rPr lang="ko-KR" altLang="en-US" sz="1400" dirty="0"/>
              <a:t>사용</a:t>
            </a:r>
            <a:endParaRPr lang="en-US" altLang="ko-KR" sz="1400" dirty="0"/>
          </a:p>
          <a:p>
            <a:pPr lvl="1">
              <a:buFontTx/>
              <a:buChar char="-"/>
            </a:pPr>
            <a:endParaRPr lang="en-US" altLang="ko-KR" sz="1400" dirty="0"/>
          </a:p>
          <a:p>
            <a:pPr lvl="1">
              <a:buFontTx/>
              <a:buChar char="-"/>
            </a:pPr>
            <a:r>
              <a:rPr lang="ko-KR" altLang="en-US" sz="1400" dirty="0"/>
              <a:t>테이블</a:t>
            </a:r>
            <a:r>
              <a:rPr lang="en-US" altLang="ko-KR" sz="1400" dirty="0"/>
              <a:t>, </a:t>
            </a:r>
            <a:r>
              <a:rPr lang="ko-KR" altLang="en-US" sz="1400" dirty="0"/>
              <a:t>필드</a:t>
            </a:r>
            <a:r>
              <a:rPr lang="en-US" altLang="ko-KR" sz="1400" dirty="0"/>
              <a:t>, </a:t>
            </a:r>
            <a:r>
              <a:rPr lang="ko-KR" altLang="en-US" sz="1400" dirty="0"/>
              <a:t>관계 등을 정의하고</a:t>
            </a:r>
            <a:r>
              <a:rPr lang="en-US" altLang="ko-KR" sz="1400" dirty="0"/>
              <a:t>, </a:t>
            </a:r>
            <a:r>
              <a:rPr lang="ko-KR" altLang="en-US" sz="1400" dirty="0"/>
              <a:t>이를 통해 데이터베이스와 연동되는 데이터 구조 생성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220382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RAP</a:t>
            </a:r>
            <a:r>
              <a:rPr lang="ko-KR" altLang="en-US" sz="3600" dirty="0"/>
              <a:t>의 구성 요소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6A0DB548-095F-4292-9544-1A466791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1800" dirty="0"/>
              <a:t>CDS (Core Data Services) View</a:t>
            </a:r>
          </a:p>
          <a:p>
            <a:pPr marL="514350" indent="-514350">
              <a:buAutoNum type="arabicPeriod"/>
            </a:pPr>
            <a:r>
              <a:rPr lang="en-US" altLang="ko-KR" sz="1800" dirty="0"/>
              <a:t>Behavior Definition</a:t>
            </a:r>
          </a:p>
          <a:p>
            <a:pPr marL="514350" indent="-514350">
              <a:buAutoNum type="arabicPeriod"/>
            </a:pPr>
            <a:r>
              <a:rPr lang="en-US" altLang="ko-KR" sz="1800" dirty="0"/>
              <a:t>Behavior Implementation</a:t>
            </a:r>
          </a:p>
          <a:p>
            <a:pPr marL="514350" indent="-514350">
              <a:buAutoNum type="arabicPeriod"/>
            </a:pPr>
            <a:r>
              <a:rPr lang="en-US" altLang="ko-KR" sz="1800" dirty="0"/>
              <a:t>Service Definition</a:t>
            </a:r>
          </a:p>
          <a:p>
            <a:pPr marL="514350" indent="-514350">
              <a:buAutoNum type="arabicPeriod"/>
            </a:pPr>
            <a:r>
              <a:rPr lang="en-US" altLang="ko-KR" sz="1800" dirty="0"/>
              <a:t>Service Binding</a:t>
            </a:r>
          </a:p>
        </p:txBody>
      </p:sp>
    </p:spTree>
    <p:extLst>
      <p:ext uri="{BB962C8B-B14F-4D97-AF65-F5344CB8AC3E}">
        <p14:creationId xmlns:p14="http://schemas.microsoft.com/office/powerpoint/2010/main" val="2868666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RAP</a:t>
            </a:r>
            <a:r>
              <a:rPr lang="ko-KR" altLang="en-US" sz="3600" dirty="0"/>
              <a:t>의 구성 요소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6A0DB548-095F-4292-9544-1A466791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1. CDS (Core Data Services) View</a:t>
            </a:r>
          </a:p>
          <a:p>
            <a:pPr marL="0" indent="0">
              <a:buNone/>
            </a:pPr>
            <a:endParaRPr lang="en-US" altLang="ko-KR" sz="1800" dirty="0"/>
          </a:p>
          <a:p>
            <a:pPr lvl="1">
              <a:buFontTx/>
              <a:buChar char="-"/>
            </a:pPr>
            <a:r>
              <a:rPr lang="ko-KR" altLang="en-US" sz="1400" dirty="0"/>
              <a:t>데이터 모델 정의하는 단계</a:t>
            </a:r>
            <a:endParaRPr lang="en-US" altLang="ko-KR" sz="1400" dirty="0"/>
          </a:p>
          <a:p>
            <a:pPr lvl="1">
              <a:buFontTx/>
              <a:buChar char="-"/>
            </a:pPr>
            <a:endParaRPr lang="en-US" altLang="ko-KR" sz="1400" dirty="0"/>
          </a:p>
          <a:p>
            <a:pPr lvl="1">
              <a:buFontTx/>
              <a:buChar char="-"/>
            </a:pPr>
            <a:r>
              <a:rPr lang="en-US" altLang="ko-KR" sz="1400" dirty="0"/>
              <a:t>Define View Entity </a:t>
            </a:r>
            <a:r>
              <a:rPr lang="ko-KR" altLang="en-US" sz="1400" dirty="0"/>
              <a:t>구문을 통해 테이블</a:t>
            </a:r>
            <a:r>
              <a:rPr lang="en-US" altLang="ko-KR" sz="1400" dirty="0"/>
              <a:t>, </a:t>
            </a:r>
            <a:r>
              <a:rPr lang="ko-KR" altLang="en-US" sz="1400" dirty="0"/>
              <a:t>필드</a:t>
            </a:r>
            <a:r>
              <a:rPr lang="en-US" altLang="ko-KR" sz="1400" dirty="0"/>
              <a:t>, </a:t>
            </a:r>
            <a:r>
              <a:rPr lang="ko-KR" altLang="en-US" sz="1400" dirty="0"/>
              <a:t>관계 등 정의</a:t>
            </a:r>
            <a:br>
              <a:rPr lang="en-US" altLang="ko-KR" sz="1400" dirty="0"/>
            </a:br>
            <a:r>
              <a:rPr lang="ko-KR" altLang="en-US" sz="1400" dirty="0"/>
              <a:t>→ 데이터베이스와 연동되는 데이터 구조 생성 가능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47185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RAP</a:t>
            </a:r>
            <a:r>
              <a:rPr lang="ko-KR" altLang="en-US" sz="3600" dirty="0"/>
              <a:t>의 구성 요소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6A0DB548-095F-4292-9544-1A466791B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0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2. Behavior Definition</a:t>
            </a:r>
          </a:p>
          <a:p>
            <a:pPr marL="0" indent="0">
              <a:buNone/>
            </a:pPr>
            <a:endParaRPr lang="en-US" altLang="ko-KR" sz="1800" dirty="0"/>
          </a:p>
          <a:p>
            <a:pPr lvl="1">
              <a:buFontTx/>
              <a:buChar char="-"/>
            </a:pPr>
            <a:r>
              <a:rPr lang="ko-KR" altLang="en-US" sz="1400" dirty="0"/>
              <a:t>각 </a:t>
            </a:r>
            <a:r>
              <a:rPr lang="en-US" altLang="ko-KR" sz="1400" dirty="0"/>
              <a:t>Business Object</a:t>
            </a:r>
            <a:r>
              <a:rPr lang="ko-KR" altLang="en-US" sz="1400" dirty="0"/>
              <a:t>에 대한 트랜잭션 동작 정의하는 단계</a:t>
            </a:r>
            <a:endParaRPr lang="en-US" altLang="ko-KR" sz="1400" dirty="0"/>
          </a:p>
          <a:p>
            <a:pPr lvl="1">
              <a:buFontTx/>
              <a:buChar char="-"/>
            </a:pPr>
            <a:endParaRPr lang="en-US" altLang="ko-KR" sz="1400" dirty="0"/>
          </a:p>
          <a:p>
            <a:pPr lvl="1">
              <a:buFontTx/>
              <a:buChar char="-"/>
            </a:pPr>
            <a:r>
              <a:rPr lang="en-US" altLang="ko-KR" sz="1400" dirty="0"/>
              <a:t>CRUD </a:t>
            </a:r>
            <a:r>
              <a:rPr lang="ko-KR" altLang="en-US" sz="1400" dirty="0"/>
              <a:t>작업</a:t>
            </a:r>
            <a:r>
              <a:rPr lang="en-US" altLang="ko-KR" sz="1400" dirty="0"/>
              <a:t>, </a:t>
            </a:r>
            <a:r>
              <a:rPr lang="ko-KR" altLang="en-US" sz="1400" dirty="0"/>
              <a:t>커스텀 로직 등 설정</a:t>
            </a:r>
            <a:endParaRPr lang="en-US" altLang="ko-KR" sz="1400" dirty="0"/>
          </a:p>
          <a:p>
            <a:pPr lvl="1">
              <a:buFontTx/>
              <a:buChar char="-"/>
            </a:pPr>
            <a:endParaRPr lang="en-US" altLang="ko-KR" sz="1400" dirty="0"/>
          </a:p>
          <a:p>
            <a:pPr lvl="1">
              <a:buFontTx/>
              <a:buChar char="-"/>
            </a:pPr>
            <a:r>
              <a:rPr lang="en-US" altLang="ko-KR" sz="1400" dirty="0"/>
              <a:t>Managed/Unmanaged </a:t>
            </a:r>
            <a:r>
              <a:rPr lang="ko-KR" altLang="en-US" sz="1400" dirty="0"/>
              <a:t>모드에 따른 </a:t>
            </a:r>
            <a:r>
              <a:rPr lang="en-US" altLang="ko-KR" sz="1400" dirty="0"/>
              <a:t>SAP </a:t>
            </a:r>
            <a:r>
              <a:rPr lang="ko-KR" altLang="en-US" sz="1400" dirty="0"/>
              <a:t>제공 표준 로직 사용</a:t>
            </a:r>
            <a:r>
              <a:rPr lang="en-US" altLang="ko-KR" sz="1400" dirty="0"/>
              <a:t> or </a:t>
            </a:r>
            <a:r>
              <a:rPr lang="ko-KR" altLang="en-US" sz="1400" dirty="0"/>
              <a:t>로직 직접 구현 여부 선택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206571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RAP</a:t>
            </a:r>
            <a:r>
              <a:rPr lang="ko-KR" altLang="en-US" sz="3600" dirty="0"/>
              <a:t>의 구성 요소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6A0DB548-095F-4292-9544-1A466791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3. Behavior Implementation</a:t>
            </a:r>
          </a:p>
          <a:p>
            <a:pPr marL="0" indent="0">
              <a:buNone/>
            </a:pPr>
            <a:endParaRPr lang="en-US" altLang="ko-KR" sz="1800" dirty="0"/>
          </a:p>
          <a:p>
            <a:pPr lvl="1">
              <a:buFontTx/>
              <a:buChar char="-"/>
            </a:pPr>
            <a:r>
              <a:rPr lang="en-US" altLang="ko-KR" sz="1400" dirty="0"/>
              <a:t>Behavior Definition</a:t>
            </a:r>
            <a:r>
              <a:rPr lang="ko-KR" altLang="en-US" sz="1400" dirty="0"/>
              <a:t>에 명시된 비즈니스 로직 구현하는 단계</a:t>
            </a:r>
            <a:endParaRPr lang="en-US" altLang="ko-KR" sz="1400" dirty="0"/>
          </a:p>
          <a:p>
            <a:pPr lvl="1">
              <a:buFontTx/>
              <a:buChar char="-"/>
            </a:pPr>
            <a:endParaRPr lang="en-US" altLang="ko-KR" sz="1400" dirty="0"/>
          </a:p>
          <a:p>
            <a:pPr lvl="1">
              <a:buFontTx/>
              <a:buChar char="-"/>
            </a:pPr>
            <a:r>
              <a:rPr lang="en-US" altLang="ko-KR" sz="1400" dirty="0"/>
              <a:t>EML (Entity Manipulation Language) </a:t>
            </a:r>
            <a:r>
              <a:rPr lang="ko-KR" altLang="en-US" sz="1400" dirty="0"/>
              <a:t>를 통해 각 </a:t>
            </a:r>
            <a:r>
              <a:rPr lang="ko-KR" altLang="en-US" sz="1400" dirty="0" err="1"/>
              <a:t>엔터티</a:t>
            </a:r>
            <a:r>
              <a:rPr lang="ko-KR" altLang="en-US" sz="1400" dirty="0"/>
              <a:t> 비즈니스 로직 구현</a:t>
            </a:r>
            <a:endParaRPr lang="en-US" altLang="ko-KR" sz="1400" dirty="0"/>
          </a:p>
          <a:p>
            <a:pPr lvl="1">
              <a:buFontTx/>
              <a:buChar char="-"/>
            </a:pPr>
            <a:endParaRPr lang="en-US" altLang="ko-KR" sz="1400" dirty="0"/>
          </a:p>
          <a:p>
            <a:pPr lvl="1">
              <a:buFontTx/>
              <a:buChar char="-"/>
            </a:pPr>
            <a:r>
              <a:rPr lang="ko-KR" altLang="en-US" sz="1400" dirty="0"/>
              <a:t>데이터 검증</a:t>
            </a:r>
            <a:r>
              <a:rPr lang="en-US" altLang="ko-KR" sz="1400" dirty="0"/>
              <a:t>, </a:t>
            </a:r>
            <a:r>
              <a:rPr lang="ko-KR" altLang="en-US" sz="1400" dirty="0"/>
              <a:t>트랜잭션 처리 등 다양한 로직 추가 가능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29076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RAP</a:t>
            </a:r>
            <a:r>
              <a:rPr lang="ko-KR" altLang="en-US" sz="3600" dirty="0"/>
              <a:t>의 구성 요소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6A0DB548-095F-4292-9544-1A466791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4. Service Definition</a:t>
            </a:r>
          </a:p>
          <a:p>
            <a:pPr marL="0" indent="0">
              <a:buNone/>
            </a:pPr>
            <a:endParaRPr lang="en-US" altLang="ko-KR" sz="1800" dirty="0"/>
          </a:p>
          <a:p>
            <a:pPr lvl="1">
              <a:buFontTx/>
              <a:buChar char="-"/>
            </a:pPr>
            <a:r>
              <a:rPr lang="en-US" altLang="ko-KR" sz="1400" dirty="0"/>
              <a:t>Business Object</a:t>
            </a:r>
            <a:r>
              <a:rPr lang="ko-KR" altLang="en-US" sz="1400" dirty="0"/>
              <a:t>를 </a:t>
            </a:r>
            <a:r>
              <a:rPr lang="en-US" altLang="ko-KR" sz="1400" dirty="0"/>
              <a:t>RESTful API</a:t>
            </a:r>
            <a:r>
              <a:rPr lang="ko-KR" altLang="en-US" sz="1400" dirty="0"/>
              <a:t>로 노출하기 위해 필요한 작업 정의하는 단계</a:t>
            </a:r>
            <a:endParaRPr lang="en-US" altLang="ko-KR" sz="1400" dirty="0"/>
          </a:p>
          <a:p>
            <a:pPr lvl="1">
              <a:buFontTx/>
              <a:buChar char="-"/>
            </a:pPr>
            <a:endParaRPr lang="en-US" altLang="ko-KR" sz="1400" dirty="0"/>
          </a:p>
          <a:p>
            <a:pPr lvl="1">
              <a:buFontTx/>
              <a:buChar char="-"/>
            </a:pPr>
            <a:r>
              <a:rPr lang="ko-KR" altLang="en-US" sz="1400" dirty="0"/>
              <a:t>특정 </a:t>
            </a:r>
            <a:r>
              <a:rPr lang="ko-KR" altLang="en-US" sz="1400" dirty="0" err="1"/>
              <a:t>엔터티를</a:t>
            </a:r>
            <a:r>
              <a:rPr lang="ko-KR" altLang="en-US" sz="1400" dirty="0"/>
              <a:t> 외부에 공개할지 여부 설정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6278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목차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6A0DB548-095F-4292-9544-1A466791B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75201"/>
          </a:xfrm>
        </p:spPr>
        <p:txBody>
          <a:bodyPr numCol="2" spcCol="36000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S/4HANA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SAP Clean Core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SAP BTP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SAP Extension Suite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RAP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RAP </a:t>
            </a:r>
            <a:r>
              <a:rPr lang="ko-KR" altLang="en-US" sz="1800" dirty="0"/>
              <a:t>개발 순서</a:t>
            </a:r>
            <a:endParaRPr lang="en-US" altLang="ko-KR" sz="18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RAP</a:t>
            </a:r>
            <a:r>
              <a:rPr lang="ko-KR" altLang="en-US" sz="1800" dirty="0"/>
              <a:t> 개발 환경 세팅</a:t>
            </a:r>
            <a:endParaRPr lang="en-US" altLang="ko-KR" sz="18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Dictionary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CDS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/>
              <a:t>실습 코드 설명</a:t>
            </a:r>
            <a:endParaRPr lang="en-US" altLang="ko-KR" sz="1800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800" dirty="0"/>
              <a:t>Dictionary(Database Tables)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800" dirty="0"/>
              <a:t>CDS(Core Data Services)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800" dirty="0"/>
              <a:t>Behavior Definition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800" dirty="0"/>
              <a:t>Service Definition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800" dirty="0"/>
              <a:t>Service Binding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800" dirty="0"/>
              <a:t>Tips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Q&amp;A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74969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RAP</a:t>
            </a:r>
            <a:r>
              <a:rPr lang="ko-KR" altLang="en-US" sz="3600" dirty="0"/>
              <a:t>의 구성 요소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6A0DB548-095F-4292-9544-1A466791B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6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5. Service Binding</a:t>
            </a:r>
          </a:p>
          <a:p>
            <a:pPr marL="0" indent="0">
              <a:buNone/>
            </a:pPr>
            <a:endParaRPr lang="en-US" altLang="ko-KR" sz="1800" dirty="0"/>
          </a:p>
          <a:p>
            <a:pPr lvl="1">
              <a:buFontTx/>
              <a:buChar char="-"/>
            </a:pPr>
            <a:r>
              <a:rPr lang="en-US" altLang="ko-KR" sz="1400" dirty="0"/>
              <a:t>Service Definition</a:t>
            </a:r>
            <a:r>
              <a:rPr lang="ko-KR" altLang="en-US" sz="1400" dirty="0"/>
              <a:t>에서 정의한 </a:t>
            </a:r>
            <a:r>
              <a:rPr lang="en-US" altLang="ko-KR" sz="1400" dirty="0"/>
              <a:t>API </a:t>
            </a:r>
            <a:r>
              <a:rPr lang="ko-KR" altLang="en-US" sz="1400" dirty="0"/>
              <a:t>실제 배포하는 단계</a:t>
            </a:r>
            <a:endParaRPr lang="en-US" altLang="ko-KR" sz="1400" dirty="0"/>
          </a:p>
          <a:p>
            <a:pPr lvl="1">
              <a:buFontTx/>
              <a:buChar char="-"/>
            </a:pPr>
            <a:endParaRPr lang="en-US" altLang="ko-KR" sz="1400" dirty="0"/>
          </a:p>
          <a:p>
            <a:pPr lvl="1">
              <a:buFontTx/>
              <a:buChar char="-"/>
            </a:pPr>
            <a:r>
              <a:rPr lang="en-US" altLang="ko-KR" sz="1400" dirty="0"/>
              <a:t>OData V4</a:t>
            </a:r>
            <a:r>
              <a:rPr lang="ko-KR" altLang="en-US" sz="1400" dirty="0"/>
              <a:t>를 통해 </a:t>
            </a:r>
            <a:r>
              <a:rPr lang="en-US" altLang="ko-KR" sz="1400" dirty="0"/>
              <a:t>RESTful </a:t>
            </a:r>
            <a:r>
              <a:rPr lang="ko-KR" altLang="en-US" sz="1400" dirty="0"/>
              <a:t>서비스 제공하도록 설정</a:t>
            </a:r>
            <a:endParaRPr lang="en-US" altLang="ko-KR" sz="1400" dirty="0"/>
          </a:p>
          <a:p>
            <a:pPr lvl="1">
              <a:buFontTx/>
              <a:buChar char="-"/>
            </a:pPr>
            <a:endParaRPr lang="en-US" altLang="ko-KR" sz="1400" dirty="0"/>
          </a:p>
          <a:p>
            <a:pPr lvl="1">
              <a:buFontTx/>
              <a:buChar char="-"/>
            </a:pPr>
            <a:r>
              <a:rPr lang="ko-KR" altLang="en-US" sz="1400" dirty="0"/>
              <a:t>외부 어플리케이션에서 </a:t>
            </a:r>
            <a:r>
              <a:rPr lang="en-US" altLang="ko-KR" sz="1400" dirty="0"/>
              <a:t>RAP </a:t>
            </a:r>
            <a:r>
              <a:rPr lang="ko-KR" altLang="en-US" sz="1400" dirty="0"/>
              <a:t>어플리케이션 데이터에 접근 가능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FF0000"/>
                </a:solidFill>
              </a:rPr>
              <a:t>trial :</a:t>
            </a:r>
            <a:r>
              <a:rPr lang="ko-KR" altLang="en-US" sz="1400" dirty="0">
                <a:solidFill>
                  <a:srgbClr val="FF0000"/>
                </a:solidFill>
              </a:rPr>
              <a:t> 기본적으로 단일 사용자 계정에서만 테스트</a:t>
            </a:r>
            <a:r>
              <a:rPr lang="en-US" altLang="ko-KR" sz="1400" dirty="0">
                <a:solidFill>
                  <a:srgbClr val="FF0000"/>
                </a:solidFill>
              </a:rPr>
              <a:t>/</a:t>
            </a:r>
            <a:r>
              <a:rPr lang="ko-KR" altLang="en-US" sz="1400" dirty="0">
                <a:solidFill>
                  <a:srgbClr val="FF0000"/>
                </a:solidFill>
              </a:rPr>
              <a:t>개발 수행 가능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다른 사용자에게 권한 부여</a:t>
            </a:r>
            <a:r>
              <a:rPr lang="en-US" altLang="ko-KR" sz="1400" dirty="0">
                <a:solidFill>
                  <a:srgbClr val="FF0000"/>
                </a:solidFill>
              </a:rPr>
              <a:t>/</a:t>
            </a:r>
            <a:r>
              <a:rPr lang="ko-KR" altLang="en-US" sz="1400" dirty="0">
                <a:solidFill>
                  <a:srgbClr val="FF0000"/>
                </a:solidFill>
              </a:rPr>
              <a:t>접근 권한 설정 기능 없음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3278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RAP </a:t>
            </a:r>
            <a:r>
              <a:rPr lang="ko-KR" altLang="en-US" sz="3600" dirty="0"/>
              <a:t>개발 순서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6A0DB548-095F-4292-9544-1A466791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1800" dirty="0"/>
              <a:t>Dictionary</a:t>
            </a:r>
            <a:r>
              <a:rPr lang="ko-KR" altLang="en-US" sz="1800" dirty="0"/>
              <a:t>에서 데이터베이스 테이블 및 필드 정의</a:t>
            </a:r>
            <a:endParaRPr lang="en-US" altLang="ko-KR" sz="1800" dirty="0"/>
          </a:p>
          <a:p>
            <a:pPr marL="514350" indent="-514350">
              <a:buAutoNum type="arabicPeriod"/>
            </a:pPr>
            <a:r>
              <a:rPr lang="en-US" altLang="ko-KR" sz="1800" dirty="0"/>
              <a:t>CDS View/CDS</a:t>
            </a:r>
            <a:r>
              <a:rPr lang="ko-KR" altLang="en-US" sz="1800" dirty="0"/>
              <a:t> </a:t>
            </a:r>
            <a:r>
              <a:rPr lang="en-US" altLang="ko-KR" sz="1800" dirty="0"/>
              <a:t>Entity </a:t>
            </a:r>
            <a:r>
              <a:rPr lang="ko-KR" altLang="en-US" sz="1800" dirty="0"/>
              <a:t>정의</a:t>
            </a:r>
            <a:endParaRPr lang="en-US" altLang="ko-KR" sz="1800" dirty="0"/>
          </a:p>
          <a:p>
            <a:pPr marL="514350" indent="-514350">
              <a:buAutoNum type="arabicPeriod"/>
            </a:pPr>
            <a:r>
              <a:rPr lang="en-US" altLang="ko-KR" sz="1800" dirty="0"/>
              <a:t>Behavior Definition </a:t>
            </a:r>
            <a:r>
              <a:rPr lang="ko-KR" altLang="en-US" sz="1800" dirty="0"/>
              <a:t>생성</a:t>
            </a:r>
            <a:endParaRPr lang="en-US" altLang="ko-KR" sz="1800" dirty="0"/>
          </a:p>
          <a:p>
            <a:pPr marL="514350" indent="-514350">
              <a:buAutoNum type="arabicPeriod"/>
            </a:pPr>
            <a:r>
              <a:rPr lang="en-US" altLang="ko-KR" sz="1800" dirty="0"/>
              <a:t>Service Definition </a:t>
            </a:r>
            <a:r>
              <a:rPr lang="ko-KR" altLang="en-US" sz="1800" dirty="0"/>
              <a:t>생성</a:t>
            </a:r>
            <a:endParaRPr lang="en-US" altLang="ko-KR" sz="1800" dirty="0"/>
          </a:p>
          <a:p>
            <a:pPr marL="514350" indent="-514350">
              <a:buAutoNum type="arabicPeriod"/>
            </a:pPr>
            <a:r>
              <a:rPr lang="en-US" altLang="ko-KR" sz="1800" dirty="0"/>
              <a:t>Service Binding </a:t>
            </a:r>
            <a:r>
              <a:rPr lang="ko-KR" altLang="en-US" sz="1800" dirty="0"/>
              <a:t>설정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39723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RAP </a:t>
            </a:r>
            <a:r>
              <a:rPr lang="ko-KR" altLang="en-US" sz="3600" dirty="0"/>
              <a:t>개발 환경 세팅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E28676-46DD-4929-BD80-FCBE7FA4333B}"/>
              </a:ext>
            </a:extLst>
          </p:cNvPr>
          <p:cNvSpPr txBox="1"/>
          <p:nvPr/>
        </p:nvSpPr>
        <p:spPr>
          <a:xfrm>
            <a:off x="1301750" y="6261100"/>
            <a:ext cx="9588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BTP Cockpit </a:t>
            </a:r>
            <a:r>
              <a:rPr lang="ko-KR" altLang="en-US" sz="1400" dirty="0"/>
              <a:t>→ </a:t>
            </a:r>
            <a:r>
              <a:rPr lang="en-US" altLang="ko-KR" sz="1400" dirty="0"/>
              <a:t>Go to Your Trial Account </a:t>
            </a:r>
            <a:r>
              <a:rPr lang="ko-KR" altLang="en-US" sz="1400" dirty="0"/>
              <a:t>클릭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95F0A9-6AF0-42EF-821B-0E7BE8D9A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0" y="1531551"/>
            <a:ext cx="9588500" cy="455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11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>
            <a:extLst>
              <a:ext uri="{FF2B5EF4-FFF2-40B4-BE49-F238E27FC236}">
                <a16:creationId xmlns:a16="http://schemas.microsoft.com/office/drawing/2014/main" id="{01593E12-9E91-47D7-933F-AB9B5BA01E6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RAP </a:t>
            </a:r>
            <a:r>
              <a:rPr lang="ko-KR" altLang="en-US" sz="3600"/>
              <a:t>개발 환경 세팅</a:t>
            </a:r>
            <a:endParaRPr lang="ko-KR" alt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42ECC0-CB69-4588-8BD8-578303EDC2F4}"/>
              </a:ext>
            </a:extLst>
          </p:cNvPr>
          <p:cNvSpPr txBox="1"/>
          <p:nvPr/>
        </p:nvSpPr>
        <p:spPr>
          <a:xfrm>
            <a:off x="1301750" y="6261100"/>
            <a:ext cx="9588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Create </a:t>
            </a:r>
            <a:r>
              <a:rPr lang="ko-KR" altLang="en-US" sz="1400" dirty="0"/>
              <a:t>→ </a:t>
            </a:r>
            <a:r>
              <a:rPr lang="en-US" altLang="ko-KR" sz="1400" dirty="0"/>
              <a:t>Subaccount </a:t>
            </a:r>
            <a:r>
              <a:rPr lang="ko-KR" altLang="en-US" sz="1400" dirty="0"/>
              <a:t>클릭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3A0B06-4058-4AD8-99CD-80B97E2D3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063" y="1498599"/>
            <a:ext cx="9295874" cy="441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17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>
            <a:extLst>
              <a:ext uri="{FF2B5EF4-FFF2-40B4-BE49-F238E27FC236}">
                <a16:creationId xmlns:a16="http://schemas.microsoft.com/office/drawing/2014/main" id="{01593E12-9E91-47D7-933F-AB9B5BA01E6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RAP </a:t>
            </a:r>
            <a:r>
              <a:rPr lang="ko-KR" altLang="en-US" sz="3600"/>
              <a:t>개발 환경 세팅</a:t>
            </a:r>
            <a:endParaRPr lang="ko-KR" altLang="en-US" sz="3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C968D2-6F47-4A67-B75B-929940425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1489149"/>
            <a:ext cx="9766300" cy="4621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22B4D9-6919-4C97-9B3A-8A9BE5E4A184}"/>
              </a:ext>
            </a:extLst>
          </p:cNvPr>
          <p:cNvSpPr txBox="1"/>
          <p:nvPr/>
        </p:nvSpPr>
        <p:spPr>
          <a:xfrm>
            <a:off x="1301750" y="6261100"/>
            <a:ext cx="9588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Display Name </a:t>
            </a:r>
            <a:r>
              <a:rPr lang="ko-KR" altLang="en-US" sz="1400" dirty="0"/>
              <a:t>입력</a:t>
            </a:r>
            <a:r>
              <a:rPr lang="en-US" altLang="ko-KR" sz="1400" dirty="0"/>
              <a:t> </a:t>
            </a:r>
            <a:r>
              <a:rPr lang="ko-KR" altLang="en-US" sz="1400" dirty="0"/>
              <a:t>→ </a:t>
            </a:r>
            <a:r>
              <a:rPr lang="en-US" altLang="ko-KR" sz="1400" dirty="0"/>
              <a:t>Region : US Ease (VA) </a:t>
            </a:r>
            <a:r>
              <a:rPr lang="ko-KR" altLang="en-US" sz="1400" dirty="0"/>
              <a:t>선택 → </a:t>
            </a:r>
            <a:r>
              <a:rPr lang="en-US" altLang="ko-KR" sz="1400" dirty="0"/>
              <a:t>Create </a:t>
            </a:r>
            <a:r>
              <a:rPr lang="ko-KR" altLang="en-US" sz="1400" dirty="0"/>
              <a:t>클릭 </a:t>
            </a:r>
          </a:p>
        </p:txBody>
      </p:sp>
    </p:spTree>
    <p:extLst>
      <p:ext uri="{BB962C8B-B14F-4D97-AF65-F5344CB8AC3E}">
        <p14:creationId xmlns:p14="http://schemas.microsoft.com/office/powerpoint/2010/main" val="1122037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>
            <a:extLst>
              <a:ext uri="{FF2B5EF4-FFF2-40B4-BE49-F238E27FC236}">
                <a16:creationId xmlns:a16="http://schemas.microsoft.com/office/drawing/2014/main" id="{01593E12-9E91-47D7-933F-AB9B5BA01E6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RAP </a:t>
            </a:r>
            <a:r>
              <a:rPr lang="ko-KR" altLang="en-US" sz="3600" dirty="0"/>
              <a:t>개발 환경 세팅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A6289E-0DD1-4388-8034-05672212D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1434723"/>
            <a:ext cx="9766300" cy="46414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C3B0DC-F72D-4A94-9E34-2D2DB8BD5906}"/>
              </a:ext>
            </a:extLst>
          </p:cNvPr>
          <p:cNvSpPr txBox="1"/>
          <p:nvPr/>
        </p:nvSpPr>
        <p:spPr>
          <a:xfrm>
            <a:off x="1301750" y="6261100"/>
            <a:ext cx="9588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test </a:t>
            </a:r>
            <a:r>
              <a:rPr lang="ko-KR" altLang="en-US" sz="1400" dirty="0"/>
              <a:t>이름의 </a:t>
            </a:r>
            <a:r>
              <a:rPr lang="en-US" altLang="ko-KR" sz="1400" dirty="0"/>
              <a:t>subaccount </a:t>
            </a:r>
            <a:r>
              <a:rPr lang="ko-KR" altLang="en-US" sz="1400" dirty="0"/>
              <a:t>생성된 것 확인 후 클릭</a:t>
            </a:r>
          </a:p>
        </p:txBody>
      </p:sp>
    </p:spTree>
    <p:extLst>
      <p:ext uri="{BB962C8B-B14F-4D97-AF65-F5344CB8AC3E}">
        <p14:creationId xmlns:p14="http://schemas.microsoft.com/office/powerpoint/2010/main" val="3094571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>
            <a:extLst>
              <a:ext uri="{FF2B5EF4-FFF2-40B4-BE49-F238E27FC236}">
                <a16:creationId xmlns:a16="http://schemas.microsoft.com/office/drawing/2014/main" id="{01593E12-9E91-47D7-933F-AB9B5BA01E6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RAP </a:t>
            </a:r>
            <a:r>
              <a:rPr lang="ko-KR" altLang="en-US" sz="3600" dirty="0"/>
              <a:t>개발 환경 세팅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3314D7-023A-439F-95C1-E1F0362B704C}"/>
              </a:ext>
            </a:extLst>
          </p:cNvPr>
          <p:cNvSpPr txBox="1"/>
          <p:nvPr/>
        </p:nvSpPr>
        <p:spPr>
          <a:xfrm>
            <a:off x="1301750" y="6261100"/>
            <a:ext cx="9588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Subaccount</a:t>
            </a:r>
            <a:r>
              <a:rPr lang="ko-KR" altLang="en-US" sz="1400" dirty="0"/>
              <a:t>에서 </a:t>
            </a:r>
            <a:r>
              <a:rPr lang="en-US" altLang="ko-KR" sz="1400" dirty="0"/>
              <a:t>Entitlements </a:t>
            </a:r>
            <a:r>
              <a:rPr lang="ko-KR" altLang="en-US" sz="1400" dirty="0"/>
              <a:t>클릭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621635-8ACA-4CF3-9AFE-794F83D48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375" y="1550432"/>
            <a:ext cx="9765250" cy="464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63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>
            <a:extLst>
              <a:ext uri="{FF2B5EF4-FFF2-40B4-BE49-F238E27FC236}">
                <a16:creationId xmlns:a16="http://schemas.microsoft.com/office/drawing/2014/main" id="{01593E12-9E91-47D7-933F-AB9B5BA01E6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RAP </a:t>
            </a:r>
            <a:r>
              <a:rPr lang="ko-KR" altLang="en-US" sz="3600"/>
              <a:t>개발 환경 세팅</a:t>
            </a:r>
            <a:endParaRPr lang="ko-KR" altLang="en-US" sz="3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B3CB9A-7775-455F-B244-872F53F6E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078" y="1463757"/>
            <a:ext cx="9782644" cy="46416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1D1C1D-A637-4CF2-90D8-B84AC3D6CE0C}"/>
              </a:ext>
            </a:extLst>
          </p:cNvPr>
          <p:cNvSpPr txBox="1"/>
          <p:nvPr/>
        </p:nvSpPr>
        <p:spPr>
          <a:xfrm>
            <a:off x="1301750" y="6261100"/>
            <a:ext cx="9588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Edit </a:t>
            </a:r>
            <a:r>
              <a:rPr lang="ko-KR" altLang="en-US" sz="1400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025310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>
            <a:extLst>
              <a:ext uri="{FF2B5EF4-FFF2-40B4-BE49-F238E27FC236}">
                <a16:creationId xmlns:a16="http://schemas.microsoft.com/office/drawing/2014/main" id="{01593E12-9E91-47D7-933F-AB9B5BA01E6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RAP </a:t>
            </a:r>
            <a:r>
              <a:rPr lang="ko-KR" altLang="en-US" sz="3600"/>
              <a:t>개발 환경 세팅</a:t>
            </a:r>
            <a:endParaRPr lang="ko-KR" altLang="en-US" sz="3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E6E5846-B14F-48D1-B10B-21E63BE9D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678" y="1439417"/>
            <a:ext cx="9782644" cy="46314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C42D96-16BF-436B-A05A-ED08881B5087}"/>
              </a:ext>
            </a:extLst>
          </p:cNvPr>
          <p:cNvSpPr txBox="1"/>
          <p:nvPr/>
        </p:nvSpPr>
        <p:spPr>
          <a:xfrm>
            <a:off x="1301750" y="6261100"/>
            <a:ext cx="9588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Add Service Plans </a:t>
            </a:r>
            <a:r>
              <a:rPr lang="ko-KR" altLang="en-US" sz="1400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119345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>
            <a:extLst>
              <a:ext uri="{FF2B5EF4-FFF2-40B4-BE49-F238E27FC236}">
                <a16:creationId xmlns:a16="http://schemas.microsoft.com/office/drawing/2014/main" id="{01593E12-9E91-47D7-933F-AB9B5BA01E6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RAP </a:t>
            </a:r>
            <a:r>
              <a:rPr lang="ko-KR" altLang="en-US" sz="3600"/>
              <a:t>개발 환경 세팅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AC310-2136-4D5B-9AA7-E79756E7393E}"/>
              </a:ext>
            </a:extLst>
          </p:cNvPr>
          <p:cNvSpPr txBox="1"/>
          <p:nvPr/>
        </p:nvSpPr>
        <p:spPr>
          <a:xfrm>
            <a:off x="1301750" y="5593856"/>
            <a:ext cx="9588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ABAP environment </a:t>
            </a:r>
            <a:r>
              <a:rPr lang="ko-KR" altLang="en-US" sz="1400" dirty="0"/>
              <a:t>검색 후</a:t>
            </a:r>
            <a:r>
              <a:rPr lang="en-US" altLang="ko-KR" sz="1400" dirty="0"/>
              <a:t> shared </a:t>
            </a:r>
            <a:r>
              <a:rPr lang="ko-KR" altLang="en-US" sz="1400" dirty="0"/>
              <a:t>클릭 → </a:t>
            </a:r>
            <a:r>
              <a:rPr lang="en-US" altLang="ko-KR" sz="1400" dirty="0"/>
              <a:t>Add Service Plan </a:t>
            </a:r>
            <a:r>
              <a:rPr lang="ko-KR" altLang="en-US" sz="1400" dirty="0"/>
              <a:t>버튼 클릭 </a:t>
            </a:r>
            <a:r>
              <a:rPr lang="en-US" altLang="ko-KR" sz="1400" dirty="0"/>
              <a:t>(</a:t>
            </a:r>
            <a:r>
              <a:rPr lang="ko-KR" altLang="en-US" sz="1400" dirty="0"/>
              <a:t>이미 다른 </a:t>
            </a:r>
            <a:r>
              <a:rPr lang="en-US" altLang="ko-KR" sz="1400" dirty="0"/>
              <a:t>Subaccount</a:t>
            </a:r>
            <a:r>
              <a:rPr lang="ko-KR" altLang="en-US" sz="1400" dirty="0"/>
              <a:t>에 존재할 경우 해당 </a:t>
            </a:r>
            <a:r>
              <a:rPr lang="en-US" altLang="ko-KR" sz="1400" dirty="0"/>
              <a:t>Subaccount </a:t>
            </a:r>
            <a:r>
              <a:rPr lang="ko-KR" altLang="en-US" sz="1400" dirty="0"/>
              <a:t>기준으로 </a:t>
            </a:r>
            <a:r>
              <a:rPr lang="en-US" altLang="ko-KR" sz="1400" dirty="0"/>
              <a:t>ABAP environment unit </a:t>
            </a:r>
            <a:r>
              <a:rPr lang="ko-KR" altLang="en-US" sz="1400" dirty="0"/>
              <a:t>할당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→ </a:t>
            </a:r>
            <a:r>
              <a:rPr lang="en-US" altLang="ko-KR" sz="1400" dirty="0">
                <a:solidFill>
                  <a:srgbClr val="FF0000"/>
                </a:solidFill>
              </a:rPr>
              <a:t>Trial </a:t>
            </a:r>
            <a:r>
              <a:rPr lang="ko-KR" altLang="en-US" sz="1400" dirty="0">
                <a:solidFill>
                  <a:srgbClr val="FF0000"/>
                </a:solidFill>
              </a:rPr>
              <a:t>계정의 경우 </a:t>
            </a:r>
            <a:r>
              <a:rPr lang="en-US" altLang="ko-KR" sz="1400" dirty="0">
                <a:solidFill>
                  <a:srgbClr val="FF0000"/>
                </a:solidFill>
              </a:rPr>
              <a:t>ABAP environment </a:t>
            </a:r>
            <a:r>
              <a:rPr lang="ko-KR" altLang="en-US" sz="1400" dirty="0">
                <a:solidFill>
                  <a:srgbClr val="FF0000"/>
                </a:solidFill>
              </a:rPr>
              <a:t>할당이 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ko-KR" altLang="en-US" sz="1400" dirty="0">
                <a:solidFill>
                  <a:srgbClr val="FF0000"/>
                </a:solidFill>
              </a:rPr>
              <a:t>개로 제한되어 있음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8A852B2-1656-4543-947A-68354F764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056" y="1473200"/>
            <a:ext cx="7576688" cy="412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3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S/4HANA</a:t>
            </a:r>
            <a:endParaRPr lang="ko-KR" altLang="en-US" sz="3600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6A0DB548-095F-4292-9544-1A466791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400" dirty="0"/>
              <a:t>SAP</a:t>
            </a:r>
            <a:r>
              <a:rPr lang="ko-KR" altLang="en-US" sz="1400" dirty="0"/>
              <a:t>의 차세대 </a:t>
            </a:r>
            <a:r>
              <a:rPr lang="en-US" altLang="ko-KR" sz="1400" dirty="0"/>
              <a:t>ERP </a:t>
            </a:r>
            <a:r>
              <a:rPr lang="ko-KR" altLang="en-US" sz="1400" dirty="0"/>
              <a:t>시스템</a:t>
            </a:r>
            <a:endParaRPr lang="en-US" altLang="ko-KR" sz="1400" dirty="0"/>
          </a:p>
          <a:p>
            <a:pPr>
              <a:buFontTx/>
              <a:buChar char="-"/>
            </a:pPr>
            <a:endParaRPr lang="en-US" altLang="ko-KR" sz="1400" dirty="0"/>
          </a:p>
          <a:p>
            <a:pPr>
              <a:buFontTx/>
              <a:buChar char="-"/>
            </a:pPr>
            <a:r>
              <a:rPr lang="ko-KR" altLang="en-US" sz="1400" dirty="0"/>
              <a:t>실시간 분석 및 보고 </a:t>
            </a:r>
            <a:r>
              <a:rPr lang="en-US" altLang="ko-KR" sz="1400" dirty="0"/>
              <a:t>(SAP</a:t>
            </a:r>
            <a:r>
              <a:rPr lang="ko-KR" altLang="en-US" sz="1400" dirty="0"/>
              <a:t> </a:t>
            </a:r>
            <a:r>
              <a:rPr lang="en-US" altLang="ko-KR" sz="1400" dirty="0"/>
              <a:t>HANA </a:t>
            </a:r>
            <a:r>
              <a:rPr lang="ko-KR" altLang="en-US" sz="1400" dirty="0"/>
              <a:t>인메모리 데이터베이스</a:t>
            </a:r>
            <a:r>
              <a:rPr lang="en-US" altLang="ko-KR" sz="1400" dirty="0"/>
              <a:t>)</a:t>
            </a:r>
          </a:p>
          <a:p>
            <a:pPr>
              <a:buFontTx/>
              <a:buChar char="-"/>
            </a:pPr>
            <a:endParaRPr lang="en-US" altLang="ko-KR" sz="1400" dirty="0"/>
          </a:p>
          <a:p>
            <a:pPr>
              <a:buFontTx/>
              <a:buChar char="-"/>
            </a:pPr>
            <a:r>
              <a:rPr lang="ko-KR" altLang="en-US" sz="1400" dirty="0"/>
              <a:t>예측 및 시뮬레이션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머신러닝</a:t>
            </a:r>
            <a:r>
              <a:rPr lang="ko-KR" altLang="en-US" sz="1400" dirty="0"/>
              <a:t> 모델</a:t>
            </a:r>
            <a:r>
              <a:rPr lang="en-US" altLang="ko-KR" sz="1400" dirty="0"/>
              <a:t>, </a:t>
            </a:r>
            <a:r>
              <a:rPr lang="ko-KR" altLang="en-US" sz="1400" dirty="0"/>
              <a:t>통계적 분석</a:t>
            </a:r>
            <a:r>
              <a:rPr lang="en-US" altLang="ko-KR" sz="1400" dirty="0"/>
              <a:t>)</a:t>
            </a:r>
          </a:p>
          <a:p>
            <a:pPr>
              <a:buFontTx/>
              <a:buChar char="-"/>
            </a:pPr>
            <a:endParaRPr lang="en-US" altLang="ko-KR" sz="1400" dirty="0"/>
          </a:p>
          <a:p>
            <a:pPr>
              <a:buFontTx/>
              <a:buChar char="-"/>
            </a:pPr>
            <a:r>
              <a:rPr lang="ko-KR" altLang="en-US" sz="1400" dirty="0"/>
              <a:t>비즈니스 프로세스 통합 </a:t>
            </a:r>
            <a:r>
              <a:rPr lang="en-US" altLang="ko-KR" sz="1400" dirty="0"/>
              <a:t>(</a:t>
            </a:r>
            <a:r>
              <a:rPr lang="ko-KR" altLang="en-US" sz="1400" dirty="0"/>
              <a:t>모든 부서 데이터 정확성</a:t>
            </a:r>
            <a:r>
              <a:rPr lang="en-US" altLang="ko-KR" sz="1400" dirty="0"/>
              <a:t>, </a:t>
            </a:r>
            <a:r>
              <a:rPr lang="ko-KR" altLang="en-US" sz="1400" dirty="0"/>
              <a:t>투명성 유지</a:t>
            </a:r>
            <a:r>
              <a:rPr lang="en-US" altLang="ko-KR" sz="1400" dirty="0"/>
              <a:t>)</a:t>
            </a:r>
          </a:p>
          <a:p>
            <a:pPr>
              <a:buFontTx/>
              <a:buChar char="-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024275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>
            <a:extLst>
              <a:ext uri="{FF2B5EF4-FFF2-40B4-BE49-F238E27FC236}">
                <a16:creationId xmlns:a16="http://schemas.microsoft.com/office/drawing/2014/main" id="{01593E12-9E91-47D7-933F-AB9B5BA01E6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RAP </a:t>
            </a:r>
            <a:r>
              <a:rPr lang="ko-KR" altLang="en-US" sz="3600"/>
              <a:t>개발 환경 세팅</a:t>
            </a:r>
            <a:endParaRPr lang="ko-KR" altLang="en-US" sz="3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67A25A-37BD-4DDB-8962-CD83D5D63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677" y="1435101"/>
            <a:ext cx="9782645" cy="46389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1B73E7-A53F-4947-BA78-B638792F4D1C}"/>
              </a:ext>
            </a:extLst>
          </p:cNvPr>
          <p:cNvSpPr txBox="1"/>
          <p:nvPr/>
        </p:nvSpPr>
        <p:spPr>
          <a:xfrm>
            <a:off x="1301750" y="6261100"/>
            <a:ext cx="9588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Global Account </a:t>
            </a:r>
            <a:r>
              <a:rPr lang="ko-KR" altLang="en-US" sz="1400" dirty="0"/>
              <a:t>로 돌아와 </a:t>
            </a:r>
            <a:r>
              <a:rPr lang="en-US" altLang="ko-KR" sz="1400" dirty="0"/>
              <a:t>Boosters </a:t>
            </a:r>
            <a:r>
              <a:rPr lang="ko-KR" altLang="en-US" sz="1400" dirty="0"/>
              <a:t>클릭 → </a:t>
            </a:r>
            <a:r>
              <a:rPr lang="en-US" altLang="ko-KR" sz="1400" dirty="0"/>
              <a:t>Prepare an Account for ABAP Trial </a:t>
            </a:r>
            <a:r>
              <a:rPr lang="ko-KR" altLang="en-US" sz="1400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953464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>
            <a:extLst>
              <a:ext uri="{FF2B5EF4-FFF2-40B4-BE49-F238E27FC236}">
                <a16:creationId xmlns:a16="http://schemas.microsoft.com/office/drawing/2014/main" id="{01593E12-9E91-47D7-933F-AB9B5BA01E6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RAP </a:t>
            </a:r>
            <a:r>
              <a:rPr lang="ko-KR" altLang="en-US" sz="3600"/>
              <a:t>개발 환경 세팅</a:t>
            </a:r>
            <a:endParaRPr lang="ko-KR" altLang="en-US" sz="3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0BB2FB2-3B20-455E-B79C-0257E72E3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678" y="1438247"/>
            <a:ext cx="9782644" cy="4633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36794E-0237-4518-AF4D-9AFC4BB3BC78}"/>
              </a:ext>
            </a:extLst>
          </p:cNvPr>
          <p:cNvSpPr txBox="1"/>
          <p:nvPr/>
        </p:nvSpPr>
        <p:spPr>
          <a:xfrm>
            <a:off x="1301750" y="6261100"/>
            <a:ext cx="9588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Start </a:t>
            </a:r>
            <a:r>
              <a:rPr lang="ko-KR" altLang="en-US" sz="1400" dirty="0"/>
              <a:t>버튼 클릭 후 대기</a:t>
            </a:r>
          </a:p>
        </p:txBody>
      </p:sp>
    </p:spTree>
    <p:extLst>
      <p:ext uri="{BB962C8B-B14F-4D97-AF65-F5344CB8AC3E}">
        <p14:creationId xmlns:p14="http://schemas.microsoft.com/office/powerpoint/2010/main" val="4038538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>
            <a:extLst>
              <a:ext uri="{FF2B5EF4-FFF2-40B4-BE49-F238E27FC236}">
                <a16:creationId xmlns:a16="http://schemas.microsoft.com/office/drawing/2014/main" id="{01593E12-9E91-47D7-933F-AB9B5BA01E6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RAP </a:t>
            </a:r>
            <a:r>
              <a:rPr lang="ko-KR" altLang="en-US" sz="3600"/>
              <a:t>개발 환경 세팅</a:t>
            </a:r>
            <a:endParaRPr lang="ko-KR" altLang="en-US" sz="3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FDC904-0491-4E58-B0DD-AE780C784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678" y="1485900"/>
            <a:ext cx="9782644" cy="46360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D88998-F655-42EE-882A-8908EA913D25}"/>
              </a:ext>
            </a:extLst>
          </p:cNvPr>
          <p:cNvSpPr txBox="1"/>
          <p:nvPr/>
        </p:nvSpPr>
        <p:spPr>
          <a:xfrm>
            <a:off x="1301750" y="6261100"/>
            <a:ext cx="9588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Service Key </a:t>
            </a:r>
            <a:r>
              <a:rPr lang="ko-KR" altLang="en-US" sz="1400" dirty="0"/>
              <a:t>생성된 것 확인</a:t>
            </a:r>
          </a:p>
        </p:txBody>
      </p:sp>
    </p:spTree>
    <p:extLst>
      <p:ext uri="{BB962C8B-B14F-4D97-AF65-F5344CB8AC3E}">
        <p14:creationId xmlns:p14="http://schemas.microsoft.com/office/powerpoint/2010/main" val="1393877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>
            <a:extLst>
              <a:ext uri="{FF2B5EF4-FFF2-40B4-BE49-F238E27FC236}">
                <a16:creationId xmlns:a16="http://schemas.microsoft.com/office/drawing/2014/main" id="{01593E12-9E91-47D7-933F-AB9B5BA01E6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RAP </a:t>
            </a:r>
            <a:r>
              <a:rPr lang="ko-KR" altLang="en-US" sz="3600"/>
              <a:t>개발 환경 세팅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88998-F655-42EE-882A-8908EA913D25}"/>
              </a:ext>
            </a:extLst>
          </p:cNvPr>
          <p:cNvSpPr txBox="1"/>
          <p:nvPr/>
        </p:nvSpPr>
        <p:spPr>
          <a:xfrm>
            <a:off x="1301750" y="5988210"/>
            <a:ext cx="9588500" cy="375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Service Key </a:t>
            </a:r>
            <a:r>
              <a:rPr lang="ko-KR" altLang="en-US" sz="1400" dirty="0"/>
              <a:t>생성한 </a:t>
            </a:r>
            <a:r>
              <a:rPr lang="en-US" altLang="ko-KR" sz="1400" dirty="0"/>
              <a:t>Subaccount</a:t>
            </a:r>
            <a:r>
              <a:rPr lang="ko-KR" altLang="en-US" sz="1400" dirty="0"/>
              <a:t>로 들어가 </a:t>
            </a:r>
            <a:r>
              <a:rPr lang="en-US" altLang="ko-KR" sz="1400" dirty="0"/>
              <a:t>Services </a:t>
            </a:r>
            <a:r>
              <a:rPr lang="ko-KR" altLang="en-US" sz="1400" dirty="0"/>
              <a:t>→ </a:t>
            </a:r>
            <a:r>
              <a:rPr lang="en-US" altLang="ko-KR" sz="1400" dirty="0"/>
              <a:t>Instances and Subscriptions </a:t>
            </a:r>
            <a:r>
              <a:rPr lang="ko-KR" altLang="en-US" sz="1400" dirty="0"/>
              <a:t>클릭 → </a:t>
            </a:r>
            <a:r>
              <a:rPr lang="en-US" altLang="ko-KR" sz="1400" dirty="0"/>
              <a:t>Instances</a:t>
            </a:r>
            <a:r>
              <a:rPr lang="ko-KR" altLang="en-US" sz="1400" dirty="0"/>
              <a:t>에 </a:t>
            </a:r>
            <a:r>
              <a:rPr lang="en-US" altLang="ko-KR" sz="1400" dirty="0"/>
              <a:t>1Key</a:t>
            </a:r>
            <a:r>
              <a:rPr lang="ko-KR" altLang="en-US" sz="1400" dirty="0"/>
              <a:t> 생성된 것 확인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4DC857-DD98-4C40-BEBF-D3B6DCBC4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297" y="1409700"/>
            <a:ext cx="9575406" cy="454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04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>
            <a:extLst>
              <a:ext uri="{FF2B5EF4-FFF2-40B4-BE49-F238E27FC236}">
                <a16:creationId xmlns:a16="http://schemas.microsoft.com/office/drawing/2014/main" id="{01593E12-9E91-47D7-933F-AB9B5BA01E6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RAP </a:t>
            </a:r>
            <a:r>
              <a:rPr lang="ko-KR" altLang="en-US" sz="3600"/>
              <a:t>개발 환경 세팅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88998-F655-42EE-882A-8908EA913D25}"/>
              </a:ext>
            </a:extLst>
          </p:cNvPr>
          <p:cNvSpPr txBox="1"/>
          <p:nvPr/>
        </p:nvSpPr>
        <p:spPr>
          <a:xfrm>
            <a:off x="1301750" y="5988210"/>
            <a:ext cx="9588500" cy="375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Eclipse </a:t>
            </a:r>
            <a:r>
              <a:rPr lang="ko-KR" altLang="en-US" sz="1400" dirty="0"/>
              <a:t>실행 → </a:t>
            </a:r>
            <a:r>
              <a:rPr lang="en-US" altLang="ko-KR" sz="1400" dirty="0"/>
              <a:t>File</a:t>
            </a:r>
            <a:r>
              <a:rPr lang="ko-KR" altLang="en-US" sz="1400" dirty="0"/>
              <a:t> → </a:t>
            </a:r>
            <a:r>
              <a:rPr lang="en-US" altLang="ko-KR" sz="1400" dirty="0"/>
              <a:t>New </a:t>
            </a:r>
            <a:r>
              <a:rPr lang="ko-KR" altLang="en-US" sz="1400" dirty="0"/>
              <a:t>→ </a:t>
            </a:r>
            <a:r>
              <a:rPr lang="en-US" altLang="ko-KR" sz="1400" dirty="0"/>
              <a:t>Other </a:t>
            </a:r>
            <a:r>
              <a:rPr lang="ko-KR" altLang="en-US" sz="1400" dirty="0"/>
              <a:t>선택 후 </a:t>
            </a:r>
            <a:r>
              <a:rPr lang="en-US" altLang="ko-KR" sz="1400" dirty="0"/>
              <a:t>ABAP Cloud Project </a:t>
            </a:r>
            <a:r>
              <a:rPr lang="ko-KR" altLang="en-US" sz="1400" dirty="0"/>
              <a:t>검색해 </a:t>
            </a:r>
            <a:r>
              <a:rPr lang="en-US" altLang="ko-KR" sz="1400" dirty="0"/>
              <a:t>Next </a:t>
            </a:r>
            <a:r>
              <a:rPr lang="ko-KR" altLang="en-US" sz="1400" dirty="0"/>
              <a:t>클릭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pic>
        <p:nvPicPr>
          <p:cNvPr id="1026" name="Picture 2" descr="https://blog.kakaocdn.net/dn/b9xEwJ/btr6N59jwZ6/YjLxtk7F1d3KIf2yGC7en1/img.png">
            <a:extLst>
              <a:ext uri="{FF2B5EF4-FFF2-40B4-BE49-F238E27FC236}">
                <a16:creationId xmlns:a16="http://schemas.microsoft.com/office/drawing/2014/main" id="{0AD410C1-227B-48C2-9592-6F971DC5C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09810"/>
            <a:ext cx="527685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blog.kakaocdn.net/dn/ec6WfD/btr6P2YfCz9/F3U9eOjFU8r6mR1oHkig20/img.png">
            <a:extLst>
              <a:ext uri="{FF2B5EF4-FFF2-40B4-BE49-F238E27FC236}">
                <a16:creationId xmlns:a16="http://schemas.microsoft.com/office/drawing/2014/main" id="{7A9886A7-4E1E-4654-97D5-DB9397529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128" y="1071561"/>
            <a:ext cx="4914900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5639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>
            <a:extLst>
              <a:ext uri="{FF2B5EF4-FFF2-40B4-BE49-F238E27FC236}">
                <a16:creationId xmlns:a16="http://schemas.microsoft.com/office/drawing/2014/main" id="{01593E12-9E91-47D7-933F-AB9B5BA01E6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RAP </a:t>
            </a:r>
            <a:r>
              <a:rPr lang="ko-KR" altLang="en-US" sz="3600"/>
              <a:t>개발 환경 세팅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88998-F655-42EE-882A-8908EA913D25}"/>
              </a:ext>
            </a:extLst>
          </p:cNvPr>
          <p:cNvSpPr txBox="1"/>
          <p:nvPr/>
        </p:nvSpPr>
        <p:spPr>
          <a:xfrm>
            <a:off x="1301750" y="5988210"/>
            <a:ext cx="9588500" cy="375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SAP BTP ABAP environment </a:t>
            </a:r>
            <a:r>
              <a:rPr lang="ko-KR" altLang="en-US" sz="1400" dirty="0"/>
              <a:t>선택 → </a:t>
            </a:r>
            <a:r>
              <a:rPr lang="en-US" altLang="ko-KR" sz="1400" dirty="0"/>
              <a:t>Use a Service </a:t>
            </a:r>
            <a:r>
              <a:rPr lang="en-US" altLang="ko-KR" sz="1400" dirty="0" err="1"/>
              <a:t>Ket</a:t>
            </a:r>
            <a:r>
              <a:rPr lang="en-US" altLang="ko-KR" sz="1400" dirty="0"/>
              <a:t> </a:t>
            </a:r>
            <a:r>
              <a:rPr lang="ko-KR" altLang="en-US" sz="1400" dirty="0"/>
              <a:t>선택 → </a:t>
            </a:r>
            <a:r>
              <a:rPr lang="en-US" altLang="ko-KR" sz="1400" dirty="0"/>
              <a:t>Next </a:t>
            </a:r>
            <a:r>
              <a:rPr lang="ko-KR" altLang="en-US" sz="1400" dirty="0"/>
              <a:t>클릭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EB894D-2201-42B7-99DE-85FF186DD352}"/>
              </a:ext>
            </a:extLst>
          </p:cNvPr>
          <p:cNvSpPr/>
          <p:nvPr/>
        </p:nvSpPr>
        <p:spPr>
          <a:xfrm>
            <a:off x="5893861" y="324433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→</a:t>
            </a:r>
          </a:p>
        </p:txBody>
      </p:sp>
      <p:pic>
        <p:nvPicPr>
          <p:cNvPr id="2050" name="Picture 2" descr="https://blog.kakaocdn.net/dn/bIx4a1/btr6Orj8yQ5/rDW359YqCCOO5FwKfT591k/img.png">
            <a:extLst>
              <a:ext uri="{FF2B5EF4-FFF2-40B4-BE49-F238E27FC236}">
                <a16:creationId xmlns:a16="http://schemas.microsoft.com/office/drawing/2014/main" id="{5284D959-24BB-4681-9009-7DF1AA037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017" y="1489959"/>
            <a:ext cx="5881688" cy="424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57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>
            <a:extLst>
              <a:ext uri="{FF2B5EF4-FFF2-40B4-BE49-F238E27FC236}">
                <a16:creationId xmlns:a16="http://schemas.microsoft.com/office/drawing/2014/main" id="{01593E12-9E91-47D7-933F-AB9B5BA01E6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RAP </a:t>
            </a:r>
            <a:r>
              <a:rPr lang="ko-KR" altLang="en-US" sz="3600"/>
              <a:t>개발 환경 세팅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88998-F655-42EE-882A-8908EA913D25}"/>
              </a:ext>
            </a:extLst>
          </p:cNvPr>
          <p:cNvSpPr txBox="1"/>
          <p:nvPr/>
        </p:nvSpPr>
        <p:spPr>
          <a:xfrm>
            <a:off x="635000" y="5737372"/>
            <a:ext cx="11226800" cy="69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hlinkClick r:id="rId2"/>
              </a:rPr>
              <a:t>https://cockpit.hanatrial.ondemand.com/trial/#/home/trial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SAP</a:t>
            </a:r>
            <a:r>
              <a:rPr lang="ko-KR" altLang="en-US" sz="1400" dirty="0"/>
              <a:t> </a:t>
            </a:r>
            <a:r>
              <a:rPr lang="en-US" altLang="ko-KR" sz="1400" dirty="0"/>
              <a:t>BTP</a:t>
            </a:r>
            <a:r>
              <a:rPr lang="ko-KR" altLang="en-US" sz="1400" dirty="0"/>
              <a:t> 사이트에서 </a:t>
            </a:r>
            <a:r>
              <a:rPr lang="en-US" altLang="ko-KR" sz="1400" dirty="0"/>
              <a:t>Trial Account</a:t>
            </a:r>
            <a:r>
              <a:rPr lang="ko-KR" altLang="en-US" sz="1400" dirty="0"/>
              <a:t> → </a:t>
            </a:r>
            <a:r>
              <a:rPr lang="en-US" altLang="ko-KR" sz="1400" dirty="0" err="1"/>
              <a:t>Gloabal</a:t>
            </a:r>
            <a:r>
              <a:rPr lang="en-US" altLang="ko-KR" sz="1400" dirty="0"/>
              <a:t> Account </a:t>
            </a:r>
            <a:r>
              <a:rPr lang="ko-KR" altLang="en-US" sz="1400" dirty="0"/>
              <a:t>→ </a:t>
            </a:r>
            <a:r>
              <a:rPr lang="en-US" altLang="ko-KR" sz="1400" dirty="0"/>
              <a:t>Subaccount </a:t>
            </a:r>
            <a:r>
              <a:rPr lang="ko-KR" altLang="en-US" sz="1400" dirty="0"/>
              <a:t>→ </a:t>
            </a:r>
            <a:r>
              <a:rPr lang="en-US" altLang="ko-KR" sz="1400" dirty="0"/>
              <a:t>Instances and Subscriptions </a:t>
            </a:r>
            <a:r>
              <a:rPr lang="ko-KR" altLang="en-US" sz="1400" dirty="0"/>
              <a:t>클릭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EB894D-2201-42B7-99DE-85FF186DD352}"/>
              </a:ext>
            </a:extLst>
          </p:cNvPr>
          <p:cNvSpPr/>
          <p:nvPr/>
        </p:nvSpPr>
        <p:spPr>
          <a:xfrm>
            <a:off x="5893861" y="324433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→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FD56AC-94CF-4F87-9D3A-3E7F5E6CD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512" y="1362400"/>
            <a:ext cx="9410698" cy="450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63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>
            <a:extLst>
              <a:ext uri="{FF2B5EF4-FFF2-40B4-BE49-F238E27FC236}">
                <a16:creationId xmlns:a16="http://schemas.microsoft.com/office/drawing/2014/main" id="{01593E12-9E91-47D7-933F-AB9B5BA01E6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RAP </a:t>
            </a:r>
            <a:r>
              <a:rPr lang="ko-KR" altLang="en-US" sz="3600"/>
              <a:t>개발 환경 세팅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88998-F655-42EE-882A-8908EA913D25}"/>
              </a:ext>
            </a:extLst>
          </p:cNvPr>
          <p:cNvSpPr txBox="1"/>
          <p:nvPr/>
        </p:nvSpPr>
        <p:spPr>
          <a:xfrm>
            <a:off x="788461" y="5886183"/>
            <a:ext cx="11226800" cy="375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Instances</a:t>
            </a:r>
            <a:r>
              <a:rPr lang="ko-KR" altLang="en-US" sz="1400" dirty="0"/>
              <a:t> 탭 클릭 → </a:t>
            </a:r>
            <a:r>
              <a:rPr lang="en-US" altLang="ko-KR" sz="1400" dirty="0"/>
              <a:t>Credentials </a:t>
            </a:r>
            <a:r>
              <a:rPr lang="ko-KR" altLang="en-US" sz="1400" dirty="0"/>
              <a:t>탭에서 </a:t>
            </a:r>
            <a:r>
              <a:rPr lang="en-US" altLang="ko-KR" sz="1400" dirty="0"/>
              <a:t>1Key </a:t>
            </a:r>
            <a:r>
              <a:rPr lang="ko-KR" altLang="en-US" sz="1400" dirty="0"/>
              <a:t>클릭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EB894D-2201-42B7-99DE-85FF186DD352}"/>
              </a:ext>
            </a:extLst>
          </p:cNvPr>
          <p:cNvSpPr/>
          <p:nvPr/>
        </p:nvSpPr>
        <p:spPr>
          <a:xfrm>
            <a:off x="5893861" y="324433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→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568E3B-7DA2-4D59-BC5B-D14F0B3FB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61" y="1408875"/>
            <a:ext cx="10210800" cy="440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08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>
            <a:extLst>
              <a:ext uri="{FF2B5EF4-FFF2-40B4-BE49-F238E27FC236}">
                <a16:creationId xmlns:a16="http://schemas.microsoft.com/office/drawing/2014/main" id="{01593E12-9E91-47D7-933F-AB9B5BA01E6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RAP </a:t>
            </a:r>
            <a:r>
              <a:rPr lang="ko-KR" altLang="en-US" sz="3600"/>
              <a:t>개발 환경 세팅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88998-F655-42EE-882A-8908EA913D25}"/>
              </a:ext>
            </a:extLst>
          </p:cNvPr>
          <p:cNvSpPr txBox="1"/>
          <p:nvPr/>
        </p:nvSpPr>
        <p:spPr>
          <a:xfrm>
            <a:off x="788461" y="5886183"/>
            <a:ext cx="11226800" cy="375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Service </a:t>
            </a:r>
            <a:r>
              <a:rPr lang="en-US" altLang="ko-KR" sz="1400" dirty="0" err="1"/>
              <a:t>Key.Json</a:t>
            </a:r>
            <a:r>
              <a:rPr lang="en-US" altLang="ko-KR" sz="1400" dirty="0"/>
              <a:t> </a:t>
            </a:r>
            <a:r>
              <a:rPr lang="ko-KR" altLang="en-US" sz="1400" dirty="0"/>
              <a:t>확인 후 </a:t>
            </a:r>
            <a:r>
              <a:rPr lang="en-US" altLang="ko-KR" sz="1400" dirty="0"/>
              <a:t>Copy JSON </a:t>
            </a:r>
            <a:r>
              <a:rPr lang="ko-KR" altLang="en-US" sz="1400" dirty="0"/>
              <a:t>클릭해 복사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A3F0B1-45B7-4C44-8F51-43481CC42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559718"/>
            <a:ext cx="9182100" cy="432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886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>
            <a:extLst>
              <a:ext uri="{FF2B5EF4-FFF2-40B4-BE49-F238E27FC236}">
                <a16:creationId xmlns:a16="http://schemas.microsoft.com/office/drawing/2014/main" id="{01593E12-9E91-47D7-933F-AB9B5BA01E6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RAP </a:t>
            </a:r>
            <a:r>
              <a:rPr lang="ko-KR" altLang="en-US" sz="3600"/>
              <a:t>개발 환경 세팅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88998-F655-42EE-882A-8908EA913D25}"/>
              </a:ext>
            </a:extLst>
          </p:cNvPr>
          <p:cNvSpPr txBox="1"/>
          <p:nvPr/>
        </p:nvSpPr>
        <p:spPr>
          <a:xfrm>
            <a:off x="788461" y="5886183"/>
            <a:ext cx="11226800" cy="375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복사한 </a:t>
            </a:r>
            <a:r>
              <a:rPr lang="en-US" altLang="ko-KR" sz="1400" dirty="0"/>
              <a:t>JSON</a:t>
            </a:r>
            <a:r>
              <a:rPr lang="ko-KR" altLang="en-US" sz="1400" dirty="0"/>
              <a:t>을 </a:t>
            </a:r>
            <a:r>
              <a:rPr lang="en-US" altLang="ko-KR" sz="1400" dirty="0"/>
              <a:t>Service Key in JSON Format</a:t>
            </a:r>
            <a:r>
              <a:rPr lang="ko-KR" altLang="en-US" sz="1400" dirty="0"/>
              <a:t>에 </a:t>
            </a:r>
            <a:r>
              <a:rPr lang="ko-KR" altLang="en-US" sz="1400" dirty="0" err="1"/>
              <a:t>붙여놓고</a:t>
            </a:r>
            <a:r>
              <a:rPr lang="ko-KR" altLang="en-US" sz="1400" dirty="0"/>
              <a:t> </a:t>
            </a:r>
            <a:r>
              <a:rPr lang="en-US" altLang="ko-KR" sz="1400" dirty="0"/>
              <a:t>Next </a:t>
            </a:r>
            <a:r>
              <a:rPr lang="ko-KR" altLang="en-US" sz="1400" dirty="0"/>
              <a:t>클릭</a:t>
            </a:r>
          </a:p>
        </p:txBody>
      </p:sp>
      <p:pic>
        <p:nvPicPr>
          <p:cNvPr id="3074" name="Picture 2" descr="https://blog.kakaocdn.net/dn/AybpU/btr6PAacJOK/pwRpDt3QpK1bXz6RjMIy5K/img.png">
            <a:extLst>
              <a:ext uri="{FF2B5EF4-FFF2-40B4-BE49-F238E27FC236}">
                <a16:creationId xmlns:a16="http://schemas.microsoft.com/office/drawing/2014/main" id="{40291DE7-766B-4F29-9838-51104E660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242" y="1734838"/>
            <a:ext cx="4329515" cy="415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04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SAP Clean Core</a:t>
            </a:r>
            <a:endParaRPr lang="ko-KR" altLang="en-US" sz="3600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6A0DB548-095F-4292-9544-1A466791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400" dirty="0"/>
              <a:t>SAP S/4HANA</a:t>
            </a:r>
            <a:r>
              <a:rPr lang="ko-KR" altLang="en-US" sz="1400" dirty="0"/>
              <a:t>에서 핵심 시스템을 </a:t>
            </a:r>
            <a:r>
              <a:rPr lang="en-US" altLang="ko-KR" sz="1400" dirty="0"/>
              <a:t>Clean</a:t>
            </a:r>
            <a:r>
              <a:rPr lang="ko-KR" altLang="en-US" sz="1400" dirty="0"/>
              <a:t>하게 유지하는 전략</a:t>
            </a:r>
            <a:endParaRPr lang="en-US" altLang="ko-KR" sz="1400" dirty="0"/>
          </a:p>
          <a:p>
            <a:pPr>
              <a:buFontTx/>
              <a:buChar char="-"/>
            </a:pPr>
            <a:endParaRPr lang="en-US" altLang="ko-KR" sz="1400" dirty="0"/>
          </a:p>
          <a:p>
            <a:pPr>
              <a:buFontTx/>
              <a:buChar char="-"/>
            </a:pPr>
            <a:r>
              <a:rPr lang="ko-KR" altLang="en-US" sz="1400" dirty="0"/>
              <a:t>기존 </a:t>
            </a:r>
            <a:r>
              <a:rPr lang="en-US" altLang="ko-KR" sz="1400" dirty="0"/>
              <a:t>SAP </a:t>
            </a:r>
            <a:r>
              <a:rPr lang="ko-KR" altLang="en-US" sz="1400" dirty="0"/>
              <a:t>표준 코드와 커스터마이징을 분리</a:t>
            </a:r>
            <a:endParaRPr lang="en-US" altLang="ko-KR" sz="1400" dirty="0"/>
          </a:p>
          <a:p>
            <a:pPr>
              <a:buFontTx/>
              <a:buChar char="-"/>
            </a:pPr>
            <a:endParaRPr lang="en-US" altLang="ko-KR" sz="1400" dirty="0"/>
          </a:p>
          <a:p>
            <a:pPr>
              <a:buFontTx/>
              <a:buChar char="-"/>
            </a:pPr>
            <a:r>
              <a:rPr lang="en-US" altLang="ko-KR" sz="1400" dirty="0"/>
              <a:t>SAP</a:t>
            </a:r>
            <a:r>
              <a:rPr lang="ko-KR" altLang="en-US" sz="1400" dirty="0"/>
              <a:t>에서 제공하는 패키지를 훼손하지 않고 </a:t>
            </a:r>
            <a:r>
              <a:rPr lang="en-US" altLang="ko-KR" sz="1400" dirty="0"/>
              <a:t>Clean Core</a:t>
            </a:r>
            <a:r>
              <a:rPr lang="ko-KR" altLang="en-US" sz="1400" dirty="0"/>
              <a:t>를 사용하면서 확장하는 방식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ko-KR" altLang="en-US" sz="1400" dirty="0"/>
              <a:t>→ 시스템의 유연성</a:t>
            </a:r>
            <a:r>
              <a:rPr lang="en-US" altLang="ko-KR" sz="1400" dirty="0"/>
              <a:t>, </a:t>
            </a:r>
            <a:r>
              <a:rPr lang="ko-KR" altLang="en-US" sz="1400" dirty="0"/>
              <a:t>유지보수성 </a:t>
            </a:r>
            <a:r>
              <a:rPr lang="en-US" altLang="ko-KR" sz="1400" dirty="0"/>
              <a:t>UP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539708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>
            <a:extLst>
              <a:ext uri="{FF2B5EF4-FFF2-40B4-BE49-F238E27FC236}">
                <a16:creationId xmlns:a16="http://schemas.microsoft.com/office/drawing/2014/main" id="{01593E12-9E91-47D7-933F-AB9B5BA01E6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RAP </a:t>
            </a:r>
            <a:r>
              <a:rPr lang="ko-KR" altLang="en-US" sz="3600"/>
              <a:t>개발 환경 세팅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88998-F655-42EE-882A-8908EA913D25}"/>
              </a:ext>
            </a:extLst>
          </p:cNvPr>
          <p:cNvSpPr txBox="1"/>
          <p:nvPr/>
        </p:nvSpPr>
        <p:spPr>
          <a:xfrm>
            <a:off x="788461" y="5886183"/>
            <a:ext cx="11226800" cy="375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서비스 인스턴스 연결을 위한 </a:t>
            </a:r>
            <a:r>
              <a:rPr lang="en-US" altLang="ko-KR" sz="1400" dirty="0"/>
              <a:t>Open Logon Page in Browser </a:t>
            </a:r>
            <a:r>
              <a:rPr lang="ko-KR" altLang="en-US" sz="1400" dirty="0"/>
              <a:t>클릭</a:t>
            </a:r>
          </a:p>
        </p:txBody>
      </p:sp>
      <p:pic>
        <p:nvPicPr>
          <p:cNvPr id="7170" name="Picture 2" descr="https://blog.kakaocdn.net/dn/diGgJS/btr6RA8Dhvp/No8AKZFNq4EjzRD1KrfOqK/img.png">
            <a:extLst>
              <a:ext uri="{FF2B5EF4-FFF2-40B4-BE49-F238E27FC236}">
                <a16:creationId xmlns:a16="http://schemas.microsoft.com/office/drawing/2014/main" id="{D6F5433E-CF47-44E2-80C2-01BD962D6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895" y="1436554"/>
            <a:ext cx="4654210" cy="444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4972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>
            <a:extLst>
              <a:ext uri="{FF2B5EF4-FFF2-40B4-BE49-F238E27FC236}">
                <a16:creationId xmlns:a16="http://schemas.microsoft.com/office/drawing/2014/main" id="{01593E12-9E91-47D7-933F-AB9B5BA01E6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RAP </a:t>
            </a:r>
            <a:r>
              <a:rPr lang="ko-KR" altLang="en-US" sz="3600"/>
              <a:t>개발 환경 세팅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88998-F655-42EE-882A-8908EA913D25}"/>
              </a:ext>
            </a:extLst>
          </p:cNvPr>
          <p:cNvSpPr txBox="1"/>
          <p:nvPr/>
        </p:nvSpPr>
        <p:spPr>
          <a:xfrm>
            <a:off x="990600" y="5263883"/>
            <a:ext cx="6844239" cy="375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SAP BTP </a:t>
            </a:r>
            <a:r>
              <a:rPr lang="ko-KR" altLang="en-US" sz="1400" dirty="0"/>
              <a:t>로그인 후 다음 화면이 나타나면 인스턴스 연결 성공</a:t>
            </a:r>
          </a:p>
        </p:txBody>
      </p:sp>
      <p:pic>
        <p:nvPicPr>
          <p:cNvPr id="8194" name="Picture 2" descr="https://blog.kakaocdn.net/dn/5CZSO/btr6N1TUsfI/NuOcgOJQqPvFkNEFHJlqz0/img.png">
            <a:extLst>
              <a:ext uri="{FF2B5EF4-FFF2-40B4-BE49-F238E27FC236}">
                <a16:creationId xmlns:a16="http://schemas.microsoft.com/office/drawing/2014/main" id="{233A7D0C-BA73-4367-B609-A0F61282D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581275"/>
            <a:ext cx="85153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2581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>
            <a:extLst>
              <a:ext uri="{FF2B5EF4-FFF2-40B4-BE49-F238E27FC236}">
                <a16:creationId xmlns:a16="http://schemas.microsoft.com/office/drawing/2014/main" id="{01593E12-9E91-47D7-933F-AB9B5BA01E6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RAP </a:t>
            </a:r>
            <a:r>
              <a:rPr lang="ko-KR" altLang="en-US" sz="3600"/>
              <a:t>개발 환경 세팅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88998-F655-42EE-882A-8908EA913D25}"/>
              </a:ext>
            </a:extLst>
          </p:cNvPr>
          <p:cNvSpPr txBox="1"/>
          <p:nvPr/>
        </p:nvSpPr>
        <p:spPr>
          <a:xfrm>
            <a:off x="990600" y="6113329"/>
            <a:ext cx="3288239" cy="375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서비스 인스턴스 연결 완료</a:t>
            </a:r>
          </a:p>
        </p:txBody>
      </p:sp>
      <p:pic>
        <p:nvPicPr>
          <p:cNvPr id="9218" name="Picture 2" descr="https://blog.kakaocdn.net/dn/bnVvU4/btr60izhNlL/Fw2Fa5vaDpLNxJr1gUZoKK/img.png">
            <a:extLst>
              <a:ext uri="{FF2B5EF4-FFF2-40B4-BE49-F238E27FC236}">
                <a16:creationId xmlns:a16="http://schemas.microsoft.com/office/drawing/2014/main" id="{D2EE646E-2580-4258-8089-88DE77D20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472" y="1519764"/>
            <a:ext cx="4547056" cy="436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8736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>
            <a:extLst>
              <a:ext uri="{FF2B5EF4-FFF2-40B4-BE49-F238E27FC236}">
                <a16:creationId xmlns:a16="http://schemas.microsoft.com/office/drawing/2014/main" id="{01593E12-9E91-47D7-933F-AB9B5BA01E6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RAP </a:t>
            </a:r>
            <a:r>
              <a:rPr lang="ko-KR" altLang="en-US" sz="3600"/>
              <a:t>개발 환경 세팅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88998-F655-42EE-882A-8908EA913D25}"/>
              </a:ext>
            </a:extLst>
          </p:cNvPr>
          <p:cNvSpPr txBox="1"/>
          <p:nvPr/>
        </p:nvSpPr>
        <p:spPr>
          <a:xfrm>
            <a:off x="990600" y="1843088"/>
            <a:ext cx="10210800" cy="1667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참고 블로그 링크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SAP BTP ABAP environment </a:t>
            </a:r>
            <a:r>
              <a:rPr lang="ko-KR" altLang="en-US" sz="1400" dirty="0"/>
              <a:t>만들기</a:t>
            </a:r>
            <a:r>
              <a:rPr lang="en-US" altLang="ko-KR" sz="1400" dirty="0"/>
              <a:t>(RAP</a:t>
            </a:r>
            <a:r>
              <a:rPr lang="ko-KR" altLang="en-US" sz="1400" dirty="0"/>
              <a:t>연결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>
                <a:hlinkClick r:id="rId2"/>
              </a:rPr>
              <a:t>https://potato98.tistory.com/62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SAP BTP</a:t>
            </a:r>
            <a:r>
              <a:rPr lang="ko-KR" altLang="en-US" sz="1400" dirty="0"/>
              <a:t>와 </a:t>
            </a:r>
            <a:r>
              <a:rPr lang="en-US" altLang="ko-KR" sz="1400" dirty="0"/>
              <a:t>ADT </a:t>
            </a:r>
            <a:r>
              <a:rPr lang="ko-KR" altLang="en-US" sz="1400" dirty="0"/>
              <a:t>연결</a:t>
            </a:r>
            <a:br>
              <a:rPr lang="en-US" altLang="ko-KR" sz="1400" dirty="0"/>
            </a:br>
            <a:r>
              <a:rPr lang="en-US" altLang="ko-KR" sz="1400" dirty="0">
                <a:hlinkClick r:id="rId3"/>
              </a:rPr>
              <a:t>https://potato98.tistory.com/68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0374992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Dictionary</a:t>
            </a:r>
            <a:endParaRPr lang="ko-KR" altLang="en-US" sz="3600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6A0DB548-095F-4292-9544-1A466791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1800" dirty="0"/>
              <a:t>Database Table</a:t>
            </a:r>
          </a:p>
          <a:p>
            <a:pPr marL="514350" indent="-514350">
              <a:buAutoNum type="arabicPeriod"/>
            </a:pPr>
            <a:r>
              <a:rPr lang="en-US" altLang="ko-KR" sz="1800" dirty="0"/>
              <a:t>Domain</a:t>
            </a:r>
          </a:p>
          <a:p>
            <a:pPr marL="514350" indent="-514350">
              <a:buAutoNum type="arabicPeriod"/>
            </a:pPr>
            <a:r>
              <a:rPr lang="en-US" altLang="ko-KR" sz="1800" dirty="0"/>
              <a:t>Data Element</a:t>
            </a:r>
          </a:p>
          <a:p>
            <a:pPr marL="514350" indent="-514350">
              <a:buAutoNum type="arabicPeriod"/>
            </a:pPr>
            <a:r>
              <a:rPr lang="en-US" altLang="ko-KR" sz="1800" dirty="0"/>
              <a:t>Structure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068EDA-C289-4BD6-B00F-10A5574AC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4518025" cy="407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660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Dictionary</a:t>
            </a:r>
            <a:endParaRPr lang="ko-KR" altLang="en-US" sz="3600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6A0DB548-095F-4292-9544-1A466791B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/>
              <a:t>Database Table</a:t>
            </a:r>
          </a:p>
          <a:p>
            <a:pPr marL="514350" indent="-514350">
              <a:buAutoNum type="arabicPeriod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861620-BEE3-41E4-BB8C-159F90092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8731"/>
            <a:ext cx="3219450" cy="29051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E2B296B-1062-4DDF-9174-027445169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212" y="564896"/>
            <a:ext cx="6114588" cy="39004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973A45-B285-4083-9C42-572E6D7C9205}"/>
              </a:ext>
            </a:extLst>
          </p:cNvPr>
          <p:cNvSpPr txBox="1"/>
          <p:nvPr/>
        </p:nvSpPr>
        <p:spPr>
          <a:xfrm>
            <a:off x="3458633" y="5189622"/>
            <a:ext cx="7785100" cy="1021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물리적 데이터베이스 테이블 객체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key client : </a:t>
            </a:r>
            <a:r>
              <a:rPr lang="ko-KR" altLang="en-US" sz="1400" dirty="0"/>
              <a:t>클라이언트별 데이터 분리해 관리 </a:t>
            </a:r>
            <a:r>
              <a:rPr lang="en-US" altLang="ko-KR" sz="1400" dirty="0"/>
              <a:t>(</a:t>
            </a:r>
            <a:r>
              <a:rPr lang="ko-KR" altLang="en-US" sz="1400" dirty="0"/>
              <a:t>클라이언트 종속 테이블</a:t>
            </a:r>
            <a:r>
              <a:rPr lang="en-US" altLang="ko-KR" sz="14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클라이언트 독립 테이블</a:t>
            </a:r>
            <a:r>
              <a:rPr lang="en-US" altLang="ko-KR" sz="1400" dirty="0"/>
              <a:t>: key client </a:t>
            </a:r>
            <a:r>
              <a:rPr lang="ko-KR" altLang="en-US" sz="1400" dirty="0"/>
              <a:t>없는 테이블</a:t>
            </a:r>
            <a:r>
              <a:rPr lang="en-US" altLang="ko-KR" sz="1400" dirty="0"/>
              <a:t>, </a:t>
            </a:r>
            <a:r>
              <a:rPr lang="ko-KR" altLang="en-US" sz="1400" dirty="0"/>
              <a:t>모든 클라이언트에서 공통으로 사용하는 데이터 저장</a:t>
            </a:r>
          </a:p>
        </p:txBody>
      </p:sp>
    </p:spTree>
    <p:extLst>
      <p:ext uri="{BB962C8B-B14F-4D97-AF65-F5344CB8AC3E}">
        <p14:creationId xmlns:p14="http://schemas.microsoft.com/office/powerpoint/2010/main" val="39235822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Dictionary</a:t>
            </a:r>
            <a:endParaRPr lang="ko-KR" altLang="en-US" sz="3600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6A0DB548-095F-4292-9544-1A466791B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573"/>
            <a:ext cx="10515600" cy="45713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ko-KR" dirty="0"/>
              <a:t>Data Element</a:t>
            </a:r>
          </a:p>
          <a:p>
            <a:pPr marL="514350" indent="-514350">
              <a:buAutoNum type="arabicPeriod" startAt="2"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D2C435-3FF3-4CEB-A5D6-C01814C96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8731"/>
            <a:ext cx="2298700" cy="20742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F18FDB-13F5-44F6-8D69-6E091D0D30A7}"/>
              </a:ext>
            </a:extLst>
          </p:cNvPr>
          <p:cNvSpPr txBox="1"/>
          <p:nvPr/>
        </p:nvSpPr>
        <p:spPr>
          <a:xfrm>
            <a:off x="4069889" y="4821632"/>
            <a:ext cx="8122111" cy="1021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필드 데이터 타입</a:t>
            </a:r>
            <a:r>
              <a:rPr lang="en-US" altLang="ko-KR" sz="1400" dirty="0"/>
              <a:t>, </a:t>
            </a:r>
            <a:r>
              <a:rPr lang="ko-KR" altLang="en-US" sz="1400" dirty="0"/>
              <a:t>기술적 속성과 의미 정의하는 객체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Domain </a:t>
            </a:r>
            <a:r>
              <a:rPr lang="ko-KR" altLang="en-US" sz="1400" dirty="0"/>
              <a:t>참조해 데이터 유형</a:t>
            </a:r>
            <a:r>
              <a:rPr lang="en-US" altLang="ko-KR" sz="1400" dirty="0"/>
              <a:t>, </a:t>
            </a:r>
            <a:r>
              <a:rPr lang="ko-KR" altLang="en-US" sz="1400" dirty="0"/>
              <a:t>길이</a:t>
            </a:r>
            <a:r>
              <a:rPr lang="en-US" altLang="ko-KR" sz="1400" dirty="0"/>
              <a:t>, </a:t>
            </a:r>
            <a:r>
              <a:rPr lang="ko-KR" altLang="en-US" sz="1400" dirty="0"/>
              <a:t>값 범위 등 설정</a:t>
            </a:r>
            <a:r>
              <a:rPr lang="en-US" altLang="ko-KR" sz="1400" dirty="0"/>
              <a:t> (</a:t>
            </a:r>
            <a:r>
              <a:rPr lang="ko-KR" altLang="en-US" sz="1400" dirty="0"/>
              <a:t>데이터 모델 일관성 높임</a:t>
            </a:r>
            <a:r>
              <a:rPr lang="en-US" altLang="ko-KR" sz="14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입력 도움말과 같은 사용자 정의 검색 도움말이나 값 검증 규칙 설정</a:t>
            </a:r>
            <a:r>
              <a:rPr lang="en-US" altLang="ko-KR" sz="1400" dirty="0"/>
              <a:t> </a:t>
            </a:r>
            <a:r>
              <a:rPr lang="ko-KR" altLang="en-US" sz="1400" dirty="0"/>
              <a:t>→ 필드에 입력되는 값 검증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A5693D-016B-4F5E-9B14-FB454A34B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22800"/>
            <a:ext cx="3231688" cy="20614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F3A407-451D-48E3-BEE2-2CF4E3B25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206" y="1605573"/>
            <a:ext cx="7939088" cy="288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996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Dictionary</a:t>
            </a:r>
            <a:endParaRPr lang="ko-KR" altLang="en-US" sz="3600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6A0DB548-095F-4292-9544-1A466791B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437"/>
            <a:ext cx="10515600" cy="49584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ko-KR" dirty="0"/>
              <a:t>Domain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424A70-7A21-492E-A28B-6F5A01BB6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2394"/>
            <a:ext cx="2364018" cy="21332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E6122A0-DC61-4C31-8C43-3AB411D93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95606"/>
            <a:ext cx="6106882" cy="22171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3275CC4-CC1A-419F-A130-67D778DB6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841" y="2819725"/>
            <a:ext cx="8877300" cy="1676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149FFF-48D8-4E84-8E7A-BE393937C78B}"/>
              </a:ext>
            </a:extLst>
          </p:cNvPr>
          <p:cNvSpPr txBox="1"/>
          <p:nvPr/>
        </p:nvSpPr>
        <p:spPr>
          <a:xfrm>
            <a:off x="3078841" y="1696335"/>
            <a:ext cx="7687123" cy="1021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데이터베이스 테이블 필드의 속성 정의하는 기본 객체</a:t>
            </a:r>
            <a:br>
              <a:rPr lang="en-US" altLang="ko-KR" sz="1400" dirty="0"/>
            </a:br>
            <a:r>
              <a:rPr lang="en-US" altLang="ko-KR" sz="1400" dirty="0"/>
              <a:t>(data type, length, decimals, output length, value range, search help)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일관성 유지</a:t>
            </a:r>
            <a:r>
              <a:rPr lang="en-US" altLang="ko-KR" sz="1400" dirty="0"/>
              <a:t>/</a:t>
            </a:r>
            <a:r>
              <a:rPr lang="ko-KR" altLang="en-US" sz="1400" dirty="0"/>
              <a:t>중앙 관리</a:t>
            </a:r>
            <a:r>
              <a:rPr lang="en-US" altLang="ko-KR" sz="1400" dirty="0"/>
              <a:t>/</a:t>
            </a:r>
            <a:r>
              <a:rPr lang="ko-KR" altLang="en-US" sz="1400" dirty="0"/>
              <a:t>재사용성</a:t>
            </a:r>
            <a:r>
              <a:rPr lang="en-US" altLang="ko-KR" sz="1400" dirty="0"/>
              <a:t> </a:t>
            </a:r>
            <a:r>
              <a:rPr lang="ko-KR" altLang="en-US" sz="1400" dirty="0"/>
              <a:t>→ 유지보수성 높임</a:t>
            </a:r>
            <a:endParaRPr lang="en-US" altLang="ko-KR" sz="14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A912554-E612-4443-B513-20E047C2EA17}"/>
              </a:ext>
            </a:extLst>
          </p:cNvPr>
          <p:cNvCxnSpPr/>
          <p:nvPr/>
        </p:nvCxnSpPr>
        <p:spPr>
          <a:xfrm flipV="1">
            <a:off x="1905000" y="3073400"/>
            <a:ext cx="2654300" cy="2438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8255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Dictionary</a:t>
            </a:r>
            <a:endParaRPr lang="ko-KR" altLang="en-US" sz="3600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6A0DB548-095F-4292-9544-1A466791B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ko-KR" dirty="0"/>
              <a:t>Structure</a:t>
            </a:r>
          </a:p>
          <a:p>
            <a:pPr marL="514350" indent="-514350">
              <a:buAutoNum type="arabicPeriod" startAt="3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00AE70-294E-414E-800F-F65B1BC2A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2394"/>
            <a:ext cx="2364018" cy="213321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E90169E-E1A6-48F7-B1B6-8A00AE842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4495606"/>
            <a:ext cx="3403416" cy="21710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7DDEE7-B8E5-46E1-9F56-A46C87208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261" y="764846"/>
            <a:ext cx="6078538" cy="32364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F3FA2A-05BE-439A-A91E-E23F318E0886}"/>
              </a:ext>
            </a:extLst>
          </p:cNvPr>
          <p:cNvSpPr txBox="1"/>
          <p:nvPr/>
        </p:nvSpPr>
        <p:spPr>
          <a:xfrm>
            <a:off x="5275261" y="4495606"/>
            <a:ext cx="6568807" cy="1344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여러 필드를 묶어 하나의 논리적 구조로 정의한 객체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SAP</a:t>
            </a:r>
            <a:r>
              <a:rPr lang="ko-KR" altLang="en-US" sz="1400" dirty="0"/>
              <a:t>에서 모델링 단순화하고 공통 필드 세트 재사용할 때 유용하게 사용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데이터베이스와 달리 물리적으로 저장되지 않는 논리적 데이터 그룹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주로 데이터 처리</a:t>
            </a:r>
            <a:r>
              <a:rPr lang="en-US" altLang="ko-KR" sz="1400" dirty="0"/>
              <a:t>, </a:t>
            </a:r>
            <a:r>
              <a:rPr lang="ko-KR" altLang="en-US" sz="1400" dirty="0"/>
              <a:t>화면 출력에 사용</a:t>
            </a:r>
          </a:p>
        </p:txBody>
      </p:sp>
    </p:spTree>
    <p:extLst>
      <p:ext uri="{BB962C8B-B14F-4D97-AF65-F5344CB8AC3E}">
        <p14:creationId xmlns:p14="http://schemas.microsoft.com/office/powerpoint/2010/main" val="37666503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CDS (Core Data Services)</a:t>
            </a:r>
            <a:endParaRPr lang="ko-KR" altLang="en-US" sz="3600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6A0DB548-095F-4292-9544-1A466791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400" dirty="0"/>
              <a:t>SAP</a:t>
            </a:r>
            <a:r>
              <a:rPr lang="ko-KR" altLang="en-US" sz="1400" dirty="0"/>
              <a:t>에서 데이터 모델을 정의하고 관리하는 언어</a:t>
            </a:r>
            <a:endParaRPr lang="en-US" altLang="ko-KR" sz="1400" dirty="0"/>
          </a:p>
          <a:p>
            <a:pPr>
              <a:buFontTx/>
              <a:buChar char="-"/>
            </a:pPr>
            <a:endParaRPr lang="en-US" altLang="ko-KR" sz="1400" dirty="0"/>
          </a:p>
          <a:p>
            <a:pPr>
              <a:buFontTx/>
              <a:buChar char="-"/>
            </a:pPr>
            <a:r>
              <a:rPr lang="ko-KR" altLang="en-US" sz="1400" dirty="0"/>
              <a:t>데이터베이스에서 복잡한 비즈니스 데이터를 효율적으로 처리하기 위해 설계됨</a:t>
            </a:r>
            <a:endParaRPr lang="en-US" altLang="ko-KR" sz="1400" dirty="0"/>
          </a:p>
          <a:p>
            <a:pPr>
              <a:buFontTx/>
              <a:buChar char="-"/>
            </a:pPr>
            <a:endParaRPr lang="en-US" altLang="ko-KR" sz="1400" dirty="0"/>
          </a:p>
          <a:p>
            <a:pPr>
              <a:buFontTx/>
              <a:buChar char="-"/>
            </a:pPr>
            <a:r>
              <a:rPr lang="ko-KR" altLang="en-US" sz="1400" dirty="0"/>
              <a:t>데이터를 표현하고 서비스로 노출할 수 있는 강력한 기능 제공</a:t>
            </a:r>
            <a:endParaRPr lang="en-US" altLang="ko-KR" sz="1400" dirty="0"/>
          </a:p>
          <a:p>
            <a:pPr>
              <a:buFontTx/>
              <a:buChar char="-"/>
            </a:pPr>
            <a:endParaRPr lang="en-US" altLang="ko-KR" sz="1400" dirty="0"/>
          </a:p>
          <a:p>
            <a:pPr>
              <a:buFontTx/>
              <a:buChar char="-"/>
            </a:pPr>
            <a:r>
              <a:rPr lang="en-US" altLang="ko-KR" sz="1400" dirty="0"/>
              <a:t>SAP RAP </a:t>
            </a:r>
            <a:r>
              <a:rPr lang="ko-KR" altLang="en-US" sz="1400" dirty="0"/>
              <a:t>모델에서 핵심적인 역할 담당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82534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SAP BTP (SAP Business Technology Platform)</a:t>
            </a:r>
            <a:endParaRPr lang="ko-KR" altLang="en-US" sz="3600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6A0DB548-095F-4292-9544-1A466791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400" dirty="0"/>
              <a:t>SAP</a:t>
            </a:r>
            <a:r>
              <a:rPr lang="ko-KR" altLang="en-US" sz="1400" dirty="0"/>
              <a:t>의 클라우드 기반 플랫폼</a:t>
            </a:r>
            <a:endParaRPr lang="en-US" altLang="ko-KR" sz="1400" dirty="0"/>
          </a:p>
          <a:p>
            <a:pPr>
              <a:buFontTx/>
              <a:buChar char="-"/>
            </a:pPr>
            <a:endParaRPr lang="en-US" altLang="ko-KR" sz="1400" dirty="0"/>
          </a:p>
          <a:p>
            <a:pPr>
              <a:buFontTx/>
              <a:buChar char="-"/>
            </a:pPr>
            <a:r>
              <a:rPr lang="en-US" altLang="ko-KR" sz="1400" dirty="0"/>
              <a:t>SAP S/4HANA</a:t>
            </a:r>
            <a:r>
              <a:rPr lang="ko-KR" altLang="en-US" sz="1400" dirty="0"/>
              <a:t>와 같은 </a:t>
            </a:r>
            <a:r>
              <a:rPr lang="en-US" altLang="ko-KR" sz="1400" dirty="0"/>
              <a:t>ERP </a:t>
            </a:r>
            <a:r>
              <a:rPr lang="ko-KR" altLang="en-US" sz="1400" dirty="0"/>
              <a:t>시스템과 함께 </a:t>
            </a:r>
            <a:r>
              <a:rPr lang="en-US" altLang="ko-KR" sz="1400" dirty="0"/>
              <a:t>SAP </a:t>
            </a:r>
            <a:r>
              <a:rPr lang="ko-KR" altLang="en-US" sz="1400" dirty="0"/>
              <a:t>및 비</a:t>
            </a:r>
            <a:r>
              <a:rPr lang="en-US" altLang="ko-KR" sz="1400" dirty="0"/>
              <a:t>SAP </a:t>
            </a:r>
            <a:r>
              <a:rPr lang="ko-KR" altLang="en-US" sz="1400" dirty="0"/>
              <a:t>시스템의 디지털 전환 지원</a:t>
            </a:r>
            <a:endParaRPr lang="en-US" altLang="ko-KR" sz="1400" dirty="0"/>
          </a:p>
          <a:p>
            <a:pPr>
              <a:buFontTx/>
              <a:buChar char="-"/>
            </a:pPr>
            <a:endParaRPr lang="en-US" altLang="ko-KR" sz="1400" dirty="0"/>
          </a:p>
          <a:p>
            <a:pPr>
              <a:buFontTx/>
              <a:buChar char="-"/>
            </a:pPr>
            <a:r>
              <a:rPr lang="ko-KR" altLang="en-US" sz="1400" dirty="0"/>
              <a:t>기업이 애플리케이션을 개발</a:t>
            </a:r>
            <a:r>
              <a:rPr lang="en-US" altLang="ko-KR" sz="1400" dirty="0"/>
              <a:t>/</a:t>
            </a:r>
            <a:r>
              <a:rPr lang="ko-KR" altLang="en-US" sz="1400" dirty="0"/>
              <a:t>확장하며 데이터</a:t>
            </a:r>
            <a:r>
              <a:rPr lang="en-US" altLang="ko-KR" sz="1400" dirty="0"/>
              <a:t>,</a:t>
            </a:r>
            <a:r>
              <a:rPr lang="ko-KR" altLang="en-US" sz="1400" dirty="0"/>
              <a:t>비즈니스 프로세스를 통합할 수 있는 환경 제공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894770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CDS</a:t>
            </a:r>
            <a:r>
              <a:rPr lang="ko-KR" altLang="en-US" sz="3600" dirty="0"/>
              <a:t>의 주요 특징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B925956-600A-4E4A-98ED-35206E140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938667"/>
              </p:ext>
            </p:extLst>
          </p:nvPr>
        </p:nvGraphicFramePr>
        <p:xfrm>
          <a:off x="615950" y="1529827"/>
          <a:ext cx="10960100" cy="4963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261">
                  <a:extLst>
                    <a:ext uri="{9D8B030D-6E8A-4147-A177-3AD203B41FA5}">
                      <a16:colId xmlns:a16="http://schemas.microsoft.com/office/drawing/2014/main" val="3716533108"/>
                    </a:ext>
                  </a:extLst>
                </a:gridCol>
                <a:gridCol w="9327839">
                  <a:extLst>
                    <a:ext uri="{9D8B030D-6E8A-4147-A177-3AD203B41FA5}">
                      <a16:colId xmlns:a16="http://schemas.microsoft.com/office/drawing/2014/main" val="2576353554"/>
                    </a:ext>
                  </a:extLst>
                </a:gridCol>
              </a:tblGrid>
              <a:tr h="3196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주요 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2037846"/>
                  </a:ext>
                </a:extLst>
              </a:tr>
              <a:tr h="319600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데이터 모델링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데이터베이스 테이블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뷰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조인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필터 등 복잡한 데이터 구조 정의할 수 있도록 다양한 기능 제공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481728"/>
                  </a:ext>
                </a:extLst>
              </a:tr>
              <a:tr h="319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SAP Dictionary</a:t>
                      </a:r>
                      <a:r>
                        <a:rPr lang="ko-KR" altLang="en-US" sz="1100" dirty="0"/>
                        <a:t>에 정의된 테이블 참조해 </a:t>
                      </a:r>
                      <a:r>
                        <a:rPr lang="en-US" altLang="ko-KR" sz="1100" dirty="0"/>
                        <a:t>CDS View</a:t>
                      </a:r>
                      <a:r>
                        <a:rPr lang="ko-KR" altLang="en-US" sz="1100" dirty="0"/>
                        <a:t>를 사용해 논리적인 데이터 모델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72199"/>
                  </a:ext>
                </a:extLst>
              </a:tr>
              <a:tr h="319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CDS View</a:t>
                      </a:r>
                      <a:r>
                        <a:rPr lang="ko-KR" altLang="en-US" sz="1100" dirty="0"/>
                        <a:t>는 물리적으로 데이터베이스에 저장되지 않고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데이터베이스 테이블을 논리적으로 결합해 데이터 제공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131426"/>
                  </a:ext>
                </a:extLst>
              </a:tr>
              <a:tr h="319600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표현식과 계산식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데이터 모델에서 수학적 연산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필터링 등 다양한 표현식 지원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398852"/>
                  </a:ext>
                </a:extLst>
              </a:tr>
              <a:tr h="319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ex1) </a:t>
                      </a:r>
                      <a:r>
                        <a:rPr lang="ko-KR" altLang="en-US" sz="1100" dirty="0"/>
                        <a:t>필드 값 조건에 따라 다른 값을 반환하는 </a:t>
                      </a:r>
                      <a:r>
                        <a:rPr lang="en-US" altLang="ko-KR" sz="1100" dirty="0"/>
                        <a:t>CASE </a:t>
                      </a:r>
                      <a:r>
                        <a:rPr lang="ko-KR" altLang="en-US" sz="1100" dirty="0"/>
                        <a:t>구문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147286"/>
                  </a:ext>
                </a:extLst>
              </a:tr>
              <a:tr h="319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ex2) </a:t>
                      </a:r>
                      <a:r>
                        <a:rPr lang="ko-KR" altLang="en-US" sz="1100" dirty="0"/>
                        <a:t>여러 필드를 합쳐 새로운 필드를 계산할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576489"/>
                  </a:ext>
                </a:extLst>
              </a:tr>
              <a:tr h="319600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데이터 </a:t>
                      </a:r>
                      <a:r>
                        <a:rPr lang="ko-KR" altLang="en-US" sz="1100" dirty="0" err="1"/>
                        <a:t>엑세스</a:t>
                      </a:r>
                      <a:r>
                        <a:rPr lang="ko-KR" altLang="en-US" sz="1100" dirty="0"/>
                        <a:t> 제어</a:t>
                      </a:r>
                      <a:br>
                        <a:rPr lang="en-US" altLang="ko-KR" sz="1100" dirty="0"/>
                      </a:br>
                      <a:r>
                        <a:rPr lang="en-US" altLang="ko-KR" sz="1100" dirty="0"/>
                        <a:t>(Access Control)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데이터 보안을 위한 </a:t>
                      </a:r>
                      <a:r>
                        <a:rPr lang="ko-KR" altLang="en-US" sz="1100" dirty="0" err="1"/>
                        <a:t>엑세스</a:t>
                      </a:r>
                      <a:r>
                        <a:rPr lang="ko-KR" altLang="en-US" sz="1100" dirty="0"/>
                        <a:t> 제어 기능 내장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138927"/>
                  </a:ext>
                </a:extLst>
              </a:tr>
              <a:tr h="319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CDS </a:t>
                      </a:r>
                      <a:r>
                        <a:rPr lang="ko-KR" altLang="en-US" sz="1100" dirty="0"/>
                        <a:t>권한 컨트롤을 사용해 사용자별 데이터 접근 권한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000437"/>
                  </a:ext>
                </a:extLst>
              </a:tr>
              <a:tr h="319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ex) </a:t>
                      </a:r>
                      <a:r>
                        <a:rPr lang="ko-KR" altLang="en-US" sz="1100" dirty="0"/>
                        <a:t>특정 역할을 가진 사용자만 특정 데이터 접근 가능하게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968778"/>
                  </a:ext>
                </a:extLst>
              </a:tr>
              <a:tr h="319600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err="1"/>
                        <a:t>어노테이션</a:t>
                      </a:r>
                      <a:br>
                        <a:rPr lang="en-US" altLang="ko-KR" sz="1100" dirty="0"/>
                      </a:br>
                      <a:r>
                        <a:rPr lang="en-US" altLang="ko-KR" sz="1100" dirty="0"/>
                        <a:t>(Annotations)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 err="1"/>
                        <a:t>어노테이션을</a:t>
                      </a:r>
                      <a:r>
                        <a:rPr lang="ko-KR" altLang="en-US" sz="1100" dirty="0"/>
                        <a:t> 통해 메타데이터 정보 추가해 데이터 모델 확장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247180"/>
                  </a:ext>
                </a:extLst>
              </a:tr>
              <a:tr h="319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UI</a:t>
                      </a:r>
                      <a:r>
                        <a:rPr lang="ko-KR" altLang="en-US" sz="1100" dirty="0"/>
                        <a:t>에 표시할 필드 레이블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 err="1"/>
                        <a:t>포맷팅</a:t>
                      </a:r>
                      <a:r>
                        <a:rPr lang="ko-KR" altLang="en-US" sz="1100" dirty="0"/>
                        <a:t> 정보</a:t>
                      </a:r>
                      <a:r>
                        <a:rPr lang="en-US" altLang="ko-KR" sz="1100" dirty="0"/>
                        <a:t>, OData </a:t>
                      </a:r>
                      <a:r>
                        <a:rPr lang="ko-KR" altLang="en-US" sz="1100" dirty="0"/>
                        <a:t>서비스와의 연결 설정 등을 </a:t>
                      </a:r>
                      <a:r>
                        <a:rPr lang="ko-KR" altLang="en-US" sz="1100" dirty="0" err="1"/>
                        <a:t>어노테이션으로</a:t>
                      </a:r>
                      <a:r>
                        <a:rPr lang="ko-KR" altLang="en-US" sz="1100" dirty="0"/>
                        <a:t> 정의할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313131"/>
                  </a:ext>
                </a:extLst>
              </a:tr>
              <a:tr h="319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UI5/Fiori</a:t>
                      </a:r>
                      <a:r>
                        <a:rPr lang="ko-KR" altLang="en-US" sz="1100" dirty="0"/>
                        <a:t>와 같은 </a:t>
                      </a:r>
                      <a:r>
                        <a:rPr lang="en-US" altLang="ko-KR" sz="1100" dirty="0"/>
                        <a:t>SAP UI </a:t>
                      </a:r>
                      <a:r>
                        <a:rPr lang="ko-KR" altLang="en-US" sz="1100" dirty="0"/>
                        <a:t>프레임워크와 통합할 때 유용하며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자동으로 사용자 인터페이스에서 필요한 정보를 제공할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88852"/>
                  </a:ext>
                </a:extLst>
              </a:tr>
              <a:tr h="404124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OData </a:t>
                      </a:r>
                      <a:r>
                        <a:rPr lang="ko-KR" altLang="en-US" sz="1100" dirty="0"/>
                        <a:t>서비스 자동 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OData </a:t>
                      </a:r>
                      <a:r>
                        <a:rPr lang="ko-KR" altLang="en-US" sz="1100" dirty="0"/>
                        <a:t>서비스를 자동으로 생성해 외부 어플리케이션에 데이터를 노출할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825126"/>
                  </a:ext>
                </a:extLst>
              </a:tr>
              <a:tr h="4041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이를 통해 </a:t>
                      </a:r>
                      <a:r>
                        <a:rPr lang="en-US" altLang="ko-KR" sz="1100" dirty="0"/>
                        <a:t>CDS View</a:t>
                      </a:r>
                      <a:r>
                        <a:rPr lang="ko-KR" altLang="en-US" sz="1100" dirty="0"/>
                        <a:t>로 정의된 데이터 모델을 </a:t>
                      </a:r>
                      <a:r>
                        <a:rPr lang="en-US" altLang="ko-KR" sz="1100" dirty="0"/>
                        <a:t>RAP</a:t>
                      </a:r>
                      <a:r>
                        <a:rPr lang="ko-KR" altLang="en-US" sz="1100" dirty="0"/>
                        <a:t>의 </a:t>
                      </a:r>
                      <a:r>
                        <a:rPr lang="en-US" altLang="ko-KR" sz="1100" dirty="0"/>
                        <a:t>Service Definition </a:t>
                      </a:r>
                      <a:r>
                        <a:rPr lang="ko-KR" altLang="en-US" sz="1100" dirty="0"/>
                        <a:t>및 </a:t>
                      </a:r>
                      <a:r>
                        <a:rPr lang="en-US" altLang="ko-KR" sz="1100" dirty="0"/>
                        <a:t>Service Binding</a:t>
                      </a:r>
                      <a:r>
                        <a:rPr lang="ko-KR" altLang="en-US" sz="1100" dirty="0"/>
                        <a:t>을 통해 외부에서 접근 가능하게 만들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237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0842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CDS</a:t>
            </a:r>
            <a:r>
              <a:rPr lang="ko-KR" altLang="en-US" sz="3600" dirty="0"/>
              <a:t>의 구성 요소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6A0DB548-095F-4292-9544-1A466791B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1800" dirty="0"/>
              <a:t>Data Extension</a:t>
            </a:r>
          </a:p>
          <a:p>
            <a:pPr lvl="1">
              <a:buFontTx/>
              <a:buChar char="-"/>
            </a:pPr>
            <a:r>
              <a:rPr lang="ko-KR" altLang="en-US" sz="1400" dirty="0"/>
              <a:t>데이터 모델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엔터티</a:t>
            </a:r>
            <a:r>
              <a:rPr lang="en-US" altLang="ko-KR" sz="1400" dirty="0"/>
              <a:t>, </a:t>
            </a:r>
            <a:r>
              <a:rPr lang="ko-KR" altLang="en-US" sz="1400" dirty="0"/>
              <a:t>뷰</a:t>
            </a:r>
            <a:r>
              <a:rPr lang="en-US" altLang="ko-KR" sz="1400" dirty="0"/>
              <a:t>, </a:t>
            </a:r>
            <a:r>
              <a:rPr lang="ko-KR" altLang="en-US" sz="1400" dirty="0"/>
              <a:t>테이블 등</a:t>
            </a:r>
            <a:r>
              <a:rPr lang="en-US" altLang="ko-KR" sz="1400" dirty="0"/>
              <a:t>) </a:t>
            </a:r>
            <a:r>
              <a:rPr lang="ko-KR" altLang="en-US" sz="1400" dirty="0"/>
              <a:t>을 정의함</a:t>
            </a:r>
            <a:endParaRPr lang="en-US" altLang="ko-KR" sz="1400" dirty="0"/>
          </a:p>
          <a:p>
            <a:pPr lvl="1">
              <a:buFontTx/>
              <a:buChar char="-"/>
            </a:pPr>
            <a:r>
              <a:rPr lang="ko-KR" altLang="en-US" sz="1400" dirty="0"/>
              <a:t>데이터 모델의 구성 요소</a:t>
            </a:r>
            <a:endParaRPr lang="en-US" altLang="ko-KR" sz="1400" dirty="0"/>
          </a:p>
          <a:p>
            <a:pPr lvl="2">
              <a:buFontTx/>
              <a:buChar char="-"/>
            </a:pPr>
            <a:r>
              <a:rPr lang="en-US" altLang="ko-KR" sz="1400" dirty="0"/>
              <a:t>CDS Entity : </a:t>
            </a:r>
            <a:r>
              <a:rPr lang="ko-KR" altLang="en-US" sz="1400" dirty="0"/>
              <a:t>논리적 데이터 모델 정의</a:t>
            </a:r>
            <a:endParaRPr lang="en-US" altLang="ko-KR" sz="1400" dirty="0"/>
          </a:p>
          <a:p>
            <a:pPr lvl="2">
              <a:buFontTx/>
              <a:buChar char="-"/>
            </a:pPr>
            <a:r>
              <a:rPr lang="en-US" altLang="ko-KR" sz="1400" dirty="0"/>
              <a:t>CDS View : </a:t>
            </a:r>
            <a:r>
              <a:rPr lang="ko-KR" altLang="en-US" sz="1400" dirty="0"/>
              <a:t>데이터를 조회하기 위한 논리적 뷰</a:t>
            </a:r>
            <a:endParaRPr lang="en-US" altLang="ko-KR" sz="1400" dirty="0"/>
          </a:p>
          <a:p>
            <a:pPr lvl="2">
              <a:buFontTx/>
              <a:buChar char="-"/>
            </a:pPr>
            <a:r>
              <a:rPr lang="en-US" altLang="ko-KR" sz="1400" dirty="0"/>
              <a:t>Projection View : </a:t>
            </a:r>
            <a:r>
              <a:rPr lang="ko-KR" altLang="en-US" sz="1400" dirty="0"/>
              <a:t>기존 </a:t>
            </a:r>
            <a:r>
              <a:rPr lang="en-US" altLang="ko-KR" sz="1400" dirty="0"/>
              <a:t>CDS Entity</a:t>
            </a:r>
            <a:r>
              <a:rPr lang="ko-KR" altLang="en-US" sz="1400" dirty="0"/>
              <a:t>나 </a:t>
            </a:r>
            <a:r>
              <a:rPr lang="en-US" altLang="ko-KR" sz="1400" dirty="0"/>
              <a:t>View </a:t>
            </a:r>
            <a:r>
              <a:rPr lang="ko-KR" altLang="en-US" sz="1400" dirty="0"/>
              <a:t>기반 데이터 필터링</a:t>
            </a:r>
            <a:endParaRPr lang="en-US" altLang="ko-KR" sz="1400" dirty="0"/>
          </a:p>
          <a:p>
            <a:pPr lvl="2">
              <a:buFontTx/>
              <a:buChar char="-"/>
            </a:pPr>
            <a:r>
              <a:rPr lang="en-US" altLang="ko-KR" sz="1400" dirty="0"/>
              <a:t>Abstract View : </a:t>
            </a:r>
            <a:r>
              <a:rPr lang="ko-KR" altLang="en-US" sz="1400" dirty="0"/>
              <a:t>물리적 데이터베이스 테이블에 </a:t>
            </a:r>
            <a:r>
              <a:rPr lang="ko-KR" altLang="en-US" sz="1400" dirty="0" err="1"/>
              <a:t>매핑되지</a:t>
            </a:r>
            <a:r>
              <a:rPr lang="ko-KR" altLang="en-US" sz="1400" dirty="0"/>
              <a:t> 않는 가상 </a:t>
            </a:r>
            <a:r>
              <a:rPr lang="ko-KR" altLang="en-US" sz="1400" dirty="0" err="1"/>
              <a:t>엔터티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335277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CDS</a:t>
            </a:r>
            <a:r>
              <a:rPr lang="ko-KR" altLang="en-US" sz="3600" dirty="0"/>
              <a:t>의 구성 요소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6A0DB548-095F-4292-9544-1A466791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altLang="ko-KR" sz="1800" dirty="0"/>
              <a:t>CDS</a:t>
            </a:r>
            <a:r>
              <a:rPr lang="ko-KR" altLang="en-US" sz="1800" dirty="0"/>
              <a:t> 뷰 </a:t>
            </a:r>
            <a:r>
              <a:rPr lang="en-US" altLang="ko-KR" sz="1800" dirty="0"/>
              <a:t>(CDS View)</a:t>
            </a:r>
          </a:p>
          <a:p>
            <a:pPr lvl="1">
              <a:buFontTx/>
              <a:buChar char="-"/>
            </a:pPr>
            <a:r>
              <a:rPr lang="en-US" altLang="ko-KR" sz="1400" dirty="0"/>
              <a:t>CDS</a:t>
            </a:r>
            <a:r>
              <a:rPr lang="ko-KR" altLang="en-US" sz="1400" dirty="0"/>
              <a:t>에서 가장 기본적인 구성 요소</a:t>
            </a:r>
            <a:endParaRPr lang="en-US" altLang="ko-KR" sz="1400" dirty="0"/>
          </a:p>
          <a:p>
            <a:pPr lvl="1">
              <a:buFontTx/>
              <a:buChar char="-"/>
            </a:pPr>
            <a:r>
              <a:rPr lang="ko-KR" altLang="en-US" sz="1400" dirty="0"/>
              <a:t>데이터 조회 위해 테이블 결합</a:t>
            </a:r>
            <a:r>
              <a:rPr lang="en-US" altLang="ko-KR" sz="1400" dirty="0"/>
              <a:t>, </a:t>
            </a:r>
            <a:r>
              <a:rPr lang="ko-KR" altLang="en-US" sz="1400" dirty="0"/>
              <a:t>필터링해 논리적인 데이터 모델 생성</a:t>
            </a:r>
            <a:endParaRPr lang="en-US" altLang="ko-KR" sz="1400" dirty="0"/>
          </a:p>
          <a:p>
            <a:pPr lvl="1">
              <a:buFontTx/>
              <a:buChar char="-"/>
            </a:pPr>
            <a:r>
              <a:rPr lang="ko-KR" altLang="en-US" sz="1400" dirty="0"/>
              <a:t>여러 테이블 조인해 필요한 데이터만 가져오거나</a:t>
            </a:r>
            <a:r>
              <a:rPr lang="en-US" altLang="ko-KR" sz="1400" dirty="0"/>
              <a:t>, </a:t>
            </a:r>
            <a:r>
              <a:rPr lang="ko-KR" altLang="en-US" sz="1400" dirty="0"/>
              <a:t>특정 조건 기준으로 데이터를 필터링하는 뷰 정의할 수 있음</a:t>
            </a:r>
            <a:endParaRPr lang="en-US" altLang="ko-KR" sz="1400" dirty="0"/>
          </a:p>
          <a:p>
            <a:pPr marL="342900" indent="-342900">
              <a:buFont typeface="+mj-lt"/>
              <a:buAutoNum type="arabicParenR"/>
            </a:pPr>
            <a:endParaRPr lang="en-US" altLang="ko-KR" sz="1800" dirty="0"/>
          </a:p>
          <a:p>
            <a:pPr marL="342900" indent="-342900">
              <a:buFont typeface="+mj-lt"/>
              <a:buAutoNum type="arabicParenR"/>
            </a:pPr>
            <a:r>
              <a:rPr lang="en-US" altLang="ko-KR" sz="1800" dirty="0"/>
              <a:t>CDS </a:t>
            </a:r>
            <a:r>
              <a:rPr lang="ko-KR" altLang="en-US" sz="1800" dirty="0" err="1"/>
              <a:t>엔터티</a:t>
            </a:r>
            <a:r>
              <a:rPr lang="ko-KR" altLang="en-US" sz="1800" dirty="0"/>
              <a:t> </a:t>
            </a:r>
            <a:r>
              <a:rPr lang="en-US" altLang="ko-KR" sz="1800" dirty="0"/>
              <a:t>(CDS Entity)</a:t>
            </a:r>
          </a:p>
          <a:p>
            <a:pPr lvl="1">
              <a:buFontTx/>
              <a:buChar char="-"/>
            </a:pPr>
            <a:r>
              <a:rPr lang="en-US" altLang="ko-KR" sz="1400" dirty="0"/>
              <a:t>CDS</a:t>
            </a:r>
            <a:r>
              <a:rPr lang="ko-KR" altLang="en-US" sz="1400" dirty="0"/>
              <a:t> </a:t>
            </a:r>
            <a:r>
              <a:rPr lang="en-US" altLang="ko-KR" sz="1400" dirty="0"/>
              <a:t>View</a:t>
            </a:r>
            <a:r>
              <a:rPr lang="ko-KR" altLang="en-US" sz="1400" dirty="0"/>
              <a:t>에서 정의된 개별적인 데이터 모델 단위</a:t>
            </a:r>
            <a:endParaRPr lang="en-US" altLang="ko-KR" sz="1400" dirty="0"/>
          </a:p>
          <a:p>
            <a:pPr lvl="1">
              <a:buFontTx/>
              <a:buChar char="-"/>
            </a:pPr>
            <a:r>
              <a:rPr lang="ko-KR" altLang="en-US" sz="1400" dirty="0"/>
              <a:t>비즈니스 객체를 표현함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7357275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CDS</a:t>
            </a:r>
            <a:r>
              <a:rPr lang="ko-KR" altLang="en-US" sz="3600" dirty="0"/>
              <a:t>의 구성 요소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6A0DB548-095F-4292-9544-1A466791B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85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※ CDS View vs CDS Entity</a:t>
            </a:r>
          </a:p>
          <a:p>
            <a:pPr lvl="1">
              <a:buFontTx/>
              <a:buChar char="-"/>
            </a:pPr>
            <a:r>
              <a:rPr lang="en-US" altLang="ko-KR" sz="1400" dirty="0"/>
              <a:t>CDS View</a:t>
            </a:r>
            <a:r>
              <a:rPr lang="ko-KR" altLang="en-US" sz="1400" dirty="0"/>
              <a:t>는 주로 데이터 조회와 조작을 위한 최적화된 논리적 구조로 사용 → 복잡한 조회 로직에 적합</a:t>
            </a:r>
            <a:endParaRPr lang="en-US" altLang="ko-KR" sz="1400" dirty="0"/>
          </a:p>
          <a:p>
            <a:pPr lvl="1">
              <a:buFontTx/>
              <a:buChar char="-"/>
            </a:pPr>
            <a:r>
              <a:rPr lang="en-US" altLang="ko-KR" sz="1400" dirty="0"/>
              <a:t>CDS Entity </a:t>
            </a:r>
            <a:r>
              <a:rPr lang="ko-KR" altLang="en-US" sz="1400" dirty="0"/>
              <a:t>비즈니스 객체의 생태와 행동을 중심으로 설계됨 → 비즈니스 로직에 적합</a:t>
            </a:r>
            <a:br>
              <a:rPr lang="en-US" altLang="ko-KR" sz="1400" dirty="0"/>
            </a:br>
            <a:r>
              <a:rPr lang="ko-KR" altLang="en-US" sz="1400" dirty="0"/>
              <a:t>→ 어플리케이션에서의 데이터 조작을 위한 </a:t>
            </a:r>
            <a:r>
              <a:rPr lang="en-US" altLang="ko-KR" sz="1400" dirty="0"/>
              <a:t>CRUD </a:t>
            </a:r>
            <a:r>
              <a:rPr lang="ko-KR" altLang="en-US" sz="1400" dirty="0"/>
              <a:t>지원</a:t>
            </a:r>
            <a:endParaRPr lang="en-US" altLang="ko-KR" sz="1400" dirty="0"/>
          </a:p>
          <a:p>
            <a:pPr lvl="1">
              <a:buFontTx/>
              <a:buChar char="-"/>
            </a:pPr>
            <a:r>
              <a:rPr lang="en-US" altLang="ko-KR" sz="1400" dirty="0"/>
              <a:t>CDS Entity</a:t>
            </a:r>
            <a:r>
              <a:rPr lang="ko-KR" altLang="en-US" sz="1400" dirty="0"/>
              <a:t>만으로도 복잡한 조회와 조인 등 </a:t>
            </a:r>
            <a:r>
              <a:rPr lang="en-US" altLang="ko-KR" sz="1400" dirty="0"/>
              <a:t>CDS View</a:t>
            </a:r>
            <a:r>
              <a:rPr lang="ko-KR" altLang="en-US" sz="1400" dirty="0"/>
              <a:t>의 기능이 가능 → </a:t>
            </a:r>
            <a:r>
              <a:rPr lang="en-US" altLang="ko-KR" sz="1400" dirty="0"/>
              <a:t>RAP, CAP </a:t>
            </a:r>
            <a:r>
              <a:rPr lang="ko-KR" altLang="en-US" sz="1400" dirty="0"/>
              <a:t>모두 </a:t>
            </a:r>
            <a:r>
              <a:rPr lang="en-US" altLang="ko-KR" sz="1400" dirty="0"/>
              <a:t>CDS View</a:t>
            </a:r>
            <a:r>
              <a:rPr lang="ko-KR" altLang="en-US" sz="1400" dirty="0"/>
              <a:t>가 필수는 아님</a:t>
            </a:r>
            <a:endParaRPr lang="en-US" altLang="ko-KR" sz="1400" dirty="0"/>
          </a:p>
          <a:p>
            <a:pPr lvl="1">
              <a:buFontTx/>
              <a:buChar char="-"/>
            </a:pPr>
            <a:r>
              <a:rPr lang="en-US" altLang="ko-KR" sz="1400" dirty="0"/>
              <a:t>RAP, CAP </a:t>
            </a:r>
            <a:r>
              <a:rPr lang="ko-KR" altLang="en-US" sz="1400" dirty="0"/>
              <a:t>모두 복잡한 조회와 집계 기능이 필요할 경우 </a:t>
            </a:r>
            <a:r>
              <a:rPr lang="en-US" altLang="ko-KR" sz="1400" dirty="0"/>
              <a:t>CDS View</a:t>
            </a:r>
            <a:r>
              <a:rPr lang="ko-KR" altLang="en-US" sz="1400" dirty="0"/>
              <a:t> 사용하는 것이 유지보수성 측면에서 더 나은 접근</a:t>
            </a:r>
            <a:endParaRPr lang="en-US" altLang="ko-KR" sz="1400" dirty="0"/>
          </a:p>
          <a:p>
            <a:pPr lvl="1">
              <a:buFontTx/>
              <a:buChar char="-"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800" dirty="0"/>
              <a:t>※ Projection View</a:t>
            </a:r>
          </a:p>
          <a:p>
            <a:pPr lvl="1">
              <a:buFontTx/>
              <a:buChar char="-"/>
            </a:pPr>
            <a:r>
              <a:rPr lang="ko-KR" altLang="en-US" sz="1400" dirty="0"/>
              <a:t>기존 </a:t>
            </a:r>
            <a:r>
              <a:rPr lang="ko-KR" altLang="en-US" sz="1400" dirty="0" err="1"/>
              <a:t>엔터티나</a:t>
            </a:r>
            <a:r>
              <a:rPr lang="ko-KR" altLang="en-US" sz="1400" dirty="0"/>
              <a:t> 뷰 기반으로 특정 필드를 선택해 데이터의 부분 집합을 정의함</a:t>
            </a:r>
            <a:endParaRPr lang="en-US" altLang="ko-KR" sz="1400" dirty="0"/>
          </a:p>
          <a:p>
            <a:pPr lvl="1">
              <a:buFontTx/>
              <a:buChar char="-"/>
            </a:pPr>
            <a:r>
              <a:rPr lang="en-US" altLang="ko-KR" sz="1400" dirty="0"/>
              <a:t>projection : </a:t>
            </a:r>
            <a:r>
              <a:rPr lang="ko-KR" altLang="en-US" sz="1400" dirty="0"/>
              <a:t>기존 데이터 모델을 기반으로 간소화된 모델 생성</a:t>
            </a: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970170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CDS</a:t>
            </a:r>
            <a:r>
              <a:rPr lang="ko-KR" altLang="en-US" sz="3600" dirty="0"/>
              <a:t>의 구성 요소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6A0DB548-095F-4292-9544-1A466791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2. Metadata Extension</a:t>
            </a:r>
          </a:p>
          <a:p>
            <a:pPr lvl="1">
              <a:buFontTx/>
              <a:buChar char="-"/>
            </a:pPr>
            <a:r>
              <a:rPr lang="ko-KR" altLang="en-US" sz="1400" dirty="0"/>
              <a:t>데이터 모델에 추가적 메타데이터 </a:t>
            </a:r>
            <a:r>
              <a:rPr lang="en-US" altLang="ko-KR" sz="1400" dirty="0"/>
              <a:t>(</a:t>
            </a:r>
            <a:r>
              <a:rPr lang="ko-KR" altLang="en-US" sz="1400" dirty="0"/>
              <a:t>주로 </a:t>
            </a:r>
            <a:r>
              <a:rPr lang="en-US" altLang="ko-KR" sz="1400" dirty="0"/>
              <a:t>UI </a:t>
            </a:r>
            <a:r>
              <a:rPr lang="ko-KR" altLang="en-US" sz="1400" dirty="0"/>
              <a:t>관련</a:t>
            </a:r>
            <a:r>
              <a:rPr lang="en-US" altLang="ko-KR" sz="1400" dirty="0"/>
              <a:t>) </a:t>
            </a:r>
            <a:r>
              <a:rPr lang="ko-KR" altLang="en-US" sz="1400" dirty="0"/>
              <a:t>를</a:t>
            </a:r>
            <a:r>
              <a:rPr lang="en-US" altLang="ko-KR" sz="1400" dirty="0"/>
              <a:t> </a:t>
            </a:r>
            <a:r>
              <a:rPr lang="ko-KR" altLang="en-US" sz="1400" dirty="0"/>
              <a:t>설정해 사용자 경험을 개선</a:t>
            </a:r>
            <a:endParaRPr lang="en-US" altLang="ko-KR" sz="1400" dirty="0"/>
          </a:p>
          <a:p>
            <a:pPr lvl="1">
              <a:buFontTx/>
              <a:buChar char="-"/>
            </a:pPr>
            <a:r>
              <a:rPr lang="ko-KR" altLang="en-US" sz="1400" dirty="0" err="1"/>
              <a:t>어노테이션</a:t>
            </a:r>
            <a:r>
              <a:rPr lang="ko-KR" altLang="en-US" sz="1400" dirty="0"/>
              <a:t> </a:t>
            </a:r>
            <a:r>
              <a:rPr lang="en-US" altLang="ko-KR" sz="1400" dirty="0"/>
              <a:t>(Annotations) : </a:t>
            </a:r>
            <a:r>
              <a:rPr lang="ko-KR" altLang="en-US" sz="1400" dirty="0"/>
              <a:t>사용자 인터페이스 관련 정보 추가</a:t>
            </a:r>
            <a:endParaRPr lang="en-US" altLang="ko-KR" sz="1400" dirty="0"/>
          </a:p>
          <a:p>
            <a:pPr lvl="1">
              <a:buFontTx/>
              <a:buChar char="-"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800" dirty="0"/>
              <a:t>※ </a:t>
            </a:r>
            <a:r>
              <a:rPr lang="ko-KR" altLang="en-US" sz="1800" dirty="0" err="1"/>
              <a:t>어노테이션</a:t>
            </a:r>
            <a:r>
              <a:rPr lang="en-US" altLang="ko-KR" sz="1800" dirty="0"/>
              <a:t> (Annotations)</a:t>
            </a:r>
          </a:p>
          <a:p>
            <a:pPr lvl="1">
              <a:buFontTx/>
              <a:buChar char="-"/>
            </a:pPr>
            <a:r>
              <a:rPr lang="en-US" altLang="ko-KR" sz="1400" dirty="0"/>
              <a:t>CDS</a:t>
            </a:r>
            <a:r>
              <a:rPr lang="ko-KR" altLang="en-US" sz="1400" dirty="0"/>
              <a:t>에 다양한 메타데이터 추가하는데 사용됨</a:t>
            </a:r>
            <a:endParaRPr lang="en-US" altLang="ko-KR" sz="1400" dirty="0"/>
          </a:p>
          <a:p>
            <a:pPr lvl="1">
              <a:buFontTx/>
              <a:buChar char="-"/>
            </a:pPr>
            <a:r>
              <a:rPr lang="en-US" altLang="ko-KR" sz="1400" dirty="0"/>
              <a:t>UI </a:t>
            </a:r>
            <a:r>
              <a:rPr lang="ko-KR" altLang="en-US" sz="1400" dirty="0"/>
              <a:t>설정</a:t>
            </a:r>
            <a:r>
              <a:rPr lang="en-US" altLang="ko-KR" sz="1400" dirty="0"/>
              <a:t>, </a:t>
            </a:r>
            <a:r>
              <a:rPr lang="ko-KR" altLang="en-US" sz="1400" dirty="0"/>
              <a:t>권한 제어</a:t>
            </a:r>
            <a:r>
              <a:rPr lang="en-US" altLang="ko-KR" sz="1400" dirty="0"/>
              <a:t>, OData </a:t>
            </a:r>
            <a:r>
              <a:rPr lang="ko-KR" altLang="en-US" sz="1400" dirty="0"/>
              <a:t>노출 설정 등을 정의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/>
              <a:t>ex) UI</a:t>
            </a:r>
            <a:r>
              <a:rPr lang="ko-KR" altLang="en-US" sz="1400" dirty="0"/>
              <a:t>에서 필드 이름 표시할 때 사용자 친화적인 레이블 설정</a:t>
            </a:r>
            <a:r>
              <a:rPr lang="en-US" altLang="ko-KR" sz="1400" dirty="0"/>
              <a:t>, </a:t>
            </a:r>
            <a:r>
              <a:rPr lang="ko-KR" altLang="en-US" sz="1400" dirty="0"/>
              <a:t>특정 필드 포맷 지정</a:t>
            </a:r>
            <a:endParaRPr lang="en-US" altLang="ko-KR" sz="1400" dirty="0"/>
          </a:p>
          <a:p>
            <a:pPr>
              <a:buFontTx/>
              <a:buChar char="-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0336824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CDS</a:t>
            </a:r>
            <a:r>
              <a:rPr lang="ko-KR" altLang="en-US" sz="3600" dirty="0"/>
              <a:t>의 구성 요소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6A0DB548-095F-4292-9544-1A466791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3. Behavior</a:t>
            </a:r>
            <a:r>
              <a:rPr lang="ko-KR" altLang="en-US" sz="1800" dirty="0"/>
              <a:t> </a:t>
            </a:r>
            <a:r>
              <a:rPr lang="en-US" altLang="ko-KR" sz="1800" dirty="0"/>
              <a:t>Definition</a:t>
            </a:r>
          </a:p>
          <a:p>
            <a:pPr lvl="1">
              <a:buFontTx/>
              <a:buChar char="-"/>
            </a:pPr>
            <a:r>
              <a:rPr lang="en-US" altLang="ko-KR" sz="1400" dirty="0"/>
              <a:t>CRUD </a:t>
            </a:r>
            <a:r>
              <a:rPr lang="ko-KR" altLang="en-US" sz="1400" dirty="0"/>
              <a:t>작업 및 추가적인 비즈니스 로직 정의</a:t>
            </a:r>
            <a:endParaRPr lang="en-US" altLang="ko-KR" sz="1400" dirty="0"/>
          </a:p>
          <a:p>
            <a:pPr lvl="1">
              <a:buFontTx/>
              <a:buChar char="-"/>
            </a:pPr>
            <a:r>
              <a:rPr lang="ko-KR" altLang="en-US" sz="1400" dirty="0"/>
              <a:t>구성 요소</a:t>
            </a:r>
            <a:endParaRPr lang="en-US" altLang="ko-KR" sz="1400" dirty="0"/>
          </a:p>
          <a:p>
            <a:pPr lvl="2">
              <a:buFontTx/>
              <a:buChar char="-"/>
            </a:pPr>
            <a:r>
              <a:rPr lang="en-US" altLang="ko-KR" sz="1400" dirty="0"/>
              <a:t>Managed Behavior : </a:t>
            </a:r>
            <a:r>
              <a:rPr lang="ko-KR" altLang="en-US" sz="1400" dirty="0"/>
              <a:t>기본 </a:t>
            </a:r>
            <a:r>
              <a:rPr lang="en-US" altLang="ko-KR" sz="1400" dirty="0"/>
              <a:t>CRUD </a:t>
            </a:r>
            <a:r>
              <a:rPr lang="ko-KR" altLang="en-US" sz="1400" dirty="0"/>
              <a:t>작업이 자동으로 처리됨</a:t>
            </a:r>
            <a:endParaRPr lang="en-US" altLang="ko-KR" sz="1400" dirty="0"/>
          </a:p>
          <a:p>
            <a:pPr lvl="2">
              <a:buFontTx/>
              <a:buChar char="-"/>
            </a:pPr>
            <a:r>
              <a:rPr lang="en-US" altLang="ko-KR" sz="1400" dirty="0"/>
              <a:t>Unmanaged Behavior : </a:t>
            </a:r>
            <a:r>
              <a:rPr lang="ko-KR" altLang="en-US" sz="1400" dirty="0" err="1"/>
              <a:t>커스터마이즈된</a:t>
            </a:r>
            <a:r>
              <a:rPr lang="ko-KR" altLang="en-US" sz="1400" dirty="0"/>
              <a:t> </a:t>
            </a:r>
            <a:r>
              <a:rPr lang="en-US" altLang="ko-KR" sz="1400" dirty="0"/>
              <a:t>CRUD </a:t>
            </a:r>
            <a:r>
              <a:rPr lang="ko-KR" altLang="en-US" sz="1400" dirty="0"/>
              <a:t>작업을 직접 구현함</a:t>
            </a:r>
            <a:endParaRPr lang="en-US" altLang="ko-KR" sz="1400" dirty="0"/>
          </a:p>
          <a:p>
            <a:pPr lvl="2">
              <a:buFontTx/>
              <a:buChar char="-"/>
            </a:pPr>
            <a:r>
              <a:rPr lang="en-US" altLang="ko-KR" sz="1400" dirty="0"/>
              <a:t>Draft Handling : </a:t>
            </a:r>
            <a:r>
              <a:rPr lang="ko-KR" altLang="en-US" sz="1400" dirty="0"/>
              <a:t>임시 데이터를 저장하고 복구할 수 있도록 지원</a:t>
            </a:r>
            <a:endParaRPr lang="en-US" altLang="ko-KR" sz="1400" dirty="0"/>
          </a:p>
          <a:p>
            <a:pPr lvl="2">
              <a:buFontTx/>
              <a:buChar char="-"/>
            </a:pPr>
            <a:r>
              <a:rPr lang="en-US" altLang="ko-KR" sz="1400" dirty="0"/>
              <a:t>Locking : </a:t>
            </a:r>
            <a:r>
              <a:rPr lang="ko-KR" altLang="en-US" sz="1400" dirty="0"/>
              <a:t>데이터 동시성 관리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759428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CDS</a:t>
            </a:r>
            <a:r>
              <a:rPr lang="ko-KR" altLang="en-US" sz="3600" dirty="0"/>
              <a:t>의 구성 요소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6A0DB548-095F-4292-9544-1A466791B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27267" cy="466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4. Access Control</a:t>
            </a:r>
          </a:p>
          <a:p>
            <a:pPr lvl="1">
              <a:buFontTx/>
              <a:buChar char="-"/>
            </a:pPr>
            <a:r>
              <a:rPr lang="en-US" altLang="ko-KR" sz="1400" dirty="0"/>
              <a:t>CDS View</a:t>
            </a:r>
            <a:r>
              <a:rPr lang="ko-KR" altLang="en-US" sz="1400" dirty="0"/>
              <a:t>에서 </a:t>
            </a:r>
            <a:r>
              <a:rPr lang="en-US" altLang="ko-KR" sz="1400" dirty="0"/>
              <a:t>DCL (Data Control Language) </a:t>
            </a:r>
            <a:r>
              <a:rPr lang="ko-KR" altLang="en-US" sz="1400" dirty="0"/>
              <a:t>키워드를 통한</a:t>
            </a:r>
            <a:r>
              <a:rPr lang="en-US" altLang="ko-KR" sz="1400" dirty="0"/>
              <a:t> </a:t>
            </a:r>
            <a:r>
              <a:rPr lang="ko-KR" altLang="en-US" sz="1400" dirty="0"/>
              <a:t>데이터 접근 권한 설정</a:t>
            </a:r>
            <a:endParaRPr lang="en-US" altLang="ko-KR" sz="1400" dirty="0"/>
          </a:p>
          <a:p>
            <a:pPr lvl="1">
              <a:buFontTx/>
              <a:buChar char="-"/>
            </a:pPr>
            <a:r>
              <a:rPr lang="ko-KR" altLang="en-US" sz="1400" dirty="0"/>
              <a:t>특정 사용자나 역할에 따라 데이터 접근 제한</a:t>
            </a:r>
            <a:endParaRPr lang="en-US" altLang="ko-KR" sz="1400" dirty="0"/>
          </a:p>
          <a:p>
            <a:pPr lvl="1">
              <a:buFontTx/>
              <a:buChar char="-"/>
            </a:pPr>
            <a:r>
              <a:rPr lang="en-US" altLang="ko-KR" sz="1400" dirty="0"/>
              <a:t>Trial </a:t>
            </a:r>
            <a:r>
              <a:rPr lang="ko-KR" altLang="en-US" sz="1400" dirty="0"/>
              <a:t>계정의 경우 </a:t>
            </a:r>
            <a:r>
              <a:rPr lang="en-US" altLang="ko-KR" sz="1400" dirty="0"/>
              <a:t>Access control </a:t>
            </a:r>
            <a:r>
              <a:rPr lang="ko-KR" altLang="en-US" sz="1400" dirty="0"/>
              <a:t>설정과 테스트가 가능하지만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다른 사용자 계정을 생성하거나 역할을 다르게 설정하는 기능이 제한적일 수 있음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295015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CDS</a:t>
            </a:r>
            <a:r>
              <a:rPr lang="ko-KR" altLang="en-US" sz="3600" dirty="0"/>
              <a:t>의 구성 요소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6A0DB548-095F-4292-9544-1A466791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5. Service Definition</a:t>
            </a:r>
          </a:p>
          <a:p>
            <a:pPr lvl="1">
              <a:buFontTx/>
              <a:buChar char="-"/>
            </a:pPr>
            <a:r>
              <a:rPr lang="en-US" altLang="ko-KR" sz="1400" dirty="0"/>
              <a:t>CDS </a:t>
            </a:r>
            <a:r>
              <a:rPr lang="ko-KR" altLang="en-US" sz="1400" dirty="0"/>
              <a:t>데이터 모델을 외부 어플리케이션과 통신할 수 있는 인터페이스로 정의함</a:t>
            </a:r>
            <a:endParaRPr lang="en-US" altLang="ko-KR" sz="1400" dirty="0"/>
          </a:p>
          <a:p>
            <a:pPr lvl="1">
              <a:buFontTx/>
              <a:buChar char="-"/>
            </a:pPr>
            <a:r>
              <a:rPr lang="en-US" altLang="ko-KR" sz="1400" dirty="0"/>
              <a:t>expose : </a:t>
            </a:r>
            <a:r>
              <a:rPr lang="ko-KR" altLang="en-US" sz="1400" dirty="0"/>
              <a:t>외부에 노출할 </a:t>
            </a:r>
            <a:r>
              <a:rPr lang="ko-KR" altLang="en-US" sz="1400" dirty="0" err="1"/>
              <a:t>엔터티</a:t>
            </a:r>
            <a:r>
              <a:rPr lang="ko-KR" altLang="en-US" sz="1400" dirty="0"/>
              <a:t> 지정</a:t>
            </a:r>
            <a:endParaRPr lang="en-US" altLang="ko-KR" sz="1400" dirty="0"/>
          </a:p>
          <a:p>
            <a:pPr lvl="1">
              <a:buFontTx/>
              <a:buChar char="-"/>
            </a:pPr>
            <a:r>
              <a:rPr lang="en-US" altLang="ko-KR" sz="1400" dirty="0"/>
              <a:t>OData </a:t>
            </a:r>
            <a:r>
              <a:rPr lang="ko-KR" altLang="en-US" sz="1400" dirty="0"/>
              <a:t>프로토콜 </a:t>
            </a:r>
            <a:r>
              <a:rPr lang="en-US" altLang="ko-KR" sz="1400" dirty="0"/>
              <a:t>: </a:t>
            </a:r>
            <a:r>
              <a:rPr lang="ko-KR" altLang="en-US" sz="1400" dirty="0"/>
              <a:t>데이터를 </a:t>
            </a:r>
            <a:r>
              <a:rPr lang="en-US" altLang="ko-KR" sz="1400" dirty="0"/>
              <a:t>RESTful API </a:t>
            </a:r>
            <a:r>
              <a:rPr lang="ko-KR" altLang="en-US" sz="1400" dirty="0"/>
              <a:t>형식으로 제공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2943067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CDS</a:t>
            </a:r>
            <a:r>
              <a:rPr lang="ko-KR" altLang="en-US" sz="3600" dirty="0"/>
              <a:t>의 구성 요소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6A0DB548-095F-4292-9544-1A466791B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6. Service Binding</a:t>
            </a:r>
          </a:p>
          <a:p>
            <a:pPr lvl="1">
              <a:buFontTx/>
              <a:buChar char="-"/>
            </a:pPr>
            <a:r>
              <a:rPr lang="en-US" altLang="ko-KR" sz="1400" dirty="0"/>
              <a:t>Service Definition</a:t>
            </a:r>
            <a:r>
              <a:rPr lang="ko-KR" altLang="en-US" sz="1400" dirty="0"/>
              <a:t>을 활성화해 </a:t>
            </a:r>
            <a:r>
              <a:rPr lang="en-US" altLang="ko-KR" sz="1400" dirty="0"/>
              <a:t>RESTful API </a:t>
            </a:r>
            <a:r>
              <a:rPr lang="ko-KR" altLang="en-US" sz="1400" dirty="0"/>
              <a:t>또는 </a:t>
            </a:r>
            <a:r>
              <a:rPr lang="en-US" altLang="ko-KR" sz="1400" dirty="0"/>
              <a:t>OData </a:t>
            </a:r>
            <a:r>
              <a:rPr lang="ko-KR" altLang="en-US" sz="1400" dirty="0"/>
              <a:t>서비스 제공</a:t>
            </a:r>
            <a:endParaRPr lang="en-US" altLang="ko-KR" sz="1400" dirty="0"/>
          </a:p>
          <a:p>
            <a:pPr lvl="1">
              <a:buFontTx/>
              <a:buChar char="-"/>
            </a:pPr>
            <a:r>
              <a:rPr lang="en-US" altLang="ko-KR" sz="1400" dirty="0"/>
              <a:t>Binding </a:t>
            </a:r>
            <a:r>
              <a:rPr lang="ko-KR" altLang="en-US" sz="1400" dirty="0"/>
              <a:t>타입 </a:t>
            </a:r>
            <a:r>
              <a:rPr lang="en-US" altLang="ko-KR" sz="1400" dirty="0"/>
              <a:t>: OData V2, V4 </a:t>
            </a:r>
            <a:r>
              <a:rPr lang="ko-KR" altLang="en-US" sz="1400" dirty="0"/>
              <a:t>등 선택 가능</a:t>
            </a:r>
            <a:endParaRPr lang="en-US" altLang="ko-KR" sz="1400" dirty="0"/>
          </a:p>
          <a:p>
            <a:pPr lvl="1">
              <a:buFontTx/>
              <a:buChar char="-"/>
            </a:pPr>
            <a:r>
              <a:rPr lang="en-US" altLang="ko-KR" sz="1400" dirty="0"/>
              <a:t>Endpoint </a:t>
            </a:r>
            <a:r>
              <a:rPr lang="ko-KR" altLang="en-US" sz="1400" dirty="0"/>
              <a:t>설정</a:t>
            </a:r>
            <a:r>
              <a:rPr lang="en-US" altLang="ko-KR" sz="1400" dirty="0"/>
              <a:t> :</a:t>
            </a:r>
            <a:r>
              <a:rPr lang="ko-KR" altLang="en-US" sz="1400" dirty="0"/>
              <a:t> 외부에서 접근할 수 있는 서비스 </a:t>
            </a:r>
            <a:r>
              <a:rPr lang="en-US" altLang="ko-KR" sz="1400" dirty="0"/>
              <a:t>URL </a:t>
            </a:r>
            <a:r>
              <a:rPr lang="ko-KR" altLang="en-US" sz="1400" dirty="0"/>
              <a:t>생성</a:t>
            </a:r>
            <a:endParaRPr lang="en-US" altLang="ko-KR" sz="1400" dirty="0"/>
          </a:p>
          <a:p>
            <a:pPr lvl="1">
              <a:buFontTx/>
              <a:buChar char="-"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800" dirty="0"/>
              <a:t>※ </a:t>
            </a:r>
            <a:r>
              <a:rPr lang="en-US" altLang="ko-KR" sz="1800" dirty="0" err="1"/>
              <a:t>Odata</a:t>
            </a:r>
            <a:r>
              <a:rPr lang="en-US" altLang="ko-KR" sz="1800" dirty="0"/>
              <a:t> V2 vs V4 : </a:t>
            </a:r>
            <a:r>
              <a:rPr lang="ko-KR" altLang="en-US" sz="1800" dirty="0"/>
              <a:t>차이와 장단점</a:t>
            </a:r>
            <a:endParaRPr lang="en-US" altLang="ko-KR" sz="1800" dirty="0"/>
          </a:p>
          <a:p>
            <a:pPr lvl="1">
              <a:buFontTx/>
              <a:buChar char="-"/>
            </a:pPr>
            <a:r>
              <a:rPr lang="en-US" altLang="ko-KR" sz="1400" dirty="0"/>
              <a:t>OData V2</a:t>
            </a:r>
          </a:p>
          <a:p>
            <a:pPr lvl="2">
              <a:buFontTx/>
              <a:buChar char="-"/>
            </a:pPr>
            <a:r>
              <a:rPr lang="ko-KR" altLang="en-US" sz="1400" dirty="0"/>
              <a:t>기존 </a:t>
            </a:r>
            <a:r>
              <a:rPr lang="en-US" altLang="ko-KR" sz="1400" dirty="0"/>
              <a:t>SAP </a:t>
            </a:r>
            <a:r>
              <a:rPr lang="ko-KR" altLang="en-US" sz="1400" dirty="0"/>
              <a:t>시스템과의 호환성을 유지해야 하는 경우</a:t>
            </a:r>
            <a:endParaRPr lang="en-US" altLang="ko-KR" sz="1400" dirty="0"/>
          </a:p>
          <a:p>
            <a:pPr lvl="2">
              <a:buFontTx/>
              <a:buChar char="-"/>
            </a:pPr>
            <a:r>
              <a:rPr lang="ko-KR" altLang="en-US" sz="1400" dirty="0"/>
              <a:t>단순한 데이터 통신 및 구현이 필요한 경우</a:t>
            </a:r>
            <a:endParaRPr lang="en-US" altLang="ko-KR" sz="1400" dirty="0"/>
          </a:p>
          <a:p>
            <a:pPr lvl="1">
              <a:buFontTx/>
              <a:buChar char="-"/>
            </a:pPr>
            <a:r>
              <a:rPr lang="en-US" altLang="ko-KR" sz="1400" dirty="0"/>
              <a:t>OData V4</a:t>
            </a:r>
          </a:p>
          <a:p>
            <a:pPr lvl="2">
              <a:buFontTx/>
              <a:buChar char="-"/>
            </a:pPr>
            <a:r>
              <a:rPr lang="ko-KR" altLang="en-US" sz="1400" dirty="0"/>
              <a:t>최신 시스템 </a:t>
            </a:r>
            <a:r>
              <a:rPr lang="en-US" altLang="ko-KR" sz="1400" dirty="0"/>
              <a:t>(S/4HANA, BTP) </a:t>
            </a:r>
            <a:r>
              <a:rPr lang="ko-KR" altLang="en-US" sz="1400" dirty="0"/>
              <a:t>에서 성능 최적화와 확장성을 중시하는 경우</a:t>
            </a:r>
            <a:endParaRPr lang="en-US" altLang="ko-KR" sz="1400" dirty="0"/>
          </a:p>
          <a:p>
            <a:pPr lvl="2">
              <a:buFontTx/>
              <a:buChar char="-"/>
            </a:pPr>
            <a:r>
              <a:rPr lang="en-US" altLang="ko-KR" sz="1400" dirty="0"/>
              <a:t>JSON </a:t>
            </a:r>
            <a:r>
              <a:rPr lang="ko-KR" altLang="en-US" sz="1400" dirty="0"/>
              <a:t>기반 경량화를 원하거나 복잡한 계층적 데이터를 다루는 경우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2470572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CDS</a:t>
            </a:r>
            <a:r>
              <a:rPr lang="ko-KR" altLang="en-US" sz="3600" dirty="0"/>
              <a:t>의 구성 요소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6A0DB548-095F-4292-9544-1A466791B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1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※ </a:t>
            </a:r>
            <a:r>
              <a:rPr lang="en-US" altLang="ko-KR" sz="1800" dirty="0" err="1"/>
              <a:t>Odata</a:t>
            </a:r>
            <a:r>
              <a:rPr lang="en-US" altLang="ko-KR" sz="1800" dirty="0"/>
              <a:t> V2 vs V4 : </a:t>
            </a:r>
            <a:r>
              <a:rPr lang="ko-KR" altLang="en-US" sz="1800" dirty="0"/>
              <a:t>차이와 장단점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D69D8AE-CCCD-44E0-8DC9-4C63B723B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7846"/>
            <a:ext cx="6807200" cy="453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2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SAP BTP</a:t>
            </a:r>
            <a:r>
              <a:rPr lang="ko-KR" altLang="en-US" sz="3600" dirty="0"/>
              <a:t>의 주요 기능과 구성 요소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6A0DB548-095F-4292-9544-1A466791B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175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ko-KR" altLang="en-US" sz="1400" dirty="0"/>
              <a:t>데이터베이스 및 데이터 관리</a:t>
            </a:r>
            <a:br>
              <a:rPr lang="en-US" altLang="ko-KR" sz="1400" dirty="0"/>
            </a:br>
            <a:r>
              <a:rPr lang="ko-KR" altLang="en-US" sz="1400" dirty="0"/>
              <a:t>→ </a:t>
            </a:r>
            <a:r>
              <a:rPr lang="en-US" altLang="ko-KR" sz="1400" dirty="0"/>
              <a:t>SAP HANA Cloud, SAP Data Warehouse Cloud, SAP </a:t>
            </a:r>
            <a:r>
              <a:rPr lang="en-US" altLang="ko-KR" sz="1400" dirty="0" err="1"/>
              <a:t>Datasphere</a:t>
            </a:r>
            <a:endParaRPr lang="en-US" altLang="ko-KR" sz="1400" dirty="0"/>
          </a:p>
          <a:p>
            <a:pPr>
              <a:buFontTx/>
              <a:buChar char="-"/>
            </a:pPr>
            <a:endParaRPr lang="en-US" altLang="ko-KR" sz="1400" dirty="0"/>
          </a:p>
          <a:p>
            <a:pPr>
              <a:buFontTx/>
              <a:buChar char="-"/>
            </a:pPr>
            <a:r>
              <a:rPr lang="ko-KR" altLang="en-US" sz="1400" dirty="0"/>
              <a:t>애플리케이션 개발 및 통합</a:t>
            </a:r>
            <a:br>
              <a:rPr lang="en-US" altLang="ko-KR" sz="1400" dirty="0"/>
            </a:br>
            <a:r>
              <a:rPr lang="ko-KR" altLang="en-US" sz="1400" dirty="0"/>
              <a:t>→ </a:t>
            </a:r>
            <a:r>
              <a:rPr lang="en-US" altLang="ko-KR" sz="1400" dirty="0"/>
              <a:t>SAP Integration Suite, </a:t>
            </a:r>
            <a:r>
              <a:rPr lang="en-US" altLang="ko-KR" sz="1400" dirty="0">
                <a:solidFill>
                  <a:srgbClr val="FF0000"/>
                </a:solidFill>
              </a:rPr>
              <a:t>SAP Extension Suite</a:t>
            </a:r>
            <a:r>
              <a:rPr lang="en-US" altLang="ko-KR" sz="1400" dirty="0"/>
              <a:t>, SAP </a:t>
            </a:r>
            <a:r>
              <a:rPr lang="en-US" altLang="ko-KR" sz="1400" dirty="0" err="1"/>
              <a:t>AppGyver</a:t>
            </a:r>
            <a:endParaRPr lang="en-US" altLang="ko-KR" sz="1400" dirty="0"/>
          </a:p>
          <a:p>
            <a:pPr>
              <a:buFontTx/>
              <a:buChar char="-"/>
            </a:pPr>
            <a:endParaRPr lang="en-US" altLang="ko-KR" sz="1400" dirty="0"/>
          </a:p>
          <a:p>
            <a:pPr>
              <a:buFontTx/>
              <a:buChar char="-"/>
            </a:pPr>
            <a:r>
              <a:rPr lang="ko-KR" altLang="en-US" sz="1400" dirty="0"/>
              <a:t>분석 및 비즈니스 </a:t>
            </a:r>
            <a:r>
              <a:rPr lang="ko-KR" altLang="en-US" sz="1400" dirty="0" err="1"/>
              <a:t>인텔리전스</a:t>
            </a:r>
            <a:br>
              <a:rPr lang="en-US" altLang="ko-KR" sz="1400" dirty="0"/>
            </a:br>
            <a:r>
              <a:rPr lang="ko-KR" altLang="en-US" sz="1400" dirty="0"/>
              <a:t>→ </a:t>
            </a:r>
            <a:r>
              <a:rPr lang="en-US" altLang="ko-KR" sz="1400" dirty="0"/>
              <a:t>SAP Analytics Cloud, AI/Machine Learning Service</a:t>
            </a:r>
          </a:p>
          <a:p>
            <a:pPr>
              <a:buFontTx/>
              <a:buChar char="-"/>
            </a:pPr>
            <a:endParaRPr lang="en-US" altLang="ko-KR" sz="1400" dirty="0"/>
          </a:p>
          <a:p>
            <a:pPr>
              <a:buFontTx/>
              <a:buChar char="-"/>
            </a:pPr>
            <a:r>
              <a:rPr lang="ko-KR" altLang="en-US" sz="1400" dirty="0"/>
              <a:t>인텔리전트 기술</a:t>
            </a:r>
            <a:br>
              <a:rPr lang="en-US" altLang="ko-KR" sz="1400" dirty="0"/>
            </a:br>
            <a:r>
              <a:rPr lang="ko-KR" altLang="en-US" sz="1400" dirty="0"/>
              <a:t>→</a:t>
            </a:r>
            <a:r>
              <a:rPr lang="en-US" altLang="ko-KR" sz="1400" dirty="0"/>
              <a:t> SAP AI Core &amp; AI Foundation, SAP RPA(Robotic Process Automation), IoT(Internet of Things)</a:t>
            </a:r>
          </a:p>
        </p:txBody>
      </p:sp>
    </p:spTree>
    <p:extLst>
      <p:ext uri="{BB962C8B-B14F-4D97-AF65-F5344CB8AC3E}">
        <p14:creationId xmlns:p14="http://schemas.microsoft.com/office/powerpoint/2010/main" val="29720308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CDS</a:t>
            </a:r>
            <a:r>
              <a:rPr lang="ko-KR" altLang="en-US" sz="3600" dirty="0"/>
              <a:t>의 구성 요소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6A0DB548-095F-4292-9544-1A466791B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7. Association</a:t>
            </a:r>
          </a:p>
          <a:p>
            <a:pPr lvl="1">
              <a:buFontTx/>
              <a:buChar char="-"/>
            </a:pPr>
            <a:r>
              <a:rPr lang="en-US" altLang="ko-KR" sz="1400" dirty="0"/>
              <a:t>CDS</a:t>
            </a:r>
            <a:r>
              <a:rPr lang="ko-KR" altLang="en-US" sz="1400" dirty="0"/>
              <a:t>에서 테이블 간 관계를 정의해</a:t>
            </a:r>
            <a:r>
              <a:rPr lang="en-US" altLang="ko-KR" sz="1400" dirty="0"/>
              <a:t> </a:t>
            </a:r>
            <a:r>
              <a:rPr lang="ko-KR" altLang="en-US" sz="1400" dirty="0"/>
              <a:t>필요한 데이터 쉽게 참조</a:t>
            </a:r>
            <a:endParaRPr lang="en-US" altLang="ko-KR" sz="1400" dirty="0"/>
          </a:p>
          <a:p>
            <a:pPr lvl="1">
              <a:buFontTx/>
              <a:buChar char="-"/>
            </a:pPr>
            <a:r>
              <a:rPr lang="en-US" altLang="ko-KR" sz="1400" dirty="0"/>
              <a:t>Composition : </a:t>
            </a:r>
            <a:r>
              <a:rPr lang="ko-KR" altLang="en-US" sz="1400" dirty="0"/>
              <a:t>강한 의존 관계</a:t>
            </a:r>
            <a:endParaRPr lang="en-US" altLang="ko-KR" sz="1400" dirty="0"/>
          </a:p>
          <a:p>
            <a:pPr lvl="1">
              <a:buFontTx/>
              <a:buChar char="-"/>
            </a:pPr>
            <a:r>
              <a:rPr lang="en-US" altLang="ko-KR" sz="1400" dirty="0"/>
              <a:t>Association : </a:t>
            </a:r>
            <a:r>
              <a:rPr lang="ko-KR" altLang="en-US" sz="1400" dirty="0"/>
              <a:t>약한 의존 관계</a:t>
            </a:r>
            <a:endParaRPr lang="en-US" altLang="ko-KR" sz="1400" dirty="0"/>
          </a:p>
          <a:p>
            <a:pPr lvl="1">
              <a:buFontTx/>
              <a:buChar char="-"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800" dirty="0"/>
              <a:t>※ Composition</a:t>
            </a:r>
            <a:r>
              <a:rPr lang="ko-KR" altLang="en-US" sz="1800" dirty="0"/>
              <a:t>과 </a:t>
            </a:r>
            <a:r>
              <a:rPr lang="en-US" altLang="ko-KR" sz="1800" dirty="0"/>
              <a:t>Association</a:t>
            </a:r>
          </a:p>
          <a:p>
            <a:pPr lvl="1">
              <a:buFontTx/>
              <a:buChar char="-"/>
            </a:pPr>
            <a:r>
              <a:rPr lang="en-US" altLang="ko-KR" sz="1400" dirty="0"/>
              <a:t>Composition : </a:t>
            </a:r>
            <a:r>
              <a:rPr lang="ko-KR" altLang="en-US" sz="1400" dirty="0"/>
              <a:t>강한 의존 관계</a:t>
            </a:r>
            <a:endParaRPr lang="en-US" altLang="ko-KR" sz="1400" dirty="0"/>
          </a:p>
          <a:p>
            <a:pPr lvl="2">
              <a:buFontTx/>
              <a:buChar char="-"/>
            </a:pPr>
            <a:r>
              <a:rPr lang="ko-KR" altLang="en-US" sz="1400" dirty="0"/>
              <a:t>종속 데이터 </a:t>
            </a:r>
            <a:r>
              <a:rPr lang="en-US" altLang="ko-KR" sz="1400" dirty="0"/>
              <a:t>: </a:t>
            </a:r>
            <a:r>
              <a:rPr lang="ko-KR" altLang="en-US" sz="1400" dirty="0"/>
              <a:t>부모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엔터티가</a:t>
            </a:r>
            <a:r>
              <a:rPr lang="ko-KR" altLang="en-US" sz="1400" dirty="0"/>
              <a:t> 삭제되면 자식 </a:t>
            </a:r>
            <a:r>
              <a:rPr lang="ko-KR" altLang="en-US" sz="1400" dirty="0" err="1"/>
              <a:t>엔터티도</a:t>
            </a:r>
            <a:r>
              <a:rPr lang="ko-KR" altLang="en-US" sz="1400" dirty="0"/>
              <a:t> 함께 삭제됨</a:t>
            </a:r>
            <a:endParaRPr lang="en-US" altLang="ko-KR" sz="1400" dirty="0"/>
          </a:p>
          <a:p>
            <a:pPr lvl="2">
              <a:buFontTx/>
              <a:buChar char="-"/>
            </a:pPr>
            <a:r>
              <a:rPr lang="ko-KR" altLang="en-US" sz="1400" dirty="0"/>
              <a:t>트랜잭션 관리 </a:t>
            </a:r>
            <a:r>
              <a:rPr lang="en-US" altLang="ko-KR" sz="1400" dirty="0"/>
              <a:t>: </a:t>
            </a:r>
            <a:r>
              <a:rPr lang="ko-KR" altLang="en-US" sz="1400" dirty="0"/>
              <a:t>부모와 자식 데이터가 하나의 트랜잭션으로 처리됨</a:t>
            </a:r>
            <a:endParaRPr lang="en-US" altLang="ko-KR" sz="1400" dirty="0"/>
          </a:p>
          <a:p>
            <a:pPr lvl="1">
              <a:buFontTx/>
              <a:buChar char="-"/>
            </a:pPr>
            <a:r>
              <a:rPr lang="en-US" altLang="ko-KR" sz="1400" dirty="0"/>
              <a:t>Association : </a:t>
            </a:r>
            <a:r>
              <a:rPr lang="ko-KR" altLang="en-US" sz="1400" dirty="0"/>
              <a:t>약한 의존 관계</a:t>
            </a:r>
            <a:endParaRPr lang="en-US" altLang="ko-KR" sz="1400" dirty="0"/>
          </a:p>
          <a:p>
            <a:pPr lvl="2">
              <a:buFontTx/>
              <a:buChar char="-"/>
            </a:pPr>
            <a:r>
              <a:rPr lang="ko-KR" altLang="en-US" sz="1400" dirty="0"/>
              <a:t>독립 데이터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엔터티가</a:t>
            </a:r>
            <a:r>
              <a:rPr lang="ko-KR" altLang="en-US" sz="1400" dirty="0"/>
              <a:t> 서로 독립적이며</a:t>
            </a:r>
            <a:r>
              <a:rPr lang="en-US" altLang="ko-KR" sz="1400" dirty="0"/>
              <a:t>, </a:t>
            </a:r>
            <a:r>
              <a:rPr lang="ko-KR" altLang="en-US" sz="1400" dirty="0"/>
              <a:t>한 </a:t>
            </a:r>
            <a:r>
              <a:rPr lang="ko-KR" altLang="en-US" sz="1400" dirty="0" err="1"/>
              <a:t>엔터티가</a:t>
            </a:r>
            <a:r>
              <a:rPr lang="ko-KR" altLang="en-US" sz="1400" dirty="0"/>
              <a:t> 삭제되어도 다른 </a:t>
            </a:r>
            <a:r>
              <a:rPr lang="ko-KR" altLang="en-US" sz="1400" dirty="0" err="1"/>
              <a:t>엔터티는</a:t>
            </a:r>
            <a:r>
              <a:rPr lang="ko-KR" altLang="en-US" sz="1400" dirty="0"/>
              <a:t> 영향 받지 않음</a:t>
            </a:r>
            <a:endParaRPr lang="en-US" altLang="ko-KR" sz="1400" dirty="0"/>
          </a:p>
          <a:p>
            <a:pPr lvl="2">
              <a:buFontTx/>
              <a:buChar char="-"/>
            </a:pPr>
            <a:r>
              <a:rPr lang="en-US" altLang="ko-KR" sz="1400" dirty="0"/>
              <a:t>JOIN </a:t>
            </a:r>
            <a:r>
              <a:rPr lang="ko-KR" altLang="en-US" sz="1400" dirty="0"/>
              <a:t>기반 관계 </a:t>
            </a:r>
            <a:r>
              <a:rPr lang="en-US" altLang="ko-KR" sz="1400" dirty="0"/>
              <a:t>: </a:t>
            </a:r>
            <a:r>
              <a:rPr lang="ko-KR" altLang="en-US" sz="1400" dirty="0"/>
              <a:t>데이터 조회 시 </a:t>
            </a:r>
            <a:r>
              <a:rPr lang="en-US" altLang="ko-KR" sz="1400" dirty="0"/>
              <a:t>JOIN</a:t>
            </a:r>
            <a:r>
              <a:rPr lang="ko-KR" altLang="en-US" sz="1400" dirty="0"/>
              <a:t>을 통해 관계를 표현함</a:t>
            </a: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8500338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CDS</a:t>
            </a:r>
            <a:r>
              <a:rPr lang="ko-KR" altLang="en-US" sz="3600" dirty="0"/>
              <a:t>의 구성 요소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6A0DB548-095F-4292-9544-1A466791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8. Annotations</a:t>
            </a:r>
          </a:p>
          <a:p>
            <a:pPr lvl="1">
              <a:buFontTx/>
              <a:buChar char="-"/>
            </a:pPr>
            <a:r>
              <a:rPr lang="en-US" altLang="ko-KR" sz="1400" dirty="0"/>
              <a:t>CDS</a:t>
            </a:r>
            <a:r>
              <a:rPr lang="ko-KR" altLang="en-US" sz="1400" dirty="0"/>
              <a:t>의 각 요소에 메타데이터를 추가해 기능 확장</a:t>
            </a:r>
            <a:endParaRPr lang="en-US" altLang="ko-KR" sz="1400" dirty="0"/>
          </a:p>
          <a:p>
            <a:pPr lvl="1">
              <a:buFontTx/>
              <a:buChar char="-"/>
            </a:pPr>
            <a:r>
              <a:rPr lang="ko-KR" altLang="en-US" sz="1400" dirty="0"/>
              <a:t>구성 요소</a:t>
            </a:r>
            <a:endParaRPr lang="en-US" altLang="ko-KR" sz="1400" dirty="0"/>
          </a:p>
          <a:p>
            <a:pPr lvl="2">
              <a:buFontTx/>
              <a:buChar char="-"/>
            </a:pPr>
            <a:r>
              <a:rPr lang="en-US" altLang="ko-KR" sz="1400" dirty="0"/>
              <a:t>UI </a:t>
            </a:r>
            <a:r>
              <a:rPr lang="ko-KR" altLang="en-US" sz="1400" dirty="0"/>
              <a:t>관련 </a:t>
            </a:r>
            <a:r>
              <a:rPr lang="en-US" altLang="ko-KR" sz="1400" dirty="0"/>
              <a:t>: @UI,</a:t>
            </a:r>
            <a:r>
              <a:rPr lang="ko-KR" altLang="en-US" sz="1400" dirty="0"/>
              <a:t> </a:t>
            </a:r>
            <a:r>
              <a:rPr lang="en-US" altLang="ko-KR" sz="1400" dirty="0"/>
              <a:t>@</a:t>
            </a:r>
            <a:r>
              <a:rPr lang="en-US" altLang="ko-KR" sz="1400" dirty="0" err="1"/>
              <a:t>EndUserText</a:t>
            </a:r>
            <a:endParaRPr lang="en-US" altLang="ko-KR" sz="1400" dirty="0"/>
          </a:p>
          <a:p>
            <a:pPr lvl="2">
              <a:buFontTx/>
              <a:buChar char="-"/>
            </a:pPr>
            <a:r>
              <a:rPr lang="ko-KR" altLang="en-US" sz="1400" dirty="0"/>
              <a:t>비즈니스 로직 관련 </a:t>
            </a:r>
            <a:r>
              <a:rPr lang="en-US" altLang="ko-KR" sz="1400" dirty="0"/>
              <a:t>: @</a:t>
            </a:r>
            <a:r>
              <a:rPr lang="en-US" altLang="ko-KR" sz="1400" dirty="0" err="1"/>
              <a:t>ObjectModel</a:t>
            </a:r>
            <a:r>
              <a:rPr lang="en-US" altLang="ko-KR" sz="1400" dirty="0"/>
              <a:t>, @</a:t>
            </a:r>
            <a:r>
              <a:rPr lang="en-US" altLang="ko-KR" sz="1400" dirty="0" err="1"/>
              <a:t>AccessControl.authorizationCheck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053932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CDS</a:t>
            </a:r>
            <a:r>
              <a:rPr lang="ko-KR" altLang="en-US" sz="3600" dirty="0"/>
              <a:t>의 장점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6A0DB548-095F-4292-9544-1A466791B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1400" dirty="0"/>
              <a:t>비즈니스 로직과 데이터 모델의 분리</a:t>
            </a:r>
            <a:br>
              <a:rPr lang="en-US" altLang="ko-KR" sz="1400" dirty="0"/>
            </a:br>
            <a:r>
              <a:rPr lang="en-US" altLang="ko-KR" sz="1400" dirty="0"/>
              <a:t>: </a:t>
            </a:r>
            <a:r>
              <a:rPr lang="ko-KR" altLang="en-US" sz="1400" dirty="0"/>
              <a:t>데이터베이스 테이블과 별도로 논리적인 데이터 모델을 정의해 유지보수성 높임</a:t>
            </a:r>
            <a:endParaRPr lang="en-US" altLang="ko-KR" sz="1400" dirty="0"/>
          </a:p>
          <a:p>
            <a:pPr>
              <a:buFontTx/>
              <a:buChar char="-"/>
            </a:pPr>
            <a:endParaRPr lang="en-US" altLang="ko-KR" sz="1400" dirty="0"/>
          </a:p>
          <a:p>
            <a:pPr>
              <a:buFontTx/>
              <a:buChar char="-"/>
            </a:pPr>
            <a:r>
              <a:rPr lang="ko-KR" altLang="en-US" sz="1400" dirty="0"/>
              <a:t>강력한 데이터 필터링과 계산 기능</a:t>
            </a:r>
            <a:br>
              <a:rPr lang="en-US" altLang="ko-KR" sz="1400" dirty="0"/>
            </a:br>
            <a:r>
              <a:rPr lang="en-US" altLang="ko-KR" sz="1400" dirty="0"/>
              <a:t>: SQL </a:t>
            </a:r>
            <a:r>
              <a:rPr lang="ko-KR" altLang="en-US" sz="1400" dirty="0"/>
              <a:t>이상의 강력한 기능을 사용해 복잡한 데이터 구조를 쉽게 정의할 수 있음</a:t>
            </a:r>
            <a:endParaRPr lang="en-US" altLang="ko-KR" sz="1400" dirty="0"/>
          </a:p>
          <a:p>
            <a:pPr>
              <a:buFontTx/>
              <a:buChar char="-"/>
            </a:pPr>
            <a:endParaRPr lang="en-US" altLang="ko-KR" sz="1400" dirty="0"/>
          </a:p>
          <a:p>
            <a:pPr>
              <a:buFontTx/>
              <a:buChar char="-"/>
            </a:pPr>
            <a:r>
              <a:rPr lang="en-US" altLang="ko-KR" sz="1400" dirty="0"/>
              <a:t>UI </a:t>
            </a:r>
            <a:r>
              <a:rPr lang="ko-KR" altLang="en-US" sz="1400" dirty="0"/>
              <a:t>통합</a:t>
            </a:r>
            <a:br>
              <a:rPr lang="en-US" altLang="ko-KR" sz="1400" dirty="0"/>
            </a:br>
            <a:r>
              <a:rPr lang="en-US" altLang="ko-KR" sz="1400" dirty="0"/>
              <a:t>: Fiori Elements</a:t>
            </a:r>
            <a:r>
              <a:rPr lang="ko-KR" altLang="en-US" sz="1400" dirty="0"/>
              <a:t>와 같은 </a:t>
            </a:r>
            <a:r>
              <a:rPr lang="en-US" altLang="ko-KR" sz="1400" dirty="0"/>
              <a:t>SAP UI</a:t>
            </a:r>
            <a:r>
              <a:rPr lang="ko-KR" altLang="en-US" sz="1400" dirty="0"/>
              <a:t>와의 원활한 통합을 위해 </a:t>
            </a:r>
            <a:r>
              <a:rPr lang="ko-KR" altLang="en-US" sz="1400" dirty="0" err="1"/>
              <a:t>어노테이션을</a:t>
            </a:r>
            <a:r>
              <a:rPr lang="ko-KR" altLang="en-US" sz="1400" dirty="0"/>
              <a:t> 추가해 </a:t>
            </a:r>
            <a:r>
              <a:rPr lang="en-US" altLang="ko-KR" sz="1400" dirty="0"/>
              <a:t>UI </a:t>
            </a:r>
            <a:r>
              <a:rPr lang="ko-KR" altLang="en-US" sz="1400" dirty="0"/>
              <a:t>요소를 직접 정의할 수 있음</a:t>
            </a:r>
            <a:endParaRPr lang="en-US" altLang="ko-KR" sz="1400" dirty="0"/>
          </a:p>
          <a:p>
            <a:pPr>
              <a:buFontTx/>
              <a:buChar char="-"/>
            </a:pPr>
            <a:endParaRPr lang="en-US" altLang="ko-KR" sz="1400" dirty="0"/>
          </a:p>
          <a:p>
            <a:pPr>
              <a:buFontTx/>
              <a:buChar char="-"/>
            </a:pPr>
            <a:r>
              <a:rPr lang="en-US" altLang="ko-KR" sz="1400" dirty="0"/>
              <a:t>OData </a:t>
            </a:r>
            <a:r>
              <a:rPr lang="ko-KR" altLang="en-US" sz="1400" dirty="0"/>
              <a:t>서비스와의 연동</a:t>
            </a:r>
            <a:br>
              <a:rPr lang="en-US" altLang="ko-KR" sz="1400" dirty="0"/>
            </a:br>
            <a:r>
              <a:rPr lang="en-US" altLang="ko-KR" sz="1400" dirty="0"/>
              <a:t>: RAP</a:t>
            </a:r>
            <a:r>
              <a:rPr lang="ko-KR" altLang="en-US" sz="1400" dirty="0"/>
              <a:t> 모델과 함께 사용해 </a:t>
            </a:r>
            <a:r>
              <a:rPr lang="en-US" altLang="ko-KR" sz="1400" dirty="0"/>
              <a:t>OData </a:t>
            </a:r>
            <a:r>
              <a:rPr lang="ko-KR" altLang="en-US" sz="1400" dirty="0"/>
              <a:t>서비스를 자동으로 생성하고 외부 시스템과 쉽게 통합할 수 있음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575695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RAP </a:t>
            </a:r>
            <a:r>
              <a:rPr lang="ko-KR" altLang="en-US" sz="3600" dirty="0"/>
              <a:t>개발 실습 코드 설명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6A0DB548-095F-4292-9544-1A466791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altLang="ko-KR" sz="1800" dirty="0"/>
              <a:t>Dictionary(Database Tables)</a:t>
            </a:r>
          </a:p>
          <a:p>
            <a:pPr marL="514350" indent="-514350">
              <a:buAutoNum type="arabicPeriod"/>
            </a:pPr>
            <a:r>
              <a:rPr lang="en-US" altLang="ko-KR" sz="1800" dirty="0"/>
              <a:t>CDS(Core Data Services)</a:t>
            </a:r>
          </a:p>
          <a:p>
            <a:pPr marL="514350" indent="-514350">
              <a:buAutoNum type="arabicPeriod"/>
            </a:pPr>
            <a:r>
              <a:rPr lang="en-US" altLang="ko-KR" sz="1800" dirty="0"/>
              <a:t>Behavior Definition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1800" dirty="0"/>
              <a:t>Tips</a:t>
            </a:r>
          </a:p>
          <a:p>
            <a:pPr marL="514350" indent="-514350">
              <a:buAutoNum type="arabicPeriod"/>
            </a:pPr>
            <a:r>
              <a:rPr lang="en-US" altLang="ko-KR" sz="1800" dirty="0"/>
              <a:t>Service Definition</a:t>
            </a:r>
          </a:p>
          <a:p>
            <a:pPr marL="514350" indent="-514350">
              <a:buAutoNum type="arabicPeriod"/>
            </a:pPr>
            <a:r>
              <a:rPr lang="en-US" altLang="ko-KR" sz="1800" dirty="0"/>
              <a:t>Service Binding</a:t>
            </a:r>
          </a:p>
        </p:txBody>
      </p:sp>
    </p:spTree>
    <p:extLst>
      <p:ext uri="{BB962C8B-B14F-4D97-AF65-F5344CB8AC3E}">
        <p14:creationId xmlns:p14="http://schemas.microsoft.com/office/powerpoint/2010/main" val="39811199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Database Tables</a:t>
            </a:r>
            <a:endParaRPr lang="ko-KR" altLang="en-US" sz="3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35580F-9E5B-4C5D-9C45-04D57B368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453" y="1552030"/>
            <a:ext cx="5830947" cy="41132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19D3B2-1684-4569-9654-0CD751323C6D}"/>
              </a:ext>
            </a:extLst>
          </p:cNvPr>
          <p:cNvSpPr txBox="1"/>
          <p:nvPr/>
        </p:nvSpPr>
        <p:spPr>
          <a:xfrm>
            <a:off x="482600" y="1690688"/>
            <a:ext cx="6667500" cy="3381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@</a:t>
            </a:r>
            <a:r>
              <a:rPr lang="en-US" altLang="ko-KR" sz="1200" dirty="0" err="1"/>
              <a:t>EndUserText.label</a:t>
            </a:r>
            <a:r>
              <a:rPr lang="en-US" altLang="ko-KR" sz="1200" dirty="0"/>
              <a:t> : ‘Course table group H025’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테이블에 대한 </a:t>
            </a:r>
            <a:r>
              <a:rPr lang="en-US" altLang="ko-KR" sz="1200" dirty="0"/>
              <a:t>description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‘Course table group H025’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‘Course table group H025’</a:t>
            </a:r>
            <a:r>
              <a:rPr lang="ko-KR" altLang="en-US" sz="1200" dirty="0"/>
              <a:t> 레이블 제공</a:t>
            </a:r>
            <a:br>
              <a:rPr lang="en-US" altLang="ko-KR" sz="1200" dirty="0"/>
            </a:b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@</a:t>
            </a:r>
            <a:r>
              <a:rPr lang="en-US" altLang="ko-KR" sz="1200" dirty="0" err="1"/>
              <a:t>AbapCatalog.enhancement.category</a:t>
            </a:r>
            <a:r>
              <a:rPr lang="en-US" altLang="ko-KR" sz="1200" dirty="0"/>
              <a:t> : #NOT</a:t>
            </a:r>
            <a:r>
              <a:rPr lang="ko-KR" altLang="en-US" sz="1200" dirty="0"/>
              <a:t> </a:t>
            </a:r>
            <a:r>
              <a:rPr lang="en-US" altLang="ko-KR" sz="1200" dirty="0"/>
              <a:t>EXTENSIBLE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테이블이 확장 가능한지 여부 정의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#NOT</a:t>
            </a:r>
            <a:r>
              <a:rPr lang="ko-KR" altLang="en-US" sz="1200" dirty="0"/>
              <a:t> </a:t>
            </a:r>
            <a:r>
              <a:rPr lang="en-US" altLang="ko-KR" sz="1200" dirty="0"/>
              <a:t>EXTENSIBLE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해당 테이블은 다른 개발자가 구조를 확장할 수 없음</a:t>
            </a: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확장되지 않는 테이블이라 기본 정의된 필드만 사용 가능</a:t>
            </a: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데이터 모델의 안정성 유지</a:t>
            </a:r>
            <a:r>
              <a:rPr lang="en-US" altLang="ko-KR" sz="1200" dirty="0"/>
              <a:t>, </a:t>
            </a:r>
            <a:r>
              <a:rPr lang="ko-KR" altLang="en-US" sz="1200" dirty="0"/>
              <a:t>의도치 않은 확장 방지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주로 민감한 구조나 민감한 데이터 다루는 테이블에서 사용</a:t>
            </a:r>
            <a:r>
              <a:rPr lang="en-US" altLang="ko-KR" sz="1200" dirty="0"/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A6033C-A54C-4059-8919-CAD0EDA5E673}"/>
              </a:ext>
            </a:extLst>
          </p:cNvPr>
          <p:cNvSpPr/>
          <p:nvPr/>
        </p:nvSpPr>
        <p:spPr>
          <a:xfrm>
            <a:off x="5981700" y="1828800"/>
            <a:ext cx="4521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3246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C0D88B-05C8-407D-AB2F-A67272920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690688"/>
            <a:ext cx="6210300" cy="4380812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Database Tables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9D3B2-1684-4569-9654-0CD751323C6D}"/>
              </a:ext>
            </a:extLst>
          </p:cNvPr>
          <p:cNvSpPr txBox="1"/>
          <p:nvPr/>
        </p:nvSpPr>
        <p:spPr>
          <a:xfrm>
            <a:off x="482600" y="1690688"/>
            <a:ext cx="5613400" cy="4212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@</a:t>
            </a:r>
            <a:r>
              <a:rPr lang="en-US" altLang="ko-KR" sz="1200" dirty="0" err="1"/>
              <a:t>AbapCatalog.tableCategory</a:t>
            </a:r>
            <a:r>
              <a:rPr lang="en-US" altLang="ko-KR" sz="1200" dirty="0"/>
              <a:t> : #TRANSPARENT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테이블 유형 지정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#TRANSPARENT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실제 데이터베이스 레이어에 물리적으로</a:t>
            </a:r>
            <a:r>
              <a:rPr lang="en-US" altLang="ko-KR" sz="1200" dirty="0"/>
              <a:t> </a:t>
            </a:r>
            <a:r>
              <a:rPr lang="ko-KR" altLang="en-US" sz="1200" dirty="0"/>
              <a:t>존재하는 테이블</a:t>
            </a: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어플리케이션 서버와 데이터베이스 간 일대일 매핑 구조</a:t>
            </a: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SAP </a:t>
            </a:r>
            <a:r>
              <a:rPr lang="ko-KR" altLang="en-US" sz="1200" dirty="0"/>
              <a:t>시스템에서 가장 흔히 사용되는 테이블 유형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@</a:t>
            </a:r>
            <a:r>
              <a:rPr lang="en-US" altLang="ko-KR" sz="1200" dirty="0" err="1"/>
              <a:t>AbapCatalog.deliveryClass</a:t>
            </a:r>
            <a:r>
              <a:rPr lang="en-US" altLang="ko-KR" sz="1200" dirty="0"/>
              <a:t> : #A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테이블의 전송 클래스 정의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전송 클래스는 데이터를 클라이언트 간 전송하는 방법과 수정</a:t>
            </a:r>
            <a:br>
              <a:rPr lang="en-US" altLang="ko-KR" sz="1200" dirty="0"/>
            </a:br>
            <a:r>
              <a:rPr lang="ko-KR" altLang="en-US" sz="1200" dirty="0"/>
              <a:t>가능성을 제어함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#A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어플리케이션 데이터용으로 사용되는 클래스</a:t>
            </a: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고객이 수정 가능한 데이터</a:t>
            </a: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주로 운영 데이터나 마스터 데이터 저장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E17931-ABAE-42E0-A6A3-4734A0AA1D04}"/>
              </a:ext>
            </a:extLst>
          </p:cNvPr>
          <p:cNvSpPr/>
          <p:nvPr/>
        </p:nvSpPr>
        <p:spPr>
          <a:xfrm>
            <a:off x="6184900" y="2374900"/>
            <a:ext cx="3683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36894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C0D88B-05C8-407D-AB2F-A67272920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690688"/>
            <a:ext cx="6210300" cy="4380812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Database Tables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9D3B2-1684-4569-9654-0CD751323C6D}"/>
              </a:ext>
            </a:extLst>
          </p:cNvPr>
          <p:cNvSpPr txBox="1"/>
          <p:nvPr/>
        </p:nvSpPr>
        <p:spPr>
          <a:xfrm>
            <a:off x="482600" y="1690688"/>
            <a:ext cx="5613400" cy="4212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@</a:t>
            </a:r>
            <a:r>
              <a:rPr lang="en-US" altLang="ko-KR" sz="1200" dirty="0" err="1"/>
              <a:t>AbapCatalog.dataMaintenance</a:t>
            </a:r>
            <a:r>
              <a:rPr lang="en-US" altLang="ko-KR" sz="1200" dirty="0"/>
              <a:t> : #RESTRICTED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테이블 데이터를 수정하는 방법을 정의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#RESTRICTED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제한된 도구를 통해서만 데이터 유지보수가 가능</a:t>
            </a: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주로 데이터의 무결성을 보호하거나 권한 있는 사용자만</a:t>
            </a:r>
            <a:br>
              <a:rPr lang="en-US" altLang="ko-KR" sz="1200" dirty="0"/>
            </a:br>
            <a:r>
              <a:rPr lang="ko-KR" altLang="en-US" sz="1200" dirty="0"/>
              <a:t>테이블 데이터를 수정하도록 제한하는 경우 사용</a:t>
            </a: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ex) </a:t>
            </a:r>
            <a:r>
              <a:rPr lang="ko-KR" altLang="en-US" sz="1200" dirty="0"/>
              <a:t>데이터 수정은 </a:t>
            </a:r>
            <a:r>
              <a:rPr lang="en-US" altLang="ko-KR" sz="1200" b="1" dirty="0">
                <a:solidFill>
                  <a:srgbClr val="FF0000"/>
                </a:solidFill>
              </a:rPr>
              <a:t>SAP </a:t>
            </a:r>
            <a:r>
              <a:rPr lang="ko-KR" altLang="en-US" sz="1200" b="1" dirty="0">
                <a:solidFill>
                  <a:srgbClr val="FF0000"/>
                </a:solidFill>
              </a:rPr>
              <a:t>표준 유지보수 트랜잭션</a:t>
            </a:r>
            <a:r>
              <a:rPr lang="en-US" altLang="ko-KR" sz="1200" b="1" dirty="0">
                <a:solidFill>
                  <a:srgbClr val="FF0000"/>
                </a:solidFill>
              </a:rPr>
              <a:t>(EX: SM30)</a:t>
            </a:r>
            <a:br>
              <a:rPr lang="en-US" altLang="ko-KR" sz="1200" b="1" dirty="0">
                <a:solidFill>
                  <a:srgbClr val="FF0000"/>
                </a:solidFill>
              </a:rPr>
            </a:br>
            <a:r>
              <a:rPr lang="ko-KR" altLang="en-US" sz="1200" dirty="0"/>
              <a:t>에서만 가능하며</a:t>
            </a:r>
            <a:r>
              <a:rPr lang="en-US" altLang="ko-KR" sz="1200" dirty="0"/>
              <a:t>, </a:t>
            </a:r>
            <a:r>
              <a:rPr lang="ko-KR" altLang="en-US" sz="1200" dirty="0"/>
              <a:t>개발자가 직접 테이블 데이터를 수정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ko-KR" altLang="en-US" sz="1200" dirty="0"/>
              <a:t>변경할 수 없음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SAP </a:t>
            </a:r>
            <a:r>
              <a:rPr lang="ko-KR" altLang="en-US" sz="1200" dirty="0"/>
              <a:t>트랜잭션 코드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특정 기능을 수행하기 위해 </a:t>
            </a:r>
            <a:r>
              <a:rPr lang="en-US" altLang="ko-KR" sz="1200" dirty="0"/>
              <a:t>SAP</a:t>
            </a:r>
            <a:r>
              <a:rPr lang="ko-KR" altLang="en-US" sz="1200" dirty="0"/>
              <a:t> 시스템에서 제공하는</a:t>
            </a:r>
            <a:br>
              <a:rPr lang="en-US" altLang="ko-KR" sz="1200" dirty="0"/>
            </a:br>
            <a:r>
              <a:rPr lang="ko-KR" altLang="en-US" sz="1200" dirty="0"/>
              <a:t>작업 단위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SAP GUI</a:t>
            </a:r>
            <a:r>
              <a:rPr lang="ko-KR" altLang="en-US" sz="1200" dirty="0"/>
              <a:t>에서 실행할 수 있는 고유한 단축 코드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관련 프로그램</a:t>
            </a:r>
            <a:r>
              <a:rPr lang="en-US" altLang="ko-KR" sz="1200" dirty="0"/>
              <a:t>, </a:t>
            </a:r>
            <a:r>
              <a:rPr lang="ko-KR" altLang="en-US" sz="1200" dirty="0"/>
              <a:t>보고서 또는 어플리케이션에 직접 액세스함</a:t>
            </a:r>
            <a:endParaRPr lang="en-US" altLang="ko-KR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3A7759-75C0-48D8-BA4C-FFEF1BD95D9E}"/>
              </a:ext>
            </a:extLst>
          </p:cNvPr>
          <p:cNvSpPr/>
          <p:nvPr/>
        </p:nvSpPr>
        <p:spPr>
          <a:xfrm>
            <a:off x="6184900" y="2730499"/>
            <a:ext cx="3759200" cy="2222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8333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C0D88B-05C8-407D-AB2F-A67272920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690688"/>
            <a:ext cx="6210300" cy="4380812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Database Tables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9D3B2-1684-4569-9654-0CD751323C6D}"/>
              </a:ext>
            </a:extLst>
          </p:cNvPr>
          <p:cNvSpPr txBox="1"/>
          <p:nvPr/>
        </p:nvSpPr>
        <p:spPr>
          <a:xfrm>
            <a:off x="482600" y="1690688"/>
            <a:ext cx="5088467" cy="1996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@</a:t>
            </a:r>
            <a:r>
              <a:rPr lang="en-US" altLang="ko-KR" sz="1200" dirty="0" err="1"/>
              <a:t>Semantics.amount.currencyCode</a:t>
            </a:r>
            <a:r>
              <a:rPr lang="en-US" altLang="ko-KR" sz="1200" dirty="0"/>
              <a:t> : ‘zcourse_h025.currency_code’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err="1"/>
              <a:t>어노테이션은</a:t>
            </a:r>
            <a:r>
              <a:rPr lang="ko-KR" altLang="en-US" sz="1200" dirty="0"/>
              <a:t> 바로 아래에 선언된 필드 또는 엔티티에 적용됨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금액 필드</a:t>
            </a:r>
            <a:r>
              <a:rPr lang="en-US" altLang="ko-KR" sz="1200" dirty="0"/>
              <a:t>(price)</a:t>
            </a:r>
            <a:r>
              <a:rPr lang="ko-KR" altLang="en-US" sz="1200" dirty="0"/>
              <a:t>와 해당 통화 코드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currency_code</a:t>
            </a:r>
            <a:r>
              <a:rPr lang="en-US" altLang="ko-KR" sz="1200" dirty="0"/>
              <a:t>)</a:t>
            </a:r>
            <a:r>
              <a:rPr lang="ko-KR" altLang="en-US" sz="1200" dirty="0"/>
              <a:t> 필드 간 관계를</a:t>
            </a:r>
            <a:br>
              <a:rPr lang="en-US" altLang="ko-KR" sz="1200" dirty="0"/>
            </a:br>
            <a:r>
              <a:rPr lang="ko-KR" altLang="en-US" sz="1200" dirty="0"/>
              <a:t>정의하는 메타데이터임을 명시해줌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UI5/Fiori</a:t>
            </a:r>
            <a:r>
              <a:rPr lang="ko-KR" altLang="en-US" sz="1200" dirty="0"/>
              <a:t>에서 </a:t>
            </a:r>
            <a:r>
              <a:rPr lang="en-US" altLang="ko-KR" sz="1200" dirty="0"/>
              <a:t>price</a:t>
            </a:r>
            <a:r>
              <a:rPr lang="ko-KR" altLang="en-US" sz="1200" dirty="0"/>
              <a:t>를 표시할 때 </a:t>
            </a:r>
            <a:r>
              <a:rPr lang="en-US" altLang="ko-KR" sz="1200" dirty="0" err="1"/>
              <a:t>currency_code</a:t>
            </a:r>
            <a:r>
              <a:rPr lang="ko-KR" altLang="en-US" sz="1200" dirty="0"/>
              <a:t>가 자동으로</a:t>
            </a:r>
            <a:br>
              <a:rPr lang="en-US" altLang="ko-KR" sz="1200" dirty="0"/>
            </a:br>
            <a:r>
              <a:rPr lang="ko-KR" altLang="en-US" sz="1200" dirty="0"/>
              <a:t>연결되어 출력됨</a:t>
            </a:r>
            <a:br>
              <a:rPr lang="en-US" altLang="ko-KR" sz="1200" dirty="0"/>
            </a:br>
            <a:r>
              <a:rPr lang="en-US" altLang="ko-KR" sz="1200" dirty="0"/>
              <a:t>ex) UI</a:t>
            </a:r>
            <a:r>
              <a:rPr lang="ko-KR" altLang="en-US" sz="1200" dirty="0"/>
              <a:t>에 </a:t>
            </a:r>
            <a:r>
              <a:rPr lang="en-US" altLang="ko-KR" sz="1200" dirty="0"/>
              <a:t>100.00 USD </a:t>
            </a:r>
            <a:r>
              <a:rPr lang="ko-KR" altLang="en-US" sz="1200" dirty="0"/>
              <a:t>형태로 표시</a:t>
            </a:r>
            <a:endParaRPr lang="en-US" altLang="ko-KR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4B5C7F-E008-4880-BA1D-FCBEE5461AFC}"/>
              </a:ext>
            </a:extLst>
          </p:cNvPr>
          <p:cNvSpPr/>
          <p:nvPr/>
        </p:nvSpPr>
        <p:spPr>
          <a:xfrm>
            <a:off x="6375400" y="4407350"/>
            <a:ext cx="5346700" cy="2222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791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C0D88B-05C8-407D-AB2F-A67272920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690688"/>
            <a:ext cx="6210300" cy="4380812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Database Tables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9D3B2-1684-4569-9654-0CD751323C6D}"/>
              </a:ext>
            </a:extLst>
          </p:cNvPr>
          <p:cNvSpPr txBox="1"/>
          <p:nvPr/>
        </p:nvSpPr>
        <p:spPr>
          <a:xfrm>
            <a:off x="482600" y="1690688"/>
            <a:ext cx="5207000" cy="282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 err="1"/>
              <a:t>abap.clnt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클라이언트 정보</a:t>
            </a:r>
            <a:r>
              <a:rPr lang="en-US" altLang="ko-KR" sz="1200" dirty="0"/>
              <a:t> </a:t>
            </a:r>
            <a:r>
              <a:rPr lang="ko-KR" altLang="en-US" sz="1200" dirty="0"/>
              <a:t>저장하는 데이터 타입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다중 클라이언트 환경에서 데이터를 구분함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 err="1"/>
              <a:t>abap.raw</a:t>
            </a:r>
            <a:r>
              <a:rPr lang="en-US" altLang="ko-KR" sz="1200" dirty="0"/>
              <a:t>(16)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고유 식별을 위한 </a:t>
            </a:r>
            <a:r>
              <a:rPr lang="en-US" altLang="ko-KR" sz="1200" dirty="0"/>
              <a:t>UUID(16</a:t>
            </a:r>
            <a:r>
              <a:rPr lang="ko-KR" altLang="en-US" sz="1200" dirty="0"/>
              <a:t>바이트 바이너리 데이터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abap.int1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1</a:t>
            </a:r>
            <a:r>
              <a:rPr lang="ko-KR" altLang="en-US" sz="1200" dirty="0"/>
              <a:t>바이트 정수 데이터 타입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land1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SAP </a:t>
            </a:r>
            <a:r>
              <a:rPr lang="ko-KR" altLang="en-US" sz="1200" dirty="0"/>
              <a:t>표준 데이터 타입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국가</a:t>
            </a:r>
            <a:r>
              <a:rPr lang="en-US" altLang="ko-KR" sz="1200" dirty="0"/>
              <a:t> </a:t>
            </a:r>
            <a:r>
              <a:rPr lang="ko-KR" altLang="en-US" sz="1200" dirty="0"/>
              <a:t>코드</a:t>
            </a:r>
            <a:r>
              <a:rPr lang="en-US" altLang="ko-KR" sz="1200" dirty="0"/>
              <a:t>(ISO </a:t>
            </a:r>
            <a:r>
              <a:rPr lang="ko-KR" altLang="en-US" sz="1200" dirty="0"/>
              <a:t>표준 </a:t>
            </a:r>
            <a:r>
              <a:rPr lang="en-US" altLang="ko-KR" sz="1200" dirty="0"/>
              <a:t>2</a:t>
            </a:r>
            <a:r>
              <a:rPr lang="ko-KR" altLang="en-US" sz="1200" dirty="0"/>
              <a:t>자리</a:t>
            </a:r>
            <a:r>
              <a:rPr lang="en-US" altLang="ko-KR" sz="1200" dirty="0"/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4B5C7F-E008-4880-BA1D-FCBEE5461AFC}"/>
              </a:ext>
            </a:extLst>
          </p:cNvPr>
          <p:cNvSpPr/>
          <p:nvPr/>
        </p:nvSpPr>
        <p:spPr>
          <a:xfrm>
            <a:off x="6337300" y="3305173"/>
            <a:ext cx="4140200" cy="11398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5251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C0D88B-05C8-407D-AB2F-A67272920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690688"/>
            <a:ext cx="6210300" cy="4380812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Database Tables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9D3B2-1684-4569-9654-0CD751323C6D}"/>
              </a:ext>
            </a:extLst>
          </p:cNvPr>
          <p:cNvSpPr txBox="1"/>
          <p:nvPr/>
        </p:nvSpPr>
        <p:spPr>
          <a:xfrm>
            <a:off x="482600" y="1690688"/>
            <a:ext cx="5207000" cy="282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 err="1"/>
              <a:t>abap.curr</a:t>
            </a:r>
            <a:r>
              <a:rPr lang="en-US" altLang="ko-KR" sz="1200" dirty="0"/>
              <a:t>(6,2)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화폐 금액 데이터 타입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금액</a:t>
            </a:r>
            <a:r>
              <a:rPr lang="en-US" altLang="ko-KR" sz="1200" dirty="0"/>
              <a:t>(Amount)</a:t>
            </a:r>
            <a:r>
              <a:rPr lang="ko-KR" altLang="en-US" sz="1200" dirty="0"/>
              <a:t>을 표현하기 위해 사용됨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최대 </a:t>
            </a:r>
            <a:r>
              <a:rPr lang="en-US" altLang="ko-KR" sz="1200" dirty="0"/>
              <a:t>6</a:t>
            </a:r>
            <a:r>
              <a:rPr lang="ko-KR" altLang="en-US" sz="1200" dirty="0"/>
              <a:t>자리</a:t>
            </a:r>
            <a:r>
              <a:rPr lang="en-US" altLang="ko-KR" sz="1200" dirty="0"/>
              <a:t>(</a:t>
            </a:r>
            <a:r>
              <a:rPr lang="ko-KR" altLang="en-US" sz="1200" dirty="0"/>
              <a:t>소수점 </a:t>
            </a:r>
            <a:r>
              <a:rPr lang="en-US" altLang="ko-KR" sz="1200" dirty="0"/>
              <a:t>2</a:t>
            </a:r>
            <a:r>
              <a:rPr lang="ko-KR" altLang="en-US" sz="1200" dirty="0"/>
              <a:t>자리 포함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 err="1"/>
              <a:t>abap.cuky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가격의 통화 코드를 저장하는 데이터 타입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SAP </a:t>
            </a:r>
            <a:r>
              <a:rPr lang="ko-KR" altLang="en-US" sz="1200" dirty="0"/>
              <a:t>표준 화폐 코드 데이터 타입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 err="1"/>
              <a:t>timestampl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UTC </a:t>
            </a:r>
            <a:r>
              <a:rPr lang="ko-KR" altLang="en-US" sz="1200" dirty="0"/>
              <a:t>기준 타임스탬프를 표현하기 위한 데이터 타입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주로 날짜</a:t>
            </a:r>
            <a:r>
              <a:rPr lang="en-US" altLang="ko-KR" sz="1200" dirty="0"/>
              <a:t>, </a:t>
            </a:r>
            <a:r>
              <a:rPr lang="ko-KR" altLang="en-US" sz="1200" dirty="0"/>
              <a:t>시간 정보 고도로 정확하게 저장할 때 사용</a:t>
            </a:r>
            <a:endParaRPr lang="en-US" altLang="ko-KR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4B5C7F-E008-4880-BA1D-FCBEE5461AFC}"/>
              </a:ext>
            </a:extLst>
          </p:cNvPr>
          <p:cNvSpPr/>
          <p:nvPr/>
        </p:nvSpPr>
        <p:spPr>
          <a:xfrm>
            <a:off x="6337300" y="4610100"/>
            <a:ext cx="3505200" cy="787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6008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SAP Extension Suite</a:t>
            </a:r>
            <a:endParaRPr lang="ko-KR" altLang="en-US" sz="3600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6A0DB548-095F-4292-9544-1A466791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400" dirty="0"/>
              <a:t>SAP </a:t>
            </a:r>
            <a:r>
              <a:rPr lang="ko-KR" altLang="en-US" sz="1400" dirty="0"/>
              <a:t>애플리케이션 기능을 확장하거나 맞춤형 애플리케이션을 개발할 수 있는 플랫폼</a:t>
            </a:r>
            <a:endParaRPr lang="en-US" altLang="ko-KR" sz="1400" dirty="0"/>
          </a:p>
          <a:p>
            <a:pPr>
              <a:buFontTx/>
              <a:buChar char="-"/>
            </a:pPr>
            <a:endParaRPr lang="en-US" altLang="ko-KR" sz="1400" dirty="0"/>
          </a:p>
          <a:p>
            <a:pPr>
              <a:buFontTx/>
              <a:buChar char="-"/>
            </a:pPr>
            <a:r>
              <a:rPr lang="en-US" altLang="ko-KR" sz="1400" dirty="0"/>
              <a:t>SAP </a:t>
            </a:r>
            <a:r>
              <a:rPr lang="ko-KR" altLang="en-US" sz="1400" dirty="0"/>
              <a:t>기존 솔루션에 새로운 기능 추가</a:t>
            </a:r>
            <a:endParaRPr lang="en-US" altLang="ko-KR" sz="1400" dirty="0"/>
          </a:p>
          <a:p>
            <a:pPr>
              <a:buFontTx/>
              <a:buChar char="-"/>
            </a:pPr>
            <a:endParaRPr lang="en-US" altLang="ko-KR" sz="1400" dirty="0"/>
          </a:p>
          <a:p>
            <a:pPr>
              <a:buFontTx/>
              <a:buChar char="-"/>
            </a:pPr>
            <a:r>
              <a:rPr lang="ko-KR" altLang="en-US" sz="1400" dirty="0"/>
              <a:t>별도 기능을 클라우드 환경에서 개발해 기존 </a:t>
            </a:r>
            <a:r>
              <a:rPr lang="en-US" altLang="ko-KR" sz="1400" dirty="0"/>
              <a:t>SAP </a:t>
            </a:r>
            <a:r>
              <a:rPr lang="ko-KR" altLang="en-US" sz="1400" dirty="0"/>
              <a:t>시스템과 통합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380958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CDS(Core Data Services)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9D3B2-1684-4569-9654-0CD751323C6D}"/>
              </a:ext>
            </a:extLst>
          </p:cNvPr>
          <p:cNvSpPr txBox="1"/>
          <p:nvPr/>
        </p:nvSpPr>
        <p:spPr>
          <a:xfrm>
            <a:off x="482600" y="1690688"/>
            <a:ext cx="11074400" cy="4351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dirty="0"/>
              <a:t>Data Definitions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RAP : Layered Data Model </a:t>
            </a:r>
            <a:r>
              <a:rPr lang="ko-KR" altLang="en-US" sz="1200" dirty="0"/>
              <a:t>사용</a:t>
            </a:r>
            <a:br>
              <a:rPr lang="en-US" altLang="ko-KR" sz="1200" dirty="0"/>
            </a:br>
            <a:r>
              <a:rPr lang="en-US" altLang="ko-KR" sz="1200" dirty="0"/>
              <a:t>(Database Table </a:t>
            </a:r>
            <a:r>
              <a:rPr lang="ko-KR" altLang="en-US" sz="1200" dirty="0"/>
              <a:t>→ </a:t>
            </a:r>
            <a:r>
              <a:rPr lang="en-US" altLang="ko-KR" sz="1200" dirty="0"/>
              <a:t>Interface View </a:t>
            </a:r>
            <a:r>
              <a:rPr lang="ko-KR" altLang="en-US" sz="1200" dirty="0"/>
              <a:t>→ </a:t>
            </a:r>
            <a:r>
              <a:rPr lang="en-US" altLang="ko-KR" sz="1200" dirty="0"/>
              <a:t>Projection View </a:t>
            </a:r>
            <a:r>
              <a:rPr lang="ko-KR" altLang="en-US" sz="1200" dirty="0"/>
              <a:t>→ </a:t>
            </a:r>
            <a:r>
              <a:rPr lang="en-US" altLang="ko-KR" sz="1200" dirty="0"/>
              <a:t>Behavior Definition)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Interface View</a:t>
            </a:r>
            <a:br>
              <a:rPr lang="en-US" altLang="ko-KR" sz="1200" dirty="0"/>
            </a:br>
            <a:r>
              <a:rPr lang="en-US" altLang="ko-KR" sz="1200" dirty="0"/>
              <a:t>: Database Table</a:t>
            </a:r>
            <a:r>
              <a:rPr lang="ko-KR" altLang="en-US" sz="1200" dirty="0"/>
              <a:t> 기반으로 데이터를 추출하고</a:t>
            </a:r>
            <a:r>
              <a:rPr lang="en-US" altLang="ko-KR" sz="1200" dirty="0"/>
              <a:t>, </a:t>
            </a:r>
            <a:r>
              <a:rPr lang="ko-KR" altLang="en-US" sz="1200" dirty="0"/>
              <a:t>이 데이터를 </a:t>
            </a:r>
            <a:r>
              <a:rPr lang="en-US" altLang="ko-KR" sz="1200" dirty="0"/>
              <a:t>RAP</a:t>
            </a:r>
            <a:r>
              <a:rPr lang="ko-KR" altLang="en-US" sz="1200" dirty="0"/>
              <a:t>의 </a:t>
            </a:r>
            <a:r>
              <a:rPr lang="en-US" altLang="ko-KR" sz="1200" dirty="0"/>
              <a:t>Projection View</a:t>
            </a:r>
            <a:r>
              <a:rPr lang="ko-KR" altLang="en-US" sz="1200" dirty="0"/>
              <a:t>나</a:t>
            </a:r>
            <a:r>
              <a:rPr lang="en-US" altLang="ko-KR" sz="1200" dirty="0"/>
              <a:t> </a:t>
            </a:r>
            <a:r>
              <a:rPr lang="ko-KR" altLang="en-US" sz="1200" dirty="0"/>
              <a:t>비즈니스 로직에서 활용할 수 있음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Projection</a:t>
            </a:r>
            <a:r>
              <a:rPr lang="ko-KR" altLang="en-US" sz="1200" dirty="0"/>
              <a:t> </a:t>
            </a:r>
            <a:r>
              <a:rPr lang="en-US" altLang="ko-KR" sz="1200" dirty="0"/>
              <a:t>View</a:t>
            </a:r>
            <a:br>
              <a:rPr lang="en-US" altLang="ko-KR" sz="1200" dirty="0"/>
            </a:br>
            <a:r>
              <a:rPr lang="en-US" altLang="ko-KR" sz="1200" dirty="0"/>
              <a:t>: </a:t>
            </a:r>
            <a:r>
              <a:rPr lang="ko-KR" altLang="en-US" sz="1200" dirty="0"/>
              <a:t>기본 데이터 구조</a:t>
            </a:r>
            <a:r>
              <a:rPr lang="en-US" altLang="ko-KR" sz="1200" dirty="0"/>
              <a:t>(Base View, Interface View)</a:t>
            </a:r>
            <a:r>
              <a:rPr lang="ko-KR" altLang="en-US" sz="1200" dirty="0"/>
              <a:t>를 재사용해 부분적으로 필드나 데이터만 선택적으로 노출하거나 조작하기 위한 뷰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Consumption View</a:t>
            </a:r>
            <a:br>
              <a:rPr lang="en-US" altLang="ko-KR" sz="1200" dirty="0"/>
            </a:br>
            <a:r>
              <a:rPr lang="en-US" altLang="ko-KR" sz="1200" dirty="0"/>
              <a:t>: </a:t>
            </a:r>
            <a:r>
              <a:rPr lang="ko-KR" altLang="en-US" sz="1200" dirty="0"/>
              <a:t>최종 데이터를 </a:t>
            </a:r>
            <a:r>
              <a:rPr lang="en-US" altLang="ko-KR" sz="1200" dirty="0"/>
              <a:t>UI </a:t>
            </a:r>
            <a:r>
              <a:rPr lang="ko-KR" altLang="en-US" sz="1200" dirty="0"/>
              <a:t>또는 </a:t>
            </a:r>
            <a:r>
              <a:rPr lang="en-US" altLang="ko-KR" sz="1200" dirty="0"/>
              <a:t>OData </a:t>
            </a:r>
            <a:r>
              <a:rPr lang="ko-KR" altLang="en-US" sz="1200" dirty="0"/>
              <a:t>서비스에 노출하기 위한 뷰로</a:t>
            </a:r>
            <a:r>
              <a:rPr lang="en-US" altLang="ko-KR" sz="1200" dirty="0"/>
              <a:t>, </a:t>
            </a:r>
            <a:r>
              <a:rPr lang="ko-KR" altLang="en-US" sz="1200" dirty="0"/>
              <a:t>사용자와 가장 가까운 계층에서 작동하며</a:t>
            </a:r>
            <a:r>
              <a:rPr lang="en-US" altLang="ko-KR" sz="1200" dirty="0"/>
              <a:t>, </a:t>
            </a:r>
            <a:r>
              <a:rPr lang="ko-KR" altLang="en-US" sz="1200" dirty="0"/>
              <a:t>데이터를 직접 소비함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Behavior Definition</a:t>
            </a:r>
            <a:br>
              <a:rPr lang="en-US" altLang="ko-KR" sz="1200" dirty="0"/>
            </a:br>
            <a:r>
              <a:rPr lang="en-US" altLang="ko-KR" sz="1200" dirty="0"/>
              <a:t>: RAP</a:t>
            </a:r>
            <a:r>
              <a:rPr lang="ko-KR" altLang="en-US" sz="1200" dirty="0"/>
              <a:t>에서 </a:t>
            </a:r>
            <a:r>
              <a:rPr lang="en-US" altLang="ko-KR" sz="1200" dirty="0"/>
              <a:t>Business Entity</a:t>
            </a:r>
            <a:r>
              <a:rPr lang="ko-KR" altLang="en-US" sz="1200" dirty="0"/>
              <a:t>의 </a:t>
            </a:r>
            <a:r>
              <a:rPr lang="en-US" altLang="ko-KR" sz="1200" dirty="0"/>
              <a:t>Behavior</a:t>
            </a:r>
            <a:r>
              <a:rPr lang="ko-KR" altLang="en-US" sz="1200" dirty="0"/>
              <a:t>을 정의</a:t>
            </a:r>
            <a:r>
              <a:rPr lang="en-US" altLang="ko-KR" sz="1200" dirty="0"/>
              <a:t>(CRUD, Custom Logic, Draft </a:t>
            </a:r>
            <a:r>
              <a:rPr lang="ko-KR" altLang="en-US" sz="1200" dirty="0"/>
              <a:t>처리</a:t>
            </a:r>
            <a:r>
              <a:rPr lang="en-US" altLang="ko-KR" sz="1200" dirty="0"/>
              <a:t>, Association </a:t>
            </a:r>
            <a:r>
              <a:rPr lang="ko-KR" altLang="en-US" sz="1200" dirty="0"/>
              <a:t>동작 관리</a:t>
            </a:r>
            <a:r>
              <a:rPr lang="en-US" altLang="ko-KR" sz="1200" dirty="0"/>
              <a:t>, Authorization, Validation)</a:t>
            </a:r>
          </a:p>
        </p:txBody>
      </p:sp>
    </p:spTree>
    <p:extLst>
      <p:ext uri="{BB962C8B-B14F-4D97-AF65-F5344CB8AC3E}">
        <p14:creationId xmlns:p14="http://schemas.microsoft.com/office/powerpoint/2010/main" val="28434945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72AD22A-5330-4177-BE9D-C974CAFA4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496" y="1690688"/>
            <a:ext cx="6621808" cy="4677454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CDS(Core Data Services)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9D3B2-1684-4569-9654-0CD751323C6D}"/>
              </a:ext>
            </a:extLst>
          </p:cNvPr>
          <p:cNvSpPr txBox="1"/>
          <p:nvPr/>
        </p:nvSpPr>
        <p:spPr>
          <a:xfrm>
            <a:off x="482600" y="1690688"/>
            <a:ext cx="4876800" cy="3243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1) Data Definitions – Interface View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@</a:t>
            </a:r>
            <a:r>
              <a:rPr lang="en-US" altLang="ko-KR" sz="1200" dirty="0" err="1"/>
              <a:t>AccessControl.authorizationCheck</a:t>
            </a:r>
            <a:r>
              <a:rPr lang="en-US" altLang="ko-KR" sz="1200" dirty="0"/>
              <a:t>: #NOT_REQUIRED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RAP</a:t>
            </a:r>
            <a:r>
              <a:rPr lang="ko-KR" altLang="en-US" sz="1200" dirty="0"/>
              <a:t> 어플리케이션에서 데이터 액세스 시</a:t>
            </a:r>
            <a:r>
              <a:rPr lang="en-US" altLang="ko-KR" sz="1200" dirty="0"/>
              <a:t>, </a:t>
            </a:r>
            <a:r>
              <a:rPr lang="ko-KR" altLang="en-US" sz="1200" dirty="0"/>
              <a:t>권한 검사를</a:t>
            </a:r>
            <a:br>
              <a:rPr lang="en-US" altLang="ko-KR" sz="1200" dirty="0"/>
            </a:br>
            <a:r>
              <a:rPr lang="ko-KR" altLang="en-US" sz="1200" dirty="0"/>
              <a:t>요구하지 않도록 설정</a:t>
            </a: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테스트나 기본 데이터 정의에서 주로 사용됨</a:t>
            </a: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실제 운영 환경 권장 사항은 </a:t>
            </a:r>
            <a:r>
              <a:rPr lang="en-US" altLang="ko-KR" sz="1200" dirty="0"/>
              <a:t>#CHECK</a:t>
            </a:r>
            <a:r>
              <a:rPr lang="ko-KR" altLang="en-US" sz="1200" dirty="0"/>
              <a:t>로 설정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@</a:t>
            </a:r>
            <a:r>
              <a:rPr lang="en-US" altLang="ko-KR" sz="1200" dirty="0" err="1"/>
              <a:t>Metadata.ignorePropagatedAnnotations</a:t>
            </a:r>
            <a:r>
              <a:rPr lang="en-US" altLang="ko-KR" sz="1200" dirty="0"/>
              <a:t>: true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상위 엔티티로부터 전달된 </a:t>
            </a:r>
            <a:r>
              <a:rPr lang="ko-KR" altLang="en-US" sz="1200" dirty="0" err="1"/>
              <a:t>어노테이션</a:t>
            </a:r>
            <a:r>
              <a:rPr lang="ko-KR" altLang="en-US" sz="1200" dirty="0"/>
              <a:t> 무시하도록 설정</a:t>
            </a:r>
            <a:br>
              <a:rPr lang="en-US" altLang="ko-KR" sz="1200" dirty="0"/>
            </a:br>
            <a:r>
              <a:rPr lang="ko-KR" altLang="en-US" sz="1200" dirty="0"/>
              <a:t>→ 부모 </a:t>
            </a:r>
            <a:r>
              <a:rPr lang="en-US" altLang="ko-KR" sz="1200" dirty="0"/>
              <a:t>View</a:t>
            </a:r>
            <a:r>
              <a:rPr lang="ko-KR" altLang="en-US" sz="1200" dirty="0"/>
              <a:t>로부터 물려받은 메타데이터나 설정이</a:t>
            </a:r>
            <a:br>
              <a:rPr lang="en-US" altLang="ko-KR" sz="1200" dirty="0"/>
            </a:br>
            <a:r>
              <a:rPr lang="ko-KR" altLang="en-US" sz="1200" dirty="0"/>
              <a:t>하위 </a:t>
            </a:r>
            <a:r>
              <a:rPr lang="en-US" altLang="ko-KR" sz="1200" dirty="0"/>
              <a:t>View</a:t>
            </a:r>
            <a:r>
              <a:rPr lang="ko-KR" altLang="en-US" sz="1200" dirty="0"/>
              <a:t>에 적용되지 않도록 방지</a:t>
            </a:r>
            <a:endParaRPr lang="en-US" altLang="ko-KR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4B5C7F-E008-4880-BA1D-FCBEE5461AFC}"/>
              </a:ext>
            </a:extLst>
          </p:cNvPr>
          <p:cNvSpPr/>
          <p:nvPr/>
        </p:nvSpPr>
        <p:spPr>
          <a:xfrm>
            <a:off x="5626100" y="1905000"/>
            <a:ext cx="3175000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4105BD-24EE-4E83-9853-C5E2BDF60678}"/>
              </a:ext>
            </a:extLst>
          </p:cNvPr>
          <p:cNvSpPr/>
          <p:nvPr/>
        </p:nvSpPr>
        <p:spPr>
          <a:xfrm>
            <a:off x="5626100" y="2182812"/>
            <a:ext cx="2844800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55478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72AD22A-5330-4177-BE9D-C974CAFA4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100" y="1690688"/>
            <a:ext cx="6219204" cy="4393066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CDS(Core Data Services)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9D3B2-1684-4569-9654-0CD751323C6D}"/>
              </a:ext>
            </a:extLst>
          </p:cNvPr>
          <p:cNvSpPr txBox="1"/>
          <p:nvPr/>
        </p:nvSpPr>
        <p:spPr>
          <a:xfrm>
            <a:off x="482600" y="1690688"/>
            <a:ext cx="5270500" cy="1858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1) Data Definitions – Interface View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@</a:t>
            </a:r>
            <a:r>
              <a:rPr lang="en-US" altLang="ko-KR" sz="1200" dirty="0" err="1"/>
              <a:t>Semantics.systemDateTime.lastChangedAt</a:t>
            </a:r>
            <a:r>
              <a:rPr lang="en-US" altLang="ko-KR" sz="1200" dirty="0"/>
              <a:t>: true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해당 필드가 데이터가 마지막으로 변경된 시간을 기록함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@</a:t>
            </a:r>
            <a:r>
              <a:rPr lang="en-US" altLang="ko-KR" sz="1200" dirty="0" err="1"/>
              <a:t>Semantics.systemDateTime.localInstanceLastChangedAt</a:t>
            </a:r>
            <a:r>
              <a:rPr lang="en-US" altLang="ko-KR" sz="1200" dirty="0"/>
              <a:t>: true</a:t>
            </a:r>
          </a:p>
          <a:p>
            <a:pPr lvl="2">
              <a:lnSpc>
                <a:spcPct val="150000"/>
              </a:lnSpc>
            </a:pPr>
            <a:r>
              <a:rPr lang="en-US" altLang="ko-KR" sz="1200" dirty="0"/>
              <a:t>- </a:t>
            </a:r>
            <a:r>
              <a:rPr lang="ko-KR" altLang="en-US" sz="1200" dirty="0"/>
              <a:t>해당 필드가 로컬 시간대 기준 마지막 변경 시간을 기록함</a:t>
            </a:r>
            <a:endParaRPr lang="en-US" altLang="ko-KR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4B5C7F-E008-4880-BA1D-FCBEE5461AFC}"/>
              </a:ext>
            </a:extLst>
          </p:cNvPr>
          <p:cNvSpPr/>
          <p:nvPr/>
        </p:nvSpPr>
        <p:spPr>
          <a:xfrm>
            <a:off x="6248400" y="4615883"/>
            <a:ext cx="3581400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4105BD-24EE-4E83-9853-C5E2BDF60678}"/>
              </a:ext>
            </a:extLst>
          </p:cNvPr>
          <p:cNvSpPr/>
          <p:nvPr/>
        </p:nvSpPr>
        <p:spPr>
          <a:xfrm>
            <a:off x="6248400" y="4354512"/>
            <a:ext cx="2844800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13572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72AD22A-5330-4177-BE9D-C974CAFA4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900" y="1636634"/>
            <a:ext cx="6219204" cy="4393066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CDS(Core Data Services)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9D3B2-1684-4569-9654-0CD751323C6D}"/>
              </a:ext>
            </a:extLst>
          </p:cNvPr>
          <p:cNvSpPr txBox="1"/>
          <p:nvPr/>
        </p:nvSpPr>
        <p:spPr>
          <a:xfrm>
            <a:off x="487052" y="1636634"/>
            <a:ext cx="11497952" cy="4351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1) Data Definitions – Interface View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Composition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부모</a:t>
            </a:r>
            <a:r>
              <a:rPr lang="en-US" altLang="ko-KR" sz="1200" dirty="0"/>
              <a:t>-</a:t>
            </a:r>
            <a:r>
              <a:rPr lang="ko-KR" altLang="en-US" sz="1200" dirty="0"/>
              <a:t>자식 관계를 정의하며</a:t>
            </a:r>
            <a:r>
              <a:rPr lang="en-US" altLang="ko-KR" sz="1200" dirty="0"/>
              <a:t>, </a:t>
            </a:r>
            <a:r>
              <a:rPr lang="ko-KR" altLang="en-US" sz="1200" dirty="0"/>
              <a:t>자식 데이터를 부모와</a:t>
            </a:r>
            <a:r>
              <a:rPr lang="en-US" altLang="ko-KR" sz="1200" dirty="0"/>
              <a:t> </a:t>
            </a:r>
            <a:r>
              <a:rPr lang="ko-KR" altLang="en-US" sz="1200" dirty="0"/>
              <a:t>함께 관리함</a:t>
            </a: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Association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두 엔티티 간의 관계를 정의함</a:t>
            </a: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Cardinality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특정 데이터 집합의 중복 수치</a:t>
            </a: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Composition</a:t>
            </a:r>
            <a:r>
              <a:rPr lang="ko-KR" altLang="en-US" sz="1200" dirty="0"/>
              <a:t>에서는 필수</a:t>
            </a:r>
            <a:r>
              <a:rPr lang="en-US" altLang="ko-KR" sz="1200" dirty="0"/>
              <a:t>, Association</a:t>
            </a:r>
            <a:r>
              <a:rPr lang="ko-KR" altLang="en-US" sz="1200" dirty="0"/>
              <a:t>에서는 필수 아님</a:t>
            </a: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[0..*] : 0</a:t>
            </a:r>
            <a:r>
              <a:rPr lang="ko-KR" altLang="en-US" sz="1200" dirty="0"/>
              <a:t>개 이상의 엔티티가 연결될 수 있음</a:t>
            </a: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[1..1] : </a:t>
            </a:r>
            <a:r>
              <a:rPr lang="ko-KR" altLang="en-US" sz="1200" dirty="0"/>
              <a:t>항상 하나의 엔티티끼리 연결됨</a:t>
            </a: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Composition, Association</a:t>
            </a:r>
            <a:r>
              <a:rPr lang="ko-KR" altLang="en-US" sz="1200" dirty="0"/>
              <a:t>에서 정의한 후 엔티티에 필드로</a:t>
            </a:r>
            <a:r>
              <a:rPr lang="en-US" altLang="ko-KR" sz="1200" dirty="0"/>
              <a:t> </a:t>
            </a:r>
            <a:r>
              <a:rPr lang="ko-KR" altLang="en-US" sz="1200" dirty="0"/>
              <a:t>포함시키는 것은</a:t>
            </a:r>
            <a:br>
              <a:rPr lang="en-US" altLang="ko-KR" sz="1200" dirty="0"/>
            </a:br>
            <a:r>
              <a:rPr lang="ko-KR" altLang="en-US" sz="1200" dirty="0"/>
              <a:t> 필수</a:t>
            </a:r>
            <a:r>
              <a:rPr lang="en-US" altLang="ko-KR" sz="1200" dirty="0"/>
              <a:t>, </a:t>
            </a:r>
            <a:r>
              <a:rPr lang="ko-KR" altLang="en-US" sz="1200" dirty="0"/>
              <a:t>그 위치의 배치는 자유 → 일반적으로 맨 아래에 배치함</a:t>
            </a:r>
            <a:endParaRPr lang="en-US" altLang="ko-KR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4105BD-24EE-4E83-9853-C5E2BDF60678}"/>
              </a:ext>
            </a:extLst>
          </p:cNvPr>
          <p:cNvSpPr/>
          <p:nvPr/>
        </p:nvSpPr>
        <p:spPr>
          <a:xfrm>
            <a:off x="6286500" y="2489200"/>
            <a:ext cx="5698504" cy="673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059378-C402-469C-A43F-880CEA0E90E6}"/>
              </a:ext>
            </a:extLst>
          </p:cNvPr>
          <p:cNvSpPr/>
          <p:nvPr/>
        </p:nvSpPr>
        <p:spPr>
          <a:xfrm>
            <a:off x="6286500" y="4927600"/>
            <a:ext cx="698500" cy="482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98934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E50971-AEFC-49D5-B560-C2A10A038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800" y="1636634"/>
            <a:ext cx="6219204" cy="4372181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CDS(Core Data Services)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9D3B2-1684-4569-9654-0CD751323C6D}"/>
              </a:ext>
            </a:extLst>
          </p:cNvPr>
          <p:cNvSpPr txBox="1"/>
          <p:nvPr/>
        </p:nvSpPr>
        <p:spPr>
          <a:xfrm>
            <a:off x="487052" y="1636634"/>
            <a:ext cx="9406248" cy="425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1) Data Definitions – Projection View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@</a:t>
            </a:r>
            <a:r>
              <a:rPr lang="en-US" altLang="ko-KR" sz="1400" dirty="0" err="1"/>
              <a:t>ObjectModel.usageType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CDS</a:t>
            </a:r>
            <a:r>
              <a:rPr lang="ko-KR" altLang="en-US" sz="1400" dirty="0"/>
              <a:t> </a:t>
            </a:r>
            <a:r>
              <a:rPr lang="en-US" altLang="ko-KR" sz="1400" dirty="0"/>
              <a:t>View</a:t>
            </a:r>
            <a:r>
              <a:rPr lang="ko-KR" altLang="en-US" sz="1400" dirty="0"/>
              <a:t>의 용도</a:t>
            </a:r>
            <a:r>
              <a:rPr lang="en-US" altLang="ko-KR" sz="1400" dirty="0"/>
              <a:t>(Usage Type) </a:t>
            </a:r>
            <a:r>
              <a:rPr lang="ko-KR" altLang="en-US" sz="1400" dirty="0"/>
              <a:t>정의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/>
              <a:t>serviceQuality</a:t>
            </a:r>
            <a:r>
              <a:rPr lang="en-US" altLang="ko-KR" sz="1400" dirty="0"/>
              <a:t>: #X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엔티티가 서비스 제공용</a:t>
            </a:r>
            <a:r>
              <a:rPr lang="en-US" altLang="ko-KR" sz="1400" dirty="0"/>
              <a:t>(Service Exposure)</a:t>
            </a:r>
            <a:r>
              <a:rPr lang="ko-KR" altLang="en-US" sz="1400" dirty="0"/>
              <a:t>임을 나타냄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/>
              <a:t>sizeCategory</a:t>
            </a:r>
            <a:r>
              <a:rPr lang="en-US" altLang="ko-KR" sz="1400" dirty="0"/>
              <a:t>: #S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데이터 크기</a:t>
            </a:r>
            <a:r>
              <a:rPr lang="en-US" altLang="ko-KR" sz="1400" dirty="0"/>
              <a:t>(Category Size)</a:t>
            </a:r>
            <a:r>
              <a:rPr lang="ko-KR" altLang="en-US" sz="1400" dirty="0"/>
              <a:t>가 상대적으로 작음을 나타냄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/>
              <a:t>dataClass</a:t>
            </a:r>
            <a:r>
              <a:rPr lang="en-US" altLang="ko-KR" sz="1400" dirty="0"/>
              <a:t>: #MIXED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데이터 클래스가 마스터 데이터와 트랜잭션 데이터가</a:t>
            </a:r>
            <a:br>
              <a:rPr lang="en-US" altLang="ko-KR" sz="1400" dirty="0"/>
            </a:br>
            <a:r>
              <a:rPr lang="ko-KR" altLang="en-US" sz="1400" dirty="0"/>
              <a:t>혼합된 구조임을 나타냄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Association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association to parent </a:t>
            </a:r>
            <a:r>
              <a:rPr lang="ko-KR" altLang="en-US" sz="1400" dirty="0"/>
              <a:t>구문을 통해 해당 엔티티가 자식 엔티티로써 부모 엔티티를 참조함을 나타냄</a:t>
            </a: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4105BD-24EE-4E83-9853-C5E2BDF60678}"/>
              </a:ext>
            </a:extLst>
          </p:cNvPr>
          <p:cNvSpPr/>
          <p:nvPr/>
        </p:nvSpPr>
        <p:spPr>
          <a:xfrm>
            <a:off x="6057900" y="2387600"/>
            <a:ext cx="1562100" cy="5745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3B66F4-40E5-4436-B363-945D99C24898}"/>
              </a:ext>
            </a:extLst>
          </p:cNvPr>
          <p:cNvSpPr/>
          <p:nvPr/>
        </p:nvSpPr>
        <p:spPr>
          <a:xfrm>
            <a:off x="6286500" y="3308508"/>
            <a:ext cx="5647704" cy="3379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8036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5B3C66A-169F-4D14-AE3D-29A2F9A42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900" y="1690688"/>
            <a:ext cx="5520048" cy="2725708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CDS(Core Data Services)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9D3B2-1684-4569-9654-0CD751323C6D}"/>
              </a:ext>
            </a:extLst>
          </p:cNvPr>
          <p:cNvSpPr txBox="1"/>
          <p:nvPr/>
        </p:nvSpPr>
        <p:spPr>
          <a:xfrm>
            <a:off x="487052" y="1636634"/>
            <a:ext cx="8675538" cy="3243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1) Data Definitions – Interface View(Value help)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값</a:t>
            </a:r>
            <a:r>
              <a:rPr lang="en-US" altLang="ko-KR" sz="1200" dirty="0"/>
              <a:t> </a:t>
            </a:r>
            <a:r>
              <a:rPr lang="ko-KR" altLang="en-US" sz="1200" dirty="0"/>
              <a:t>도움말</a:t>
            </a:r>
            <a:r>
              <a:rPr lang="en-US" altLang="ko-KR" sz="1200" dirty="0"/>
              <a:t>(Value Help) </a:t>
            </a:r>
            <a:r>
              <a:rPr lang="ko-KR" altLang="en-US" sz="1200" dirty="0"/>
              <a:t>엔티티로</a:t>
            </a:r>
            <a:r>
              <a:rPr lang="en-US" altLang="ko-KR" sz="1200" dirty="0"/>
              <a:t>, SAP Fiori </a:t>
            </a:r>
            <a:r>
              <a:rPr lang="ko-KR" altLang="en-US" sz="1200" dirty="0"/>
              <a:t>또는 </a:t>
            </a:r>
            <a:r>
              <a:rPr lang="en-US" altLang="ko-KR" sz="1200" dirty="0"/>
              <a:t>OData </a:t>
            </a:r>
            <a:r>
              <a:rPr lang="ko-KR" altLang="en-US" sz="1200" dirty="0"/>
              <a:t>서비스에서</a:t>
            </a:r>
            <a:br>
              <a:rPr lang="en-US" altLang="ko-KR" sz="1200" dirty="0"/>
            </a:br>
            <a:r>
              <a:rPr lang="ko-KR" altLang="en-US" sz="1200" dirty="0"/>
              <a:t>직관적이고 동적인 국가 정보를 제공하기 위해 설계됨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_Text[1: Language = $</a:t>
            </a:r>
            <a:r>
              <a:rPr lang="en-US" altLang="ko-KR" sz="1200" dirty="0" err="1"/>
              <a:t>session.system_language</a:t>
            </a:r>
            <a:r>
              <a:rPr lang="en-US" altLang="ko-KR" sz="1200" dirty="0"/>
              <a:t>].</a:t>
            </a:r>
            <a:r>
              <a:rPr lang="en-US" altLang="ko-KR" sz="1200" dirty="0" err="1"/>
              <a:t>CountryName</a:t>
            </a: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1: </a:t>
            </a:r>
            <a:r>
              <a:rPr lang="ko-KR" altLang="en-US" sz="1200" dirty="0"/>
              <a:t>은 최대 하나의 결과만 반환한다는 뜻</a:t>
            </a: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 err="1"/>
              <a:t>I_Country</a:t>
            </a:r>
            <a:r>
              <a:rPr lang="ko-KR" altLang="en-US" sz="1200" dirty="0"/>
              <a:t>에 정의된 다국어 텍스트 관리 엔티티와의 </a:t>
            </a:r>
            <a:r>
              <a:rPr lang="en-US" altLang="ko-KR" sz="1200" dirty="0"/>
              <a:t>Association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[1: Language = $</a:t>
            </a:r>
            <a:r>
              <a:rPr lang="en-US" altLang="ko-KR" sz="1200" dirty="0" err="1"/>
              <a:t>session.system_language</a:t>
            </a:r>
            <a:r>
              <a:rPr lang="en-US" altLang="ko-KR" sz="1200" dirty="0"/>
              <a:t>]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사용자</a:t>
            </a:r>
            <a:r>
              <a:rPr lang="en-US" altLang="ko-KR" sz="1200" dirty="0"/>
              <a:t> </a:t>
            </a:r>
            <a:r>
              <a:rPr lang="ko-KR" altLang="en-US" sz="1200" dirty="0"/>
              <a:t>세션 언어를 기준으로 텍스트 필터링</a:t>
            </a:r>
            <a:br>
              <a:rPr lang="en-US" altLang="ko-KR" sz="1200" dirty="0"/>
            </a:br>
            <a:r>
              <a:rPr lang="en-US" altLang="ko-KR" sz="1200" dirty="0"/>
              <a:t>ex) </a:t>
            </a:r>
            <a:r>
              <a:rPr lang="ko-KR" altLang="en-US" sz="1200" dirty="0"/>
              <a:t>사용자가 세션 언어를 </a:t>
            </a:r>
            <a:r>
              <a:rPr lang="en-US" altLang="ko-KR" sz="1200" dirty="0"/>
              <a:t>KO(</a:t>
            </a:r>
            <a:r>
              <a:rPr lang="ko-KR" altLang="en-US" sz="1200" dirty="0"/>
              <a:t>한국어</a:t>
            </a:r>
            <a:r>
              <a:rPr lang="en-US" altLang="ko-KR" sz="1200" dirty="0"/>
              <a:t>)</a:t>
            </a:r>
            <a:r>
              <a:rPr lang="ko-KR" altLang="en-US" sz="1200" dirty="0"/>
              <a:t>로 설정하면</a:t>
            </a:r>
            <a:r>
              <a:rPr lang="en-US" altLang="ko-KR" sz="1200" dirty="0"/>
              <a:t> </a:t>
            </a:r>
            <a:r>
              <a:rPr lang="ko-KR" altLang="en-US" sz="1200" dirty="0"/>
              <a:t>한국어로 된 국가 이름 반환</a:t>
            </a:r>
            <a:endParaRPr lang="en-US" altLang="ko-KR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4105BD-24EE-4E83-9853-C5E2BDF60678}"/>
              </a:ext>
            </a:extLst>
          </p:cNvPr>
          <p:cNvSpPr/>
          <p:nvPr/>
        </p:nvSpPr>
        <p:spPr>
          <a:xfrm>
            <a:off x="7061200" y="3682999"/>
            <a:ext cx="4643748" cy="2159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80EC81-F883-4829-A9CC-7CFFA49059B1}"/>
              </a:ext>
            </a:extLst>
          </p:cNvPr>
          <p:cNvSpPr/>
          <p:nvPr/>
        </p:nvSpPr>
        <p:spPr>
          <a:xfrm>
            <a:off x="9513738" y="3225800"/>
            <a:ext cx="1560662" cy="215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23561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CDS(Core Data Services)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9D3B2-1684-4569-9654-0CD751323C6D}"/>
              </a:ext>
            </a:extLst>
          </p:cNvPr>
          <p:cNvSpPr txBox="1"/>
          <p:nvPr/>
        </p:nvSpPr>
        <p:spPr>
          <a:xfrm>
            <a:off x="487052" y="1636634"/>
            <a:ext cx="10866748" cy="3797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1) Data Definitions – Consumption View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Root</a:t>
            </a:r>
            <a:r>
              <a:rPr lang="ko-KR" altLang="en-US" sz="1200" dirty="0"/>
              <a:t> </a:t>
            </a:r>
            <a:r>
              <a:rPr lang="en-US" altLang="ko-KR" sz="1200" dirty="0"/>
              <a:t>View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데이터 소비의 </a:t>
            </a:r>
            <a:r>
              <a:rPr lang="ko-KR" altLang="en-US" sz="1200" dirty="0" err="1"/>
              <a:t>진입점</a:t>
            </a:r>
            <a:endParaRPr lang="en-US" altLang="ko-KR" sz="1200" dirty="0"/>
          </a:p>
          <a:p>
            <a:pPr marL="1657350" lvl="3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OData </a:t>
            </a:r>
            <a:r>
              <a:rPr lang="ko-KR" altLang="en-US" sz="1200" dirty="0"/>
              <a:t>서비스 </a:t>
            </a:r>
            <a:r>
              <a:rPr lang="en-US" altLang="ko-KR" sz="1200" dirty="0"/>
              <a:t>Fiori Elements, </a:t>
            </a:r>
            <a:r>
              <a:rPr lang="ko-KR" altLang="en-US" sz="1200" dirty="0"/>
              <a:t>외부 어플리케이션같은 소비 계층에서 데이터를 가져오는 </a:t>
            </a:r>
            <a:r>
              <a:rPr lang="ko-KR" altLang="en-US" sz="1200" dirty="0" err="1"/>
              <a:t>진입점</a:t>
            </a:r>
            <a:endParaRPr lang="en-US" altLang="ko-KR" sz="1200" dirty="0"/>
          </a:p>
          <a:p>
            <a:pPr marL="1657350" lvl="3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모든 데이터 소비는 </a:t>
            </a:r>
            <a:r>
              <a:rPr lang="en-US" altLang="ko-KR" sz="1200" dirty="0"/>
              <a:t>Root View</a:t>
            </a:r>
            <a:r>
              <a:rPr lang="ko-KR" altLang="en-US" sz="1200" dirty="0"/>
              <a:t>를 통해 이루어짐</a:t>
            </a:r>
            <a:endParaRPr lang="en-US" altLang="ko-KR" sz="12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dirty="0"/>
              <a:t>Behavior</a:t>
            </a:r>
            <a:r>
              <a:rPr lang="ko-KR" altLang="en-US" sz="1200" dirty="0"/>
              <a:t>와 연결</a:t>
            </a:r>
            <a:endParaRPr lang="en-US" altLang="ko-KR" sz="1200" dirty="0"/>
          </a:p>
          <a:p>
            <a:pPr marL="1657350" lvl="3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Root View</a:t>
            </a:r>
            <a:r>
              <a:rPr lang="ko-KR" altLang="en-US" sz="1200" dirty="0"/>
              <a:t>는 </a:t>
            </a:r>
            <a:r>
              <a:rPr lang="en-US" altLang="ko-KR" sz="1200" dirty="0"/>
              <a:t>SAP RAP</a:t>
            </a:r>
            <a:r>
              <a:rPr lang="ko-KR" altLang="en-US" sz="1200" dirty="0"/>
              <a:t>에서 </a:t>
            </a:r>
            <a:r>
              <a:rPr lang="en-US" altLang="ko-KR" sz="1200" dirty="0"/>
              <a:t>Behavior Definition</a:t>
            </a:r>
            <a:r>
              <a:rPr lang="ko-KR" altLang="en-US" sz="1200" dirty="0"/>
              <a:t>과 연결되어 </a:t>
            </a:r>
            <a:r>
              <a:rPr lang="en-US" altLang="ko-KR" sz="1200" dirty="0"/>
              <a:t>CRUD </a:t>
            </a:r>
            <a:r>
              <a:rPr lang="ko-KR" altLang="en-US" sz="1200" dirty="0"/>
              <a:t>작업과 추가적인 비즈니스 로직을 처리함</a:t>
            </a:r>
            <a:br>
              <a:rPr lang="en-US" altLang="ko-KR" sz="1200" dirty="0"/>
            </a:br>
            <a:r>
              <a:rPr lang="en-US" altLang="ko-KR" sz="1200" dirty="0"/>
              <a:t>ex) </a:t>
            </a:r>
            <a:r>
              <a:rPr lang="ko-KR" altLang="en-US" sz="1200" dirty="0"/>
              <a:t>데이터 생성</a:t>
            </a:r>
            <a:r>
              <a:rPr lang="en-US" altLang="ko-KR" sz="1200" dirty="0"/>
              <a:t>, </a:t>
            </a:r>
            <a:r>
              <a:rPr lang="ko-KR" altLang="en-US" sz="1200" dirty="0"/>
              <a:t>삭제 시 </a:t>
            </a:r>
            <a:r>
              <a:rPr lang="en-US" altLang="ko-KR" sz="1200" dirty="0"/>
              <a:t>Root View</a:t>
            </a:r>
            <a:r>
              <a:rPr lang="ko-KR" altLang="en-US" sz="1200" dirty="0"/>
              <a:t>가 필요</a:t>
            </a:r>
            <a:endParaRPr lang="en-US" altLang="ko-KR" sz="12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dirty="0"/>
              <a:t>OData </a:t>
            </a:r>
            <a:r>
              <a:rPr lang="ko-KR" altLang="en-US" sz="1200" dirty="0"/>
              <a:t>서비스 생성</a:t>
            </a:r>
            <a:endParaRPr lang="en-US" altLang="ko-KR" sz="1200" dirty="0"/>
          </a:p>
          <a:p>
            <a:pPr marL="1657350" lvl="3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SAP</a:t>
            </a:r>
            <a:r>
              <a:rPr lang="ko-KR" altLang="en-US" sz="1200" dirty="0"/>
              <a:t> </a:t>
            </a:r>
            <a:r>
              <a:rPr lang="en-US" altLang="ko-KR" sz="1200" dirty="0"/>
              <a:t>Gateway</a:t>
            </a:r>
            <a:r>
              <a:rPr lang="ko-KR" altLang="en-US" sz="1200" dirty="0"/>
              <a:t>에서 </a:t>
            </a:r>
            <a:r>
              <a:rPr lang="en-US" altLang="ko-KR" sz="1200" dirty="0"/>
              <a:t>OData </a:t>
            </a:r>
            <a:r>
              <a:rPr lang="ko-KR" altLang="en-US" sz="1200" dirty="0"/>
              <a:t>서비스를 생성하려면 </a:t>
            </a:r>
            <a:r>
              <a:rPr lang="en-US" altLang="ko-KR" sz="1200" dirty="0"/>
              <a:t>Root View</a:t>
            </a:r>
            <a:r>
              <a:rPr lang="ko-KR" altLang="en-US" sz="1200" dirty="0"/>
              <a:t>로 정의된 </a:t>
            </a:r>
            <a:r>
              <a:rPr lang="en-US" altLang="ko-KR" sz="1200" dirty="0"/>
              <a:t>CDS </a:t>
            </a:r>
            <a:r>
              <a:rPr lang="ko-KR" altLang="en-US" sz="1200" dirty="0"/>
              <a:t>엔티티가 필요함</a:t>
            </a:r>
            <a:endParaRPr lang="en-US" altLang="ko-KR" sz="1200" dirty="0"/>
          </a:p>
          <a:p>
            <a:pPr marL="1657350" lvl="3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OData </a:t>
            </a:r>
            <a:r>
              <a:rPr lang="ko-KR" altLang="en-US" sz="1200" dirty="0"/>
              <a:t>서비스의 엔티티 세트는 </a:t>
            </a:r>
            <a:r>
              <a:rPr lang="en-US" altLang="ko-KR" sz="1200" dirty="0"/>
              <a:t>Root View</a:t>
            </a:r>
            <a:r>
              <a:rPr lang="ko-KR" altLang="en-US" sz="1200" dirty="0"/>
              <a:t>에서 정의된 데이터 구조를 기반으로 생성됨</a:t>
            </a:r>
            <a:endParaRPr lang="en-US" altLang="ko-KR" sz="12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데이터 계층의 최상의 정의</a:t>
            </a:r>
            <a:endParaRPr lang="en-US" altLang="ko-KR" sz="1200" dirty="0"/>
          </a:p>
          <a:p>
            <a:pPr marL="1657350" lvl="3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Root View</a:t>
            </a:r>
            <a:r>
              <a:rPr lang="ko-KR" altLang="en-US" sz="1200" dirty="0"/>
              <a:t>는 데이터 모델 계층에서 최상위에 위치하며</a:t>
            </a:r>
            <a:r>
              <a:rPr lang="en-US" altLang="ko-KR" sz="1200" dirty="0"/>
              <a:t>, </a:t>
            </a:r>
            <a:r>
              <a:rPr lang="ko-KR" altLang="en-US" sz="1200" dirty="0"/>
              <a:t>다른 엔티티와의 관계</a:t>
            </a:r>
            <a:r>
              <a:rPr lang="en-US" altLang="ko-KR" sz="1200" dirty="0"/>
              <a:t>(Composition, Association)</a:t>
            </a:r>
            <a:r>
              <a:rPr lang="ko-KR" altLang="en-US" sz="1200" dirty="0"/>
              <a:t>를 통해 하위 데이터를 관리함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1944116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EC4A1B9-0068-425B-9868-00A6A0055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36621"/>
              </p:ext>
            </p:extLst>
          </p:nvPr>
        </p:nvGraphicFramePr>
        <p:xfrm>
          <a:off x="662625" y="2209693"/>
          <a:ext cx="10866749" cy="38176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89385">
                  <a:extLst>
                    <a:ext uri="{9D8B030D-6E8A-4147-A177-3AD203B41FA5}">
                      <a16:colId xmlns:a16="http://schemas.microsoft.com/office/drawing/2014/main" val="3044679390"/>
                    </a:ext>
                  </a:extLst>
                </a:gridCol>
                <a:gridCol w="4338682">
                  <a:extLst>
                    <a:ext uri="{9D8B030D-6E8A-4147-A177-3AD203B41FA5}">
                      <a16:colId xmlns:a16="http://schemas.microsoft.com/office/drawing/2014/main" val="2400110361"/>
                    </a:ext>
                  </a:extLst>
                </a:gridCol>
                <a:gridCol w="4338682">
                  <a:extLst>
                    <a:ext uri="{9D8B030D-6E8A-4147-A177-3AD203B41FA5}">
                      <a16:colId xmlns:a16="http://schemas.microsoft.com/office/drawing/2014/main" val="2921917846"/>
                    </a:ext>
                  </a:extLst>
                </a:gridCol>
              </a:tblGrid>
              <a:tr h="6362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Root View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Consumption View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381533"/>
                  </a:ext>
                </a:extLst>
              </a:tr>
              <a:tr h="6362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주요 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최종 데이터 소비 계층에 데이터를 직접 노출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데이터를 가공하거나 최종 노출에 준비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696698"/>
                  </a:ext>
                </a:extLst>
              </a:tr>
              <a:tr h="6362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root </a:t>
                      </a:r>
                      <a:r>
                        <a:rPr lang="ko-KR" altLang="en-US" sz="1400" dirty="0"/>
                        <a:t>키워드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필수</a:t>
                      </a:r>
                      <a:r>
                        <a:rPr lang="en-US" altLang="ko-KR" sz="1400" dirty="0"/>
                        <a:t>(define root view entity)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사용되지 않음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656107"/>
                  </a:ext>
                </a:extLst>
              </a:tr>
              <a:tr h="6362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Behavior </a:t>
                      </a:r>
                      <a:r>
                        <a:rPr lang="ko-KR" altLang="en-US" sz="1400" dirty="0"/>
                        <a:t>연계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Behavior Definition</a:t>
                      </a:r>
                      <a:r>
                        <a:rPr lang="ko-KR" altLang="en-US" sz="1400" dirty="0"/>
                        <a:t>과 직접 연결 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Behavior</a:t>
                      </a:r>
                      <a:r>
                        <a:rPr lang="ko-KR" altLang="en-US" sz="1400" dirty="0"/>
                        <a:t>와 직접 연결되지 않음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006457"/>
                  </a:ext>
                </a:extLst>
              </a:tr>
              <a:tr h="6362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OData </a:t>
                      </a:r>
                      <a:r>
                        <a:rPr lang="ko-KR" altLang="en-US" sz="1400" dirty="0"/>
                        <a:t>서비스 노출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OData </a:t>
                      </a:r>
                      <a:r>
                        <a:rPr lang="ko-KR" altLang="en-US" sz="1400" dirty="0"/>
                        <a:t>엔티티 세트</a:t>
                      </a:r>
                      <a:r>
                        <a:rPr lang="en-US" altLang="ko-KR" sz="1400" dirty="0"/>
                        <a:t>(Entity Set)</a:t>
                      </a:r>
                      <a:r>
                        <a:rPr lang="ko-KR" altLang="en-US" sz="1400" dirty="0"/>
                        <a:t>로 직접 노출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Root View</a:t>
                      </a:r>
                      <a:r>
                        <a:rPr lang="ko-KR" altLang="en-US" sz="1400" dirty="0"/>
                        <a:t>를 통해 간접적으로 노출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485444"/>
                  </a:ext>
                </a:extLst>
              </a:tr>
              <a:tr h="6362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사용 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최종 데이터 소비</a:t>
                      </a:r>
                      <a:r>
                        <a:rPr lang="en-US" altLang="ko-KR" sz="1400" dirty="0"/>
                        <a:t>(UI </a:t>
                      </a:r>
                      <a:r>
                        <a:rPr lang="ko-KR" altLang="en-US" sz="1400" dirty="0"/>
                        <a:t>또는 </a:t>
                      </a:r>
                      <a:r>
                        <a:rPr lang="en-US" altLang="ko-KR" sz="1400" dirty="0"/>
                        <a:t>OData)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Root View </a:t>
                      </a:r>
                      <a:r>
                        <a:rPr lang="ko-KR" altLang="en-US" sz="1400" dirty="0"/>
                        <a:t>또는 다른 </a:t>
                      </a:r>
                      <a:r>
                        <a:rPr lang="en-US" altLang="ko-KR" sz="1400" dirty="0"/>
                        <a:t>Consumption View</a:t>
                      </a:r>
                      <a:r>
                        <a:rPr lang="ko-KR" altLang="en-US" sz="1400" dirty="0"/>
                        <a:t>에서 활용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774559"/>
                  </a:ext>
                </a:extLst>
              </a:tr>
            </a:tbl>
          </a:graphicData>
        </a:graphic>
      </p:graphicFrame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CDS(Core Data Services)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9D3B2-1684-4569-9654-0CD751323C6D}"/>
              </a:ext>
            </a:extLst>
          </p:cNvPr>
          <p:cNvSpPr txBox="1"/>
          <p:nvPr/>
        </p:nvSpPr>
        <p:spPr>
          <a:xfrm>
            <a:off x="487052" y="1636634"/>
            <a:ext cx="10866748" cy="456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1) Data Definitions – Root</a:t>
            </a:r>
            <a:r>
              <a:rPr lang="ko-KR" altLang="en-US" dirty="0"/>
              <a:t> </a:t>
            </a:r>
            <a:r>
              <a:rPr lang="en-US" altLang="ko-KR" dirty="0"/>
              <a:t>View</a:t>
            </a:r>
            <a:r>
              <a:rPr lang="ko-KR" altLang="en-US" dirty="0"/>
              <a:t>와</a:t>
            </a:r>
            <a:r>
              <a:rPr lang="en-US" altLang="ko-KR" dirty="0"/>
              <a:t> Consumption View</a:t>
            </a:r>
            <a:r>
              <a:rPr lang="ko-KR" altLang="en-US" dirty="0"/>
              <a:t>의 차이점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B72DA3-A287-418D-A84A-679C7DD70431}"/>
              </a:ext>
            </a:extLst>
          </p:cNvPr>
          <p:cNvSpPr/>
          <p:nvPr/>
        </p:nvSpPr>
        <p:spPr>
          <a:xfrm>
            <a:off x="487052" y="6144350"/>
            <a:ext cx="11042322" cy="33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Root View</a:t>
            </a:r>
            <a:r>
              <a:rPr lang="ko-KR" altLang="en-US" sz="1200" dirty="0"/>
              <a:t>는 최종적으로 </a:t>
            </a:r>
            <a:r>
              <a:rPr lang="ko-KR" altLang="en-US" sz="1200" b="1" dirty="0">
                <a:solidFill>
                  <a:srgbClr val="FF0000"/>
                </a:solidFill>
              </a:rPr>
              <a:t>데이터를 소비하는 계층</a:t>
            </a:r>
            <a:r>
              <a:rPr lang="en-US" altLang="ko-KR" sz="1200" b="1" dirty="0">
                <a:solidFill>
                  <a:srgbClr val="FF0000"/>
                </a:solidFill>
              </a:rPr>
              <a:t>(UI </a:t>
            </a:r>
            <a:r>
              <a:rPr lang="ko-KR" altLang="en-US" sz="1200" b="1" dirty="0">
                <a:solidFill>
                  <a:srgbClr val="FF0000"/>
                </a:solidFill>
              </a:rPr>
              <a:t>또는 </a:t>
            </a:r>
            <a:r>
              <a:rPr lang="en-US" altLang="ko-KR" sz="1200" b="1" dirty="0">
                <a:solidFill>
                  <a:srgbClr val="FF0000"/>
                </a:solidFill>
              </a:rPr>
              <a:t>OData)</a:t>
            </a:r>
            <a:r>
              <a:rPr lang="ko-KR" altLang="en-US" sz="1200" b="1" dirty="0">
                <a:solidFill>
                  <a:srgbClr val="FF0000"/>
                </a:solidFill>
              </a:rPr>
              <a:t>에서 사용되도록 설계된 특수한 </a:t>
            </a:r>
            <a:r>
              <a:rPr lang="en-US" altLang="ko-KR" sz="1200" b="1" dirty="0">
                <a:solidFill>
                  <a:srgbClr val="FF0000"/>
                </a:solidFill>
              </a:rPr>
              <a:t>Consumption View</a:t>
            </a:r>
            <a:r>
              <a:rPr lang="ko-KR" altLang="en-US" sz="1200" dirty="0"/>
              <a:t>로</a:t>
            </a:r>
            <a:r>
              <a:rPr lang="en-US" altLang="ko-KR" sz="1200" dirty="0"/>
              <a:t>, </a:t>
            </a:r>
            <a:r>
              <a:rPr lang="ko-KR" altLang="en-US" sz="1200" dirty="0"/>
              <a:t>항상 </a:t>
            </a:r>
            <a:r>
              <a:rPr lang="en-US" altLang="ko-KR" sz="1200" dirty="0"/>
              <a:t>Consumption View</a:t>
            </a:r>
            <a:r>
              <a:rPr lang="ko-KR" altLang="en-US" sz="1200" dirty="0"/>
              <a:t>에서 선언됨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7955181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93C24E6-4BF0-4943-85E5-44FA7628E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539" y="1690688"/>
            <a:ext cx="6073408" cy="3338512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CDS(Core Data Services)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9D3B2-1684-4569-9654-0CD751323C6D}"/>
              </a:ext>
            </a:extLst>
          </p:cNvPr>
          <p:cNvSpPr txBox="1"/>
          <p:nvPr/>
        </p:nvSpPr>
        <p:spPr>
          <a:xfrm>
            <a:off x="487052" y="1636634"/>
            <a:ext cx="5608948" cy="3520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1) Data Definitions – Consumption View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@</a:t>
            </a:r>
            <a:r>
              <a:rPr lang="en-US" altLang="ko-KR" sz="1200" dirty="0" err="1"/>
              <a:t>Search.searchable</a:t>
            </a:r>
            <a:r>
              <a:rPr lang="en-US" altLang="ko-KR" sz="1200" dirty="0"/>
              <a:t>: true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Global Search </a:t>
            </a:r>
            <a:r>
              <a:rPr lang="ko-KR" altLang="en-US" sz="1200" dirty="0"/>
              <a:t>기능을 활성화함</a:t>
            </a: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SAP Fiori</a:t>
            </a:r>
            <a:r>
              <a:rPr lang="ko-KR" altLang="en-US" sz="1200" dirty="0"/>
              <a:t>의 검색 필드에서 데이터를 검색할 수</a:t>
            </a:r>
            <a:r>
              <a:rPr lang="en-US" altLang="ko-KR" sz="1200" dirty="0"/>
              <a:t> </a:t>
            </a:r>
            <a:r>
              <a:rPr lang="ko-KR" altLang="en-US" sz="1200" dirty="0"/>
              <a:t>있도록 지원함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define root view entity Z1021025_C_Course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Root View</a:t>
            </a:r>
            <a:r>
              <a:rPr lang="ko-KR" altLang="en-US" sz="1200" dirty="0"/>
              <a:t>의 </a:t>
            </a:r>
            <a:r>
              <a:rPr lang="en-US" altLang="ko-KR" sz="1200" dirty="0"/>
              <a:t>Projection View</a:t>
            </a:r>
            <a:r>
              <a:rPr lang="ko-KR" altLang="en-US" sz="1200" dirty="0"/>
              <a:t>도 </a:t>
            </a:r>
            <a:r>
              <a:rPr lang="en-US" altLang="ko-KR" sz="1200" dirty="0"/>
              <a:t>Root View</a:t>
            </a:r>
            <a:r>
              <a:rPr lang="ko-KR" altLang="en-US" sz="1200" dirty="0"/>
              <a:t>로</a:t>
            </a:r>
            <a:r>
              <a:rPr lang="en-US" altLang="ko-KR" sz="1200" dirty="0"/>
              <a:t> </a:t>
            </a:r>
            <a:r>
              <a:rPr lang="ko-KR" altLang="en-US" sz="1200" dirty="0"/>
              <a:t>선언해야 함</a:t>
            </a: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as projection on Z1021025_I_COURSE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Z1021025_I_COURSE Interface View</a:t>
            </a:r>
            <a:r>
              <a:rPr lang="ko-KR" altLang="en-US" sz="1200" dirty="0"/>
              <a:t>를</a:t>
            </a:r>
            <a:r>
              <a:rPr lang="en-US" altLang="ko-KR" sz="1200" dirty="0"/>
              <a:t> </a:t>
            </a:r>
            <a:r>
              <a:rPr lang="ko-KR" altLang="en-US" sz="1200" dirty="0"/>
              <a:t>기반으로 정의됨</a:t>
            </a: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필요한 필드만 선택하거나 가공하여</a:t>
            </a:r>
            <a:r>
              <a:rPr lang="en-US" altLang="ko-KR" sz="1200" dirty="0"/>
              <a:t> </a:t>
            </a:r>
            <a:r>
              <a:rPr lang="ko-KR" altLang="en-US" sz="1200" dirty="0"/>
              <a:t>최종</a:t>
            </a:r>
            <a:r>
              <a:rPr lang="en-US" altLang="ko-KR" sz="1200" dirty="0"/>
              <a:t> </a:t>
            </a:r>
            <a:r>
              <a:rPr lang="ko-KR" altLang="en-US" sz="1200" dirty="0"/>
              <a:t>데이터를 제공함</a:t>
            </a:r>
            <a:br>
              <a:rPr lang="en-US" altLang="ko-KR" sz="1200" dirty="0"/>
            </a:br>
            <a:r>
              <a:rPr lang="ko-KR" altLang="en-US" sz="1200" dirty="0"/>
              <a:t>→ </a:t>
            </a:r>
            <a:r>
              <a:rPr lang="en-US" altLang="ko-KR" sz="1200" dirty="0"/>
              <a:t>Projection View</a:t>
            </a:r>
            <a:r>
              <a:rPr lang="ko-KR" altLang="en-US" sz="1200" dirty="0"/>
              <a:t>로써의 역할</a:t>
            </a:r>
            <a:endParaRPr lang="en-US" altLang="ko-KR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80EC81-F883-4829-A9CC-7CFFA49059B1}"/>
              </a:ext>
            </a:extLst>
          </p:cNvPr>
          <p:cNvSpPr/>
          <p:nvPr/>
        </p:nvSpPr>
        <p:spPr>
          <a:xfrm>
            <a:off x="5895225" y="2201333"/>
            <a:ext cx="4882842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191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93C24E6-4BF0-4943-85E5-44FA7628E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172" y="1636634"/>
            <a:ext cx="6017717" cy="3307899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CDS(Core Data Services)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9D3B2-1684-4569-9654-0CD751323C6D}"/>
              </a:ext>
            </a:extLst>
          </p:cNvPr>
          <p:cNvSpPr txBox="1"/>
          <p:nvPr/>
        </p:nvSpPr>
        <p:spPr>
          <a:xfrm>
            <a:off x="487051" y="1636634"/>
            <a:ext cx="5388816" cy="2412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1) Data Definitions – Consumption View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@</a:t>
            </a:r>
            <a:r>
              <a:rPr lang="en-US" altLang="ko-KR" sz="1200" dirty="0" err="1"/>
              <a:t>Search.defaultSearchElement</a:t>
            </a:r>
            <a:r>
              <a:rPr lang="en-US" altLang="ko-KR" sz="1200" dirty="0"/>
              <a:t>: true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필드가 </a:t>
            </a:r>
            <a:r>
              <a:rPr lang="en-US" altLang="ko-KR" sz="1200" dirty="0"/>
              <a:t>Global</a:t>
            </a:r>
            <a:r>
              <a:rPr lang="ko-KR" altLang="en-US" sz="1200" dirty="0"/>
              <a:t> </a:t>
            </a:r>
            <a:r>
              <a:rPr lang="en-US" altLang="ko-KR" sz="1200" dirty="0"/>
              <a:t>Search</a:t>
            </a:r>
            <a:r>
              <a:rPr lang="ko-KR" altLang="en-US" sz="1200" dirty="0"/>
              <a:t>에서 검색 가능한 필드로 설정됨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@</a:t>
            </a:r>
            <a:r>
              <a:rPr lang="en-US" altLang="ko-KR" sz="1200" dirty="0" err="1"/>
              <a:t>Consumption.valueHelpDefinition</a:t>
            </a:r>
            <a:r>
              <a:rPr lang="en-US" altLang="ko-KR" sz="1200" dirty="0"/>
              <a:t>:</a:t>
            </a:r>
            <a:br>
              <a:rPr lang="en-US" altLang="ko-KR" sz="1200" dirty="0"/>
            </a:br>
            <a:r>
              <a:rPr lang="en-US" altLang="ko-KR" sz="1200" dirty="0"/>
              <a:t>[{ entity: { name: 'Z1021025_I_VH_COUNTRY', element: 'Country' } }]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값 도움말</a:t>
            </a:r>
            <a:r>
              <a:rPr lang="en-US" altLang="ko-KR" sz="1200" dirty="0"/>
              <a:t>(Value Help)</a:t>
            </a:r>
            <a:r>
              <a:rPr lang="ko-KR" altLang="en-US" sz="1200" dirty="0"/>
              <a:t>을 제공하여 사용자가 국가를</a:t>
            </a:r>
            <a:br>
              <a:rPr lang="en-US" altLang="ko-KR" sz="1200" dirty="0"/>
            </a:br>
            <a:r>
              <a:rPr lang="ko-KR" altLang="en-US" sz="1200" dirty="0"/>
              <a:t>선택할 수 있도록 설정</a:t>
            </a:r>
            <a:endParaRPr lang="en-US" altLang="ko-KR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80EC81-F883-4829-A9CC-7CFFA49059B1}"/>
              </a:ext>
            </a:extLst>
          </p:cNvPr>
          <p:cNvSpPr/>
          <p:nvPr/>
        </p:nvSpPr>
        <p:spPr>
          <a:xfrm>
            <a:off x="6316134" y="2903327"/>
            <a:ext cx="1828799" cy="1516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116FE5-EB4B-4502-9D1D-2232795D2AD6}"/>
              </a:ext>
            </a:extLst>
          </p:cNvPr>
          <p:cNvSpPr/>
          <p:nvPr/>
        </p:nvSpPr>
        <p:spPr>
          <a:xfrm>
            <a:off x="6316135" y="3356088"/>
            <a:ext cx="5300132" cy="1516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43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SAP Extension Suite</a:t>
            </a:r>
            <a:r>
              <a:rPr lang="ko-KR" altLang="en-US" sz="3600" dirty="0"/>
              <a:t>의 주요 기능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6A0DB548-095F-4292-9544-1A466791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400" dirty="0"/>
              <a:t>SAP Fiori</a:t>
            </a:r>
            <a:r>
              <a:rPr lang="ko-KR" altLang="en-US" sz="1400" dirty="0"/>
              <a:t>와 </a:t>
            </a:r>
            <a:r>
              <a:rPr lang="en-US" altLang="ko-KR" sz="1400" dirty="0"/>
              <a:t>SAPUI5 </a:t>
            </a:r>
            <a:r>
              <a:rPr lang="ko-KR" altLang="en-US" sz="1400" dirty="0"/>
              <a:t>기반 사용자 경험 확장</a:t>
            </a:r>
            <a:endParaRPr lang="en-US" altLang="ko-KR" sz="1400" dirty="0"/>
          </a:p>
          <a:p>
            <a:pPr>
              <a:buFontTx/>
              <a:buChar char="-"/>
            </a:pPr>
            <a:endParaRPr lang="en-US" altLang="ko-KR" sz="1400" dirty="0"/>
          </a:p>
          <a:p>
            <a:pPr>
              <a:buFontTx/>
              <a:buChar char="-"/>
            </a:pPr>
            <a:r>
              <a:rPr lang="en-US" altLang="ko-KR" sz="1400" dirty="0"/>
              <a:t>Cloud Application Programming Model (CAP)</a:t>
            </a:r>
          </a:p>
          <a:p>
            <a:pPr>
              <a:buFontTx/>
              <a:buChar char="-"/>
            </a:pPr>
            <a:endParaRPr lang="en-US" altLang="ko-KR" sz="1400" dirty="0"/>
          </a:p>
          <a:p>
            <a:pPr>
              <a:buFontTx/>
              <a:buChar char="-"/>
            </a:pPr>
            <a:r>
              <a:rPr lang="en-US" altLang="ko-KR" sz="1400" dirty="0">
                <a:solidFill>
                  <a:srgbClr val="FF0000"/>
                </a:solidFill>
              </a:rPr>
              <a:t>ABAP RESTful Application Programming (RAP)</a:t>
            </a:r>
          </a:p>
          <a:p>
            <a:pPr>
              <a:buFontTx/>
              <a:buChar char="-"/>
            </a:pPr>
            <a:endParaRPr lang="en-US" altLang="ko-KR" sz="1400" dirty="0"/>
          </a:p>
          <a:p>
            <a:pPr>
              <a:buFontTx/>
              <a:buChar char="-"/>
            </a:pPr>
            <a:r>
              <a:rPr lang="en-US" altLang="ko-KR" sz="1400" dirty="0"/>
              <a:t>Low-Code/No-Code </a:t>
            </a:r>
            <a:r>
              <a:rPr lang="ko-KR" altLang="en-US" sz="1400" dirty="0"/>
              <a:t>개발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048387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93C24E6-4BF0-4943-85E5-44FA7628E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51" y="3101350"/>
            <a:ext cx="5608949" cy="3083202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CDS(Core Data Services)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9D3B2-1684-4569-9654-0CD751323C6D}"/>
              </a:ext>
            </a:extLst>
          </p:cNvPr>
          <p:cNvSpPr txBox="1"/>
          <p:nvPr/>
        </p:nvSpPr>
        <p:spPr>
          <a:xfrm>
            <a:off x="487051" y="1636634"/>
            <a:ext cx="5005240" cy="1027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1) Data Definitions – Consumption View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redirected to composition child Z1021025_C_Schedule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부모</a:t>
            </a:r>
            <a:r>
              <a:rPr lang="en-US" altLang="ko-KR" sz="1200" dirty="0"/>
              <a:t>-</a:t>
            </a:r>
            <a:r>
              <a:rPr lang="ko-KR" altLang="en-US" sz="1200" dirty="0"/>
              <a:t>자식 관계를 명시하며</a:t>
            </a:r>
            <a:r>
              <a:rPr lang="en-US" altLang="ko-KR" sz="1200" dirty="0"/>
              <a:t>, </a:t>
            </a:r>
            <a:r>
              <a:rPr lang="ko-KR" altLang="en-US" sz="1200" dirty="0"/>
              <a:t>자식 데이터 참조 가능</a:t>
            </a:r>
            <a:endParaRPr lang="en-US" altLang="ko-KR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C2087C-7A10-43C2-9E12-E79C1E02ACFD}"/>
              </a:ext>
            </a:extLst>
          </p:cNvPr>
          <p:cNvSpPr/>
          <p:nvPr/>
        </p:nvSpPr>
        <p:spPr>
          <a:xfrm>
            <a:off x="935941" y="5841870"/>
            <a:ext cx="3043604" cy="1525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C12BB4-F531-4736-B295-35B153B2AA75}"/>
              </a:ext>
            </a:extLst>
          </p:cNvPr>
          <p:cNvSpPr txBox="1"/>
          <p:nvPr/>
        </p:nvSpPr>
        <p:spPr>
          <a:xfrm>
            <a:off x="6096000" y="1728967"/>
            <a:ext cx="5005240" cy="935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redirected to parent Z1021025_C_Course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부모</a:t>
            </a:r>
            <a:r>
              <a:rPr lang="en-US" altLang="ko-KR" sz="1200" dirty="0"/>
              <a:t>-</a:t>
            </a:r>
            <a:r>
              <a:rPr lang="ko-KR" altLang="en-US" sz="1200" dirty="0"/>
              <a:t>자식 관계를 명시하며</a:t>
            </a:r>
            <a:r>
              <a:rPr lang="en-US" altLang="ko-KR" sz="1200" dirty="0"/>
              <a:t>, </a:t>
            </a:r>
            <a:r>
              <a:rPr lang="ko-KR" altLang="en-US" sz="1200" dirty="0"/>
              <a:t>자식 데이터 참조 가능</a:t>
            </a:r>
            <a:endParaRPr lang="en-US" altLang="ko-KR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5D4A9F-BBFA-4EDF-9DF6-A2344A49E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99684"/>
            <a:ext cx="5608949" cy="238899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064A78-6833-4213-A7F1-A5EF9C49C0A7}"/>
              </a:ext>
            </a:extLst>
          </p:cNvPr>
          <p:cNvSpPr/>
          <p:nvPr/>
        </p:nvSpPr>
        <p:spPr>
          <a:xfrm>
            <a:off x="6587441" y="5079870"/>
            <a:ext cx="5117508" cy="1652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85319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CDS(Core Data Services)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9D3B2-1684-4569-9654-0CD751323C6D}"/>
              </a:ext>
            </a:extLst>
          </p:cNvPr>
          <p:cNvSpPr txBox="1"/>
          <p:nvPr/>
        </p:nvSpPr>
        <p:spPr>
          <a:xfrm>
            <a:off x="487050" y="1636634"/>
            <a:ext cx="11400150" cy="4856241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2) Metadata Extensions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Metadata Extension</a:t>
            </a:r>
            <a:r>
              <a:rPr lang="ko-KR" altLang="en-US" sz="1200" dirty="0"/>
              <a:t>의 주요 목적</a:t>
            </a:r>
            <a:endParaRPr lang="en-US" altLang="ko-KR" sz="12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dirty="0"/>
              <a:t>Fiori UI</a:t>
            </a:r>
            <a:r>
              <a:rPr lang="ko-KR" altLang="en-US" sz="1200" dirty="0"/>
              <a:t>를 위한 사용자 경험 설정</a:t>
            </a:r>
            <a:endParaRPr lang="en-US" altLang="ko-KR" sz="1200" dirty="0"/>
          </a:p>
          <a:p>
            <a:pPr marL="1657350" lvl="3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화면 구성</a:t>
            </a:r>
            <a:r>
              <a:rPr lang="en-US" altLang="ko-KR" sz="1200" dirty="0"/>
              <a:t> : </a:t>
            </a:r>
            <a:r>
              <a:rPr lang="ko-KR" altLang="en-US" sz="1200" dirty="0"/>
              <a:t>테이블</a:t>
            </a:r>
            <a:r>
              <a:rPr lang="en-US" altLang="ko-KR" sz="1200" dirty="0"/>
              <a:t>, </a:t>
            </a:r>
            <a:r>
              <a:rPr lang="ko-KR" altLang="en-US" sz="1200" dirty="0"/>
              <a:t>폼</a:t>
            </a:r>
            <a:r>
              <a:rPr lang="en-US" altLang="ko-KR" sz="1200" dirty="0"/>
              <a:t>, </a:t>
            </a:r>
            <a:r>
              <a:rPr lang="ko-KR" altLang="en-US" sz="1200" dirty="0"/>
              <a:t>검색 필드 등 </a:t>
            </a:r>
            <a:r>
              <a:rPr lang="en-US" altLang="ko-KR" sz="1200" dirty="0"/>
              <a:t>UI </a:t>
            </a:r>
            <a:r>
              <a:rPr lang="ko-KR" altLang="en-US" sz="1200" dirty="0"/>
              <a:t>요소 구성</a:t>
            </a:r>
            <a:endParaRPr lang="en-US" altLang="ko-KR" sz="1200" dirty="0"/>
          </a:p>
          <a:p>
            <a:pPr marL="1657350" lvl="3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필드 속성 정의 </a:t>
            </a:r>
            <a:r>
              <a:rPr lang="en-US" altLang="ko-KR" sz="1200" dirty="0"/>
              <a:t>: </a:t>
            </a:r>
            <a:r>
              <a:rPr lang="ko-KR" altLang="en-US" sz="1200" dirty="0"/>
              <a:t>숨김</a:t>
            </a:r>
            <a:r>
              <a:rPr lang="en-US" altLang="ko-KR" sz="1200" dirty="0"/>
              <a:t>, </a:t>
            </a:r>
            <a:r>
              <a:rPr lang="ko-KR" altLang="en-US" sz="1200" dirty="0"/>
              <a:t>필수</a:t>
            </a:r>
            <a:r>
              <a:rPr lang="en-US" altLang="ko-KR" sz="1200" dirty="0"/>
              <a:t>, </a:t>
            </a:r>
            <a:r>
              <a:rPr lang="ko-KR" altLang="en-US" sz="1200" dirty="0"/>
              <a:t>순서</a:t>
            </a:r>
            <a:r>
              <a:rPr lang="en-US" altLang="ko-KR" sz="1200" dirty="0"/>
              <a:t>, </a:t>
            </a:r>
            <a:r>
              <a:rPr lang="ko-KR" altLang="en-US" sz="1200" dirty="0"/>
              <a:t>레이블 등</a:t>
            </a:r>
            <a:endParaRPr lang="en-US" altLang="ko-KR" sz="12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dirty="0"/>
              <a:t>OData </a:t>
            </a:r>
            <a:r>
              <a:rPr lang="ko-KR" altLang="en-US" sz="1200" dirty="0"/>
              <a:t>서비스 확장</a:t>
            </a:r>
            <a:endParaRPr lang="en-US" altLang="ko-KR" sz="1200" dirty="0"/>
          </a:p>
          <a:p>
            <a:pPr marL="1657350" lvl="3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OData </a:t>
            </a:r>
            <a:r>
              <a:rPr lang="ko-KR" altLang="en-US" sz="1200" dirty="0"/>
              <a:t>서비스의 메타데이터에 추가 정보를 포함</a:t>
            </a:r>
            <a:br>
              <a:rPr lang="en-US" altLang="ko-KR" sz="1200" dirty="0"/>
            </a:br>
            <a:r>
              <a:rPr lang="en-US" altLang="ko-KR" sz="1200" dirty="0"/>
              <a:t>ex) </a:t>
            </a:r>
            <a:r>
              <a:rPr lang="ko-KR" altLang="en-US" sz="1200" dirty="0"/>
              <a:t>필드 레이블</a:t>
            </a:r>
            <a:r>
              <a:rPr lang="en-US" altLang="ko-KR" sz="1200" dirty="0"/>
              <a:t>, </a:t>
            </a:r>
            <a:r>
              <a:rPr lang="ko-KR" altLang="en-US" sz="1200" dirty="0"/>
              <a:t>필터 옵션 등</a:t>
            </a:r>
            <a:endParaRPr lang="en-US" altLang="ko-KR" sz="12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비즈니스 의미 부여</a:t>
            </a:r>
            <a:endParaRPr lang="en-US" altLang="ko-KR" sz="1200" dirty="0"/>
          </a:p>
          <a:p>
            <a:pPr marL="1657350" lvl="3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Semantics </a:t>
            </a:r>
            <a:r>
              <a:rPr lang="ko-KR" altLang="en-US" sz="1200" dirty="0"/>
              <a:t>설정을 통해 필드의 비즈니스 의미 정의</a:t>
            </a:r>
            <a:br>
              <a:rPr lang="en-US" altLang="ko-KR" sz="1200" dirty="0"/>
            </a:br>
            <a:r>
              <a:rPr lang="en-US" altLang="ko-KR" sz="1200" dirty="0"/>
              <a:t>ex) </a:t>
            </a:r>
            <a:r>
              <a:rPr lang="ko-KR" altLang="en-US" sz="1200" dirty="0"/>
              <a:t>금액과 통화의 매핑</a:t>
            </a:r>
            <a:endParaRPr lang="en-US" altLang="ko-KR" sz="12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검색 및 정렬</a:t>
            </a:r>
            <a:endParaRPr lang="en-US" altLang="ko-KR" sz="1200" dirty="0"/>
          </a:p>
          <a:p>
            <a:pPr marL="1657350" lvl="3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Global Search, </a:t>
            </a:r>
            <a:r>
              <a:rPr lang="ko-KR" altLang="en-US" sz="1200" dirty="0"/>
              <a:t>기본 정렬 방식 설정</a:t>
            </a:r>
            <a:endParaRPr lang="en-US" altLang="ko-KR" sz="12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값 도움말</a:t>
            </a:r>
            <a:r>
              <a:rPr lang="en-US" altLang="ko-KR" sz="1200" dirty="0"/>
              <a:t>(Value Help)</a:t>
            </a:r>
          </a:p>
          <a:p>
            <a:pPr marL="1657350" lvl="3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특정 필드에서 사용 가능한 값을 선택할 수 있도록 설정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91147848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CDS(Core Data Services)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9D3B2-1684-4569-9654-0CD751323C6D}"/>
              </a:ext>
            </a:extLst>
          </p:cNvPr>
          <p:cNvSpPr txBox="1"/>
          <p:nvPr/>
        </p:nvSpPr>
        <p:spPr>
          <a:xfrm>
            <a:off x="487049" y="1636634"/>
            <a:ext cx="6032283" cy="40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2) Metadata Extensions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@</a:t>
            </a:r>
            <a:r>
              <a:rPr lang="en-US" altLang="ko-KR" sz="1200" dirty="0" err="1"/>
              <a:t>Metadata.layer</a:t>
            </a:r>
            <a:r>
              <a:rPr lang="en-US" altLang="ko-KR" sz="1200" dirty="0"/>
              <a:t>: #CUSTOMER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해당 </a:t>
            </a:r>
            <a:r>
              <a:rPr lang="ko-KR" altLang="en-US" sz="1200" dirty="0" err="1"/>
              <a:t>어노테이션</a:t>
            </a:r>
            <a:r>
              <a:rPr lang="ko-KR" altLang="en-US" sz="1200" dirty="0"/>
              <a:t> 파일이 고객</a:t>
            </a:r>
            <a:r>
              <a:rPr lang="en-US" altLang="ko-KR" sz="1200" dirty="0"/>
              <a:t>(CUSTOMER)</a:t>
            </a:r>
            <a:r>
              <a:rPr lang="ko-KR" altLang="en-US" sz="1200" dirty="0"/>
              <a:t>에 의해 정의되었음</a:t>
            </a: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SAP </a:t>
            </a:r>
            <a:r>
              <a:rPr lang="ko-KR" altLang="en-US" sz="1200" dirty="0"/>
              <a:t>표준 코드</a:t>
            </a:r>
            <a:r>
              <a:rPr lang="en-US" altLang="ko-KR" sz="1200" dirty="0"/>
              <a:t>(#CORE)</a:t>
            </a:r>
            <a:r>
              <a:rPr lang="ko-KR" altLang="en-US" sz="1200" dirty="0"/>
              <a:t>와 구분되며</a:t>
            </a:r>
            <a:r>
              <a:rPr lang="en-US" altLang="ko-KR" sz="1200" dirty="0"/>
              <a:t>, </a:t>
            </a:r>
            <a:r>
              <a:rPr lang="ko-KR" altLang="en-US" sz="1200" dirty="0"/>
              <a:t>고객이 만든 사용자 정의 확장으로 처리됨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@UI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UI</a:t>
            </a:r>
            <a:r>
              <a:rPr lang="ko-KR" altLang="en-US" sz="1200" dirty="0"/>
              <a:t> 요소별 설정</a:t>
            </a:r>
            <a:endParaRPr lang="en-US" altLang="ko-KR" sz="1200" dirty="0"/>
          </a:p>
          <a:p>
            <a:pPr marL="1657350" lvl="3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UI</a:t>
            </a:r>
            <a:r>
              <a:rPr lang="ko-KR" altLang="en-US" sz="1200" dirty="0"/>
              <a:t>의 헤더의 구성요소</a:t>
            </a:r>
            <a:r>
              <a:rPr lang="en-US" altLang="ko-KR" sz="1200" dirty="0"/>
              <a:t>(</a:t>
            </a:r>
            <a:r>
              <a:rPr lang="ko-KR" altLang="en-US" sz="1200" dirty="0"/>
              <a:t>단수</a:t>
            </a:r>
            <a:r>
              <a:rPr lang="en-US" altLang="ko-KR" sz="1200" dirty="0"/>
              <a:t>/</a:t>
            </a:r>
            <a:r>
              <a:rPr lang="ko-KR" altLang="en-US" sz="1200" dirty="0"/>
              <a:t>복수 명칭</a:t>
            </a:r>
            <a:r>
              <a:rPr lang="en-US" altLang="ko-KR" sz="1200" dirty="0"/>
              <a:t>, </a:t>
            </a:r>
            <a:r>
              <a:rPr lang="ko-KR" altLang="en-US" sz="1200" dirty="0"/>
              <a:t>헤더 제목</a:t>
            </a:r>
            <a:r>
              <a:rPr lang="en-US" altLang="ko-KR" sz="1200" dirty="0"/>
              <a:t>, </a:t>
            </a:r>
            <a:r>
              <a:rPr lang="ko-KR" altLang="en-US" sz="1200" dirty="0"/>
              <a:t>헤더 부제목</a:t>
            </a:r>
            <a:r>
              <a:rPr lang="en-US" altLang="ko-KR" sz="1200" dirty="0"/>
              <a:t>)</a:t>
            </a:r>
          </a:p>
          <a:p>
            <a:pPr marL="1657350" lvl="3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정렬 방식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presentationVariant</a:t>
            </a:r>
            <a:r>
              <a:rPr lang="en-US" altLang="ko-KR" sz="1200" dirty="0"/>
              <a:t>)</a:t>
            </a:r>
          </a:p>
          <a:p>
            <a:pPr marL="1657350" lvl="3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UI Facet(Fiori</a:t>
            </a:r>
            <a:r>
              <a:rPr lang="ko-KR" altLang="en-US" sz="1200" dirty="0"/>
              <a:t> 화면에 표시되는 섹션 또는 탭</a:t>
            </a:r>
            <a:r>
              <a:rPr lang="en-US" altLang="ko-KR" sz="1200" dirty="0"/>
              <a:t>)</a:t>
            </a:r>
          </a:p>
          <a:p>
            <a:pPr marL="1657350" lvl="3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숨김</a:t>
            </a:r>
            <a:r>
              <a:rPr lang="en-US" altLang="ko-KR" sz="1200" dirty="0"/>
              <a:t>(hidden)</a:t>
            </a:r>
          </a:p>
          <a:p>
            <a:pPr marL="1657350" lvl="3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행 데이터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lineItem</a:t>
            </a:r>
            <a:r>
              <a:rPr lang="en-US" altLang="ko-KR" sz="1200" dirty="0"/>
              <a:t>)</a:t>
            </a:r>
          </a:p>
          <a:p>
            <a:pPr marL="1657350" lvl="3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세부</a:t>
            </a:r>
            <a:r>
              <a:rPr lang="en-US" altLang="ko-KR" sz="1200" dirty="0"/>
              <a:t> </a:t>
            </a:r>
            <a:r>
              <a:rPr lang="ko-KR" altLang="en-US" sz="1200" dirty="0"/>
              <a:t>정보</a:t>
            </a:r>
            <a:r>
              <a:rPr lang="en-US" altLang="ko-KR" sz="1200" dirty="0"/>
              <a:t>(identification)</a:t>
            </a:r>
          </a:p>
          <a:p>
            <a:pPr marL="1657350" lvl="3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필터 또는 검색 필드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selectionField</a:t>
            </a:r>
            <a:r>
              <a:rPr lang="en-US" altLang="ko-KR" sz="1200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21A676-4F6A-43F6-9187-844A5833E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554" y="1636634"/>
            <a:ext cx="4943475" cy="50292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66B48AE-B4DB-419F-89EE-392A2F5C66D3}"/>
              </a:ext>
            </a:extLst>
          </p:cNvPr>
          <p:cNvSpPr/>
          <p:nvPr/>
        </p:nvSpPr>
        <p:spPr>
          <a:xfrm>
            <a:off x="6767109" y="1863646"/>
            <a:ext cx="4607920" cy="48021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74583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5F5FD07-7819-4840-BBA7-1D36E1DD0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0" y="1690688"/>
            <a:ext cx="4400550" cy="4524375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Behavior Definition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9D3B2-1684-4569-9654-0CD751323C6D}"/>
              </a:ext>
            </a:extLst>
          </p:cNvPr>
          <p:cNvSpPr txBox="1"/>
          <p:nvPr/>
        </p:nvSpPr>
        <p:spPr>
          <a:xfrm>
            <a:off x="487052" y="1636634"/>
            <a:ext cx="6466198" cy="2550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데이터를 관리하는 방식</a:t>
            </a:r>
            <a:r>
              <a:rPr lang="en-US" altLang="ko-KR" sz="1200" dirty="0"/>
              <a:t>, </a:t>
            </a:r>
            <a:r>
              <a:rPr lang="ko-KR" altLang="en-US" sz="1200" dirty="0"/>
              <a:t>권한</a:t>
            </a:r>
            <a:r>
              <a:rPr lang="en-US" altLang="ko-KR" sz="1200" dirty="0"/>
              <a:t>, </a:t>
            </a:r>
            <a:r>
              <a:rPr lang="ko-KR" altLang="en-US" sz="1200" dirty="0"/>
              <a:t>연관성</a:t>
            </a:r>
            <a:r>
              <a:rPr lang="en-US" altLang="ko-KR" sz="1200" dirty="0"/>
              <a:t>, </a:t>
            </a:r>
            <a:r>
              <a:rPr lang="ko-KR" altLang="en-US" sz="1200" dirty="0"/>
              <a:t>데이터의 생성</a:t>
            </a:r>
            <a:r>
              <a:rPr lang="en-US" altLang="ko-KR" sz="1200" dirty="0"/>
              <a:t>, </a:t>
            </a:r>
            <a:r>
              <a:rPr lang="ko-KR" altLang="en-US" sz="1200" dirty="0"/>
              <a:t>업데이트</a:t>
            </a:r>
            <a:r>
              <a:rPr lang="en-US" altLang="ko-KR" sz="1200" dirty="0"/>
              <a:t>, </a:t>
            </a:r>
            <a:r>
              <a:rPr lang="ko-KR" altLang="en-US" sz="1200" dirty="0"/>
              <a:t>삭제 동작 등을 정의하는 </a:t>
            </a:r>
            <a:r>
              <a:rPr lang="en-US" altLang="ko-KR" sz="1200" dirty="0"/>
              <a:t>Behavior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managed implementation in class zbp_1021025_i_course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해당 </a:t>
            </a:r>
            <a:r>
              <a:rPr lang="ko-KR" altLang="en-US" sz="1200" dirty="0" err="1"/>
              <a:t>엔터티는</a:t>
            </a:r>
            <a:r>
              <a:rPr lang="ko-KR" altLang="en-US" sz="1200" dirty="0"/>
              <a:t> </a:t>
            </a:r>
            <a:r>
              <a:rPr lang="en-US" altLang="ko-KR" sz="1200" dirty="0"/>
              <a:t>Managed Scenario</a:t>
            </a:r>
            <a:r>
              <a:rPr lang="ko-KR" altLang="en-US" sz="1200" dirty="0"/>
              <a:t>를 사용하겠다는 선언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CRUD </a:t>
            </a:r>
            <a:r>
              <a:rPr lang="ko-KR" altLang="en-US" sz="1200" dirty="0"/>
              <a:t>기본 동작을 프레임워크에서 자동으로 처리함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명시된 </a:t>
            </a:r>
            <a:r>
              <a:rPr lang="en-US" altLang="ko-KR" sz="1200" dirty="0"/>
              <a:t>ABAP </a:t>
            </a:r>
            <a:r>
              <a:rPr lang="ko-KR" altLang="en-US" sz="1200" dirty="0"/>
              <a:t>클래스가 </a:t>
            </a:r>
            <a:r>
              <a:rPr lang="en-US" altLang="ko-KR" sz="1200" dirty="0"/>
              <a:t>Behavior</a:t>
            </a:r>
            <a:r>
              <a:rPr lang="ko-KR" altLang="en-US" sz="1200" dirty="0"/>
              <a:t> </a:t>
            </a:r>
            <a:r>
              <a:rPr lang="en-US" altLang="ko-KR" sz="1200" dirty="0"/>
              <a:t>Definition</a:t>
            </a:r>
            <a:r>
              <a:rPr lang="ko-KR" altLang="en-US" sz="1200" dirty="0"/>
              <a:t>의 구현체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개발자는 오직 비즈니스 로직</a:t>
            </a:r>
            <a:r>
              <a:rPr lang="en-US" altLang="ko-KR" sz="1200" dirty="0"/>
              <a:t>,</a:t>
            </a:r>
            <a:r>
              <a:rPr lang="ko-KR" altLang="en-US" sz="1200" dirty="0"/>
              <a:t> 추가적인 커스터마이징이 필요할 때만</a:t>
            </a:r>
            <a:r>
              <a:rPr lang="en-US" altLang="ko-KR" sz="1200" dirty="0"/>
              <a:t> </a:t>
            </a:r>
            <a:r>
              <a:rPr lang="ko-KR" altLang="en-US" sz="1200" dirty="0"/>
              <a:t>해당 클래스에서 세부 로직을 구현함</a:t>
            </a:r>
            <a:br>
              <a:rPr lang="en-US" altLang="ko-KR" sz="1200" dirty="0"/>
            </a:br>
            <a:r>
              <a:rPr lang="en-US" altLang="ko-KR" sz="1200" dirty="0"/>
              <a:t>ex) </a:t>
            </a:r>
            <a:r>
              <a:rPr lang="ko-KR" altLang="en-US" sz="1200" dirty="0"/>
              <a:t>검증</a:t>
            </a:r>
            <a:r>
              <a:rPr lang="en-US" altLang="ko-KR" sz="1200" dirty="0"/>
              <a:t>, </a:t>
            </a:r>
            <a:r>
              <a:rPr lang="ko-KR" altLang="en-US" sz="1200" dirty="0"/>
              <a:t>추가 데이터 처리 등</a:t>
            </a:r>
            <a:endParaRPr lang="en-US" altLang="ko-KR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80EC81-F883-4829-A9CC-7CFFA49059B1}"/>
              </a:ext>
            </a:extLst>
          </p:cNvPr>
          <p:cNvSpPr/>
          <p:nvPr/>
        </p:nvSpPr>
        <p:spPr>
          <a:xfrm>
            <a:off x="7077794" y="1914624"/>
            <a:ext cx="4276006" cy="1808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25074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5F5FD07-7819-4840-BBA7-1D36E1DD0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0" y="1690688"/>
            <a:ext cx="4400550" cy="4524375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Behavior Definition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9D3B2-1684-4569-9654-0CD751323C6D}"/>
              </a:ext>
            </a:extLst>
          </p:cNvPr>
          <p:cNvSpPr txBox="1"/>
          <p:nvPr/>
        </p:nvSpPr>
        <p:spPr>
          <a:xfrm>
            <a:off x="487052" y="1636634"/>
            <a:ext cx="6345548" cy="3104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unique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Behavior Definition</a:t>
            </a:r>
            <a:r>
              <a:rPr lang="ko-KR" altLang="en-US" sz="1200" dirty="0"/>
              <a:t>이 특정 인스턴스를 고유하게 식별할 수 있음을 보장함</a:t>
            </a:r>
            <a:br>
              <a:rPr lang="en-US" altLang="ko-KR" sz="1200" dirty="0"/>
            </a:br>
            <a:r>
              <a:rPr lang="en-US" altLang="ko-KR" sz="1200" dirty="0"/>
              <a:t>ex) Primary Key </a:t>
            </a:r>
            <a:r>
              <a:rPr lang="ko-KR" altLang="en-US" sz="1200" dirty="0"/>
              <a:t>필드를 통해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엔터티의</a:t>
            </a:r>
            <a:r>
              <a:rPr lang="ko-KR" altLang="en-US" sz="1200" dirty="0"/>
              <a:t> 각 레코드가 구분됨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strict(2);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엄격한 </a:t>
            </a:r>
            <a:r>
              <a:rPr lang="en-US" altLang="ko-KR" sz="1200" dirty="0"/>
              <a:t>RAP </a:t>
            </a:r>
            <a:r>
              <a:rPr lang="ko-KR" altLang="en-US" sz="1200" dirty="0"/>
              <a:t>코딩 규칙을 따르도록 지정함</a:t>
            </a:r>
            <a:r>
              <a:rPr lang="en-US" altLang="ko-KR" sz="1200" dirty="0"/>
              <a:t>(</a:t>
            </a:r>
            <a:r>
              <a:rPr lang="ko-KR" altLang="en-US" sz="1200" dirty="0"/>
              <a:t>높은 엄격도</a:t>
            </a:r>
            <a:r>
              <a:rPr lang="en-US" altLang="ko-KR" sz="1200" dirty="0"/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잘못된 동작이 발생할 가능성을 최소화함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persistent table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err="1"/>
              <a:t>엔터티가</a:t>
            </a:r>
            <a:r>
              <a:rPr lang="ko-KR" altLang="en-US" sz="1200" dirty="0"/>
              <a:t> 데이터를 저장하는 물리적 테이블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80EC81-F883-4829-A9CC-7CFFA49059B1}"/>
              </a:ext>
            </a:extLst>
          </p:cNvPr>
          <p:cNvSpPr/>
          <p:nvPr/>
        </p:nvSpPr>
        <p:spPr>
          <a:xfrm>
            <a:off x="7077794" y="1927324"/>
            <a:ext cx="4276006" cy="3205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7222AB-A2F5-4031-BC44-5CA9ACCD3115}"/>
              </a:ext>
            </a:extLst>
          </p:cNvPr>
          <p:cNvSpPr/>
          <p:nvPr/>
        </p:nvSpPr>
        <p:spPr>
          <a:xfrm>
            <a:off x="7077794" y="2484536"/>
            <a:ext cx="2231306" cy="1824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155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5F5FD07-7819-4840-BBA7-1D36E1DD0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0" y="1690688"/>
            <a:ext cx="4400550" cy="4524375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Behavior Definition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9D3B2-1684-4569-9654-0CD751323C6D}"/>
              </a:ext>
            </a:extLst>
          </p:cNvPr>
          <p:cNvSpPr txBox="1"/>
          <p:nvPr/>
        </p:nvSpPr>
        <p:spPr>
          <a:xfrm>
            <a:off x="487052" y="1636634"/>
            <a:ext cx="6466198" cy="3935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lock master </a:t>
            </a:r>
            <a:r>
              <a:rPr lang="ko-KR" altLang="en-US" sz="1200" dirty="0"/>
              <a:t>→ 동시성 제어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err="1"/>
              <a:t>엔터티가</a:t>
            </a:r>
            <a:r>
              <a:rPr lang="ko-KR" altLang="en-US" sz="1200" dirty="0"/>
              <a:t> 데이터 잠금을 위한 마스터 잠금 정책을 따름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데이터를 수정</a:t>
            </a:r>
            <a:r>
              <a:rPr lang="en-US" altLang="ko-KR" sz="1200" dirty="0"/>
              <a:t>/</a:t>
            </a:r>
            <a:r>
              <a:rPr lang="ko-KR" altLang="en-US" sz="1200" dirty="0"/>
              <a:t>삭제하는 동안 다른 사용자의 데이터 접근을 차단함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authorization master(instance) </a:t>
            </a:r>
            <a:r>
              <a:rPr lang="ko-KR" altLang="en-US" sz="1200" dirty="0"/>
              <a:t>→ 권한 관리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마스터 </a:t>
            </a:r>
            <a:r>
              <a:rPr lang="ko-KR" altLang="en-US" sz="1200" dirty="0" err="1"/>
              <a:t>엔터티</a:t>
            </a:r>
            <a:r>
              <a:rPr lang="ko-KR" altLang="en-US" sz="1200" dirty="0"/>
              <a:t> 수준에서 인스턴스 단위로 권한 관리를 설정함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사용자가 데이터 읽기</a:t>
            </a:r>
            <a:r>
              <a:rPr lang="en-US" altLang="ko-KR" sz="1200" dirty="0"/>
              <a:t>, </a:t>
            </a:r>
            <a:r>
              <a:rPr lang="ko-KR" altLang="en-US" sz="1200" dirty="0"/>
              <a:t>쓰기</a:t>
            </a:r>
            <a:r>
              <a:rPr lang="en-US" altLang="ko-KR" sz="1200" dirty="0"/>
              <a:t>, </a:t>
            </a:r>
            <a:r>
              <a:rPr lang="ko-KR" altLang="en-US" sz="1200" dirty="0"/>
              <a:t>삭제를 수행할 권한이 있는지 확인함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create, update, delete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Field ( </a:t>
            </a:r>
            <a:r>
              <a:rPr lang="en-US" altLang="ko-KR" sz="1200" dirty="0" err="1"/>
              <a:t>readonly</a:t>
            </a:r>
            <a:r>
              <a:rPr lang="en-US" altLang="ko-KR" sz="1200" dirty="0"/>
              <a:t>, numbering: managed ) </a:t>
            </a:r>
            <a:r>
              <a:rPr lang="en-US" altLang="ko-KR" sz="1200" dirty="0" err="1"/>
              <a:t>CourseUuid</a:t>
            </a:r>
            <a:r>
              <a:rPr lang="en-US" altLang="ko-KR" sz="1200" dirty="0"/>
              <a:t>;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해당 필드는 읽기 전용임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 err="1"/>
              <a:t>CourseUuid</a:t>
            </a:r>
            <a:r>
              <a:rPr lang="en-US" altLang="ko-KR" sz="1200" dirty="0"/>
              <a:t> </a:t>
            </a:r>
            <a:r>
              <a:rPr lang="ko-KR" altLang="en-US" sz="1200" dirty="0"/>
              <a:t>필드 값은 프레임워크에서 자동으로 생성됨</a:t>
            </a:r>
            <a:br>
              <a:rPr lang="en-US" altLang="ko-KR" sz="1200" dirty="0"/>
            </a:br>
            <a:r>
              <a:rPr lang="en-US" altLang="ko-KR" sz="1200" dirty="0"/>
              <a:t>ex)</a:t>
            </a:r>
            <a:r>
              <a:rPr lang="ko-KR" altLang="en-US" sz="1200" dirty="0"/>
              <a:t> </a:t>
            </a:r>
            <a:r>
              <a:rPr lang="en-US" altLang="ko-KR" sz="1200" dirty="0"/>
              <a:t>UUID </a:t>
            </a:r>
            <a:r>
              <a:rPr lang="ko-KR" altLang="en-US" sz="1200" dirty="0"/>
              <a:t>생성</a:t>
            </a:r>
            <a:endParaRPr lang="en-US" altLang="ko-KR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C8B87E-0FBD-4F22-9A86-40E8E7AD2A64}"/>
              </a:ext>
            </a:extLst>
          </p:cNvPr>
          <p:cNvSpPr/>
          <p:nvPr/>
        </p:nvSpPr>
        <p:spPr>
          <a:xfrm>
            <a:off x="7077794" y="2667000"/>
            <a:ext cx="2472606" cy="266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04F610-767D-47A6-B3F3-0FC3095B4113}"/>
              </a:ext>
            </a:extLst>
          </p:cNvPr>
          <p:cNvSpPr/>
          <p:nvPr/>
        </p:nvSpPr>
        <p:spPr>
          <a:xfrm>
            <a:off x="7077794" y="3225800"/>
            <a:ext cx="3729906" cy="5779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41821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5F5FD07-7819-4840-BBA7-1D36E1DD0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0" y="1690688"/>
            <a:ext cx="4400550" cy="4524375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Behavior Definition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9D3B2-1684-4569-9654-0CD751323C6D}"/>
              </a:ext>
            </a:extLst>
          </p:cNvPr>
          <p:cNvSpPr txBox="1"/>
          <p:nvPr/>
        </p:nvSpPr>
        <p:spPr>
          <a:xfrm>
            <a:off x="487052" y="1636634"/>
            <a:ext cx="6590742" cy="1442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association</a:t>
            </a:r>
            <a:r>
              <a:rPr lang="ko-KR" altLang="en-US" sz="1200" dirty="0"/>
              <a:t> </a:t>
            </a:r>
            <a:r>
              <a:rPr lang="en-US" altLang="ko-KR" sz="1200" dirty="0"/>
              <a:t>_Schedule {create;}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Course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엔터티</a:t>
            </a:r>
            <a:r>
              <a:rPr lang="ko-KR" altLang="en-US" sz="1200" dirty="0"/>
              <a:t> 생성시 연관된 </a:t>
            </a:r>
            <a:r>
              <a:rPr lang="en-US" altLang="ko-KR" sz="1200" dirty="0"/>
              <a:t>_</a:t>
            </a:r>
            <a:r>
              <a:rPr lang="en-US" altLang="ko-KR" sz="1200" dirty="0" err="1"/>
              <a:t>Scehdule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엔터티도</a:t>
            </a:r>
            <a:r>
              <a:rPr lang="ko-KR" altLang="en-US" sz="1200" dirty="0"/>
              <a:t> 함께 생성할</a:t>
            </a:r>
            <a:r>
              <a:rPr lang="en-US" altLang="ko-KR" sz="1200" dirty="0"/>
              <a:t> </a:t>
            </a:r>
            <a:r>
              <a:rPr lang="ko-KR" altLang="en-US" sz="1200" dirty="0"/>
              <a:t>수 있음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mapping for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Behavior Definition</a:t>
            </a:r>
            <a:r>
              <a:rPr lang="ko-KR" altLang="en-US" sz="1200" dirty="0"/>
              <a:t>과 실제 데이터베이스 테이블 필드를 매핑함</a:t>
            </a:r>
            <a:endParaRPr lang="en-US" altLang="ko-KR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04F610-767D-47A6-B3F3-0FC3095B4113}"/>
              </a:ext>
            </a:extLst>
          </p:cNvPr>
          <p:cNvSpPr/>
          <p:nvPr/>
        </p:nvSpPr>
        <p:spPr>
          <a:xfrm>
            <a:off x="7077794" y="3797301"/>
            <a:ext cx="2612306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967E18-7C5C-43BE-9FFD-C923518A8871}"/>
              </a:ext>
            </a:extLst>
          </p:cNvPr>
          <p:cNvSpPr/>
          <p:nvPr/>
        </p:nvSpPr>
        <p:spPr>
          <a:xfrm>
            <a:off x="7077794" y="4079956"/>
            <a:ext cx="2015406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018737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40725CE-4AA2-45EE-81C9-FE1085170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633" y="1755446"/>
            <a:ext cx="6240215" cy="1329591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Behavior Definition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9D3B2-1684-4569-9654-0CD751323C6D}"/>
              </a:ext>
            </a:extLst>
          </p:cNvPr>
          <p:cNvSpPr txBox="1"/>
          <p:nvPr/>
        </p:nvSpPr>
        <p:spPr>
          <a:xfrm>
            <a:off x="487052" y="1636634"/>
            <a:ext cx="11217896" cy="4212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Managed Implementation </a:t>
            </a:r>
            <a:r>
              <a:rPr lang="ko-KR" altLang="en-US" sz="1200" dirty="0"/>
              <a:t>클래스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ABAP </a:t>
            </a:r>
            <a:r>
              <a:rPr lang="ko-KR" altLang="en-US" sz="1200" dirty="0"/>
              <a:t>클래스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Behavior Definition</a:t>
            </a:r>
            <a:r>
              <a:rPr lang="ko-KR" altLang="en-US" sz="1200" dirty="0"/>
              <a:t>의 </a:t>
            </a:r>
            <a:r>
              <a:rPr lang="en-US" altLang="ko-KR" sz="1200" dirty="0"/>
              <a:t>Managed Scenario</a:t>
            </a:r>
            <a:r>
              <a:rPr lang="ko-KR" altLang="en-US" sz="1200" dirty="0"/>
              <a:t>의 기본</a:t>
            </a:r>
            <a:r>
              <a:rPr lang="en-US" altLang="ko-KR" sz="1200" dirty="0"/>
              <a:t> </a:t>
            </a:r>
            <a:r>
              <a:rPr lang="ko-KR" altLang="en-US" sz="1200" dirty="0"/>
              <a:t>동작에</a:t>
            </a:r>
            <a:r>
              <a:rPr lang="en-US" altLang="ko-KR" sz="1200" dirty="0"/>
              <a:t> </a:t>
            </a:r>
            <a:r>
              <a:rPr lang="ko-KR" altLang="en-US" sz="1200" dirty="0"/>
              <a:t>해당하는 </a:t>
            </a:r>
            <a:r>
              <a:rPr lang="en-US" altLang="ko-KR" sz="1200" dirty="0"/>
              <a:t>CRUD </a:t>
            </a:r>
            <a:r>
              <a:rPr lang="ko-KR" altLang="en-US" sz="1200" dirty="0"/>
              <a:t>외 추가 로직 필요시 클래스 내부에 메서드 구현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PUBLIC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해당 클래스는 공개적으로 접근할 수 있음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Behavior</a:t>
            </a:r>
            <a:r>
              <a:rPr lang="ko-KR" altLang="en-US" sz="1200" dirty="0"/>
              <a:t> </a:t>
            </a:r>
            <a:r>
              <a:rPr lang="en-US" altLang="ko-KR" sz="1200" dirty="0"/>
              <a:t>Definition</a:t>
            </a:r>
            <a:r>
              <a:rPr lang="ko-KR" altLang="en-US" sz="1200" dirty="0"/>
              <a:t>에 의해 사용될 수</a:t>
            </a:r>
            <a:r>
              <a:rPr lang="en-US" altLang="ko-KR" sz="1200" dirty="0"/>
              <a:t> </a:t>
            </a:r>
            <a:r>
              <a:rPr lang="ko-KR" altLang="en-US" sz="1200" dirty="0"/>
              <a:t>있도록</a:t>
            </a:r>
            <a:r>
              <a:rPr lang="en-US" altLang="ko-KR" sz="1200" dirty="0"/>
              <a:t> </a:t>
            </a:r>
            <a:r>
              <a:rPr lang="ko-KR" altLang="en-US" sz="1200" dirty="0"/>
              <a:t>설정됨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ABSTRACT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해당 클래스는 </a:t>
            </a:r>
            <a:r>
              <a:rPr lang="ko-KR" altLang="en-US" sz="1200" dirty="0" err="1"/>
              <a:t>인스턴스화될</a:t>
            </a:r>
            <a:r>
              <a:rPr lang="ko-KR" altLang="en-US" sz="1200" dirty="0"/>
              <a:t> 수 없음</a:t>
            </a:r>
            <a:r>
              <a:rPr lang="en-US" altLang="ko-KR" sz="1200" dirty="0"/>
              <a:t>(</a:t>
            </a:r>
            <a:r>
              <a:rPr lang="ko-KR" altLang="en-US" sz="1200" dirty="0"/>
              <a:t>즉</a:t>
            </a:r>
            <a:r>
              <a:rPr lang="en-US" altLang="ko-KR" sz="1200" dirty="0"/>
              <a:t>, </a:t>
            </a:r>
            <a:r>
              <a:rPr lang="ko-KR" altLang="en-US" sz="1200" dirty="0"/>
              <a:t>직접 객체로 생성할 수 없음</a:t>
            </a:r>
            <a:r>
              <a:rPr lang="en-US" altLang="ko-KR" sz="1200" dirty="0"/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Behavior Implementation </a:t>
            </a:r>
            <a:r>
              <a:rPr lang="ko-KR" altLang="en-US" sz="1200" dirty="0"/>
              <a:t>클래스는 </a:t>
            </a:r>
            <a:r>
              <a:rPr lang="en-US" altLang="ko-KR" sz="1200" dirty="0"/>
              <a:t>Behavior Definition </a:t>
            </a:r>
            <a:r>
              <a:rPr lang="ko-KR" altLang="en-US" sz="1200" dirty="0"/>
              <a:t>동작을 구현하는 데 사용되므로 보통 추상 클래스로 정의됨</a:t>
            </a:r>
            <a:endParaRPr lang="en-US" altLang="ko-KR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04F610-767D-47A6-B3F3-0FC3095B4113}"/>
              </a:ext>
            </a:extLst>
          </p:cNvPr>
          <p:cNvSpPr/>
          <p:nvPr/>
        </p:nvSpPr>
        <p:spPr>
          <a:xfrm>
            <a:off x="5271130" y="2156614"/>
            <a:ext cx="6141718" cy="345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13182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40725CE-4AA2-45EE-81C9-FE1085170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933" y="1755446"/>
            <a:ext cx="6240215" cy="1329591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Behavior Definition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9D3B2-1684-4569-9654-0CD751323C6D}"/>
              </a:ext>
            </a:extLst>
          </p:cNvPr>
          <p:cNvSpPr txBox="1"/>
          <p:nvPr/>
        </p:nvSpPr>
        <p:spPr>
          <a:xfrm>
            <a:off x="487052" y="1636634"/>
            <a:ext cx="11217896" cy="3935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FINAL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해당 클래스는 상속할 수 없음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Behavior Implementation </a:t>
            </a:r>
            <a:r>
              <a:rPr lang="ko-KR" altLang="en-US" sz="1200" dirty="0"/>
              <a:t>클래스는 상속 계층을 만들지 않는 것이 일반적임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FOR</a:t>
            </a:r>
            <a:r>
              <a:rPr lang="ko-KR" altLang="en-US" sz="1200" dirty="0"/>
              <a:t> </a:t>
            </a:r>
            <a:r>
              <a:rPr lang="en-US" altLang="ko-KR" sz="1200" dirty="0"/>
              <a:t>BEHAVIOR OF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해당 클래스가 </a:t>
            </a:r>
            <a:r>
              <a:rPr lang="en-US" altLang="ko-KR" sz="1200" dirty="0"/>
              <a:t>Behavior Definition</a:t>
            </a:r>
            <a:r>
              <a:rPr lang="ko-KR" altLang="en-US" sz="1200" dirty="0"/>
              <a:t>의 동작</a:t>
            </a:r>
            <a:r>
              <a:rPr lang="en-US" altLang="ko-KR" sz="1200" dirty="0"/>
              <a:t>(Behavior)</a:t>
            </a:r>
            <a:r>
              <a:rPr lang="ko-KR" altLang="en-US" sz="1200" dirty="0"/>
              <a:t>을 구현하기 위한 클래스임을 명시함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CLASS zbp_1021025_i_course IMPLEMENTATION.</a:t>
            </a:r>
            <a:br>
              <a:rPr lang="en-US" altLang="ko-KR" sz="1200" dirty="0"/>
            </a:br>
            <a:r>
              <a:rPr lang="en-US" altLang="ko-KR" sz="1200" dirty="0"/>
              <a:t>ENDCLASS.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클래스 구현체</a:t>
            </a:r>
            <a:endParaRPr lang="en-US" altLang="ko-KR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04F610-767D-47A6-B3F3-0FC3095B4113}"/>
              </a:ext>
            </a:extLst>
          </p:cNvPr>
          <p:cNvSpPr/>
          <p:nvPr/>
        </p:nvSpPr>
        <p:spPr>
          <a:xfrm>
            <a:off x="5258430" y="2156614"/>
            <a:ext cx="6141718" cy="700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97051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52F3890-62B0-41C4-8CD5-916D356A2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150" y="1636634"/>
            <a:ext cx="4438650" cy="3048000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Behavior Definition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9D3B2-1684-4569-9654-0CD751323C6D}"/>
              </a:ext>
            </a:extLst>
          </p:cNvPr>
          <p:cNvSpPr txBox="1"/>
          <p:nvPr/>
        </p:nvSpPr>
        <p:spPr>
          <a:xfrm>
            <a:off x="487052" y="1636634"/>
            <a:ext cx="10714348" cy="3381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projection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Behavior</a:t>
            </a:r>
            <a:r>
              <a:rPr lang="ko-KR" altLang="en-US" sz="1200" dirty="0"/>
              <a:t> </a:t>
            </a:r>
            <a:r>
              <a:rPr lang="en-US" altLang="ko-KR" sz="1200" dirty="0"/>
              <a:t>Projection</a:t>
            </a:r>
            <a:r>
              <a:rPr lang="ko-KR" altLang="en-US" sz="1200" dirty="0"/>
              <a:t> 선언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특정 시나리오에서 데이터를 노출하거나 동작을 제한할 때 사용됨</a:t>
            </a:r>
            <a:br>
              <a:rPr lang="en-US" altLang="ko-KR" sz="1200" dirty="0"/>
            </a:br>
            <a:r>
              <a:rPr lang="en-US" altLang="ko-KR" sz="1200" dirty="0"/>
              <a:t>ex) </a:t>
            </a:r>
            <a:r>
              <a:rPr lang="ko-KR" altLang="en-US" sz="1200" dirty="0"/>
              <a:t>기본 </a:t>
            </a:r>
            <a:r>
              <a:rPr lang="ko-KR" altLang="en-US" sz="1200" dirty="0" err="1"/>
              <a:t>엔터티</a:t>
            </a:r>
            <a:r>
              <a:rPr lang="en-US" altLang="ko-KR" sz="1200" dirty="0"/>
              <a:t>(Z1021025_C_Course,</a:t>
            </a:r>
            <a:r>
              <a:rPr lang="ko-KR" altLang="en-US" sz="1200" dirty="0"/>
              <a:t> </a:t>
            </a:r>
            <a:r>
              <a:rPr lang="en-US" altLang="ko-KR" sz="1200" dirty="0"/>
              <a:t>Z1021025_C_Schedule)</a:t>
            </a:r>
            <a:r>
              <a:rPr lang="ko-KR" altLang="en-US" sz="1200" dirty="0"/>
              <a:t>의</a:t>
            </a:r>
            <a:r>
              <a:rPr lang="en-US" altLang="ko-KR" sz="1200" dirty="0"/>
              <a:t> </a:t>
            </a:r>
            <a:r>
              <a:rPr lang="ko-KR" altLang="en-US" sz="1200" dirty="0"/>
              <a:t>전체 기능 중 일부만</a:t>
            </a:r>
            <a:br>
              <a:rPr lang="en-US" altLang="ko-KR" sz="1200" dirty="0"/>
            </a:br>
            <a:r>
              <a:rPr lang="en-US" altLang="ko-KR" sz="1200" dirty="0"/>
              <a:t>OData</a:t>
            </a:r>
            <a:r>
              <a:rPr lang="ko-KR" altLang="en-US" sz="1200" dirty="0"/>
              <a:t>나 </a:t>
            </a:r>
            <a:r>
              <a:rPr lang="en-US" altLang="ko-KR" sz="1200" dirty="0"/>
              <a:t>UI</a:t>
            </a:r>
            <a:r>
              <a:rPr lang="ko-KR" altLang="en-US" sz="1200" dirty="0"/>
              <a:t>에 노출하고 싶을 때 사용됨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use</a:t>
            </a:r>
            <a:r>
              <a:rPr lang="ko-KR" altLang="en-US" sz="1200" dirty="0"/>
              <a:t> </a:t>
            </a:r>
            <a:r>
              <a:rPr lang="en-US" altLang="ko-KR" sz="1200" dirty="0"/>
              <a:t>create, use update, use delete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use</a:t>
            </a:r>
            <a:r>
              <a:rPr lang="ko-KR" altLang="en-US" sz="1200" dirty="0"/>
              <a:t>는 </a:t>
            </a:r>
            <a:r>
              <a:rPr lang="en-US" altLang="ko-KR" sz="1200" dirty="0"/>
              <a:t>RAP</a:t>
            </a:r>
            <a:r>
              <a:rPr lang="ko-KR" altLang="en-US" sz="1200" dirty="0"/>
              <a:t>의 </a:t>
            </a:r>
            <a:r>
              <a:rPr lang="en-US" altLang="ko-KR" sz="1200" dirty="0"/>
              <a:t>Projection </a:t>
            </a:r>
            <a:r>
              <a:rPr lang="ko-KR" altLang="en-US" sz="1200" dirty="0"/>
              <a:t>단계에서 특정 동작을 노출하기 위해 사용됨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use association _Schedule { create; }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Z1021025_C_Course</a:t>
            </a:r>
            <a:r>
              <a:rPr lang="ko-KR" altLang="en-US" sz="1200" dirty="0"/>
              <a:t>는 </a:t>
            </a:r>
            <a:r>
              <a:rPr lang="en-US" altLang="ko-KR" sz="1200" dirty="0"/>
              <a:t>_Schedule</a:t>
            </a:r>
            <a:r>
              <a:rPr lang="ko-KR" altLang="en-US" sz="1200" dirty="0"/>
              <a:t>이라는 자식 </a:t>
            </a:r>
            <a:r>
              <a:rPr lang="ko-KR" altLang="en-US" sz="1200" dirty="0" err="1"/>
              <a:t>엔터티와</a:t>
            </a:r>
            <a:r>
              <a:rPr lang="ko-KR" altLang="en-US" sz="1200" dirty="0"/>
              <a:t> 관계를 가지고 있음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부모 </a:t>
            </a:r>
            <a:r>
              <a:rPr lang="ko-KR" altLang="en-US" sz="1200" dirty="0" err="1"/>
              <a:t>엔터티에서</a:t>
            </a:r>
            <a:r>
              <a:rPr lang="ko-KR" altLang="en-US" sz="1200" dirty="0"/>
              <a:t> 자식 </a:t>
            </a:r>
            <a:r>
              <a:rPr lang="ko-KR" altLang="en-US" sz="1200" dirty="0" err="1"/>
              <a:t>엔터티를</a:t>
            </a:r>
            <a:r>
              <a:rPr lang="ko-KR" altLang="en-US" sz="1200" dirty="0"/>
              <a:t> 생성할 수 있음을 나타냄</a:t>
            </a:r>
            <a:endParaRPr lang="en-US" altLang="ko-KR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04F610-767D-47A6-B3F3-0FC3095B4113}"/>
              </a:ext>
            </a:extLst>
          </p:cNvPr>
          <p:cNvSpPr/>
          <p:nvPr/>
        </p:nvSpPr>
        <p:spPr>
          <a:xfrm>
            <a:off x="7010400" y="1879600"/>
            <a:ext cx="1028700" cy="165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1FD316-4DC9-4BA7-A06E-5618E962B52C}"/>
              </a:ext>
            </a:extLst>
          </p:cNvPr>
          <p:cNvSpPr/>
          <p:nvPr/>
        </p:nvSpPr>
        <p:spPr>
          <a:xfrm>
            <a:off x="7010400" y="2606090"/>
            <a:ext cx="1168400" cy="4419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235E91-5076-4A18-A7B3-BEA470531A79}"/>
              </a:ext>
            </a:extLst>
          </p:cNvPr>
          <p:cNvSpPr/>
          <p:nvPr/>
        </p:nvSpPr>
        <p:spPr>
          <a:xfrm>
            <a:off x="7010400" y="3163809"/>
            <a:ext cx="2895600" cy="165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41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RAP (RESTful Application Programming)</a:t>
            </a:r>
            <a:endParaRPr lang="ko-KR" altLang="en-US" sz="3600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6A0DB548-095F-4292-9544-1A466791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400" dirty="0"/>
              <a:t>SAP</a:t>
            </a:r>
            <a:r>
              <a:rPr lang="ko-KR" altLang="en-US" sz="1400" dirty="0"/>
              <a:t> </a:t>
            </a:r>
            <a:r>
              <a:rPr lang="en-US" altLang="ko-KR" sz="1400" dirty="0"/>
              <a:t>ABAP </a:t>
            </a:r>
            <a:r>
              <a:rPr lang="ko-KR" altLang="en-US" sz="1400" dirty="0"/>
              <a:t>기반 어플리케이션 개발을 위한 최신 프로그래밍 모델</a:t>
            </a:r>
            <a:endParaRPr lang="en-US" altLang="ko-KR" sz="1400" dirty="0"/>
          </a:p>
          <a:p>
            <a:pPr>
              <a:buFontTx/>
              <a:buChar char="-"/>
            </a:pPr>
            <a:endParaRPr lang="en-US" altLang="ko-KR" sz="1400" dirty="0"/>
          </a:p>
          <a:p>
            <a:pPr>
              <a:buFontTx/>
              <a:buChar char="-"/>
            </a:pPr>
            <a:r>
              <a:rPr lang="en-US" altLang="ko-KR" sz="1400" dirty="0"/>
              <a:t>SAP S/4HANA</a:t>
            </a:r>
            <a:r>
              <a:rPr lang="ko-KR" altLang="en-US" sz="1400" dirty="0"/>
              <a:t>와 같은 </a:t>
            </a:r>
            <a:r>
              <a:rPr lang="en-US" altLang="ko-KR" sz="1400" dirty="0"/>
              <a:t>ERP </a:t>
            </a:r>
            <a:r>
              <a:rPr lang="ko-KR" altLang="en-US" sz="1400" dirty="0"/>
              <a:t>시스템 확장</a:t>
            </a:r>
            <a:r>
              <a:rPr lang="en-US" altLang="ko-KR" sz="1400" dirty="0"/>
              <a:t>, </a:t>
            </a:r>
            <a:r>
              <a:rPr lang="ko-KR" altLang="en-US" sz="1400" dirty="0"/>
              <a:t>커스터마이징에 사용됨</a:t>
            </a:r>
            <a:endParaRPr lang="en-US" altLang="ko-KR" sz="1400" dirty="0"/>
          </a:p>
          <a:p>
            <a:pPr>
              <a:buFontTx/>
              <a:buChar char="-"/>
            </a:pPr>
            <a:endParaRPr lang="en-US" altLang="ko-KR" sz="1400" dirty="0"/>
          </a:p>
          <a:p>
            <a:pPr>
              <a:buFontTx/>
              <a:buChar char="-"/>
            </a:pPr>
            <a:r>
              <a:rPr lang="en-US" altLang="ko-KR" sz="1400" dirty="0"/>
              <a:t>Cloud, On-Premise </a:t>
            </a:r>
            <a:r>
              <a:rPr lang="ko-KR" altLang="en-US" sz="1400" dirty="0"/>
              <a:t>환경에서 모두 사용 가능</a:t>
            </a:r>
            <a:endParaRPr lang="en-US" altLang="ko-KR" sz="1400" dirty="0"/>
          </a:p>
          <a:p>
            <a:pPr>
              <a:buFontTx/>
              <a:buChar char="-"/>
            </a:pPr>
            <a:endParaRPr lang="en-US" altLang="ko-KR" sz="1400" dirty="0"/>
          </a:p>
          <a:p>
            <a:pPr>
              <a:buFontTx/>
              <a:buChar char="-"/>
            </a:pPr>
            <a:r>
              <a:rPr lang="en-US" altLang="ko-KR" sz="1400" dirty="0"/>
              <a:t>RESTful API</a:t>
            </a:r>
            <a:r>
              <a:rPr lang="ko-KR" altLang="en-US" sz="1400" dirty="0"/>
              <a:t>를 통해 데이터 제공</a:t>
            </a:r>
            <a:r>
              <a:rPr lang="en-US" altLang="ko-KR" sz="1400" dirty="0"/>
              <a:t>, </a:t>
            </a:r>
            <a:r>
              <a:rPr lang="ko-KR" altLang="en-US" sz="1400" dirty="0"/>
              <a:t>소비 방식 지원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97853136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Tips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9D3B2-1684-4569-9654-0CD751323C6D}"/>
              </a:ext>
            </a:extLst>
          </p:cNvPr>
          <p:cNvSpPr txBox="1"/>
          <p:nvPr/>
        </p:nvSpPr>
        <p:spPr>
          <a:xfrm>
            <a:off x="482600" y="2595727"/>
            <a:ext cx="5207000" cy="1581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Tooltip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선택한 변수</a:t>
            </a:r>
            <a:r>
              <a:rPr lang="en-US" altLang="ko-KR" sz="1200" dirty="0"/>
              <a:t>, </a:t>
            </a:r>
            <a:r>
              <a:rPr lang="ko-KR" altLang="en-US" sz="1200" dirty="0"/>
              <a:t>메서드</a:t>
            </a:r>
            <a:r>
              <a:rPr lang="en-US" altLang="ko-KR" sz="1200" dirty="0"/>
              <a:t>, </a:t>
            </a:r>
            <a:r>
              <a:rPr lang="ko-KR" altLang="en-US" sz="1200" dirty="0"/>
              <a:t>클래스</a:t>
            </a:r>
            <a:r>
              <a:rPr lang="en-US" altLang="ko-KR" sz="1200" dirty="0"/>
              <a:t>, </a:t>
            </a:r>
            <a:r>
              <a:rPr lang="ko-KR" altLang="en-US" sz="1200" dirty="0"/>
              <a:t>인터페이스</a:t>
            </a:r>
            <a:r>
              <a:rPr lang="en-US" altLang="ko-KR" sz="1200" dirty="0"/>
              <a:t> </a:t>
            </a:r>
            <a:r>
              <a:rPr lang="ko-KR" altLang="en-US" sz="1200" dirty="0"/>
              <a:t>등 코드</a:t>
            </a:r>
            <a:br>
              <a:rPr lang="en-US" altLang="ko-KR" sz="1200" dirty="0"/>
            </a:br>
            <a:r>
              <a:rPr lang="ko-KR" altLang="en-US" sz="1200" dirty="0"/>
              <a:t>요소에 대한 상세 정보를 </a:t>
            </a:r>
            <a:r>
              <a:rPr lang="en-US" altLang="ko-KR" sz="1200" dirty="0"/>
              <a:t>tooltip</a:t>
            </a:r>
            <a:r>
              <a:rPr lang="ko-KR" altLang="en-US" sz="1200" dirty="0"/>
              <a:t> 창으로 볼 수 있음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별도 검색 없이 필요한 정보를 빠르게 확인할 수 있음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상단 </a:t>
            </a:r>
            <a:r>
              <a:rPr lang="en-US" altLang="ko-KR" sz="1200" dirty="0"/>
              <a:t>Edit </a:t>
            </a:r>
            <a:r>
              <a:rPr lang="ko-KR" altLang="en-US" sz="1200" dirty="0"/>
              <a:t>→ </a:t>
            </a:r>
            <a:r>
              <a:rPr lang="en-US" altLang="ko-KR" sz="1200" dirty="0"/>
              <a:t>Show Tooltip Description</a:t>
            </a:r>
            <a:r>
              <a:rPr lang="ko-KR" altLang="en-US" sz="1200" dirty="0"/>
              <a:t> 혹은</a:t>
            </a:r>
            <a:r>
              <a:rPr lang="en-US" altLang="ko-KR" sz="1200" dirty="0"/>
              <a:t> F2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D6161D-33AE-4BDB-AFB5-8DDA5B4FD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0" y="1690688"/>
            <a:ext cx="6439418" cy="438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7830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Tips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9D3B2-1684-4569-9654-0CD751323C6D}"/>
              </a:ext>
            </a:extLst>
          </p:cNvPr>
          <p:cNvSpPr txBox="1"/>
          <p:nvPr/>
        </p:nvSpPr>
        <p:spPr>
          <a:xfrm>
            <a:off x="482600" y="2757309"/>
            <a:ext cx="5207000" cy="1027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Jump to Definition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Tooltip</a:t>
            </a:r>
            <a:r>
              <a:rPr lang="ko-KR" altLang="en-US" sz="1200" dirty="0"/>
              <a:t>에서 확인한 정보를 기반으로 해당 메서드나 클래스 정의로 이동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Ctrl + </a:t>
            </a:r>
            <a:r>
              <a:rPr lang="ko-KR" altLang="en-US" sz="1200" dirty="0"/>
              <a:t>메서드나 클래스 클릭</a:t>
            </a: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085DB7-051C-4A8E-918A-AE5C62217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976" y="1353509"/>
            <a:ext cx="4172184" cy="368935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930D874-1CF7-4CB7-9E53-8BFF7CF16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215" y="3515234"/>
            <a:ext cx="4024985" cy="3055250"/>
          </a:xfrm>
          <a:prstGeom prst="rect">
            <a:avLst/>
          </a:prstGeom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080F6B51-B3EA-4418-B40A-BECA99141511}"/>
              </a:ext>
            </a:extLst>
          </p:cNvPr>
          <p:cNvCxnSpPr>
            <a:endCxn id="2" idx="1"/>
          </p:cNvCxnSpPr>
          <p:nvPr/>
        </p:nvCxnSpPr>
        <p:spPr>
          <a:xfrm rot="16200000" flipH="1">
            <a:off x="6177420" y="3993063"/>
            <a:ext cx="1844675" cy="25491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9334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Tips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9D3B2-1684-4569-9654-0CD751323C6D}"/>
              </a:ext>
            </a:extLst>
          </p:cNvPr>
          <p:cNvSpPr txBox="1"/>
          <p:nvPr/>
        </p:nvSpPr>
        <p:spPr>
          <a:xfrm>
            <a:off x="482600" y="2757309"/>
            <a:ext cx="5207000" cy="1027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Content Assist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메서드나 클래스의 사용법을 자동 완성과 함께 </a:t>
            </a:r>
            <a:r>
              <a:rPr lang="en-US" altLang="ko-KR" sz="1200" dirty="0"/>
              <a:t>tooltip</a:t>
            </a:r>
            <a:r>
              <a:rPr lang="ko-KR" altLang="en-US" sz="1200" dirty="0"/>
              <a:t>으로 확인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Ctrl + Space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5EDF03-7DDD-4766-9C96-C0BCEB1B7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252" y="1973261"/>
            <a:ext cx="6920348" cy="359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647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Tips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9D3B2-1684-4569-9654-0CD751323C6D}"/>
              </a:ext>
            </a:extLst>
          </p:cNvPr>
          <p:cNvSpPr txBox="1"/>
          <p:nvPr/>
        </p:nvSpPr>
        <p:spPr>
          <a:xfrm>
            <a:off x="482600" y="2757309"/>
            <a:ext cx="4737100" cy="1858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Data Preview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실행 중인 어플리케이션의 데이터를 실시간으로 확인하거나 디버깅할 수 있는 기능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주로 데이터 바인딩 또는 </a:t>
            </a:r>
            <a:r>
              <a:rPr lang="en-US" altLang="ko-KR" sz="1200" dirty="0"/>
              <a:t>RESTful API </a:t>
            </a:r>
            <a:r>
              <a:rPr lang="ko-KR" altLang="en-US" sz="1200" dirty="0"/>
              <a:t>응답</a:t>
            </a:r>
            <a:r>
              <a:rPr lang="en-US" altLang="ko-KR" sz="1200" dirty="0"/>
              <a:t> </a:t>
            </a:r>
            <a:r>
              <a:rPr lang="ko-KR" altLang="en-US" sz="1200" dirty="0"/>
              <a:t>데이터를 화면에서 미리보기 할 때 사용 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Database table </a:t>
            </a:r>
            <a:r>
              <a:rPr lang="ko-KR" altLang="en-US" sz="1200" dirty="0"/>
              <a:t>혹은 </a:t>
            </a:r>
            <a:r>
              <a:rPr lang="en-US" altLang="ko-KR" sz="1200" dirty="0"/>
              <a:t>data definition</a:t>
            </a:r>
            <a:r>
              <a:rPr lang="ko-KR" altLang="en-US" sz="1200" dirty="0"/>
              <a:t>에서 </a:t>
            </a:r>
            <a:r>
              <a:rPr lang="en-US" altLang="ko-KR" sz="1200" dirty="0"/>
              <a:t>F8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381026-8D6D-465A-8638-2DB4BA7CB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1422400"/>
            <a:ext cx="4789754" cy="42354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9E57859-FB15-4CB9-A80B-0D23EE537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800" y="3957421"/>
            <a:ext cx="6821487" cy="2490029"/>
          </a:xfrm>
          <a:prstGeom prst="rect">
            <a:avLst/>
          </a:prstGeom>
        </p:spPr>
      </p:pic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6C513DA7-6870-4768-97D0-504C3B52395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0009454" y="3540125"/>
            <a:ext cx="391846" cy="41729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42657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7B45E8-E538-4F9F-AC75-24E115C07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0" y="1690688"/>
            <a:ext cx="4174904" cy="1325563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Service Definition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9D3B2-1684-4569-9654-0CD751323C6D}"/>
              </a:ext>
            </a:extLst>
          </p:cNvPr>
          <p:cNvSpPr txBox="1"/>
          <p:nvPr/>
        </p:nvSpPr>
        <p:spPr>
          <a:xfrm>
            <a:off x="487052" y="1636634"/>
            <a:ext cx="8136248" cy="3935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OData</a:t>
            </a:r>
            <a:r>
              <a:rPr lang="ko-KR" altLang="en-US" sz="1200" dirty="0"/>
              <a:t> 서비스에 데이터를 노출하기 위해 작성된 정의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클라이언트는 </a:t>
            </a:r>
            <a:r>
              <a:rPr lang="en-US" altLang="ko-KR" sz="1200" dirty="0"/>
              <a:t>Service Definition</a:t>
            </a:r>
            <a:r>
              <a:rPr lang="ko-KR" altLang="en-US" sz="1200" dirty="0"/>
              <a:t>을 통해 데이터에 접근하고 동작을 수행함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define service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새로운 </a:t>
            </a:r>
            <a:r>
              <a:rPr lang="en-US" altLang="ko-KR" sz="1200" dirty="0"/>
              <a:t>OData </a:t>
            </a:r>
            <a:r>
              <a:rPr lang="ko-KR" altLang="en-US" sz="1200" dirty="0"/>
              <a:t>서비스를 정의하는 키워드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서비스는 </a:t>
            </a:r>
            <a:r>
              <a:rPr lang="en-US" altLang="ko-KR" sz="1200" dirty="0"/>
              <a:t>RAP</a:t>
            </a:r>
            <a:r>
              <a:rPr lang="ko-KR" altLang="en-US" sz="1200" dirty="0"/>
              <a:t>에서 정의된 </a:t>
            </a:r>
            <a:r>
              <a:rPr lang="en-US" altLang="ko-KR" sz="1200" dirty="0"/>
              <a:t>Behavior Definition</a:t>
            </a:r>
            <a:r>
              <a:rPr lang="ko-KR" altLang="en-US" sz="1200" dirty="0"/>
              <a:t>과 </a:t>
            </a:r>
            <a:r>
              <a:rPr lang="en-US" altLang="ko-KR" sz="1200" dirty="0"/>
              <a:t>Projection</a:t>
            </a:r>
            <a:r>
              <a:rPr lang="ko-KR" altLang="en-US" sz="1200" dirty="0"/>
              <a:t>을 기반으로 </a:t>
            </a:r>
            <a:r>
              <a:rPr lang="ko-KR" altLang="en-US" sz="1200" dirty="0" err="1"/>
              <a:t>엔터티를</a:t>
            </a:r>
            <a:r>
              <a:rPr lang="ko-KR" altLang="en-US" sz="1200" dirty="0"/>
              <a:t> 노출함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Z1021025_SRV_Course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서비스의 이름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서비스 </a:t>
            </a:r>
            <a:r>
              <a:rPr lang="en-US" altLang="ko-KR" sz="1200" dirty="0"/>
              <a:t>URI</a:t>
            </a:r>
            <a:r>
              <a:rPr lang="ko-KR" altLang="en-US" sz="1200" dirty="0"/>
              <a:t>에서 식별자로 사용됨</a:t>
            </a:r>
            <a:br>
              <a:rPr lang="en-US" altLang="ko-KR" sz="1200" dirty="0"/>
            </a:br>
            <a:r>
              <a:rPr lang="en-US" altLang="ko-KR" sz="1200" dirty="0"/>
              <a:t>ex) /Z1021025_SRV_Course/Course, /Z1021025_SRV_Course/Schedule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expose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특정 </a:t>
            </a:r>
            <a:r>
              <a:rPr lang="ko-KR" altLang="en-US" sz="1200" dirty="0" err="1"/>
              <a:t>엔터티를</a:t>
            </a:r>
            <a:r>
              <a:rPr lang="ko-KR" altLang="en-US" sz="1200" dirty="0"/>
              <a:t> </a:t>
            </a:r>
            <a:r>
              <a:rPr lang="en-US" altLang="ko-KR" sz="1200" dirty="0"/>
              <a:t>alias</a:t>
            </a:r>
            <a:r>
              <a:rPr lang="ko-KR" altLang="en-US" sz="1200" dirty="0"/>
              <a:t>에 해당하는 별칭으로 </a:t>
            </a:r>
            <a:r>
              <a:rPr lang="en-US" altLang="ko-KR" sz="1200" dirty="0"/>
              <a:t>OData </a:t>
            </a:r>
            <a:r>
              <a:rPr lang="ko-KR" altLang="en-US" sz="1200" dirty="0"/>
              <a:t>서비스에 노출함</a:t>
            </a:r>
            <a:endParaRPr lang="en-US" altLang="ko-KR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04F610-767D-47A6-B3F3-0FC3095B4113}"/>
              </a:ext>
            </a:extLst>
          </p:cNvPr>
          <p:cNvSpPr/>
          <p:nvPr/>
        </p:nvSpPr>
        <p:spPr>
          <a:xfrm>
            <a:off x="7152047" y="2168317"/>
            <a:ext cx="3871553" cy="822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076138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BC1E0DF-F333-405D-90E0-1D8C6B50F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183" y="1690688"/>
            <a:ext cx="6306765" cy="3567112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Service Binding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9D3B2-1684-4569-9654-0CD751323C6D}"/>
              </a:ext>
            </a:extLst>
          </p:cNvPr>
          <p:cNvSpPr txBox="1"/>
          <p:nvPr/>
        </p:nvSpPr>
        <p:spPr>
          <a:xfrm>
            <a:off x="487052" y="1636634"/>
            <a:ext cx="4987743" cy="3381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SAP RAP</a:t>
            </a:r>
            <a:r>
              <a:rPr lang="ko-KR" altLang="en-US" sz="1200" dirty="0"/>
              <a:t>에서 정의된 서비스를 클라이언트와 연결하기 위한 설정 화면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Binding Type: OData V2 – UI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OData V2 </a:t>
            </a:r>
            <a:r>
              <a:rPr lang="ko-KR" altLang="en-US" sz="1200" dirty="0"/>
              <a:t>기반 클라이언트</a:t>
            </a:r>
            <a:r>
              <a:rPr lang="en-US" altLang="ko-KR" sz="1200" dirty="0"/>
              <a:t>(SAP UI5, Fiori)</a:t>
            </a:r>
            <a:r>
              <a:rPr lang="ko-KR" altLang="en-US" sz="1200" dirty="0"/>
              <a:t>에서</a:t>
            </a:r>
            <a:r>
              <a:rPr lang="en-US" altLang="ko-KR" sz="1200" dirty="0"/>
              <a:t> </a:t>
            </a:r>
            <a:r>
              <a:rPr lang="ko-KR" altLang="en-US" sz="1200" dirty="0"/>
              <a:t>사용할 수 있도록 서비스를 노출함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API State: Not Released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서비스가 개발 중이거나 테스트 중일 때 </a:t>
            </a:r>
            <a:r>
              <a:rPr lang="en-US" altLang="ko-KR" sz="1200" dirty="0"/>
              <a:t>Not Released, </a:t>
            </a:r>
            <a:r>
              <a:rPr lang="ko-KR" altLang="en-US" sz="1200" dirty="0"/>
              <a:t>실제</a:t>
            </a:r>
            <a:br>
              <a:rPr lang="en-US" altLang="ko-KR" sz="1200" dirty="0"/>
            </a:br>
            <a:r>
              <a:rPr lang="ko-KR" altLang="en-US" sz="1200" dirty="0"/>
              <a:t>클라이언트가 접근할 수 없음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solidFill>
                  <a:srgbClr val="FF0000"/>
                </a:solidFill>
              </a:rPr>
              <a:t>Trial </a:t>
            </a:r>
            <a:r>
              <a:rPr lang="ko-KR" altLang="en-US" sz="1200" b="1" dirty="0">
                <a:solidFill>
                  <a:srgbClr val="FF0000"/>
                </a:solidFill>
              </a:rPr>
              <a:t>계정의 경우 </a:t>
            </a:r>
            <a:r>
              <a:rPr lang="en-US" altLang="ko-KR" sz="1200" b="1" dirty="0">
                <a:solidFill>
                  <a:srgbClr val="FF0000"/>
                </a:solidFill>
              </a:rPr>
              <a:t>API Release </a:t>
            </a:r>
            <a:r>
              <a:rPr lang="ko-KR" altLang="en-US" sz="1200" b="1" dirty="0">
                <a:solidFill>
                  <a:srgbClr val="FF0000"/>
                </a:solidFill>
              </a:rPr>
              <a:t>불가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Service</a:t>
            </a:r>
            <a:r>
              <a:rPr lang="ko-KR" altLang="en-US" sz="1200" dirty="0"/>
              <a:t> </a:t>
            </a:r>
            <a:r>
              <a:rPr lang="en-US" altLang="ko-KR" sz="1200" dirty="0"/>
              <a:t>Definition:</a:t>
            </a:r>
            <a:r>
              <a:rPr lang="ko-KR" altLang="en-US" sz="1200" dirty="0"/>
              <a:t> </a:t>
            </a:r>
            <a:r>
              <a:rPr lang="en-US" altLang="ko-KR" sz="1200" dirty="0"/>
              <a:t>Z1021025_SRV_Course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04F610-767D-47A6-B3F3-0FC3095B4113}"/>
              </a:ext>
            </a:extLst>
          </p:cNvPr>
          <p:cNvSpPr/>
          <p:nvPr/>
        </p:nvSpPr>
        <p:spPr>
          <a:xfrm>
            <a:off x="5474795" y="2393534"/>
            <a:ext cx="1242410" cy="234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E6981B-6739-4FD2-9C7A-723391913D2F}"/>
              </a:ext>
            </a:extLst>
          </p:cNvPr>
          <p:cNvSpPr/>
          <p:nvPr/>
        </p:nvSpPr>
        <p:spPr>
          <a:xfrm>
            <a:off x="5398183" y="3016251"/>
            <a:ext cx="2348817" cy="4127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660029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BC1E0DF-F333-405D-90E0-1D8C6B50F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183" y="1690688"/>
            <a:ext cx="6306765" cy="3567112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Service Binding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9D3B2-1684-4569-9654-0CD751323C6D}"/>
              </a:ext>
            </a:extLst>
          </p:cNvPr>
          <p:cNvSpPr txBox="1"/>
          <p:nvPr/>
        </p:nvSpPr>
        <p:spPr>
          <a:xfrm>
            <a:off x="487051" y="1636634"/>
            <a:ext cx="9228449" cy="4212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Local Service Endpoint: Published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서비스가 </a:t>
            </a:r>
            <a:r>
              <a:rPr lang="en-US" altLang="ko-KR" sz="1200" dirty="0"/>
              <a:t>“Published” </a:t>
            </a:r>
            <a:r>
              <a:rPr lang="ko-KR" altLang="en-US" sz="1200" dirty="0"/>
              <a:t>상태로 설정되어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개발 및 테스트</a:t>
            </a:r>
            <a:br>
              <a:rPr lang="en-US" altLang="ko-KR" sz="1200" dirty="0"/>
            </a:br>
            <a:r>
              <a:rPr lang="ko-KR" altLang="en-US" sz="1200" dirty="0"/>
              <a:t>환경에서 접근 가능함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“Unpublished” </a:t>
            </a:r>
            <a:r>
              <a:rPr lang="ko-KR" altLang="en-US" sz="1200" dirty="0"/>
              <a:t>상태로 변경하면 클라이언트가</a:t>
            </a:r>
            <a:r>
              <a:rPr lang="en-US" altLang="ko-KR" sz="1200" dirty="0"/>
              <a:t> </a:t>
            </a:r>
            <a:r>
              <a:rPr lang="ko-KR" altLang="en-US" sz="1200" dirty="0"/>
              <a:t>더 이상 해당 서비스에</a:t>
            </a:r>
            <a:br>
              <a:rPr lang="en-US" altLang="ko-KR" sz="1200" dirty="0"/>
            </a:br>
            <a:r>
              <a:rPr lang="ko-KR" altLang="en-US" sz="1200" dirty="0"/>
              <a:t>접근할 수 없음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Service URL:</a:t>
            </a:r>
            <a:br>
              <a:rPr lang="en-US" altLang="ko-KR" sz="1200" dirty="0"/>
            </a:br>
            <a:r>
              <a:rPr lang="en-US" altLang="ko-KR" sz="1200" dirty="0"/>
              <a:t>/sap/</a:t>
            </a:r>
            <a:r>
              <a:rPr lang="en-US" altLang="ko-KR" sz="1200" dirty="0" err="1"/>
              <a:t>opu</a:t>
            </a:r>
            <a:r>
              <a:rPr lang="en-US" altLang="ko-KR" sz="1200" dirty="0"/>
              <a:t>/</a:t>
            </a:r>
            <a:r>
              <a:rPr lang="en-US" altLang="ko-KR" sz="1200" dirty="0" err="1"/>
              <a:t>odata</a:t>
            </a:r>
            <a:r>
              <a:rPr lang="en-US" altLang="ko-KR" sz="1200" dirty="0"/>
              <a:t>/sap/Z1021025_BIND_COURSE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클라이언트가 서비스에 접근할 때 사용하는 기본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엔드포인트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Entity Set and Association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Preview</a:t>
            </a:r>
            <a:r>
              <a:rPr lang="ko-KR" altLang="en-US" sz="1200" dirty="0"/>
              <a:t> 버튼을 통해 </a:t>
            </a:r>
            <a:r>
              <a:rPr lang="en-US" altLang="ko-KR" sz="1200" dirty="0"/>
              <a:t>Service Definition</a:t>
            </a:r>
            <a:r>
              <a:rPr lang="ko-KR" altLang="en-US" sz="1200" dirty="0"/>
              <a:t>으로 생성된 </a:t>
            </a:r>
            <a:r>
              <a:rPr lang="en-US" altLang="ko-KR" sz="1200" dirty="0" err="1"/>
              <a:t>Odata</a:t>
            </a:r>
            <a:br>
              <a:rPr lang="en-US" altLang="ko-KR" sz="1200" dirty="0"/>
            </a:br>
            <a:r>
              <a:rPr lang="ko-KR" altLang="en-US" sz="1200" dirty="0"/>
              <a:t>서비스의 데이터 구조를 미리 확인할 수 있음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Create Fiori Project </a:t>
            </a:r>
            <a:r>
              <a:rPr lang="ko-KR" altLang="en-US" sz="1200" dirty="0"/>
              <a:t>버튼을 통해 </a:t>
            </a:r>
            <a:r>
              <a:rPr lang="en-US" altLang="ko-KR" sz="1200" dirty="0"/>
              <a:t>SAP Fiori Elements </a:t>
            </a:r>
            <a:r>
              <a:rPr lang="ko-KR" altLang="en-US" sz="1200" dirty="0"/>
              <a:t>기반 어플리케이션을 자동으로 생성할 수 있음</a:t>
            </a:r>
            <a:br>
              <a:rPr lang="en-US" altLang="ko-KR" sz="1200" dirty="0"/>
            </a:br>
            <a:r>
              <a:rPr lang="ko-KR" altLang="en-US" sz="1200" dirty="0"/>
              <a:t>→ 외부 </a:t>
            </a:r>
            <a:r>
              <a:rPr lang="en-US" altLang="ko-KR" sz="1200" dirty="0"/>
              <a:t>IDE</a:t>
            </a:r>
            <a:r>
              <a:rPr lang="ko-KR" altLang="en-US" sz="1200" dirty="0"/>
              <a:t>와 연동 설정 후 생성 가능</a:t>
            </a:r>
            <a:r>
              <a:rPr lang="en-US" altLang="ko-KR" sz="1200" dirty="0"/>
              <a:t>(SAP Business Application Studio, Visual Studio Code)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04F610-767D-47A6-B3F3-0FC3095B4113}"/>
              </a:ext>
            </a:extLst>
          </p:cNvPr>
          <p:cNvSpPr/>
          <p:nvPr/>
        </p:nvSpPr>
        <p:spPr>
          <a:xfrm>
            <a:off x="8551564" y="3028118"/>
            <a:ext cx="3153384" cy="5659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E6981B-6739-4FD2-9C7A-723391913D2F}"/>
              </a:ext>
            </a:extLst>
          </p:cNvPr>
          <p:cNvSpPr/>
          <p:nvPr/>
        </p:nvSpPr>
        <p:spPr>
          <a:xfrm>
            <a:off x="8551564" y="3759200"/>
            <a:ext cx="3153383" cy="101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3075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EE4A9CC6-E804-4450-9AA4-78DA3974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Q&amp;A</a:t>
            </a:r>
            <a:endParaRPr lang="ko-KR" altLang="en-US" sz="3600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6A0DB548-095F-4292-9544-1A466791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1800" dirty="0"/>
              <a:t>RAP</a:t>
            </a:r>
            <a:r>
              <a:rPr lang="ko-KR" altLang="en-US" sz="1800" dirty="0"/>
              <a:t> </a:t>
            </a:r>
            <a:r>
              <a:rPr lang="en-US" altLang="ko-KR" sz="1800" dirty="0"/>
              <a:t>Managed/Unmanaged</a:t>
            </a:r>
            <a:br>
              <a:rPr lang="en-US" altLang="ko-KR" sz="1200" dirty="0"/>
            </a:br>
            <a:r>
              <a:rPr lang="en-US" altLang="ko-KR" sz="1200" dirty="0"/>
              <a:t>Q : RAP</a:t>
            </a:r>
            <a:r>
              <a:rPr lang="ko-KR" altLang="en-US" sz="1200" dirty="0"/>
              <a:t>에서 </a:t>
            </a:r>
            <a:r>
              <a:rPr lang="en-US" altLang="ko-KR" sz="1200" dirty="0"/>
              <a:t>Managed/Unmanaged </a:t>
            </a:r>
            <a:r>
              <a:rPr lang="ko-KR" altLang="en-US" sz="1200" dirty="0"/>
              <a:t>모델은 특정 </a:t>
            </a:r>
            <a:r>
              <a:rPr lang="en-US" altLang="ko-KR" sz="1200" dirty="0"/>
              <a:t>CDS entity(view) </a:t>
            </a:r>
            <a:r>
              <a:rPr lang="ko-KR" altLang="en-US" sz="1200" dirty="0"/>
              <a:t>에서만 적용되나요</a:t>
            </a:r>
            <a:r>
              <a:rPr lang="en-US" altLang="ko-KR" sz="1200" dirty="0"/>
              <a:t>, </a:t>
            </a:r>
            <a:r>
              <a:rPr lang="ko-KR" altLang="en-US" sz="1200" dirty="0"/>
              <a:t>아니면 전체 </a:t>
            </a:r>
            <a:r>
              <a:rPr lang="en-US" altLang="ko-KR" sz="1200" dirty="0"/>
              <a:t>CDS entity(view) </a:t>
            </a:r>
            <a:r>
              <a:rPr lang="ko-KR" altLang="en-US" sz="1200" dirty="0"/>
              <a:t>에 적용되나요</a:t>
            </a:r>
            <a:r>
              <a:rPr lang="en-US" altLang="ko-KR" sz="1200" dirty="0"/>
              <a:t>?</a:t>
            </a:r>
            <a:br>
              <a:rPr lang="en-US" altLang="ko-KR" sz="1200" dirty="0"/>
            </a:br>
            <a:r>
              <a:rPr lang="en-US" altLang="ko-KR" sz="1200" dirty="0"/>
              <a:t>A : RAP</a:t>
            </a:r>
            <a:r>
              <a:rPr lang="ko-KR" altLang="en-US" sz="1200" dirty="0"/>
              <a:t> 개발에서는 한 프로젝트 안에서 </a:t>
            </a:r>
            <a:r>
              <a:rPr lang="en-US" altLang="ko-KR" sz="1200" dirty="0"/>
              <a:t>Managed</a:t>
            </a:r>
            <a:r>
              <a:rPr lang="ko-KR" altLang="en-US" sz="1200" dirty="0"/>
              <a:t>와 </a:t>
            </a:r>
            <a:r>
              <a:rPr lang="en-US" altLang="ko-KR" sz="1200" dirty="0"/>
              <a:t>Unmanaged</a:t>
            </a:r>
            <a:r>
              <a:rPr lang="ko-KR" altLang="en-US" sz="1200" dirty="0"/>
              <a:t>를 혼합하여 사용할 수 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즉</a:t>
            </a:r>
            <a:r>
              <a:rPr lang="en-US" altLang="ko-KR" sz="1200" dirty="0"/>
              <a:t>, RAP</a:t>
            </a:r>
            <a:r>
              <a:rPr lang="ko-KR" altLang="en-US" sz="1200" dirty="0"/>
              <a:t>에서 </a:t>
            </a:r>
            <a:r>
              <a:rPr lang="en-US" altLang="ko-KR" sz="1200" dirty="0"/>
              <a:t>Managed/Unmanaged </a:t>
            </a:r>
            <a:r>
              <a:rPr lang="ko-KR" altLang="en-US" sz="1200" dirty="0"/>
              <a:t>모델은 특정 </a:t>
            </a:r>
            <a:r>
              <a:rPr lang="en-US" altLang="ko-KR" sz="1200" dirty="0"/>
              <a:t>CDS entity(view) </a:t>
            </a:r>
            <a:r>
              <a:rPr lang="ko-KR" altLang="en-US" sz="1200" dirty="0"/>
              <a:t>단위로 적용됩니다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0242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 Smart UI Bold">
      <a:majorFont>
        <a:latin typeface="LG Smart UI Bold"/>
        <a:ea typeface="LG Smart UI Bold"/>
        <a:cs typeface=""/>
      </a:majorFont>
      <a:minorFont>
        <a:latin typeface="LG Smart UI Bold"/>
        <a:ea typeface="LG Smart UI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9280</TotalTime>
  <Words>4834</Words>
  <Application>Microsoft Office PowerPoint</Application>
  <PresentationFormat>와이드스크린</PresentationFormat>
  <Paragraphs>720</Paragraphs>
  <Slides>97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97</vt:i4>
      </vt:variant>
    </vt:vector>
  </HeadingPairs>
  <TitlesOfParts>
    <vt:vector size="101" baseType="lpstr">
      <vt:lpstr>LG Smart UI Bold</vt:lpstr>
      <vt:lpstr>맑은 고딕</vt:lpstr>
      <vt:lpstr>Arial</vt:lpstr>
      <vt:lpstr>Office 테마</vt:lpstr>
      <vt:lpstr>SAP Clean Core 기반 RAP 개발</vt:lpstr>
      <vt:lpstr>목차</vt:lpstr>
      <vt:lpstr>S/4HANA</vt:lpstr>
      <vt:lpstr>SAP Clean Core</vt:lpstr>
      <vt:lpstr>SAP BTP (SAP Business Technology Platform)</vt:lpstr>
      <vt:lpstr>SAP BTP의 주요 기능과 구성 요소</vt:lpstr>
      <vt:lpstr>SAP Extension Suite</vt:lpstr>
      <vt:lpstr>SAP Extension Suite의 주요 기능</vt:lpstr>
      <vt:lpstr>RAP (RESTful Application Programming)</vt:lpstr>
      <vt:lpstr>RAP의 주요 특징과 개념</vt:lpstr>
      <vt:lpstr>RAP의 주요 특징과 개념</vt:lpstr>
      <vt:lpstr>RAP의 주요 특징과 개념</vt:lpstr>
      <vt:lpstr>RAP의 주요 특징과 개념</vt:lpstr>
      <vt:lpstr>RAP의 주요 특징과 개념</vt:lpstr>
      <vt:lpstr>RAP의 구성 요소</vt:lpstr>
      <vt:lpstr>RAP의 구성 요소</vt:lpstr>
      <vt:lpstr>RAP의 구성 요소</vt:lpstr>
      <vt:lpstr>RAP의 구성 요소</vt:lpstr>
      <vt:lpstr>RAP의 구성 요소</vt:lpstr>
      <vt:lpstr>RAP의 구성 요소</vt:lpstr>
      <vt:lpstr>RAP 개발 순서</vt:lpstr>
      <vt:lpstr>RAP 개발 환경 세팅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Dictionary</vt:lpstr>
      <vt:lpstr>Dictionary</vt:lpstr>
      <vt:lpstr>Dictionary</vt:lpstr>
      <vt:lpstr>Dictionary</vt:lpstr>
      <vt:lpstr>Dictionary</vt:lpstr>
      <vt:lpstr>CDS (Core Data Services)</vt:lpstr>
      <vt:lpstr>CDS의 주요 특징</vt:lpstr>
      <vt:lpstr>CDS의 구성 요소</vt:lpstr>
      <vt:lpstr>CDS의 구성 요소</vt:lpstr>
      <vt:lpstr>CDS의 구성 요소</vt:lpstr>
      <vt:lpstr>CDS의 구성 요소</vt:lpstr>
      <vt:lpstr>CDS의 구성 요소</vt:lpstr>
      <vt:lpstr>CDS의 구성 요소</vt:lpstr>
      <vt:lpstr>CDS의 구성 요소</vt:lpstr>
      <vt:lpstr>CDS의 구성 요소</vt:lpstr>
      <vt:lpstr>CDS의 구성 요소</vt:lpstr>
      <vt:lpstr>CDS의 구성 요소</vt:lpstr>
      <vt:lpstr>CDS의 구성 요소</vt:lpstr>
      <vt:lpstr>CDS의 장점</vt:lpstr>
      <vt:lpstr>RAP 개발 실습 코드 설명</vt:lpstr>
      <vt:lpstr>Database Tables</vt:lpstr>
      <vt:lpstr>Database Tables</vt:lpstr>
      <vt:lpstr>Database Tables</vt:lpstr>
      <vt:lpstr>Database Tables</vt:lpstr>
      <vt:lpstr>Database Tables</vt:lpstr>
      <vt:lpstr>Database Tables</vt:lpstr>
      <vt:lpstr>CDS(Core Data Services)</vt:lpstr>
      <vt:lpstr>CDS(Core Data Services)</vt:lpstr>
      <vt:lpstr>CDS(Core Data Services)</vt:lpstr>
      <vt:lpstr>CDS(Core Data Services)</vt:lpstr>
      <vt:lpstr>CDS(Core Data Services)</vt:lpstr>
      <vt:lpstr>CDS(Core Data Services)</vt:lpstr>
      <vt:lpstr>CDS(Core Data Services)</vt:lpstr>
      <vt:lpstr>CDS(Core Data Services)</vt:lpstr>
      <vt:lpstr>CDS(Core Data Services)</vt:lpstr>
      <vt:lpstr>CDS(Core Data Services)</vt:lpstr>
      <vt:lpstr>CDS(Core Data Services)</vt:lpstr>
      <vt:lpstr>CDS(Core Data Services)</vt:lpstr>
      <vt:lpstr>CDS(Core Data Services)</vt:lpstr>
      <vt:lpstr>Behavior Definition</vt:lpstr>
      <vt:lpstr>Behavior Definition</vt:lpstr>
      <vt:lpstr>Behavior Definition</vt:lpstr>
      <vt:lpstr>Behavior Definition</vt:lpstr>
      <vt:lpstr>Behavior Definition</vt:lpstr>
      <vt:lpstr>Behavior Definition</vt:lpstr>
      <vt:lpstr>Behavior Definition</vt:lpstr>
      <vt:lpstr>Tips</vt:lpstr>
      <vt:lpstr>Tips</vt:lpstr>
      <vt:lpstr>Tips</vt:lpstr>
      <vt:lpstr>Tips</vt:lpstr>
      <vt:lpstr>Service Definition</vt:lpstr>
      <vt:lpstr>Service Binding</vt:lpstr>
      <vt:lpstr>Service Binding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 Clean Core 기반 RAP 개발</dc:title>
  <dc:creator>user</dc:creator>
  <cp:lastModifiedBy>user</cp:lastModifiedBy>
  <cp:revision>512</cp:revision>
  <dcterms:created xsi:type="dcterms:W3CDTF">2024-10-31T01:51:08Z</dcterms:created>
  <dcterms:modified xsi:type="dcterms:W3CDTF">2024-11-25T04:23:17Z</dcterms:modified>
</cp:coreProperties>
</file>