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iriam Libre"/>
      <p:regular r:id="rId22"/>
      <p:bold r:id="rId23"/>
    </p:embeddedFont>
    <p:embeddedFont>
      <p:font typeface="Work Sans"/>
      <p:regular r:id="rId24"/>
      <p:bold r:id="rId25"/>
    </p:embeddedFont>
    <p:embeddedFont>
      <p:font typeface="Barlow Light"/>
      <p:regular r:id="rId26"/>
      <p:bold r:id="rId27"/>
      <p:italic r:id="rId28"/>
      <p:boldItalic r:id="rId29"/>
    </p:embeddedFont>
    <p:embeddedFont>
      <p:font typeface="Barlow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iriamLibre-regular.fntdata"/><Relationship Id="rId21" Type="http://schemas.openxmlformats.org/officeDocument/2006/relationships/slide" Target="slides/slide15.xml"/><Relationship Id="rId24" Type="http://schemas.openxmlformats.org/officeDocument/2006/relationships/font" Target="fonts/WorkSans-regular.fntdata"/><Relationship Id="rId23" Type="http://schemas.openxmlformats.org/officeDocument/2006/relationships/font" Target="fonts/MiriamLibr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Light-regular.fntdata"/><Relationship Id="rId25" Type="http://schemas.openxmlformats.org/officeDocument/2006/relationships/font" Target="fonts/WorkSans-bold.fntdata"/><Relationship Id="rId28" Type="http://schemas.openxmlformats.org/officeDocument/2006/relationships/font" Target="fonts/BarlowLight-italic.fntdata"/><Relationship Id="rId27" Type="http://schemas.openxmlformats.org/officeDocument/2006/relationships/font" Target="fonts/Barlow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-bold.fntdata"/><Relationship Id="rId30" Type="http://schemas.openxmlformats.org/officeDocument/2006/relationships/font" Target="fonts/Barlow-regular.fntdata"/><Relationship Id="rId11" Type="http://schemas.openxmlformats.org/officeDocument/2006/relationships/slide" Target="slides/slide5.xml"/><Relationship Id="rId33" Type="http://schemas.openxmlformats.org/officeDocument/2006/relationships/font" Target="fonts/Barlow-boldItalic.fntdata"/><Relationship Id="rId10" Type="http://schemas.openxmlformats.org/officeDocument/2006/relationships/slide" Target="slides/slide4.xml"/><Relationship Id="rId32" Type="http://schemas.openxmlformats.org/officeDocument/2006/relationships/font" Target="fonts/Barlow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d30f44346_2_2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d30f44346_2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d30f44346_2_2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d30f44346_2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d30f443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d30f443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d30f44346_2_2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d30f44346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d30f44346_2_3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d30f44346_2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d30f44346_2_3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d30f44346_2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d30f44346_2_3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d30f44346_2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d30f44346_2_2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d30f44346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d30f4434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d30f443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d30f44346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d30f443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d30f44346_2_2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d30f44346_2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d30f44346_2_2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d30f44346_2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d30f44346_2_2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d30f44346_2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d30f44346_2_2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d30f44346_2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d30f44346_2_2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d30f44346_2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4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58" name="Google Shape;58;p14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" name="Google Shape;66;p14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67" name="Google Shape;67;p14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79" name="Google Shape;79;p14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" name="Google Shape;82;p14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83" name="Google Shape;83;p14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96" name="Google Shape;96;p15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97" name="Google Shape;97;p15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1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101" name="Google Shape;101;p15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108" name="Google Shape;108;p16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111" name="Google Shape;111;p16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124" name="Google Shape;124;p16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34" name="Google Shape;134;p17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135" name="Google Shape;135;p17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7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45" name="Google Shape;145;p17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61" name="Google Shape;161;p18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62" name="Google Shape;162;p1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64" name="Google Shape;164;p18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18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78" name="Google Shape;178;p18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2" name="Google Shape;192;p19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3" name="Google Shape;193;p19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4" name="Google Shape;194;p1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5" name="Google Shape;195;p19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96" name="Google Shape;196;p19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19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210" name="Google Shape;210;p19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2" name="Google Shape;232;p2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3" name="Google Shape;233;p20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234" name="Google Shape;234;p20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20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53" name="Google Shape;253;p20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68" name="Google Shape;268;p2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 type="blank">
  <p:cSld name="BLANK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hird">
  <p:cSld name="BLANK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A5B0FE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The Hubble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/>
          <p:nvPr>
            <p:ph type="title"/>
          </p:nvPr>
        </p:nvSpPr>
        <p:spPr>
          <a:xfrm>
            <a:off x="0" y="586975"/>
            <a:ext cx="5923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4. Job offers and Feedback</a:t>
            </a:r>
            <a:endParaRPr/>
          </a:p>
        </p:txBody>
      </p:sp>
      <p:sp>
        <p:nvSpPr>
          <p:cNvPr id="361" name="Google Shape;361;p34"/>
          <p:cNvSpPr txBox="1"/>
          <p:nvPr>
            <p:ph idx="2" type="body"/>
          </p:nvPr>
        </p:nvSpPr>
        <p:spPr>
          <a:xfrm>
            <a:off x="638950" y="1510650"/>
            <a:ext cx="2190600" cy="1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Offers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notifications are sent to the aspirants based on technologies they upload in profile and the activity status of the aspirant.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62" name="Google Shape;362;p34"/>
          <p:cNvSpPr txBox="1"/>
          <p:nvPr>
            <p:ph idx="3" type="body"/>
          </p:nvPr>
        </p:nvSpPr>
        <p:spPr>
          <a:xfrm>
            <a:off x="638950" y="3129525"/>
            <a:ext cx="2288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Feedback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Feedback for courses attended by aspirants is taken in order to assess the trainer capabilities which contributes to his career.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3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4" name="Google Shape;364;p34"/>
          <p:cNvPicPr preferRelativeResize="0"/>
          <p:nvPr/>
        </p:nvPicPr>
        <p:blipFill rotWithShape="1">
          <a:blip r:embed="rId3">
            <a:alphaModFix/>
          </a:blip>
          <a:srcRect b="21471" l="60510" r="21274" t="29740"/>
          <a:stretch/>
        </p:blipFill>
        <p:spPr>
          <a:xfrm>
            <a:off x="3301100" y="1661575"/>
            <a:ext cx="2622098" cy="348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4"/>
          <p:cNvPicPr preferRelativeResize="0"/>
          <p:nvPr/>
        </p:nvPicPr>
        <p:blipFill rotWithShape="1">
          <a:blip r:embed="rId4">
            <a:alphaModFix/>
          </a:blip>
          <a:srcRect b="4622" l="14711" r="54068" t="18079"/>
          <a:stretch/>
        </p:blipFill>
        <p:spPr>
          <a:xfrm>
            <a:off x="3853050" y="2132400"/>
            <a:ext cx="1604849" cy="248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Chatbox</a:t>
            </a:r>
            <a:endParaRPr/>
          </a:p>
        </p:txBody>
      </p:sp>
      <p:sp>
        <p:nvSpPr>
          <p:cNvPr id="371" name="Google Shape;371;p35"/>
          <p:cNvSpPr txBox="1"/>
          <p:nvPr>
            <p:ph idx="1" type="body"/>
          </p:nvPr>
        </p:nvSpPr>
        <p:spPr>
          <a:xfrm>
            <a:off x="457200" y="1661575"/>
            <a:ext cx="22467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One to one interaction of aspirants is possible by implementing the chatbox.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Aspirant can talk to the specific trainees  that they would like to and get inputs from them.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2" name="Google Shape;372;p35"/>
          <p:cNvPicPr preferRelativeResize="0"/>
          <p:nvPr/>
        </p:nvPicPr>
        <p:blipFill rotWithShape="1">
          <a:blip r:embed="rId3">
            <a:alphaModFix/>
          </a:blip>
          <a:srcRect b="21471" l="60510" r="21274" t="29740"/>
          <a:stretch/>
        </p:blipFill>
        <p:spPr>
          <a:xfrm>
            <a:off x="3301100" y="1661575"/>
            <a:ext cx="2622098" cy="348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5"/>
          <p:cNvPicPr preferRelativeResize="0"/>
          <p:nvPr/>
        </p:nvPicPr>
        <p:blipFill rotWithShape="1">
          <a:blip r:embed="rId4">
            <a:alphaModFix/>
          </a:blip>
          <a:srcRect b="49834" l="34126" r="35220" t="33488"/>
          <a:stretch/>
        </p:blipFill>
        <p:spPr>
          <a:xfrm>
            <a:off x="3835625" y="2791475"/>
            <a:ext cx="1597124" cy="9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"/>
          <p:cNvSpPr txBox="1"/>
          <p:nvPr>
            <p:ph idx="4294967295" type="ctrTitle"/>
          </p:nvPr>
        </p:nvSpPr>
        <p:spPr>
          <a:xfrm>
            <a:off x="3326250" y="329150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With this platform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79" name="Google Shape;379;p36"/>
          <p:cNvSpPr txBox="1"/>
          <p:nvPr>
            <p:ph idx="4294967295" type="subTitle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Aspirant can boost his confidence by clarifying his/her doubts and getting to know the experiences shared by people with user friendly environment.</a:t>
            </a:r>
            <a:endParaRPr sz="2400"/>
          </a:p>
        </p:txBody>
      </p:sp>
      <p:sp>
        <p:nvSpPr>
          <p:cNvPr id="380" name="Google Shape;380;p36"/>
          <p:cNvSpPr txBox="1"/>
          <p:nvPr>
            <p:ph idx="4294967295" type="subTitle"/>
          </p:nvPr>
        </p:nvSpPr>
        <p:spPr>
          <a:xfrm>
            <a:off x="3552600" y="3153255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▹"/>
            </a:pPr>
            <a:r>
              <a:rPr lang="en">
                <a:solidFill>
                  <a:schemeClr val="dk1"/>
                </a:solidFill>
              </a:rPr>
              <a:t>Learn latest technologies and can have better job opportunities with improved soft skills.</a:t>
            </a:r>
            <a:endParaRPr sz="2400"/>
          </a:p>
        </p:txBody>
      </p:sp>
      <p:sp>
        <p:nvSpPr>
          <p:cNvPr id="381" name="Google Shape;381;p3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2" name="Google Shape;382;p36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83" name="Google Shape;383;p36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Implementations</a:t>
            </a:r>
            <a:endParaRPr/>
          </a:p>
        </p:txBody>
      </p:sp>
      <p:sp>
        <p:nvSpPr>
          <p:cNvPr id="400" name="Google Shape;400;p3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fmla="val 30129" name="adj"/>
            </a:avLst>
          </a:prstGeom>
          <a:solidFill>
            <a:srgbClr val="8184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Assessments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fmla="val 29853" name="adj"/>
            </a:avLst>
          </a:prstGeom>
          <a:solidFill>
            <a:srgbClr val="646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More part of Gamific-ation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3" name="Google Shape;403;p37"/>
          <p:cNvSpPr/>
          <p:nvPr/>
        </p:nvSpPr>
        <p:spPr>
          <a:xfrm>
            <a:off x="3443951" y="1753750"/>
            <a:ext cx="2151900" cy="2313300"/>
          </a:xfrm>
          <a:prstGeom prst="chevron">
            <a:avLst>
              <a:gd fmla="val 29853" name="adj"/>
            </a:avLst>
          </a:prstGeom>
          <a:solidFill>
            <a:srgbClr val="4F4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 Offline version of app  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09" name="Google Shape;409;p38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410" name="Google Shape;410;p3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9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6" name="Google Shape;416;p39"/>
          <p:cNvSpPr txBox="1"/>
          <p:nvPr>
            <p:ph idx="1" type="body"/>
          </p:nvPr>
        </p:nvSpPr>
        <p:spPr>
          <a:xfrm>
            <a:off x="457200" y="1657350"/>
            <a:ext cx="5138700" cy="29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</a:t>
            </a:r>
            <a:r>
              <a:rPr lang="en"/>
              <a:t>our mentors and SMEs for guiding and directing us throughout the course of development.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417" name="Google Shape;417;p39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Hubble</a:t>
            </a:r>
            <a:endParaRPr/>
          </a:p>
        </p:txBody>
      </p:sp>
      <p:sp>
        <p:nvSpPr>
          <p:cNvPr id="291" name="Google Shape;291;p26"/>
          <p:cNvSpPr txBox="1"/>
          <p:nvPr>
            <p:ph idx="1" type="body"/>
          </p:nvPr>
        </p:nvSpPr>
        <p:spPr>
          <a:xfrm>
            <a:off x="457200" y="1519900"/>
            <a:ext cx="4988100" cy="31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600"/>
              </a:spcBef>
              <a:spcAft>
                <a:spcPts val="0"/>
              </a:spcAft>
              <a:buSzPts val="1400"/>
              <a:buFont typeface="Times New Roman"/>
              <a:buChar char="▹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Hubble is a user friendly platform for the aspirants who wants to earn their right to receive development opportunities.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600"/>
              </a:spcBef>
              <a:spcAft>
                <a:spcPts val="0"/>
              </a:spcAft>
              <a:buSzPts val="1400"/>
              <a:buFont typeface="Times New Roman"/>
              <a:buChar char="▹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Aspirants, trainers have a common platform and can share information with one to one, one to many and many to many configurations.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600"/>
              </a:spcBef>
              <a:spcAft>
                <a:spcPts val="0"/>
              </a:spcAft>
              <a:buSzPts val="1400"/>
              <a:buFont typeface="Times New Roman"/>
              <a:buChar char="▹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Jobs available for newly learnt skills are alerted to the aspirants.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used:</a:t>
            </a:r>
            <a:endParaRPr/>
          </a:p>
        </p:txBody>
      </p:sp>
      <p:sp>
        <p:nvSpPr>
          <p:cNvPr id="298" name="Google Shape;298;p27"/>
          <p:cNvSpPr txBox="1"/>
          <p:nvPr>
            <p:ph idx="1" type="body"/>
          </p:nvPr>
        </p:nvSpPr>
        <p:spPr>
          <a:xfrm>
            <a:off x="457200" y="1519900"/>
            <a:ext cx="4988100" cy="31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Frontend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Bootstrap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Backend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PHP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MySQL lite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Hubble</a:t>
            </a:r>
            <a:endParaRPr/>
          </a:p>
        </p:txBody>
      </p:sp>
      <p:sp>
        <p:nvSpPr>
          <p:cNvPr id="305" name="Google Shape;305;p28"/>
          <p:cNvSpPr txBox="1"/>
          <p:nvPr>
            <p:ph idx="1" type="body"/>
          </p:nvPr>
        </p:nvSpPr>
        <p:spPr>
          <a:xfrm>
            <a:off x="457200" y="1519900"/>
            <a:ext cx="4988100" cy="31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Char char="▹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Counselling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▹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Various courses offered- Videos, Documents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▹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Forums - Open platform for Q&amp;A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▹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Feedback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▹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Chatbox-One to One interaction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Counselling the Aspirants</a:t>
            </a:r>
            <a:endParaRPr/>
          </a:p>
        </p:txBody>
      </p:sp>
      <p:sp>
        <p:nvSpPr>
          <p:cNvPr id="312" name="Google Shape;312;p29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First Approach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1800">
                <a:latin typeface="Times New Roman"/>
                <a:ea typeface="Times New Roman"/>
                <a:cs typeface="Times New Roman"/>
                <a:sym typeface="Times New Roman"/>
              </a:rPr>
              <a:t>Forums are kept open to both trainers and aspirants, so that any query can be posted and can get solutions/experiences as reply from the members on the app.</a:t>
            </a:r>
            <a:endParaRPr i="0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30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idx="4294967295" type="ctrTitle"/>
          </p:nvPr>
        </p:nvSpPr>
        <p:spPr>
          <a:xfrm>
            <a:off x="289250" y="1583350"/>
            <a:ext cx="2394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2. </a:t>
            </a:r>
            <a:r>
              <a:rPr lang="en" sz="2400"/>
              <a:t>Explore New Technologies</a:t>
            </a:r>
            <a:endParaRPr sz="2400"/>
          </a:p>
        </p:txBody>
      </p:sp>
      <p:sp>
        <p:nvSpPr>
          <p:cNvPr id="324" name="Google Shape;324;p31"/>
          <p:cNvSpPr txBox="1"/>
          <p:nvPr>
            <p:ph idx="4294967295" type="subTitle"/>
          </p:nvPr>
        </p:nvSpPr>
        <p:spPr>
          <a:xfrm>
            <a:off x="289250" y="2725750"/>
            <a:ext cx="2540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-The Second Approach</a:t>
            </a:r>
            <a:endParaRPr sz="1800"/>
          </a:p>
        </p:txBody>
      </p:sp>
      <p:grpSp>
        <p:nvGrpSpPr>
          <p:cNvPr id="325" name="Google Shape;325;p31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326" name="Google Shape;326;p3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31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329" name="Google Shape;329;p3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31"/>
          <p:cNvSpPr/>
          <p:nvPr/>
        </p:nvSpPr>
        <p:spPr>
          <a:xfrm>
            <a:off x="4346385" y="1101027"/>
            <a:ext cx="420148" cy="40117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1"/>
          <p:cNvSpPr/>
          <p:nvPr/>
        </p:nvSpPr>
        <p:spPr>
          <a:xfrm rot="2697410">
            <a:off x="7115127" y="3154920"/>
            <a:ext cx="637798" cy="60899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1"/>
          <p:cNvSpPr/>
          <p:nvPr/>
        </p:nvSpPr>
        <p:spPr>
          <a:xfrm>
            <a:off x="7619694" y="2807253"/>
            <a:ext cx="255471" cy="24404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1"/>
          <p:cNvSpPr/>
          <p:nvPr/>
        </p:nvSpPr>
        <p:spPr>
          <a:xfrm rot="1279871">
            <a:off x="4055299" y="2311116"/>
            <a:ext cx="255414" cy="24398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/>
          <p:nvPr>
            <p:ph idx="1" type="body"/>
          </p:nvPr>
        </p:nvSpPr>
        <p:spPr>
          <a:xfrm>
            <a:off x="457200" y="1672300"/>
            <a:ext cx="2397600" cy="32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Char char="▹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platform enables trainers to upload the latest technologies and soft skills related videos which can reach the aspirants when they register for the courses announced.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32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streaming</a:t>
            </a:r>
            <a:endParaRPr/>
          </a:p>
        </p:txBody>
      </p:sp>
      <p:sp>
        <p:nvSpPr>
          <p:cNvPr id="344" name="Google Shape;344;p32"/>
          <p:cNvSpPr txBox="1"/>
          <p:nvPr>
            <p:ph idx="2" type="body"/>
          </p:nvPr>
        </p:nvSpPr>
        <p:spPr>
          <a:xfrm>
            <a:off x="3198325" y="1672300"/>
            <a:ext cx="23976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Documents, pdf materials are made available so that users can download them and can read them when feasible to them</a:t>
            </a:r>
            <a:r>
              <a:rPr b="1" lang="en"/>
              <a:t>.</a:t>
            </a:r>
            <a:endParaRPr/>
          </a:p>
        </p:txBody>
      </p:sp>
      <p:sp>
        <p:nvSpPr>
          <p:cNvPr id="345" name="Google Shape;345;p3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>
            <p:ph type="title"/>
          </p:nvPr>
        </p:nvSpPr>
        <p:spPr>
          <a:xfrm>
            <a:off x="0" y="586975"/>
            <a:ext cx="5923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3.Track of Profile &amp; Rewards</a:t>
            </a:r>
            <a:endParaRPr/>
          </a:p>
        </p:txBody>
      </p:sp>
      <p:sp>
        <p:nvSpPr>
          <p:cNvPr id="351" name="Google Shape;351;p33"/>
          <p:cNvSpPr txBox="1"/>
          <p:nvPr>
            <p:ph idx="1" type="body"/>
          </p:nvPr>
        </p:nvSpPr>
        <p:spPr>
          <a:xfrm>
            <a:off x="578475" y="1661575"/>
            <a:ext cx="2364300" cy="11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Profile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Platform allows users to frequently update the skill sets they have and avail the best job opportunities.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52" name="Google Shape;352;p33"/>
          <p:cNvSpPr txBox="1"/>
          <p:nvPr>
            <p:ph idx="2" type="body"/>
          </p:nvPr>
        </p:nvSpPr>
        <p:spPr>
          <a:xfrm>
            <a:off x="578475" y="3007175"/>
            <a:ext cx="2364300" cy="18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Rewards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activities and updations a user makes in the app, active booster parameter is varied. The higher the  active booster, more is the advantage to the user in terms of career.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53" name="Google Shape;353;p3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4" name="Google Shape;354;p33"/>
          <p:cNvPicPr preferRelativeResize="0"/>
          <p:nvPr/>
        </p:nvPicPr>
        <p:blipFill rotWithShape="1">
          <a:blip r:embed="rId3">
            <a:alphaModFix/>
          </a:blip>
          <a:srcRect b="21471" l="60510" r="21274" t="29740"/>
          <a:stretch/>
        </p:blipFill>
        <p:spPr>
          <a:xfrm>
            <a:off x="3301100" y="1661575"/>
            <a:ext cx="2622098" cy="348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3"/>
          <p:cNvPicPr preferRelativeResize="0"/>
          <p:nvPr/>
        </p:nvPicPr>
        <p:blipFill rotWithShape="1">
          <a:blip r:embed="rId4">
            <a:alphaModFix/>
          </a:blip>
          <a:srcRect b="15876" l="35224" r="35221" t="11396"/>
          <a:stretch/>
        </p:blipFill>
        <p:spPr>
          <a:xfrm>
            <a:off x="3860775" y="2137875"/>
            <a:ext cx="1622275" cy="24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