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handoutMasterIdLst>
    <p:handoutMasterId r:id="rId43"/>
  </p:handoutMasterIdLst>
  <p:sldIdLst>
    <p:sldId id="256" r:id="rId3"/>
    <p:sldId id="257" r:id="rId4"/>
    <p:sldId id="388" r:id="rId5"/>
    <p:sldId id="389" r:id="rId6"/>
    <p:sldId id="425" r:id="rId7"/>
    <p:sldId id="426" r:id="rId8"/>
    <p:sldId id="391" r:id="rId9"/>
    <p:sldId id="390" r:id="rId10"/>
    <p:sldId id="393" r:id="rId11"/>
    <p:sldId id="394" r:id="rId12"/>
    <p:sldId id="395" r:id="rId13"/>
    <p:sldId id="397" r:id="rId14"/>
    <p:sldId id="303" r:id="rId15"/>
    <p:sldId id="289" r:id="rId16"/>
    <p:sldId id="292" r:id="rId17"/>
    <p:sldId id="294" r:id="rId18"/>
    <p:sldId id="295" r:id="rId19"/>
    <p:sldId id="293" r:id="rId20"/>
    <p:sldId id="320" r:id="rId21"/>
    <p:sldId id="302" r:id="rId22"/>
    <p:sldId id="291" r:id="rId23"/>
    <p:sldId id="296" r:id="rId24"/>
    <p:sldId id="297" r:id="rId25"/>
    <p:sldId id="298" r:id="rId26"/>
    <p:sldId id="304" r:id="rId28"/>
    <p:sldId id="269" r:id="rId29"/>
    <p:sldId id="270" r:id="rId30"/>
    <p:sldId id="305" r:id="rId31"/>
    <p:sldId id="306" r:id="rId32"/>
    <p:sldId id="285" r:id="rId33"/>
    <p:sldId id="286" r:id="rId34"/>
    <p:sldId id="272" r:id="rId35"/>
    <p:sldId id="273" r:id="rId36"/>
    <p:sldId id="287" r:id="rId37"/>
    <p:sldId id="274" r:id="rId38"/>
    <p:sldId id="275" r:id="rId39"/>
    <p:sldId id="336" r:id="rId40"/>
    <p:sldId id="335" r:id="rId41"/>
    <p:sldId id="358" r:id="rId42"/>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endParaRPr lang="en-US" altLang="zh-CN" sz="2400" b="0"/>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3"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iming>
    <p:tnLst>
      <p:par>
        <p:cTn id="1" dur="indefinite" restart="never" nodeType="tmRoot"/>
      </p:par>
    </p:tnLst>
  </p:timing>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emf"/><Relationship Id="rId3" Type="http://schemas.openxmlformats.org/officeDocument/2006/relationships/oleObject" Target="../embeddings/oleObject4.bin"/><Relationship Id="rId2" Type="http://schemas.openxmlformats.org/officeDocument/2006/relationships/image" Target="../media/image7.e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a:solidFill>
                    <a:schemeClr val="bg1"/>
                  </a:solidFill>
                </a:rPr>
                <a:t>课程设计作业布置</a:t>
              </a:r>
              <a:endParaRPr lang="zh-CN" altLang="en-US" sz="3600">
                <a:solidFill>
                  <a:schemeClr val="bg1"/>
                </a:solidFill>
              </a:endParaRPr>
            </a:p>
          </p:txBody>
        </p:sp>
      </p:grpSp>
      <p:pic>
        <p:nvPicPr>
          <p:cNvPr id="2055" name="Picture 7" descr="地球"/>
          <p:cNvPicPr>
            <a:picLocks noChangeAspect="1" noChangeArrowheads="1"/>
          </p:cNvPicPr>
          <p:nvPr/>
        </p:nvPicPr>
        <p:blipFill>
          <a:blip r:embed="rId1" cstate="print"/>
          <a:srcRect/>
          <a:stretch>
            <a:fillRect/>
          </a:stretch>
        </p:blipFill>
        <p:spPr bwMode="auto">
          <a:xfrm>
            <a:off x="7091363" y="4940300"/>
            <a:ext cx="1584325" cy="151447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输出方式</a:t>
            </a:r>
            <a:endParaRPr lang="zh-CN" altLang="en-US" b="1"/>
          </a:p>
          <a:p>
            <a:pPr lvl="1"/>
            <a:r>
              <a:rPr lang="en-US" altLang="zh-CN" b="1">
                <a:solidFill>
                  <a:srgbClr val="FF0000"/>
                </a:solidFill>
              </a:rPr>
              <a:t>a</a:t>
            </a:r>
            <a:r>
              <a:rPr lang="zh-CN" altLang="en-US" b="1">
                <a:solidFill>
                  <a:srgbClr val="FF0000"/>
                </a:solidFill>
              </a:rPr>
              <a:t>.</a:t>
            </a:r>
            <a:r>
              <a:rPr lang="zh-CN" altLang="en-US" sz="2400" b="1">
                <a:solidFill>
                  <a:srgbClr val="FF0000"/>
                </a:solidFill>
              </a:rPr>
              <a:t>文件输出（</a:t>
            </a:r>
            <a:r>
              <a:rPr lang="en-US" altLang="zh-CN" sz="2400" b="1">
                <a:solidFill>
                  <a:srgbClr val="FF0000"/>
                </a:solidFill>
              </a:rPr>
              <a:t>log</a:t>
            </a:r>
            <a:r>
              <a:rPr lang="zh-CN" altLang="en-US" sz="2400" b="1">
                <a:solidFill>
                  <a:srgbClr val="FF0000"/>
                </a:solidFill>
              </a:rPr>
              <a:t>文件）</a:t>
            </a:r>
            <a:endParaRPr lang="zh-CN" altLang="en-US" sz="2400" b="1">
              <a:solidFill>
                <a:srgbClr val="FF0000"/>
              </a:solidFill>
            </a:endParaRPr>
          </a:p>
          <a:p>
            <a:pPr lvl="2"/>
            <a:r>
              <a:rPr lang="zh-CN" altLang="en-US" sz="2400" b="1"/>
              <a:t>output.txt: （</a:t>
            </a:r>
            <a:r>
              <a:rPr lang="en-US" altLang="zh-CN" sz="2400" b="1"/>
              <a:t>1</a:t>
            </a:r>
            <a:r>
              <a:rPr lang="zh-CN" altLang="en-US" sz="2400" b="1"/>
              <a:t>）当安检口、安检口队列和排队缓冲区状态有变化时进行记录；（</a:t>
            </a:r>
            <a:r>
              <a:rPr lang="en-US" altLang="zh-CN" sz="2400" b="1"/>
              <a:t>2</a:t>
            </a:r>
            <a:r>
              <a:rPr lang="zh-CN" altLang="en-US" sz="2400" b="1"/>
              <a:t>）每秒周期性记录安检口、安检口队列和排队缓冲区的状态。</a:t>
            </a:r>
            <a:endParaRPr lang="zh-CN" altLang="en-US" sz="2400" b="1"/>
          </a:p>
          <a:p>
            <a:pPr lvl="1"/>
            <a:r>
              <a:rPr lang="en-US" altLang="zh-CN" sz="2400" b="1">
                <a:solidFill>
                  <a:srgbClr val="FF0000"/>
                </a:solidFill>
                <a:sym typeface="+mn-ea"/>
              </a:rPr>
              <a:t>b</a:t>
            </a:r>
            <a:r>
              <a:rPr lang="zh-CN" altLang="en-US" sz="2400" b="1">
                <a:solidFill>
                  <a:srgbClr val="FF0000"/>
                </a:solidFill>
                <a:sym typeface="+mn-ea"/>
              </a:rPr>
              <a:t>.命令行输出（与</a:t>
            </a:r>
            <a:r>
              <a:rPr lang="en-US" altLang="zh-CN" sz="2400" b="1">
                <a:solidFill>
                  <a:srgbClr val="FF0000"/>
                </a:solidFill>
                <a:sym typeface="+mn-ea"/>
              </a:rPr>
              <a:t>log</a:t>
            </a:r>
            <a:r>
              <a:rPr lang="zh-CN" altLang="en-US" sz="2400" b="1">
                <a:solidFill>
                  <a:srgbClr val="FF0000"/>
                </a:solidFill>
                <a:sym typeface="+mn-ea"/>
              </a:rPr>
              <a:t>文件内容同步）</a:t>
            </a:r>
            <a:endParaRPr lang="zh-CN" altLang="en-US" sz="2400" b="1">
              <a:solidFill>
                <a:srgbClr val="FF0000"/>
              </a:solidFill>
              <a:sym typeface="+mn-ea"/>
            </a:endParaRPr>
          </a:p>
          <a:p>
            <a:pPr lvl="2"/>
            <a:r>
              <a:rPr lang="zh-CN" altLang="en-US" sz="2400" b="1">
                <a:sym typeface="+mn-ea"/>
              </a:rPr>
              <a:t>当安检口、安检口队列和排队缓冲区状态有变化时输出，并每秒周期性显示安检口、安检口队列和排队缓冲区状态。</a:t>
            </a:r>
            <a:endParaRPr lang="zh-CN" altLang="en-US" sz="2400" b="1">
              <a:sym typeface="+mn-ea"/>
            </a:endParaRPr>
          </a:p>
          <a:p>
            <a:pPr lvl="2"/>
            <a:r>
              <a:rPr lang="zh-CN" altLang="en-US" sz="2400" b="1">
                <a:solidFill>
                  <a:srgbClr val="FF0000"/>
                </a:solidFill>
                <a:sym typeface="+mn-ea"/>
              </a:rPr>
              <a:t>可用纯文字输出，也可用接近图形化的方式输出</a:t>
            </a:r>
            <a:r>
              <a:rPr lang="zh-CN" altLang="en-US" sz="2400" b="1">
                <a:sym typeface="+mn-ea"/>
              </a:rPr>
              <a:t>。力求直观。</a:t>
            </a:r>
            <a:endParaRPr lang="zh-CN" altLang="en-US" sz="2400"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en-US" altLang="zh-CN" sz="2400" b="1">
                <a:solidFill>
                  <a:srgbClr val="FF0000"/>
                </a:solidFill>
                <a:effectLst>
                  <a:outerShdw blurRad="38100" dist="38100" dir="2700000" algn="tl">
                    <a:srgbClr val="000000">
                      <a:alpha val="43137"/>
                    </a:srgbClr>
                  </a:outerShdw>
                </a:effectLst>
                <a:sym typeface="+mn-ea"/>
              </a:rPr>
              <a:t>c</a:t>
            </a:r>
            <a:r>
              <a:rPr lang="zh-CN" altLang="en-US" sz="2400" b="1">
                <a:solidFill>
                  <a:srgbClr val="FF0000"/>
                </a:solidFill>
                <a:effectLst>
                  <a:outerShdw blurRad="38100" dist="38100" dir="2700000" algn="tl">
                    <a:srgbClr val="000000">
                      <a:alpha val="43137"/>
                    </a:srgbClr>
                  </a:outerShdw>
                </a:effectLst>
                <a:sym typeface="+mn-ea"/>
              </a:rPr>
              <a:t>.动画输出</a:t>
            </a:r>
            <a:endParaRPr lang="zh-CN" altLang="en-US" sz="2400" b="1">
              <a:solidFill>
                <a:srgbClr val="FF0000"/>
              </a:solidFill>
              <a:effectLst>
                <a:outerShdw blurRad="38100" dist="38100" dir="2700000" algn="tl">
                  <a:srgbClr val="000000">
                    <a:alpha val="43137"/>
                  </a:srgbClr>
                </a:outerShdw>
              </a:effectLst>
              <a:sym typeface="+mn-ea"/>
            </a:endParaRPr>
          </a:p>
          <a:p>
            <a:pPr lvl="2"/>
            <a:r>
              <a:rPr lang="zh-CN" altLang="en-US" sz="2400" b="1"/>
              <a:t>在窗口动态显示安检口、安检口队列和排队缓冲区状态，以及是否下班。</a:t>
            </a:r>
            <a:endParaRPr lang="zh-CN" altLang="en-US" sz="2400"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a:t>实现时间安排</a:t>
            </a:r>
            <a:endParaRPr lang="zh-CN" altLang="en-US" b="1"/>
          </a:p>
          <a:p>
            <a:pPr lvl="1"/>
            <a:r>
              <a:rPr sz="2400" b="1" dirty="0">
                <a:sym typeface="+mn-ea"/>
              </a:rPr>
              <a:t>版本一：非动画IO版本</a:t>
            </a:r>
            <a:endParaRPr sz="2400" b="1" dirty="0">
              <a:sym typeface="+mn-ea"/>
            </a:endParaRPr>
          </a:p>
          <a:p>
            <a:pPr lvl="2"/>
            <a:r>
              <a:rPr sz="2400" b="1" dirty="0">
                <a:sym typeface="+mn-ea"/>
              </a:rPr>
              <a:t>目标1：</a:t>
            </a:r>
            <a:r>
              <a:rPr lang="zh-CN" sz="2400" b="1" dirty="0">
                <a:sym typeface="+mn-ea"/>
              </a:rPr>
              <a:t>随机数模拟乘客到达事件，写入文件；</a:t>
            </a:r>
            <a:r>
              <a:rPr sz="2400" b="1" dirty="0">
                <a:sym typeface="+mn-ea"/>
              </a:rPr>
              <a:t>输出到文件和命令行。实现功能：排队缓冲区管理、分配乘客到安检口、安检、安检口休息管理、下班（第12周）。</a:t>
            </a:r>
            <a:endParaRPr sz="2400" b="1" dirty="0">
              <a:sym typeface="+mn-ea"/>
            </a:endParaRPr>
          </a:p>
          <a:p>
            <a:pPr lvl="2"/>
            <a:r>
              <a:rPr sz="2400" b="1" dirty="0">
                <a:sym typeface="+mn-ea"/>
              </a:rPr>
              <a:t>目标2：</a:t>
            </a:r>
            <a:r>
              <a:rPr lang="zh-CN" sz="2400" b="1" dirty="0">
                <a:sym typeface="+mn-ea"/>
              </a:rPr>
              <a:t>随机数模拟</a:t>
            </a:r>
            <a:r>
              <a:rPr lang="en-US" altLang="zh-CN" sz="2400" b="1" dirty="0">
                <a:sym typeface="+mn-ea"/>
              </a:rPr>
              <a:t>+</a:t>
            </a:r>
            <a:r>
              <a:rPr sz="2400" b="1" dirty="0">
                <a:sym typeface="+mn-ea"/>
              </a:rPr>
              <a:t>键盘读取，输出到文件和命令行，形成完整的第一版本（第13周验收）。</a:t>
            </a:r>
            <a:endParaRPr lang="en-US" sz="2400" b="1" dirty="0">
              <a:sym typeface="+mn-ea"/>
            </a:endParaRPr>
          </a:p>
          <a:p>
            <a:pPr lvl="1"/>
            <a:r>
              <a:rPr sz="2400" b="1" dirty="0">
                <a:sym typeface="+mn-ea"/>
              </a:rPr>
              <a:t>版本</a:t>
            </a:r>
            <a:r>
              <a:rPr lang="zh-CN" sz="2400" b="1" dirty="0">
                <a:sym typeface="+mn-ea"/>
              </a:rPr>
              <a:t>二</a:t>
            </a:r>
            <a:r>
              <a:rPr sz="2400" b="1" dirty="0">
                <a:sym typeface="+mn-ea"/>
              </a:rPr>
              <a:t>：在版本一基础上，新增功能：配置文件维护、图形界面输入，动画输出。形成完整的第二版本（第16周验收）</a:t>
            </a:r>
            <a:endParaRPr sz="2400" b="1" dirty="0">
              <a:sym typeface="+mn-ea"/>
            </a:endParaRPr>
          </a:p>
          <a:p>
            <a:pPr lvl="1"/>
            <a:endParaRPr lang="zh-CN" altLang="en-US" sz="2400"/>
          </a:p>
          <a:p>
            <a:pPr lvl="1"/>
            <a:endParaRPr lang="zh-CN" altLang="en-US"/>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endParaRPr lang="zh-CN" altLang="en-US" b="1"/>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smtClean="0"/>
              <a:t>接下去的工作</a:t>
            </a:r>
            <a:endParaRPr lang="zh-CN" altLang="en-US" b="1" dirty="0"/>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软件＝程序＋数据＋相关文档</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程序是按事先设计的功能和性能要求执行</a:t>
            </a:r>
            <a:r>
              <a:rPr lang="zh-CN" altLang="en-US" b="1" dirty="0" smtClean="0">
                <a:effectLst>
                  <a:outerShdw blurRad="38100" dist="38100" dir="2700000" algn="tl">
                    <a:srgbClr val="C0C0C0"/>
                  </a:outerShdw>
                </a:effectLst>
              </a:rPr>
              <a:t>的</a:t>
            </a:r>
            <a:r>
              <a:rPr lang="zh-CN" altLang="en-US" b="1" dirty="0">
                <a:effectLst>
                  <a:outerShdw blurRad="38100" dist="38100" dir="2700000" algn="tl">
                    <a:srgbClr val="C0C0C0"/>
                  </a:outerShdw>
                </a:effectLst>
              </a:rPr>
              <a:t>代码</a:t>
            </a:r>
            <a:r>
              <a:rPr lang="zh-CN" altLang="en-US" b="1" dirty="0" smtClean="0">
                <a:effectLst>
                  <a:outerShdw blurRad="38100" dist="38100" dir="2700000" algn="tl">
                    <a:srgbClr val="C0C0C0"/>
                  </a:outerShdw>
                </a:effectLst>
              </a:rPr>
              <a:t>序列</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数据是使程序能</a:t>
            </a:r>
            <a:r>
              <a:rPr lang="zh-CN" altLang="en-US" b="1" dirty="0" smtClean="0">
                <a:effectLst>
                  <a:outerShdw blurRad="38100" dist="38100" dir="2700000" algn="tl">
                    <a:srgbClr val="C0C0C0"/>
                  </a:outerShdw>
                </a:effectLst>
              </a:rPr>
              <a:t>正常运行所必须数据的总和</a:t>
            </a:r>
            <a:endParaRPr lang="en-US" altLang="zh-CN" b="1" dirty="0" smtClean="0">
              <a:effectLst>
                <a:outerShdw blurRad="38100" dist="38100" dir="2700000" algn="tl">
                  <a:srgbClr val="C0C0C0"/>
                </a:outerShdw>
              </a:effectLst>
            </a:endParaRPr>
          </a:p>
          <a:p>
            <a:pPr lvl="1"/>
            <a:r>
              <a:rPr lang="zh-CN" altLang="en-US" b="1" dirty="0" smtClean="0">
                <a:effectLst>
                  <a:outerShdw blurRad="38100" dist="38100" dir="2700000" algn="tl">
                    <a:srgbClr val="C0C0C0"/>
                  </a:outerShdw>
                </a:effectLst>
              </a:rPr>
              <a:t>文档</a:t>
            </a:r>
            <a:r>
              <a:rPr lang="zh-CN" altLang="en-US" b="1" dirty="0">
                <a:effectLst>
                  <a:outerShdw blurRad="38100" dist="38100" dir="2700000" algn="tl">
                    <a:srgbClr val="C0C0C0"/>
                  </a:outerShdw>
                </a:effectLst>
              </a:rPr>
              <a:t>是与程序开发，维护和使用有关的</a:t>
            </a:r>
            <a:r>
              <a:rPr lang="zh-CN" altLang="en-US" b="1" dirty="0" smtClean="0">
                <a:effectLst>
                  <a:outerShdw blurRad="38100" dist="38100" dir="2700000" algn="tl">
                    <a:srgbClr val="C0C0C0"/>
                  </a:outerShdw>
                </a:effectLst>
              </a:rPr>
              <a:t>图文资料</a:t>
            </a:r>
            <a:endParaRPr lang="zh-CN" altLang="en-US" b="1" dirty="0">
              <a:effectLst>
                <a:outerShdw blurRad="38100" dist="38100" dir="2700000" algn="tl">
                  <a:srgbClr val="C0C0C0"/>
                </a:outerShdw>
              </a:effectLst>
            </a:endParaRPr>
          </a:p>
          <a:p>
            <a:endParaRPr lang="en-US" alt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1987" name="Rectangle 3"/>
          <p:cNvSpPr>
            <a:spLocks noGrp="1" noChangeArrowheads="1"/>
          </p:cNvSpPr>
          <p:nvPr>
            <p:ph type="body" idx="1"/>
          </p:nvPr>
        </p:nvSpPr>
        <p:spPr/>
        <p:txBody>
          <a:bodyPr/>
          <a:lstStyle/>
          <a:p>
            <a:r>
              <a:rPr lang="zh-CN" altLang="en-US" b="1"/>
              <a:t>软件的特点</a:t>
            </a:r>
            <a:endParaRPr lang="zh-CN" altLang="en-US" b="1"/>
          </a:p>
          <a:p>
            <a:pPr lvl="1"/>
            <a:r>
              <a:rPr lang="en-US" altLang="zh-CN" b="1"/>
              <a:t>a.</a:t>
            </a:r>
            <a:r>
              <a:rPr lang="zh-CN" altLang="en-US" b="1"/>
              <a:t>软件是复杂的：</a:t>
            </a:r>
            <a:r>
              <a:rPr lang="zh-CN" altLang="en-US"/>
              <a:t> </a:t>
            </a:r>
            <a:r>
              <a:rPr lang="zh-CN" altLang="en-US" b="1"/>
              <a:t>实际问题的复杂性、感知接受的复杂性、理性表达的复杂性。</a:t>
            </a:r>
            <a:endParaRPr lang="zh-CN" altLang="en-US" b="1"/>
          </a:p>
          <a:p>
            <a:pPr lvl="1"/>
            <a:r>
              <a:rPr lang="en-US" altLang="zh-CN" b="1"/>
              <a:t>b.</a:t>
            </a:r>
            <a:r>
              <a:rPr lang="zh-CN" altLang="en-US" b="1"/>
              <a:t>软件是逻辑部件：不可见，造成开发过程的进展难以衡量，开发质量难以评价，管理开发过程困难。</a:t>
            </a:r>
            <a:endParaRPr lang="zh-CN" altLang="en-US" b="1"/>
          </a:p>
          <a:p>
            <a:pPr lvl="1"/>
            <a:r>
              <a:rPr lang="en-US" altLang="zh-CN" b="1"/>
              <a:t>c.</a:t>
            </a:r>
            <a:r>
              <a:rPr lang="zh-CN" altLang="en-US" b="1"/>
              <a:t>软件规模和复杂度不断增加：协同工作的困难性，人员分工、协作，需要有严格而科学的管理；问题的复杂导致软件的复杂。</a:t>
            </a:r>
            <a:endParaRPr lang="zh-CN" altLang="en-US" b="1"/>
          </a:p>
          <a:p>
            <a:endParaRPr lang="zh-CN" altLang="en-US" b="1"/>
          </a:p>
          <a:p>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smtClean="0">
                <a:solidFill>
                  <a:srgbClr val="FF0000"/>
                </a:solidFill>
                <a:latin typeface="ArialUnicodeMS" charset="-122"/>
              </a:rPr>
              <a:t>如何研发软件</a:t>
            </a:r>
            <a:r>
              <a:rPr lang="en-US" altLang="zh-CN" b="1" dirty="0" smtClean="0">
                <a:latin typeface="ArialUnicodeMS" charset="-122"/>
              </a:rPr>
              <a:t>——</a:t>
            </a:r>
            <a:r>
              <a:rPr lang="zh-CN" altLang="en-US" b="1" dirty="0" smtClean="0">
                <a:latin typeface="ArialUnicodeMS" charset="-122"/>
              </a:rPr>
              <a:t>类比建筑领域</a:t>
            </a:r>
            <a:endParaRPr lang="en-US" altLang="zh-CN" b="1" dirty="0" smtClean="0">
              <a:latin typeface="ArialUnicodeMS" charset="-122"/>
            </a:endParaRPr>
          </a:p>
          <a:p>
            <a:pPr lvl="1">
              <a:lnSpc>
                <a:spcPct val="80000"/>
              </a:lnSpc>
            </a:pPr>
            <a:r>
              <a:rPr lang="zh-CN" altLang="en-US" b="1" dirty="0" smtClean="0">
                <a:latin typeface="ArialUnicodeMS" charset="-122"/>
              </a:rPr>
              <a:t>简单问题：简单的方法解决</a:t>
            </a:r>
            <a:endParaRPr lang="en-US" altLang="zh-CN" b="1" dirty="0" smtClean="0">
              <a:latin typeface="ArialUnicodeMS" charset="-122"/>
            </a:endParaRPr>
          </a:p>
          <a:p>
            <a:pPr lvl="1">
              <a:lnSpc>
                <a:spcPct val="80000"/>
              </a:lnSpc>
            </a:pPr>
            <a:r>
              <a:rPr lang="zh-CN" altLang="en-US" b="1" dirty="0" smtClean="0">
                <a:latin typeface="ArialUnicodeMS" charset="-122"/>
              </a:rPr>
              <a:t>复杂问题：遵循建筑工程规范进行设计与施工</a:t>
            </a:r>
            <a:endParaRPr lang="zh-CN" altLang="en-US" b="1" dirty="0">
              <a:latin typeface="ArialUnicodeMS" charset="-122"/>
            </a:endParaRP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smtClean="0">
                <a:solidFill>
                  <a:srgbClr val="0000FF"/>
                </a:solidFill>
                <a:latin typeface="楷体_GB2312" pitchFamily="49" charset="-122"/>
              </a:rPr>
              <a:t>	   </a:t>
            </a:r>
            <a:r>
              <a:rPr lang="zh-CN" altLang="en-US" sz="2400" b="1" kern="0" dirty="0" smtClean="0">
                <a:solidFill>
                  <a:srgbClr val="FF0000"/>
                </a:solidFill>
                <a:latin typeface="楷体_GB2312" pitchFamily="49" charset="-122"/>
              </a:rPr>
              <a:t>同理，</a:t>
            </a:r>
            <a:r>
              <a:rPr lang="zh-CN" altLang="en-US" sz="2400" b="1" kern="0" dirty="0" smtClean="0">
                <a:solidFill>
                  <a:srgbClr val="FF0000"/>
                </a:solidFill>
              </a:rPr>
              <a:t>软件研发领域，也</a:t>
            </a:r>
            <a:r>
              <a:rPr lang="zh-CN" altLang="en-US" sz="2400" b="1" kern="0" dirty="0" smtClean="0">
                <a:solidFill>
                  <a:srgbClr val="FF0000"/>
                </a:solidFill>
                <a:latin typeface="楷体_GB2312" pitchFamily="49" charset="-122"/>
              </a:rPr>
              <a:t>需采用科学的、工程化的技术和方法进行开发、管理和维护。</a:t>
            </a:r>
            <a:endParaRPr lang="en-US" altLang="zh-CN" sz="2400" b="1" kern="0" dirty="0" smtClean="0">
              <a:solidFill>
                <a:srgbClr val="FF0000"/>
              </a:solidFill>
              <a:latin typeface="楷体_GB2312" pitchFamily="49" charset="-122"/>
            </a:endParaRPr>
          </a:p>
          <a:p>
            <a:pPr>
              <a:lnSpc>
                <a:spcPct val="80000"/>
              </a:lnSpc>
              <a:buFontTx/>
              <a:buNone/>
            </a:pPr>
            <a:r>
              <a:rPr lang="zh-CN" altLang="en-US" sz="2400" b="1" kern="0" dirty="0" smtClean="0">
                <a:solidFill>
                  <a:srgbClr val="0000FF"/>
                </a:solidFill>
                <a:latin typeface="楷体_GB2312" pitchFamily="49" charset="-122"/>
              </a:rPr>
              <a:t>     复杂的软件研发核心策略：分而治之、模块化设计与实现                                </a:t>
            </a:r>
            <a:endParaRPr lang="zh-CN" altLang="en-US" sz="2400" b="1" kern="0" dirty="0">
              <a:solidFill>
                <a:srgbClr val="0000FF"/>
              </a:solidFill>
              <a:latin typeface="楷体_GB2312" pitchFamily="49" charset="-122"/>
            </a:endParaRPr>
          </a:p>
        </p:txBody>
      </p:sp>
      <p:pic>
        <p:nvPicPr>
          <p:cNvPr id="2" name="图片 1"/>
          <p:cNvPicPr>
            <a:picLocks noChangeAspect="1"/>
          </p:cNvPicPr>
          <p:nvPr/>
        </p:nvPicPr>
        <p:blipFill>
          <a:blip r:embed="rId1"/>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endParaRPr lang="zh-CN" altLang="en-US" b="1" dirty="0"/>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endParaRPr lang="zh-CN" altLang="en-US" b="1" dirty="0"/>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a:t>
            </a:r>
            <a:r>
              <a:rPr lang="zh-CN" altLang="en-US" sz="2400" b="1" dirty="0" smtClean="0"/>
              <a:t>途径。</a:t>
            </a:r>
            <a:endParaRPr lang="zh-CN" altLang="en-US" sz="2400" b="1" dirty="0"/>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endParaRPr lang="zh-CN" altLang="en-US" sz="24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3011" name="Rectangle 3"/>
          <p:cNvSpPr>
            <a:spLocks noGrp="1" noChangeArrowheads="1"/>
          </p:cNvSpPr>
          <p:nvPr>
            <p:ph type="body" idx="1"/>
          </p:nvPr>
        </p:nvSpPr>
        <p:spPr/>
        <p:txBody>
          <a:bodyPr/>
          <a:lstStyle/>
          <a:p>
            <a:r>
              <a:rPr lang="zh-CN" altLang="en-US" b="1"/>
              <a:t>软件质量要素</a:t>
            </a:r>
            <a:endParaRPr lang="zh-CN" altLang="en-US" b="1"/>
          </a:p>
          <a:p>
            <a:pPr lvl="1"/>
            <a:r>
              <a:rPr lang="zh-CN" altLang="en-US" sz="2400" b="1" u="sng"/>
              <a:t>正确性</a:t>
            </a:r>
            <a:r>
              <a:rPr lang="en-US" altLang="zh-CN" sz="2400" b="1"/>
              <a:t>:</a:t>
            </a:r>
            <a:r>
              <a:rPr lang="zh-CN" altLang="en-US" sz="2400" b="1"/>
              <a:t>软件满足规格说明及完成用户目标的程度</a:t>
            </a:r>
            <a:endParaRPr lang="zh-CN" altLang="en-US" sz="2400" b="1"/>
          </a:p>
          <a:p>
            <a:pPr lvl="1"/>
            <a:r>
              <a:rPr lang="zh-CN" altLang="en-US" sz="2400" b="1" u="sng"/>
              <a:t>可靠性</a:t>
            </a:r>
            <a:r>
              <a:rPr lang="en-US" altLang="zh-CN" sz="2400" b="1"/>
              <a:t>:</a:t>
            </a:r>
            <a:r>
              <a:rPr lang="zh-CN" altLang="en-US" sz="2400" b="1"/>
              <a:t>软件无故障执行一段时间的概率</a:t>
            </a:r>
            <a:endParaRPr lang="zh-CN" altLang="en-US" sz="2400" b="1"/>
          </a:p>
          <a:p>
            <a:pPr lvl="1"/>
            <a:r>
              <a:rPr lang="zh-CN" altLang="en-US" sz="2400" b="1"/>
              <a:t>性能：计费系统一秒得处理多少条话单</a:t>
            </a:r>
            <a:endParaRPr lang="zh-CN" altLang="en-US" sz="2400" b="1"/>
          </a:p>
          <a:p>
            <a:pPr lvl="1"/>
            <a:r>
              <a:rPr lang="zh-CN" altLang="en-US" sz="2400" b="1"/>
              <a:t>容错性：数据库双机备份</a:t>
            </a:r>
            <a:endParaRPr lang="zh-CN" altLang="en-US" sz="2400" b="1"/>
          </a:p>
          <a:p>
            <a:pPr lvl="1"/>
            <a:r>
              <a:rPr lang="zh-CN" altLang="en-US" sz="2400" b="1"/>
              <a:t>完整性</a:t>
            </a:r>
            <a:r>
              <a:rPr lang="en-US" altLang="zh-CN" sz="2400" b="1"/>
              <a:t>:</a:t>
            </a:r>
            <a:r>
              <a:rPr lang="zh-CN" altLang="en-US" sz="2400" b="1"/>
              <a:t>控制未被授权人员访问程序和数据的程度</a:t>
            </a:r>
            <a:endParaRPr lang="zh-CN" altLang="en-US" sz="2400" b="1"/>
          </a:p>
          <a:p>
            <a:pPr lvl="1"/>
            <a:r>
              <a:rPr lang="zh-CN" altLang="en-US" sz="2400" b="1" u="sng"/>
              <a:t>易用性</a:t>
            </a:r>
            <a:r>
              <a:rPr lang="en-US" altLang="zh-CN" sz="2400" b="1"/>
              <a:t>:</a:t>
            </a:r>
            <a:r>
              <a:rPr lang="zh-CN" altLang="en-US" sz="2400" b="1"/>
              <a:t>用户使用软件的难易程度</a:t>
            </a:r>
            <a:endParaRPr lang="zh-CN" altLang="en-US" sz="2400" b="1"/>
          </a:p>
          <a:p>
            <a:pPr lvl="1"/>
            <a:r>
              <a:rPr lang="zh-CN" altLang="en-US" sz="2400" b="1" u="sng"/>
              <a:t>灵活性</a:t>
            </a:r>
            <a:endParaRPr lang="zh-CN" altLang="en-US" sz="2400" b="1" u="sng"/>
          </a:p>
          <a:p>
            <a:pPr lvl="1"/>
            <a:r>
              <a:rPr lang="zh-CN" altLang="en-US" sz="2400" b="1"/>
              <a:t>易理解性</a:t>
            </a:r>
            <a:endParaRPr lang="zh-CN" altLang="en-US" sz="2400" b="1"/>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4105" name="Visio" r:id="rId1" imgW="2832100" imgH="2286000" progId="Visio.Drawing.11">
                  <p:embed/>
                </p:oleObj>
              </mc:Choice>
              <mc:Fallback>
                <p:oleObj name="Visio" r:id="rId1" imgW="2832100" imgH="2286000" progId="Visio.Drawing.11">
                  <p:embed/>
                  <p:pic>
                    <p:nvPicPr>
                      <p:cNvPr id="0" name="图片 4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103688"/>
                        <a:ext cx="303530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p>
            <a:r>
              <a:rPr lang="zh-CN" altLang="en-US" sz="3200">
                <a:solidFill>
                  <a:srgbClr val="FF0000"/>
                </a:solidFill>
              </a:rPr>
              <a:t>软件，不仅仅是要正确！</a:t>
            </a:r>
            <a:endParaRPr lang="zh-CN" altLang="en-US" sz="320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fld>
            <a:endParaRPr lang="en-US" altLang="zh-CN"/>
          </a:p>
        </p:txBody>
      </p:sp>
      <p:sp>
        <p:nvSpPr>
          <p:cNvPr id="21506" name="Rectangle 2"/>
          <p:cNvSpPr>
            <a:spLocks noGrp="1" noChangeArrowheads="1"/>
          </p:cNvSpPr>
          <p:nvPr>
            <p:ph type="title"/>
          </p:nvPr>
        </p:nvSpPr>
        <p:spPr/>
        <p:txBody>
          <a:bodyPr/>
          <a:lstStyle/>
          <a:p>
            <a:r>
              <a:rPr lang="en-US" altLang="zh-CN" b="1" dirty="0" smtClean="0"/>
              <a:t>2.</a:t>
            </a:r>
            <a:r>
              <a:rPr lang="zh-CN" altLang="en-US" b="1" dirty="0" smtClean="0"/>
              <a:t>软件工程概述</a:t>
            </a:r>
            <a:endParaRPr lang="zh-CN" altLang="en-US" b="1" dirty="0"/>
          </a:p>
        </p:txBody>
      </p:sp>
      <p:sp>
        <p:nvSpPr>
          <p:cNvPr id="21507" name="Rectangle 3"/>
          <p:cNvSpPr>
            <a:spLocks noGrp="1" noChangeArrowheads="1"/>
          </p:cNvSpPr>
          <p:nvPr>
            <p:ph type="body" idx="1"/>
          </p:nvPr>
        </p:nvSpPr>
        <p:spPr/>
        <p:txBody>
          <a:bodyPr/>
          <a:lstStyle/>
          <a:p>
            <a:pPr>
              <a:lnSpc>
                <a:spcPct val="90000"/>
              </a:lnSpc>
            </a:pPr>
            <a:r>
              <a:rPr lang="zh-CN" altLang="en-US" sz="2400" b="1" dirty="0" smtClean="0"/>
              <a:t>软件质量保障：遵循软件工程</a:t>
            </a:r>
            <a:r>
              <a:rPr lang="zh-CN" altLang="en-US" sz="2400" b="1" dirty="0"/>
              <a:t>三</a:t>
            </a:r>
            <a:r>
              <a:rPr lang="zh-CN" altLang="en-US" sz="2400" b="1" dirty="0" smtClean="0"/>
              <a:t>要素，即方法</a:t>
            </a:r>
            <a:r>
              <a:rPr lang="zh-CN" altLang="en-US" sz="2400" b="1" dirty="0"/>
              <a:t>、过程和工具。</a:t>
            </a:r>
            <a:endParaRPr lang="zh-CN" altLang="en-US" sz="2400" b="1" dirty="0"/>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endParaRPr lang="zh-CN" altLang="en-US" sz="2000" b="1" dirty="0"/>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a:t>
            </a:r>
            <a:r>
              <a:rPr lang="zh-CN" altLang="en-US" sz="2000" b="1" dirty="0" smtClean="0"/>
              <a:t>、软件模型设计、版本管理、项目进度管理等工具等</a:t>
            </a:r>
            <a:endParaRPr lang="zh-CN" altLang="en-US" sz="2000" b="1" dirty="0"/>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endParaRPr lang="zh-CN" altLang="en-US" sz="2000" b="1" dirty="0"/>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5129" name="Visio" r:id="rId1" imgW="5803900" imgH="1765300" progId="Visio.Drawing.11">
                  <p:embed/>
                </p:oleObj>
              </mc:Choice>
              <mc:Fallback>
                <p:oleObj name="Visio" r:id="rId1" imgW="5803900" imgH="1765300" progId="Visio.Drawing.11">
                  <p:embed/>
                  <p:pic>
                    <p:nvPicPr>
                      <p:cNvPr id="0" name="图片 5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980057"/>
                        <a:ext cx="52070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fld>
            <a:endParaRPr lang="en-US" altLang="zh-CN"/>
          </a:p>
        </p:txBody>
      </p:sp>
      <p:sp>
        <p:nvSpPr>
          <p:cNvPr id="6146" name="Rectangle 2"/>
          <p:cNvSpPr>
            <a:spLocks noGrp="1" noChangeArrowheads="1"/>
          </p:cNvSpPr>
          <p:nvPr>
            <p:ph type="title"/>
          </p:nvPr>
        </p:nvSpPr>
        <p:spPr/>
        <p:txBody>
          <a:bodyPr/>
          <a:lstStyle/>
          <a:p>
            <a:r>
              <a:rPr lang="zh-CN" altLang="en-US" b="1"/>
              <a:t>提纲</a:t>
            </a:r>
            <a:endParaRPr lang="zh-CN" altLang="en-US" b="1"/>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smtClean="0"/>
              <a:t>接下去的工作</a:t>
            </a:r>
            <a:endParaRPr lang="zh-CN" altLang="en-US" b="1" dirty="0"/>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smtClean="0"/>
              <a:t>软件生存周期</a:t>
            </a:r>
            <a:r>
              <a:rPr lang="en-US" altLang="zh-CN" sz="3000" b="1" dirty="0" smtClean="0"/>
              <a:t>(</a:t>
            </a:r>
            <a:r>
              <a:rPr lang="en-US" altLang="zh-CN" sz="3000" b="1" dirty="0"/>
              <a:t>L</a:t>
            </a:r>
            <a:r>
              <a:rPr lang="en-US" altLang="zh-CN" sz="3000" b="1" dirty="0" smtClean="0"/>
              <a:t>ife </a:t>
            </a:r>
            <a:r>
              <a:rPr lang="en-US" altLang="zh-CN" sz="3000" b="1" dirty="0"/>
              <a:t>cycle)</a:t>
            </a:r>
            <a:endParaRPr lang="en-US" altLang="zh-CN" sz="3000" b="1" dirty="0"/>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endParaRPr lang="zh-CN" altLang="en-US" sz="2600" b="1" dirty="0"/>
          </a:p>
          <a:p>
            <a:pPr>
              <a:lnSpc>
                <a:spcPct val="80000"/>
              </a:lnSpc>
              <a:buFontTx/>
              <a:buNone/>
            </a:pPr>
            <a:endParaRPr lang="en-US" altLang="zh-CN" sz="2600"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endParaRPr lang="zh-CN" altLang="en-US" sz="2000">
                  <a:ea typeface="楷体_GB2312" pitchFamily="49" charset="-122"/>
                </a:endParaRP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endParaRPr lang="zh-CN" altLang="en-US" sz="2000"/>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endParaRPr lang="zh-CN" altLang="en-US" sz="2000"/>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endParaRPr lang="zh-CN" altLang="en-US" sz="2000" dirty="0"/>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endParaRPr lang="zh-CN" altLang="en-US" sz="2800"/>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endParaRPr lang="zh-CN" altLang="en-US" b="1"/>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smtClean="0"/>
              <a:t>需求规格说明书</a:t>
            </a:r>
            <a:endParaRPr lang="zh-CN" altLang="en-US" dirty="0"/>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3186" name="" r:id="rId1" imgW="4617085" imgH="3736340" progId="">
                  <p:embed/>
                </p:oleObj>
              </mc:Choice>
              <mc:Fallback>
                <p:oleObj name="" r:id="rId1" imgW="4617085" imgH="3736340" progId="">
                  <p:embed/>
                  <p:pic>
                    <p:nvPicPr>
                      <p:cNvPr id="0" name="图片 3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7" y="3944937"/>
                        <a:ext cx="1804986" cy="1427305"/>
                      </a:xfrm>
                      <a:prstGeom prst="rect">
                        <a:avLst/>
                      </a:prstGeom>
                      <a:noFill/>
                      <a:ln>
                        <a:noFill/>
                      </a:ln>
                      <a:effectLst/>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3187" name="图表" r:id="rId3" imgW="5194300" imgH="4203700" progId="MSGraph.Chart.8">
                  <p:embed/>
                </p:oleObj>
              </mc:Choice>
              <mc:Fallback>
                <p:oleObj name="图表" r:id="rId3" imgW="5194300" imgH="4203700" progId="MSGraph.Chart.8">
                  <p:embed/>
                  <p:pic>
                    <p:nvPicPr>
                      <p:cNvPr id="0" name="图片 3186"/>
                      <p:cNvPicPr>
                        <a:picLocks noChangeAspect="1" noChangeArrowheads="1"/>
                      </p:cNvPicPr>
                      <p:nvPr/>
                    </p:nvPicPr>
                    <p:blipFill>
                      <a:blip r:embed="rId4"/>
                      <a:srcRect/>
                      <a:stretch>
                        <a:fillRect/>
                      </a:stretch>
                    </p:blipFill>
                    <p:spPr bwMode="auto">
                      <a:xfrm>
                        <a:off x="189603" y="5007230"/>
                        <a:ext cx="2108644" cy="1662130"/>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endParaRPr lang="zh-CN" altLang="en-US" b="1" dirty="0"/>
          </a:p>
          <a:p>
            <a:pPr>
              <a:buFontTx/>
              <a:buNone/>
            </a:pPr>
            <a:r>
              <a:rPr lang="en-US" altLang="zh-CN" b="1" dirty="0"/>
              <a:t>2.</a:t>
            </a:r>
            <a:r>
              <a:rPr lang="zh-CN" altLang="en-US" b="1" dirty="0"/>
              <a:t>可行性研究</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a:t>
            </a:r>
            <a:r>
              <a:rPr lang="zh-CN" altLang="en-US" b="1" dirty="0" smtClean="0">
                <a:solidFill>
                  <a:schemeClr val="accent2"/>
                </a:solidFill>
              </a:rPr>
              <a:t>、能不能做？在成本范围内要不</a:t>
            </a:r>
            <a:r>
              <a:rPr lang="zh-CN" altLang="en-US" b="1" dirty="0">
                <a:solidFill>
                  <a:schemeClr val="accent2"/>
                </a:solidFill>
              </a:rPr>
              <a:t>要</a:t>
            </a:r>
            <a:r>
              <a:rPr lang="zh-CN" altLang="en-US" b="1" dirty="0" smtClean="0">
                <a:solidFill>
                  <a:schemeClr val="accent2"/>
                </a:solidFill>
              </a:rPr>
              <a:t>做？</a:t>
            </a:r>
            <a:r>
              <a:rPr lang="zh-CN" altLang="en-US" b="1" dirty="0" smtClean="0">
                <a:latin typeface="宋体" panose="02010600030101010101" pitchFamily="2" charset="-122"/>
              </a:rPr>
              <a:t>”</a:t>
            </a:r>
            <a:endParaRPr lang="zh-CN" altLang="en-US" b="1" dirty="0"/>
          </a:p>
          <a:p>
            <a:pPr>
              <a:buFontTx/>
              <a:buNone/>
            </a:pPr>
            <a:r>
              <a:rPr lang="zh-CN" altLang="en-US" b="1" dirty="0"/>
              <a:t>  技术上、投资回报、市场、人</a:t>
            </a:r>
            <a:endParaRPr lang="zh-CN" altLang="en-US" b="1" dirty="0"/>
          </a:p>
          <a:p>
            <a:pPr>
              <a:buFontTx/>
              <a:buNone/>
            </a:pPr>
            <a:r>
              <a:rPr lang="en-US" altLang="zh-CN" b="1" dirty="0"/>
              <a:t>3.</a:t>
            </a:r>
            <a:r>
              <a:rPr lang="zh-CN" altLang="en-US" b="1" dirty="0"/>
              <a:t>需求分析</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endParaRPr lang="zh-CN" altLang="en-US" b="1" dirty="0"/>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endParaRPr lang="zh-CN" altLang="en-US" b="1" dirty="0"/>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endParaRPr lang="zh-CN" altLang="en-US" b="1" dirty="0"/>
          </a:p>
          <a:p>
            <a:pPr>
              <a:buFontTx/>
              <a:buNone/>
            </a:pPr>
            <a:br>
              <a:rPr lang="zh-CN" altLang="en-US" b="1" dirty="0"/>
            </a:br>
            <a:endParaRPr lang="zh-CN" altLang="en-US" b="1"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endParaRPr lang="zh-CN" altLang="en-US" b="1" dirty="0"/>
          </a:p>
          <a:p>
            <a:r>
              <a:rPr lang="zh-CN" altLang="en-US" b="1" dirty="0" smtClean="0">
                <a:solidFill>
                  <a:srgbClr val="FF0000"/>
                </a:solidFill>
              </a:rPr>
              <a:t>课程设计过程管理要求</a:t>
            </a:r>
            <a:endParaRPr lang="zh-CN" altLang="en-US" b="1" dirty="0" smtClean="0">
              <a:solidFill>
                <a:srgbClr val="FF0000"/>
              </a:solidFill>
            </a:endParaRPr>
          </a:p>
          <a:p>
            <a:pPr lvl="1"/>
            <a:r>
              <a:rPr lang="zh-CN" altLang="en-US" b="1" dirty="0" smtClean="0"/>
              <a:t>需求分析输出小组明确的任务书</a:t>
            </a:r>
            <a:endParaRPr lang="en-US" altLang="zh-CN" b="1" dirty="0" smtClean="0"/>
          </a:p>
          <a:p>
            <a:pPr lvl="1"/>
            <a:r>
              <a:rPr lang="zh-CN" altLang="en-US" b="1" dirty="0" smtClean="0"/>
              <a:t>概要设计、详细设计</a:t>
            </a:r>
            <a:endParaRPr lang="en-US" altLang="zh-CN" b="1" dirty="0"/>
          </a:p>
          <a:p>
            <a:pPr lvl="1"/>
            <a:r>
              <a:rPr lang="zh-CN" altLang="en-US" b="1" dirty="0" smtClean="0"/>
              <a:t>小组成员按分工进行程序编制与单元测试</a:t>
            </a:r>
            <a:endParaRPr lang="en-US" altLang="zh-CN" b="1" dirty="0" smtClean="0"/>
          </a:p>
          <a:p>
            <a:pPr lvl="1"/>
            <a:r>
              <a:rPr lang="zh-CN" altLang="en-US" b="1" dirty="0" smtClean="0"/>
              <a:t>集成测试，小组内部对照任务书确认测试</a:t>
            </a:r>
            <a:endParaRPr lang="en-US" altLang="zh-CN" b="1" dirty="0" smtClean="0"/>
          </a:p>
          <a:p>
            <a:pPr lvl="1"/>
            <a:r>
              <a:rPr lang="zh-CN" altLang="en-US" b="1" dirty="0" smtClean="0"/>
              <a:t>老师验收</a:t>
            </a:r>
            <a:endParaRPr lang="zh-CN" altLang="en-US" b="1" dirty="0"/>
          </a:p>
          <a:p>
            <a:endParaRPr lang="en-US" altLang="zh-CN"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endParaRPr lang="zh-CN" altLang="en-US" b="1"/>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smtClean="0"/>
              <a:t>接下去的工作</a:t>
            </a:r>
            <a:endParaRPr lang="zh-CN" altLang="en-US" b="1" dirty="0"/>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endParaRPr lang="zh-CN" altLang="en-US" b="1" u="sng"/>
          </a:p>
          <a:p>
            <a:pPr marL="533400" indent="-533400">
              <a:buFontTx/>
              <a:buAutoNum type="arabicPeriod"/>
            </a:pPr>
            <a:r>
              <a:rPr lang="zh-CN" altLang="en-US" b="1"/>
              <a:t>进度计划的制定和监控，定期召开小组讨论会议；</a:t>
            </a:r>
            <a:endParaRPr lang="zh-CN" altLang="en-US" b="1"/>
          </a:p>
          <a:p>
            <a:pPr marL="533400" indent="-533400">
              <a:buFontTx/>
              <a:buAutoNum type="arabicPeriod"/>
            </a:pPr>
            <a:r>
              <a:rPr lang="zh-CN" altLang="en-US" b="1"/>
              <a:t>组织制定编码规范（程序书写风格要全组一致）；</a:t>
            </a:r>
            <a:endParaRPr lang="zh-CN" altLang="en-US" b="1"/>
          </a:p>
          <a:p>
            <a:pPr marL="533400" indent="-533400">
              <a:buFontTx/>
              <a:buAutoNum type="arabicPeriod"/>
            </a:pPr>
            <a:r>
              <a:rPr lang="zh-CN" altLang="en-US" b="1"/>
              <a:t>任务分解与任务安排；</a:t>
            </a:r>
            <a:endParaRPr lang="zh-CN" altLang="en-US" b="1"/>
          </a:p>
          <a:p>
            <a:pPr marL="533400" indent="-533400">
              <a:buFontTx/>
              <a:buNone/>
            </a:pPr>
            <a:r>
              <a:rPr lang="en-US" altLang="zh-CN" b="1"/>
              <a:t>4.   </a:t>
            </a:r>
            <a:r>
              <a:rPr lang="zh-CN" altLang="en-US" b="1"/>
              <a:t>定期召开小组会议了解进度以及存在的问题；</a:t>
            </a:r>
            <a:endParaRPr lang="zh-CN" altLang="en-US" b="1"/>
          </a:p>
          <a:p>
            <a:pPr marL="533400" indent="-533400">
              <a:buFontTx/>
              <a:buNone/>
            </a:pPr>
            <a:r>
              <a:rPr lang="en-US" altLang="zh-CN" b="1"/>
              <a:t>5.   </a:t>
            </a:r>
            <a:r>
              <a:rPr lang="zh-CN" altLang="en-US" b="1"/>
              <a:t>各阶段末需要开小组会议对阶段成果进行讨论评审；</a:t>
            </a:r>
            <a:endParaRPr lang="zh-CN" altLang="en-US" b="1"/>
          </a:p>
          <a:p>
            <a:pPr marL="533400" indent="-533400">
              <a:buFontTx/>
              <a:buNone/>
            </a:pPr>
            <a:endParaRPr lang="en-US" altLang="zh-CN" b="1"/>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endParaRPr lang="zh-CN" altLang="en-US" b="1" u="sng"/>
          </a:p>
          <a:p>
            <a:pPr marL="533400" indent="-533400">
              <a:buFontTx/>
              <a:buAutoNum type="arabicPeriod"/>
            </a:pPr>
            <a:r>
              <a:rPr lang="zh-CN" altLang="en-US" b="1"/>
              <a:t>积极参与讨论；</a:t>
            </a:r>
            <a:endParaRPr lang="zh-CN" altLang="en-US" b="1"/>
          </a:p>
          <a:p>
            <a:pPr marL="533400" indent="-533400">
              <a:buFontTx/>
              <a:buAutoNum type="arabicPeriod"/>
            </a:pPr>
            <a:r>
              <a:rPr lang="zh-CN" altLang="en-US" b="1"/>
              <a:t>配合组长的工作，完成组长交给的任务；</a:t>
            </a:r>
            <a:endParaRPr lang="zh-CN" altLang="en-US" b="1"/>
          </a:p>
          <a:p>
            <a:pPr marL="533400" indent="-533400">
              <a:buFontTx/>
              <a:buAutoNum type="arabicPeriod"/>
            </a:pPr>
            <a:r>
              <a:rPr lang="zh-CN" altLang="en-US" b="1"/>
              <a:t>要求对自己负责实现的每一个函数要进行算法设计和单元测试。</a:t>
            </a:r>
            <a:endParaRPr lang="zh-CN" altLang="en-US" b="1"/>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endParaRPr lang="zh-CN" altLang="en-US" b="1"/>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smtClean="0"/>
              <a:t>接下去的工作</a:t>
            </a:r>
            <a:endParaRPr lang="zh-CN" altLang="en-US" b="1" dirty="0"/>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endParaRPr lang="zh-CN" altLang="en-US" b="1"/>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smtClean="0"/>
              <a:t>第</a:t>
            </a:r>
            <a:r>
              <a:rPr lang="en-US" altLang="zh-CN" sz="2400" b="1" dirty="0" smtClean="0"/>
              <a:t>8</a:t>
            </a:r>
            <a:r>
              <a:rPr lang="zh-CN" altLang="en-US" sz="2400" b="1" dirty="0" smtClean="0"/>
              <a:t>周  完成小组建立，每组</a:t>
            </a:r>
            <a:r>
              <a:rPr lang="en-US" altLang="zh-CN" sz="2400" b="1" dirty="0" smtClean="0"/>
              <a:t>3</a:t>
            </a:r>
            <a:r>
              <a:rPr lang="zh-CN" altLang="en-US" sz="2400" b="1" dirty="0" smtClean="0"/>
              <a:t>人</a:t>
            </a:r>
            <a:endParaRPr lang="zh-CN" altLang="en-US" sz="2400" b="1" dirty="0" smtClean="0"/>
          </a:p>
          <a:p>
            <a:pPr>
              <a:lnSpc>
                <a:spcPct val="90000"/>
              </a:lnSpc>
            </a:pPr>
            <a:r>
              <a:rPr lang="zh-CN" altLang="en-US" sz="2400" b="1" dirty="0" smtClean="0"/>
              <a:t>第</a:t>
            </a:r>
            <a:r>
              <a:rPr lang="en-US" altLang="zh-CN" sz="2400" b="1" dirty="0"/>
              <a:t>10</a:t>
            </a:r>
            <a:r>
              <a:rPr lang="zh-CN" altLang="en-US" sz="2400" b="1" dirty="0" smtClean="0"/>
              <a:t>周 </a:t>
            </a:r>
            <a:r>
              <a:rPr lang="zh-CN" altLang="en-US" sz="2400" b="1" dirty="0"/>
              <a:t>提交概要设计书，并将函数分工到组员</a:t>
            </a:r>
            <a:r>
              <a:rPr lang="en-US" altLang="zh-CN" sz="2400" b="1" dirty="0">
                <a:sym typeface="+mn-ea"/>
              </a:rPr>
              <a:t>5</a:t>
            </a:r>
            <a:r>
              <a:rPr lang="zh-CN" altLang="en-US" sz="2400" b="1" dirty="0">
                <a:sym typeface="+mn-ea"/>
              </a:rPr>
              <a:t>月</a:t>
            </a:r>
            <a:r>
              <a:rPr lang="en-US" altLang="zh-CN" sz="2400" b="1" dirty="0">
                <a:sym typeface="+mn-ea"/>
              </a:rPr>
              <a:t>7</a:t>
            </a:r>
            <a:r>
              <a:rPr lang="zh-CN" altLang="en-US" sz="2400" b="1" dirty="0">
                <a:sym typeface="+mn-ea"/>
              </a:rPr>
              <a:t>日</a:t>
            </a:r>
            <a:endParaRPr lang="zh-CN" altLang="en-US" sz="2400" b="1" dirty="0"/>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endParaRPr lang="zh-CN" altLang="en-US" sz="2400" b="1" dirty="0"/>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smtClean="0"/>
          </a:p>
        </p:txBody>
      </p:sp>
      <p:sp>
        <p:nvSpPr>
          <p:cNvPr id="6" name="Rectangle 3"/>
          <p:cNvSpPr txBox="1">
            <a:spLocks noChangeArrowheads="1"/>
          </p:cNvSpPr>
          <p:nvPr/>
        </p:nvSpPr>
        <p:spPr bwMode="auto">
          <a:xfrm>
            <a:off x="682980" y="530098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smtClean="0">
                <a:solidFill>
                  <a:srgbClr val="FF0000"/>
                </a:solidFill>
              </a:rPr>
              <a:t>注：设计文档与程序实现要一致，开发时如果发现设计逻辑缺陷问题，需要修改完善。</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smtClean="0">
                <a:sym typeface="+mn-ea"/>
              </a:rPr>
              <a:t>实验</a:t>
            </a:r>
            <a:r>
              <a:rPr lang="en-US" altLang="zh-CN" dirty="0" smtClean="0">
                <a:sym typeface="+mn-ea"/>
              </a:rPr>
              <a:t>:</a:t>
            </a:r>
            <a:r>
              <a:rPr lang="zh-CN" altLang="en-US" dirty="0" smtClean="0">
                <a:sym typeface="+mn-ea"/>
              </a:rPr>
              <a:t>模拟机场安检排队系统</a:t>
            </a:r>
            <a:endParaRPr lang="zh-CN" altLang="en-US"/>
          </a:p>
        </p:txBody>
      </p:sp>
      <p:sp>
        <p:nvSpPr>
          <p:cNvPr id="3" name="内容占位符 2"/>
          <p:cNvSpPr>
            <a:spLocks noGrp="1"/>
          </p:cNvSpPr>
          <p:nvPr>
            <p:ph idx="1"/>
          </p:nvPr>
        </p:nvSpPr>
        <p:spPr/>
        <p:txBody>
          <a:bodyPr/>
          <a:p>
            <a:r>
              <a:rPr lang="zh-CN" altLang="en-US" b="1"/>
              <a:t>机场安检大厅配置</a:t>
            </a:r>
            <a:endParaRPr lang="zh-CN" altLang="en-US" b="1"/>
          </a:p>
          <a:p>
            <a:pPr lvl="1"/>
            <a:r>
              <a:rPr lang="zh-CN" altLang="en-US" b="1"/>
              <a:t>一个排队缓冲区以及</a:t>
            </a:r>
            <a:r>
              <a:rPr lang="en-US" altLang="zh-CN" b="1"/>
              <a:t>MaxCheck</a:t>
            </a:r>
            <a:r>
              <a:rPr lang="zh-CN" altLang="en-US" b="1"/>
              <a:t>个安检口</a:t>
            </a:r>
            <a:endParaRPr lang="en-US" altLang="zh-CN"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pic>
        <p:nvPicPr>
          <p:cNvPr id="5" name="图片 2"/>
          <p:cNvPicPr>
            <a:picLocks noChangeAspect="1"/>
          </p:cNvPicPr>
          <p:nvPr/>
        </p:nvPicPr>
        <p:blipFill>
          <a:blip r:embed="rId1"/>
          <a:stretch>
            <a:fillRect/>
          </a:stretch>
        </p:blipFill>
        <p:spPr>
          <a:xfrm>
            <a:off x="1050290" y="2263140"/>
            <a:ext cx="6203315" cy="406146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endParaRPr lang="zh-CN" altLang="en-US" b="1"/>
          </a:p>
          <a:p>
            <a:pPr>
              <a:buFontTx/>
              <a:buNone/>
            </a:pPr>
            <a:r>
              <a:rPr lang="zh-CN" altLang="en-US" b="1"/>
              <a:t>实验名称</a:t>
            </a:r>
            <a:r>
              <a:rPr lang="en-US" altLang="zh-CN" b="1"/>
              <a:t>: *******</a:t>
            </a:r>
            <a:endParaRPr lang="en-US" altLang="zh-CN" b="1"/>
          </a:p>
          <a:p>
            <a:pPr>
              <a:buFontTx/>
              <a:buNone/>
            </a:pPr>
            <a:r>
              <a:rPr lang="zh-CN" altLang="en-US" b="1"/>
              <a:t>会议时间：****年**月**日**点 至 **点</a:t>
            </a:r>
            <a:endParaRPr lang="zh-CN" altLang="en-US" b="1"/>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endParaRPr lang="en-US" altLang="zh-CN" b="1"/>
          </a:p>
          <a:p>
            <a:pPr>
              <a:buFontTx/>
              <a:buNone/>
            </a:pPr>
            <a:r>
              <a:rPr lang="zh-CN" altLang="en-US" b="1"/>
              <a:t>文档记录者：***</a:t>
            </a:r>
            <a:endParaRPr lang="zh-CN" altLang="en-US" b="1"/>
          </a:p>
          <a:p>
            <a:pPr>
              <a:buFontTx/>
              <a:buNone/>
            </a:pPr>
            <a:r>
              <a:rPr lang="zh-CN" altLang="en-US" b="1"/>
              <a:t>会议内容摘要：</a:t>
            </a:r>
            <a:endParaRPr lang="zh-CN" altLang="en-US" b="1"/>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endParaRPr lang="zh-CN" altLang="en-US" b="1"/>
          </a:p>
          <a:p>
            <a:pPr>
              <a:buFontTx/>
              <a:buNone/>
            </a:pPr>
            <a:endParaRPr lang="en-US" altLang="zh-CN" b="1"/>
          </a:p>
        </p:txBody>
      </p:sp>
      <p:sp>
        <p:nvSpPr>
          <p:cNvPr id="2" name="文本框 1"/>
          <p:cNvSpPr txBox="1"/>
          <p:nvPr/>
        </p:nvSpPr>
        <p:spPr>
          <a:xfrm>
            <a:off x="516255" y="5502910"/>
            <a:ext cx="8232140" cy="640080"/>
          </a:xfrm>
          <a:prstGeom prst="rect">
            <a:avLst/>
          </a:prstGeom>
          <a:noFill/>
        </p:spPr>
        <p:txBody>
          <a:bodyPr wrap="square" rtlCol="0">
            <a:spAutoFit/>
          </a:bodyPr>
          <a:p>
            <a:r>
              <a:rPr lang="zh-CN" altLang="en-US">
                <a:solidFill>
                  <a:srgbClr val="FF0000"/>
                </a:solidFill>
                <a:effectLst/>
              </a:rPr>
              <a:t>每次会议结束后，安排一个同学就会议的议题和形成的结论进行记录，形成会议纪要</a:t>
            </a:r>
            <a:endParaRPr lang="zh-CN" altLang="en-US">
              <a:solidFill>
                <a:srgbClr val="FF0000"/>
              </a:solidFill>
              <a:effectLst/>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endParaRPr lang="zh-CN" altLang="en-US" b="1"/>
          </a:p>
          <a:p>
            <a:pPr>
              <a:buFontTx/>
              <a:buNone/>
            </a:pPr>
            <a:r>
              <a:rPr lang="zh-CN" altLang="en-US" b="1"/>
              <a:t>   是否按计划完成？</a:t>
            </a:r>
            <a:endParaRPr lang="zh-CN" altLang="en-US" b="1"/>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endParaRPr lang="zh-CN" altLang="en-US" b="1"/>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endParaRPr lang="zh-CN" altLang="en-US" b="1"/>
          </a:p>
          <a:p>
            <a:pPr>
              <a:buFontTx/>
              <a:buNone/>
            </a:pPr>
            <a:endParaRPr lang="zh-CN" altLang="en-US" b="1"/>
          </a:p>
          <a:p>
            <a:endParaRPr lang="en-US" altLang="zh-CN" b="1"/>
          </a:p>
        </p:txBody>
      </p:sp>
      <p:sp>
        <p:nvSpPr>
          <p:cNvPr id="2" name="文本框 1"/>
          <p:cNvSpPr txBox="1"/>
          <p:nvPr/>
        </p:nvSpPr>
        <p:spPr>
          <a:xfrm>
            <a:off x="600075" y="4242435"/>
            <a:ext cx="8004810" cy="640080"/>
          </a:xfrm>
          <a:prstGeom prst="rect">
            <a:avLst/>
          </a:prstGeom>
          <a:noFill/>
        </p:spPr>
        <p:txBody>
          <a:bodyPr wrap="square" rtlCol="0">
            <a:spAutoFit/>
          </a:bodyPr>
          <a:p>
            <a:r>
              <a:rPr lang="zh-CN" altLang="en-US">
                <a:solidFill>
                  <a:srgbClr val="FF0000"/>
                </a:solidFill>
              </a:rPr>
              <a:t>从第</a:t>
            </a:r>
            <a:r>
              <a:rPr lang="en-US" altLang="zh-CN">
                <a:solidFill>
                  <a:srgbClr val="FF0000"/>
                </a:solidFill>
              </a:rPr>
              <a:t>11</a:t>
            </a:r>
            <a:r>
              <a:rPr lang="zh-CN" altLang="en-US">
                <a:solidFill>
                  <a:srgbClr val="FF0000"/>
                </a:solidFill>
              </a:rPr>
              <a:t>周</a:t>
            </a:r>
            <a:r>
              <a:rPr lang="en-US" altLang="zh-CN">
                <a:solidFill>
                  <a:srgbClr val="FF0000"/>
                </a:solidFill>
              </a:rPr>
              <a:t>~</a:t>
            </a:r>
            <a:r>
              <a:rPr lang="zh-CN" altLang="en-US">
                <a:solidFill>
                  <a:srgbClr val="FF0000"/>
                </a:solidFill>
              </a:rPr>
              <a:t>第</a:t>
            </a:r>
            <a:r>
              <a:rPr lang="en-US" altLang="zh-CN">
                <a:solidFill>
                  <a:srgbClr val="FF0000"/>
                </a:solidFill>
              </a:rPr>
              <a:t>15</a:t>
            </a:r>
            <a:r>
              <a:rPr lang="zh-CN" altLang="en-US">
                <a:solidFill>
                  <a:srgbClr val="FF0000"/>
                </a:solidFill>
              </a:rPr>
              <a:t>周，每周需要形成周报，周报由组长来填写</a:t>
            </a:r>
            <a:endParaRPr lang="zh-CN" altLang="en-US">
              <a:solidFill>
                <a:srgbClr val="FF0000"/>
              </a:solidFill>
            </a:endParaRPr>
          </a:p>
          <a:p>
            <a:endParaRPr lang="zh-CN" altLang="en-US">
              <a:solidFill>
                <a:srgbClr val="FF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dirty="0"/>
              <a:t>完善的任务书</a:t>
            </a:r>
            <a:endParaRPr lang="zh-CN" altLang="en-US" b="1" dirty="0"/>
          </a:p>
          <a:p>
            <a:pPr marL="711200" indent="-711200">
              <a:lnSpc>
                <a:spcPct val="90000"/>
              </a:lnSpc>
              <a:buFontTx/>
              <a:buNone/>
            </a:pPr>
            <a:r>
              <a:rPr lang="zh-CN" altLang="en-US" b="1" dirty="0"/>
              <a:t>        </a:t>
            </a:r>
            <a:r>
              <a:rPr lang="zh-CN" altLang="en-US" b="1" dirty="0" smtClean="0"/>
              <a:t>根据</a:t>
            </a:r>
            <a:r>
              <a:rPr lang="zh-CN" altLang="en-US" b="1" dirty="0"/>
              <a:t>发布</a:t>
            </a:r>
            <a:r>
              <a:rPr lang="zh-CN" altLang="en-US" b="1" dirty="0" smtClean="0"/>
              <a:t>的实验要求，</a:t>
            </a:r>
            <a:r>
              <a:rPr lang="zh-CN" altLang="en-US" b="1" dirty="0"/>
              <a:t>剪裁得到一份符合你要实现的系统实际情况的任务书。具体内容和结构参见实验指导书</a:t>
            </a:r>
            <a:r>
              <a:rPr lang="en-US" altLang="zh-CN" b="1" dirty="0"/>
              <a:t>【</a:t>
            </a:r>
            <a:r>
              <a:rPr lang="zh-CN" altLang="en-US" b="1" dirty="0" smtClean="0"/>
              <a:t>模板：</a:t>
            </a:r>
            <a:r>
              <a:rPr lang="zh-CN" altLang="en-US" b="1" dirty="0"/>
              <a:t>任务书</a:t>
            </a:r>
            <a:r>
              <a:rPr lang="en-US" altLang="zh-CN" b="1" dirty="0"/>
              <a:t>】</a:t>
            </a:r>
            <a:r>
              <a:rPr lang="en-US" altLang="zh-CN" dirty="0"/>
              <a:t> </a:t>
            </a:r>
            <a:r>
              <a:rPr lang="zh-CN" altLang="en-US" b="1" dirty="0"/>
              <a:t>。</a:t>
            </a:r>
            <a:endParaRPr lang="zh-CN" altLang="en-US" b="1" dirty="0"/>
          </a:p>
          <a:p>
            <a:pPr marL="711200" indent="-711200">
              <a:lnSpc>
                <a:spcPct val="90000"/>
              </a:lnSpc>
              <a:buFontTx/>
              <a:buNone/>
            </a:pPr>
            <a:r>
              <a:rPr lang="zh-CN" altLang="en-US" b="1" dirty="0"/>
              <a:t>        </a:t>
            </a:r>
            <a:endParaRPr lang="zh-CN" altLang="en-US" b="1" dirty="0"/>
          </a:p>
          <a:p>
            <a:pPr marL="711200" indent="-711200">
              <a:lnSpc>
                <a:spcPct val="90000"/>
              </a:lnSpc>
              <a:buFontTx/>
              <a:buNone/>
            </a:pPr>
            <a:r>
              <a:rPr lang="zh-CN" altLang="en-US" b="1" dirty="0"/>
              <a:t>       要求：小组为单位，按照时间要求</a:t>
            </a:r>
            <a:r>
              <a:rPr lang="zh-CN" altLang="en-US" b="1" dirty="0" smtClean="0"/>
              <a:t>提交。</a:t>
            </a:r>
            <a:endParaRPr lang="zh-CN" altLang="en-US" b="1" dirty="0"/>
          </a:p>
          <a:p>
            <a:pPr marL="711200" indent="-711200">
              <a:lnSpc>
                <a:spcPct val="90000"/>
              </a:lnSpc>
              <a:buFontTx/>
              <a:buNone/>
            </a:pPr>
            <a:endParaRPr lang="zh-CN" altLang="en-US" b="1" dirty="0"/>
          </a:p>
          <a:p>
            <a:pPr marL="711200" indent="-711200">
              <a:lnSpc>
                <a:spcPct val="90000"/>
              </a:lnSpc>
              <a:buFontTx/>
              <a:buNone/>
            </a:pPr>
            <a:r>
              <a:rPr lang="zh-CN" altLang="en-US" b="1" dirty="0"/>
              <a:t>   文档</a:t>
            </a:r>
            <a:r>
              <a:rPr lang="en-US" altLang="zh-CN" b="1" dirty="0"/>
              <a:t>1</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任务书</a:t>
            </a:r>
            <a:r>
              <a:rPr lang="en-US" altLang="zh-CN" b="1" dirty="0">
                <a:solidFill>
                  <a:srgbClr val="FF3300"/>
                </a:solidFill>
              </a:rPr>
              <a:t>.doc</a:t>
            </a:r>
            <a:endParaRPr lang="en-US" altLang="zh-CN" b="1" dirty="0">
              <a:solidFill>
                <a:srgbClr val="FF3300"/>
              </a:solidFill>
            </a:endParaRPr>
          </a:p>
          <a:p>
            <a:pPr marL="711200" indent="-711200">
              <a:lnSpc>
                <a:spcPct val="90000"/>
              </a:lnSpc>
              <a:buFontTx/>
              <a:buNone/>
            </a:pPr>
            <a:r>
              <a:rPr lang="en-US" altLang="zh-CN" b="1" dirty="0"/>
              <a:t> </a:t>
            </a:r>
            <a:endParaRPr lang="en-US" altLang="zh-CN" b="1"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endParaRPr lang="zh-CN" altLang="en-US" b="1"/>
          </a:p>
          <a:p>
            <a:pPr>
              <a:lnSpc>
                <a:spcPct val="90000"/>
              </a:lnSpc>
              <a:buFont typeface="Wingdings" panose="05000000000000000000" pitchFamily="2" charset="2"/>
              <a:buChar char="Ø"/>
            </a:pPr>
            <a:r>
              <a:rPr lang="en-US" altLang="zh-CN" sz="2400" b="1"/>
              <a:t>1.1 </a:t>
            </a:r>
            <a:r>
              <a:rPr lang="zh-CN" altLang="en-US" sz="2400" b="1"/>
              <a:t>输入、输出设计</a:t>
            </a:r>
            <a:endParaRPr lang="zh-CN" altLang="en-US" sz="2400" b="1"/>
          </a:p>
          <a:p>
            <a:pPr lvl="1">
              <a:lnSpc>
                <a:spcPct val="90000"/>
              </a:lnSpc>
              <a:buFont typeface="Wingdings" panose="05000000000000000000" pitchFamily="2" charset="2"/>
              <a:buChar char="Ø"/>
            </a:pPr>
            <a:r>
              <a:rPr lang="zh-CN" altLang="en-US" sz="2400" b="1"/>
              <a:t>文件方式</a:t>
            </a:r>
            <a:endParaRPr lang="zh-CN" altLang="en-US" sz="2400" b="1"/>
          </a:p>
          <a:p>
            <a:pPr lvl="1">
              <a:lnSpc>
                <a:spcPct val="90000"/>
              </a:lnSpc>
              <a:buFont typeface="Wingdings" panose="05000000000000000000" pitchFamily="2" charset="2"/>
              <a:buChar char="Ø"/>
            </a:pPr>
            <a:r>
              <a:rPr lang="zh-CN" altLang="en-US" sz="2400" b="1"/>
              <a:t>命令行方式</a:t>
            </a:r>
            <a:endParaRPr lang="zh-CN" altLang="en-US" sz="2400" b="1"/>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endParaRPr lang="zh-CN" altLang="en-US" sz="2400" b="1"/>
          </a:p>
          <a:p>
            <a:pPr>
              <a:lnSpc>
                <a:spcPct val="90000"/>
              </a:lnSpc>
              <a:buFont typeface="Wingdings" panose="05000000000000000000" pitchFamily="2" charset="2"/>
              <a:buChar char="Ø"/>
            </a:pPr>
            <a:r>
              <a:rPr lang="en-US" altLang="zh-CN" sz="2400" b="1"/>
              <a:t>1.2 </a:t>
            </a:r>
            <a:r>
              <a:rPr lang="zh-CN" altLang="en-US" sz="2400" b="1"/>
              <a:t>自动机模型 </a:t>
            </a:r>
            <a:endParaRPr lang="zh-CN" altLang="en-US" sz="2400" b="1"/>
          </a:p>
          <a:p>
            <a:pPr>
              <a:lnSpc>
                <a:spcPct val="90000"/>
              </a:lnSpc>
              <a:buFont typeface="Wingdings" panose="05000000000000000000" pitchFamily="2" charset="2"/>
              <a:buChar char="Ø"/>
            </a:pPr>
            <a:r>
              <a:rPr lang="en-US" altLang="zh-CN" sz="2400" b="1"/>
              <a:t>1.3 </a:t>
            </a:r>
            <a:r>
              <a:rPr lang="zh-CN" altLang="en-US" sz="2400" b="1"/>
              <a:t>高层数据结构定义</a:t>
            </a:r>
            <a:endParaRPr lang="zh-CN" altLang="en-US" sz="2400" b="1"/>
          </a:p>
          <a:p>
            <a:pPr>
              <a:lnSpc>
                <a:spcPct val="90000"/>
              </a:lnSpc>
              <a:buFont typeface="Wingdings" panose="05000000000000000000" pitchFamily="2" charset="2"/>
              <a:buNone/>
            </a:pPr>
            <a:r>
              <a:rPr lang="zh-CN" altLang="en-US" sz="2400" b="1"/>
              <a:t>     包括：全局常量定义、全局数据结构定义</a:t>
            </a:r>
            <a:endParaRPr lang="zh-CN" altLang="en-US" sz="2400" b="1"/>
          </a:p>
          <a:p>
            <a:pPr>
              <a:lnSpc>
                <a:spcPct val="90000"/>
              </a:lnSpc>
              <a:buFont typeface="Wingdings" panose="05000000000000000000" pitchFamily="2" charset="2"/>
              <a:buChar char="Ø"/>
            </a:pPr>
            <a:r>
              <a:rPr lang="en-US" altLang="zh-CN" sz="2400" b="1"/>
              <a:t>1.4 </a:t>
            </a:r>
            <a:r>
              <a:rPr lang="zh-CN" altLang="en-US" sz="2400" b="1"/>
              <a:t>系统模块划分</a:t>
            </a:r>
            <a:endParaRPr lang="zh-CN" altLang="en-US" sz="2400" b="1"/>
          </a:p>
          <a:p>
            <a:pPr algn="just">
              <a:lnSpc>
                <a:spcPct val="90000"/>
              </a:lnSpc>
              <a:buFont typeface="Wingdings" panose="05000000000000000000" pitchFamily="2" charset="2"/>
              <a:buNone/>
            </a:pPr>
            <a:r>
              <a:rPr lang="zh-CN" altLang="en-US" sz="2400" b="1"/>
              <a:t>画出系统模块的调用关系图；并详细说明各个模块的功能。</a:t>
            </a:r>
            <a:endParaRPr lang="zh-CN" altLang="en-US" sz="2400" b="1"/>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smtClean="0"/>
              <a:t>模板：</a:t>
            </a:r>
            <a:r>
              <a:rPr lang="zh-CN" altLang="en-US" b="1" dirty="0"/>
              <a:t>概要设计</a:t>
            </a:r>
            <a:r>
              <a:rPr lang="en-US" altLang="zh-CN" b="1" dirty="0"/>
              <a:t>】</a:t>
            </a:r>
            <a:r>
              <a:rPr lang="en-US" altLang="zh-CN" dirty="0"/>
              <a:t> </a:t>
            </a:r>
            <a:r>
              <a:rPr lang="en-US" altLang="zh-CN" b="1" dirty="0"/>
              <a:t> </a:t>
            </a:r>
            <a:endParaRPr lang="en-US" altLang="zh-CN" b="1" dirty="0"/>
          </a:p>
          <a:p>
            <a:r>
              <a:rPr lang="zh-CN" altLang="en-US" b="1" dirty="0"/>
              <a:t>要求：小组为单位，按照时间要求</a:t>
            </a:r>
            <a:r>
              <a:rPr lang="zh-CN" altLang="en-US" b="1" dirty="0" smtClean="0"/>
              <a:t>提交。</a:t>
            </a:r>
            <a:endParaRPr lang="zh-CN" altLang="en-US" b="1" dirty="0"/>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a:t>
            </a:r>
            <a:r>
              <a:rPr lang="en-US" altLang="zh-CN" b="1" dirty="0" smtClean="0">
                <a:solidFill>
                  <a:srgbClr val="FF3300"/>
                </a:solidFill>
              </a:rPr>
              <a:t>doc</a:t>
            </a:r>
            <a:endParaRPr lang="en-US" altLang="zh-CN" b="1" dirty="0" smtClean="0">
              <a:solidFill>
                <a:srgbClr val="FF3300"/>
              </a:solidFill>
            </a:endParaRPr>
          </a:p>
          <a:p>
            <a:pPr>
              <a:buFontTx/>
              <a:buNone/>
            </a:pPr>
            <a:endParaRPr lang="en-US" altLang="zh-CN" b="1" dirty="0">
              <a:solidFill>
                <a:srgbClr val="FF3300"/>
              </a:solidFill>
            </a:endParaRPr>
          </a:p>
          <a:p>
            <a:pPr>
              <a:buFontTx/>
              <a:buNone/>
            </a:pPr>
            <a:r>
              <a:rPr lang="zh-CN" altLang="en-US" b="1" dirty="0" smtClean="0">
                <a:solidFill>
                  <a:srgbClr val="FF3300"/>
                </a:solidFill>
              </a:rPr>
              <a:t>注：概设版本</a:t>
            </a:r>
            <a:r>
              <a:rPr lang="en-US" altLang="zh-CN" b="1" dirty="0" smtClean="0">
                <a:solidFill>
                  <a:srgbClr val="FF3300"/>
                </a:solidFill>
              </a:rPr>
              <a:t>2</a:t>
            </a:r>
            <a:r>
              <a:rPr lang="zh-CN" altLang="en-US" b="1" dirty="0" smtClean="0">
                <a:solidFill>
                  <a:srgbClr val="FF3300"/>
                </a:solidFill>
              </a:rPr>
              <a:t>在版本</a:t>
            </a:r>
            <a:r>
              <a:rPr lang="en-US" altLang="zh-CN" b="1" dirty="0" smtClean="0">
                <a:solidFill>
                  <a:srgbClr val="FF3300"/>
                </a:solidFill>
              </a:rPr>
              <a:t>1</a:t>
            </a:r>
            <a:r>
              <a:rPr lang="zh-CN" altLang="en-US" b="1" dirty="0" smtClean="0">
                <a:solidFill>
                  <a:srgbClr val="FF3300"/>
                </a:solidFill>
              </a:rPr>
              <a:t>基础上补充完善即可，文件名称上不用再区分版本号。</a:t>
            </a:r>
            <a:endParaRPr lang="en-US" altLang="zh-CN" b="1" dirty="0"/>
          </a:p>
          <a:p>
            <a:pPr>
              <a:buFontTx/>
              <a:buNone/>
            </a:pPr>
            <a:r>
              <a:rPr lang="en-US" altLang="zh-CN" b="1" dirty="0"/>
              <a:t> </a:t>
            </a:r>
            <a:endParaRPr lang="en-US" altLang="zh-CN" b="1" dirty="0"/>
          </a:p>
          <a:p>
            <a:endParaRPr lang="en-US" altLang="zh-CN"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endParaRPr lang="zh-CN" altLang="en-US" sz="2400" b="1" dirty="0"/>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endParaRPr lang="en-US" altLang="zh-CN" sz="2400" b="1" dirty="0"/>
          </a:p>
          <a:p>
            <a:pPr marL="1447800" lvl="2" indent="-533400"/>
            <a:r>
              <a:rPr lang="zh-CN" altLang="en-US" sz="2400" b="1" dirty="0"/>
              <a:t>局部数据结构设计</a:t>
            </a:r>
            <a:endParaRPr lang="zh-CN" altLang="en-US" sz="2400" b="1" dirty="0"/>
          </a:p>
          <a:p>
            <a:pPr marL="990600" lvl="1" indent="-533400">
              <a:buFontTx/>
              <a:buNone/>
            </a:pPr>
            <a:r>
              <a:rPr lang="zh-CN" altLang="en-US" sz="2400" b="1" dirty="0"/>
              <a:t>      当前模块的内部变量设计。要求给出数据的含义、变量的命名，以及类型定义。</a:t>
            </a:r>
            <a:endParaRPr lang="zh-CN" altLang="en-US" sz="2400" b="1" dirty="0"/>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endParaRPr lang="zh-CN" altLang="en-US" sz="2400" b="1" dirty="0"/>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endParaRPr lang="en-US" altLang="zh-CN" sz="2400" b="1" dirty="0"/>
          </a:p>
          <a:p>
            <a:pPr marL="533400" indent="-533400">
              <a:buFontTx/>
              <a:buNone/>
            </a:pPr>
            <a:r>
              <a:rPr lang="zh-CN" altLang="en-US" sz="2400" b="1" dirty="0"/>
              <a:t>具体内容和结构参见实验指导书</a:t>
            </a:r>
            <a:r>
              <a:rPr lang="en-US" altLang="zh-CN" sz="2400" b="1" dirty="0"/>
              <a:t>【</a:t>
            </a:r>
            <a:r>
              <a:rPr lang="zh-CN" altLang="en-US" sz="2400" b="1" dirty="0" smtClean="0"/>
              <a:t>模板：</a:t>
            </a:r>
            <a:r>
              <a:rPr lang="zh-CN" altLang="en-US" sz="2400" b="1" dirty="0"/>
              <a:t>详细设计</a:t>
            </a:r>
            <a:r>
              <a:rPr lang="en-US" altLang="zh-CN" sz="2400" b="1" dirty="0"/>
              <a:t>】 </a:t>
            </a:r>
            <a:endParaRPr lang="en-US" altLang="zh-CN" sz="2400" b="1" dirty="0"/>
          </a:p>
          <a:p>
            <a:pPr marL="533400" indent="-533400">
              <a:buFontTx/>
              <a:buNone/>
            </a:pPr>
            <a:r>
              <a:rPr lang="zh-CN" altLang="en-US" sz="2400" b="1" dirty="0"/>
              <a:t>要求：小组为单位，按照时间要求</a:t>
            </a:r>
            <a:r>
              <a:rPr lang="zh-CN" altLang="en-US" sz="2400" b="1" dirty="0" smtClean="0"/>
              <a:t>提交。</a:t>
            </a:r>
            <a:endParaRPr lang="zh-CN" altLang="en-US" sz="2400" b="1" dirty="0"/>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a:t>
            </a:r>
            <a:r>
              <a:rPr lang="en-US" altLang="zh-CN" sz="2400" b="1" dirty="0" smtClean="0">
                <a:solidFill>
                  <a:srgbClr val="FF3300"/>
                </a:solidFill>
              </a:rPr>
              <a:t>doc</a:t>
            </a:r>
            <a:endParaRPr lang="en-US" altLang="zh-CN" sz="2400" b="1" dirty="0" smtClean="0">
              <a:solidFill>
                <a:srgbClr val="FF3300"/>
              </a:solidFill>
            </a:endParaRPr>
          </a:p>
          <a:p>
            <a:pPr>
              <a:buFontTx/>
              <a:buNone/>
            </a:pPr>
            <a:r>
              <a:rPr lang="zh-CN" altLang="en-US" sz="2400" b="1" dirty="0">
                <a:solidFill>
                  <a:srgbClr val="FF3300"/>
                </a:solidFill>
              </a:rPr>
              <a:t>注</a:t>
            </a:r>
            <a:r>
              <a:rPr lang="zh-CN" altLang="en-US" sz="2400" b="1" dirty="0" smtClean="0">
                <a:solidFill>
                  <a:srgbClr val="FF3300"/>
                </a:solidFill>
              </a:rPr>
              <a:t>：详设版本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endParaRPr lang="en-US" altLang="zh-CN" sz="2400" b="1" dirty="0"/>
          </a:p>
          <a:p>
            <a:pPr marL="533400" indent="-533400">
              <a:buFontTx/>
              <a:buNone/>
            </a:pPr>
            <a:endParaRPr lang="en-US" altLang="zh-CN" sz="2400" b="1" dirty="0">
              <a:solidFill>
                <a:srgbClr val="FF3300"/>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4579" name="Rectangle 3"/>
          <p:cNvSpPr>
            <a:spLocks noGrp="1" noChangeArrowheads="1"/>
          </p:cNvSpPr>
          <p:nvPr>
            <p:ph type="body" idx="1"/>
          </p:nvPr>
        </p:nvSpPr>
        <p:spPr>
          <a:xfrm>
            <a:off x="611188" y="1196975"/>
            <a:ext cx="7772400" cy="4611688"/>
          </a:xfrm>
        </p:spPr>
        <p:txBody>
          <a:bodyPr/>
          <a:lstStyle/>
          <a:p>
            <a:pPr>
              <a:buFontTx/>
              <a:buNone/>
            </a:pPr>
            <a:r>
              <a:rPr lang="en-US" altLang="zh-CN" sz="2400" b="1" dirty="0"/>
              <a:t>6. </a:t>
            </a:r>
            <a:r>
              <a:rPr lang="zh-CN" altLang="en-US" sz="2400" b="1" dirty="0"/>
              <a:t>测试报告</a:t>
            </a:r>
            <a:endParaRPr lang="zh-CN" altLang="en-US" sz="2400" b="1" dirty="0"/>
          </a:p>
          <a:p>
            <a:pPr>
              <a:buFontTx/>
              <a:buNone/>
            </a:pPr>
            <a:r>
              <a:rPr lang="zh-CN" altLang="en-US" sz="2400" b="1" dirty="0"/>
              <a:t>   包括测试用例设计，测试结果总结</a:t>
            </a:r>
            <a:endParaRPr lang="zh-CN" altLang="en-US" sz="2400" b="1" dirty="0"/>
          </a:p>
          <a:p>
            <a:pPr>
              <a:buFontTx/>
              <a:buNone/>
            </a:pPr>
            <a:r>
              <a:rPr lang="zh-CN" altLang="en-US" sz="2400" b="1" dirty="0"/>
              <a:t>   见</a:t>
            </a:r>
            <a:r>
              <a:rPr lang="en-US" altLang="zh-CN" sz="2400" b="1" dirty="0"/>
              <a:t>【</a:t>
            </a:r>
            <a:r>
              <a:rPr lang="zh-CN" altLang="en-US" sz="2400" b="1" dirty="0" smtClean="0"/>
              <a:t>模板：</a:t>
            </a:r>
            <a:r>
              <a:rPr lang="zh-CN" altLang="en-US" sz="2400" b="1" dirty="0"/>
              <a:t>测试用例</a:t>
            </a:r>
            <a:r>
              <a:rPr lang="en-US" altLang="zh-CN" sz="2400" b="1" dirty="0"/>
              <a:t>】</a:t>
            </a:r>
            <a:r>
              <a:rPr lang="en-US" altLang="zh-CN" sz="2400" dirty="0"/>
              <a:t> </a:t>
            </a:r>
            <a:endParaRPr lang="en-US" altLang="zh-CN" sz="2400" dirty="0"/>
          </a:p>
          <a:p>
            <a:pPr>
              <a:buFontTx/>
              <a:buNone/>
            </a:pPr>
            <a:r>
              <a:rPr lang="en-US" altLang="zh-CN" sz="2400" b="1" dirty="0"/>
              <a:t>   </a:t>
            </a:r>
            <a:r>
              <a:rPr lang="zh-CN" altLang="en-US" sz="2400" b="1" dirty="0" smtClean="0"/>
              <a:t>需要</a:t>
            </a:r>
            <a:r>
              <a:rPr lang="zh-CN" altLang="en-US" sz="2400" b="1" dirty="0"/>
              <a:t>提交不同</a:t>
            </a:r>
            <a:r>
              <a:rPr lang="zh-CN" altLang="en-US" sz="2400" b="1" dirty="0" smtClean="0"/>
              <a:t>版本相应</a:t>
            </a:r>
            <a:r>
              <a:rPr lang="zh-CN" altLang="en-US" sz="2400" b="1" dirty="0"/>
              <a:t>的测试用例和测试报告</a:t>
            </a:r>
            <a:endParaRPr lang="zh-CN" altLang="en-US" sz="2400" b="1" dirty="0"/>
          </a:p>
          <a:p>
            <a:pPr>
              <a:buFontTx/>
              <a:buNone/>
            </a:pPr>
            <a:r>
              <a:rPr lang="zh-CN" altLang="en-US" b="1" dirty="0"/>
              <a:t>文档</a:t>
            </a:r>
            <a:r>
              <a:rPr lang="en-US" altLang="zh-CN" b="1" dirty="0"/>
              <a:t>4</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测试报告</a:t>
            </a:r>
            <a:r>
              <a:rPr lang="en-US" altLang="zh-CN" sz="2400" b="1" dirty="0">
                <a:solidFill>
                  <a:srgbClr val="FF3300"/>
                </a:solidFill>
              </a:rPr>
              <a:t>.doc</a:t>
            </a:r>
            <a:endParaRPr lang="en-US" altLang="zh-CN" sz="2400" b="1" dirty="0"/>
          </a:p>
          <a:p>
            <a:pPr>
              <a:buFontTx/>
              <a:buNone/>
            </a:pPr>
            <a:r>
              <a:rPr lang="en-US" altLang="zh-CN" sz="2400" b="1" dirty="0"/>
              <a:t>7. </a:t>
            </a:r>
            <a:r>
              <a:rPr lang="zh-CN" altLang="en-US" sz="2400" b="1" dirty="0"/>
              <a:t>源程序清单</a:t>
            </a:r>
            <a:endParaRPr lang="zh-CN" altLang="en-US" sz="2400" b="1" dirty="0"/>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dirty="0"/>
              <a:t>使用说明</a:t>
            </a:r>
            <a:endParaRPr lang="zh-CN" altLang="en-US" sz="2400" b="1" dirty="0"/>
          </a:p>
          <a:p>
            <a:pPr>
              <a:buFontTx/>
              <a:buNone/>
            </a:pPr>
            <a:r>
              <a:rPr lang="zh-CN" altLang="en-US" b="1" dirty="0"/>
              <a:t>文档</a:t>
            </a:r>
            <a:r>
              <a:rPr lang="en-US" altLang="zh-CN" b="1" dirty="0"/>
              <a:t>6</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使用说明</a:t>
            </a:r>
            <a:r>
              <a:rPr lang="en-US" altLang="zh-CN" sz="2400" b="1" dirty="0">
                <a:solidFill>
                  <a:srgbClr val="FF3300"/>
                </a:solidFill>
              </a:rPr>
              <a:t>.doc</a:t>
            </a:r>
            <a:endParaRPr lang="en-US" altLang="zh-CN" sz="2400" b="1" dirty="0"/>
          </a:p>
          <a:p>
            <a:pPr>
              <a:buFontTx/>
              <a:buNone/>
            </a:pPr>
            <a:r>
              <a:rPr lang="en-US" altLang="zh-CN" sz="2400" b="1" dirty="0"/>
              <a:t>9.</a:t>
            </a:r>
            <a:r>
              <a:rPr lang="zh-CN" altLang="en-US" sz="2400" b="1" dirty="0"/>
              <a:t>实验总结</a:t>
            </a:r>
            <a:r>
              <a:rPr lang="zh-CN" altLang="en-US" sz="2400" dirty="0"/>
              <a:t> </a:t>
            </a:r>
            <a:endParaRPr lang="zh-CN" altLang="en-US" sz="2400" dirty="0"/>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endParaRPr lang="en-US" altLang="zh-CN" sz="2400" b="1" dirty="0">
              <a:solidFill>
                <a:srgbClr val="FF3300"/>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大作业验收说明</a:t>
            </a:r>
            <a:endParaRPr lang="zh-CN" altLang="en-US"/>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endParaRPr lang="zh-CN" altLang="en-US" b="1" dirty="0"/>
          </a:p>
          <a:p>
            <a:pPr>
              <a:buFontTx/>
              <a:buNone/>
            </a:pPr>
            <a:r>
              <a:rPr lang="zh-CN" altLang="en-US" b="1" dirty="0"/>
              <a:t>验收方式：</a:t>
            </a:r>
            <a:endParaRPr lang="zh-CN" altLang="en-US" b="1" dirty="0"/>
          </a:p>
          <a:p>
            <a:pPr>
              <a:buFontTx/>
              <a:buNone/>
            </a:pPr>
            <a:r>
              <a:rPr lang="zh-CN" altLang="en-US" b="1" dirty="0"/>
              <a:t>	以小组为单位验收，要求</a:t>
            </a:r>
            <a:r>
              <a:rPr lang="zh-CN" altLang="en-US" b="1" u="sng" dirty="0">
                <a:solidFill>
                  <a:srgbClr val="FF3300"/>
                </a:solidFill>
              </a:rPr>
              <a:t>全体参加</a:t>
            </a:r>
            <a:r>
              <a:rPr lang="zh-CN" altLang="en-US" b="1" dirty="0"/>
              <a:t>！</a:t>
            </a:r>
            <a:endParaRPr lang="zh-CN" altLang="en-US" b="1" dirty="0"/>
          </a:p>
          <a:p>
            <a:pPr>
              <a:buFontTx/>
              <a:buNone/>
            </a:pPr>
            <a:r>
              <a:rPr lang="zh-CN" altLang="en-US" b="1" dirty="0"/>
              <a:t>	1. 向</a:t>
            </a:r>
            <a:r>
              <a:rPr lang="zh-CN" altLang="en-US" b="1" dirty="0">
                <a:sym typeface="+mn-ea"/>
              </a:rPr>
              <a:t>验收人员</a:t>
            </a:r>
            <a:r>
              <a:rPr lang="zh-CN" altLang="en-US" b="1" dirty="0"/>
              <a:t>演示小组程序功能。</a:t>
            </a:r>
            <a:endParaRPr lang="zh-CN" altLang="en-US" b="1" dirty="0"/>
          </a:p>
          <a:p>
            <a:pPr>
              <a:buFontTx/>
              <a:buNone/>
            </a:pPr>
            <a:r>
              <a:rPr lang="zh-CN" altLang="en-US" b="1" dirty="0"/>
              <a:t>	2. 每个组员依次说明自己负责的工作，打开源码解释思路，并回答问题。</a:t>
            </a:r>
            <a:endParaRPr lang="zh-CN" altLang="en-US" b="1" dirty="0"/>
          </a:p>
          <a:p>
            <a:pPr>
              <a:buFontTx/>
              <a:buNone/>
            </a:pPr>
            <a:r>
              <a:rPr lang="zh-CN" altLang="en-US" b="1" dirty="0"/>
              <a:t>    3. 验收人员评估小组程序分，和每人工作量</a:t>
            </a:r>
            <a:r>
              <a:rPr lang="zh-CN" altLang="en-US" b="1" dirty="0" smtClean="0"/>
              <a:t>。</a:t>
            </a:r>
            <a:endParaRPr lang="en-US" altLang="zh-CN" b="1" dirty="0" smtClean="0"/>
          </a:p>
          <a:p>
            <a:pPr>
              <a:buFontTx/>
              <a:buNone/>
            </a:pPr>
            <a:r>
              <a:rPr lang="en-US" altLang="zh-CN" b="1" dirty="0"/>
              <a:t> </a:t>
            </a:r>
            <a:r>
              <a:rPr lang="en-US" altLang="zh-CN" b="1" dirty="0" smtClean="0"/>
              <a:t>   </a:t>
            </a:r>
            <a:endParaRPr lang="zh-CN" altLang="en-US" b="1" dirty="0"/>
          </a:p>
          <a:p>
            <a:pPr>
              <a:buFontTx/>
              <a:buNone/>
            </a:pPr>
            <a:r>
              <a:rPr lang="zh-CN" altLang="en-US" b="1" dirty="0"/>
              <a:t> </a:t>
            </a:r>
            <a:endParaRPr lang="zh-CN" altLang="en-US" b="1"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endParaRPr lang="zh-CN" altLang="en-US" b="1"/>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smtClean="0"/>
              <a:t>接下去的工作</a:t>
            </a:r>
            <a:endParaRPr lang="zh-CN" altLang="en-US" b="1" dirty="0"/>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smtClean="0">
                <a:sym typeface="+mn-ea"/>
              </a:rPr>
              <a:t>接下去的工作</a:t>
            </a:r>
            <a:endParaRPr lang="zh-CN" altLang="en-US"/>
          </a:p>
        </p:txBody>
      </p:sp>
      <p:sp>
        <p:nvSpPr>
          <p:cNvPr id="3" name="内容占位符 2"/>
          <p:cNvSpPr>
            <a:spLocks noGrp="1"/>
          </p:cNvSpPr>
          <p:nvPr>
            <p:ph idx="1"/>
          </p:nvPr>
        </p:nvSpPr>
        <p:spPr/>
        <p:txBody>
          <a:bodyPr/>
          <a:p>
            <a:r>
              <a:rPr lang="zh-CN" altLang="en-US" b="1"/>
              <a:t>学习概要设计要包含哪些工作</a:t>
            </a:r>
            <a:endParaRPr lang="zh-CN" altLang="en-US" b="1"/>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学习如何实现输入操作和其他操作的并发执行</a:t>
            </a:r>
            <a:r>
              <a:rPr lang="en-US" altLang="zh-CN" b="1"/>
              <a:t>---</a:t>
            </a:r>
            <a:r>
              <a:rPr lang="zh-CN" altLang="en-US" b="1"/>
              <a:t>线程</a:t>
            </a:r>
            <a:endParaRPr lang="zh-CN" altLang="en-US" b="1"/>
          </a:p>
          <a:p>
            <a:r>
              <a:rPr lang="zh-CN" altLang="en-US" b="1"/>
              <a:t>简单学习软件单元测试和集成测试方法</a:t>
            </a:r>
            <a:endParaRPr lang="zh-CN" altLang="en-US"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缓冲区控制</a:t>
            </a:r>
            <a:endParaRPr lang="zh-CN" altLang="en-US"/>
          </a:p>
        </p:txBody>
      </p:sp>
      <p:sp>
        <p:nvSpPr>
          <p:cNvPr id="3" name="内容占位符 2"/>
          <p:cNvSpPr>
            <a:spLocks noGrp="1"/>
          </p:cNvSpPr>
          <p:nvPr>
            <p:ph idx="1"/>
          </p:nvPr>
        </p:nvSpPr>
        <p:spPr>
          <a:xfrm>
            <a:off x="172720" y="1319530"/>
            <a:ext cx="8285480" cy="4611370"/>
          </a:xfrm>
        </p:spPr>
        <p:txBody>
          <a:bodyPr/>
          <a:p>
            <a:pPr lvl="1"/>
            <a:r>
              <a:rPr lang="zh-CN" altLang="en-US" b="1"/>
              <a:t>“排队缓冲区”初始状态下是直线型。一个直队最多能容纳MaxCustSingleLine位乘客。当等待安检的乘客人流量超过MaxCustSingleLine时，系统自动调整排队缓冲区为蛇形缓冲区，且蛇形缓冲区的形态会根据排队乘客数量进行动态调整。蛇形缓冲区最多由MaxLines个直队构成，如果排队乘客数超过了排队缓冲区最大容量，则剩下的乘客不允许进入排队缓冲区，发出满载警报。</a:t>
            </a:r>
            <a:endParaRPr lang="zh-CN" altLang="en-US" b="1"/>
          </a:p>
          <a:p>
            <a:pPr lvl="1"/>
            <a:r>
              <a:rPr lang="zh-CN" altLang="en-US" b="1"/>
              <a:t>如果当前开放的安检口对应的乘客排队队列不满MaxCustCheck人，就可以分配位于“排队缓冲区”队首的乘客进入到对应安检口队列。</a:t>
            </a:r>
            <a:endParaRPr lang="zh-CN" altLang="en-US"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安检口管理</a:t>
            </a:r>
            <a:endParaRPr lang="zh-CN" altLang="en-US"/>
          </a:p>
        </p:txBody>
      </p:sp>
      <p:sp>
        <p:nvSpPr>
          <p:cNvPr id="3" name="内容占位符 2"/>
          <p:cNvSpPr>
            <a:spLocks noGrp="1"/>
          </p:cNvSpPr>
          <p:nvPr>
            <p:ph idx="1"/>
          </p:nvPr>
        </p:nvSpPr>
        <p:spPr>
          <a:xfrm>
            <a:off x="212725" y="1253490"/>
            <a:ext cx="8731885" cy="5150485"/>
          </a:xfrm>
        </p:spPr>
        <p:txBody>
          <a:bodyPr/>
          <a:p>
            <a:pPr lvl="1"/>
            <a:r>
              <a:rPr lang="zh-CN" altLang="en-US" b="1"/>
              <a:t>初始状态下，先开放</a:t>
            </a:r>
            <a:r>
              <a:rPr lang="en-US" altLang="zh-CN" b="1"/>
              <a:t>MinCheck</a:t>
            </a:r>
            <a:r>
              <a:rPr lang="zh-CN" altLang="en-US" b="1"/>
              <a:t>个安检口，后续可以根据乘客流量开放/关闭部分安检口。</a:t>
            </a:r>
            <a:r>
              <a:rPr lang="zh-CN" altLang="en-US" b="1">
                <a:sym typeface="+mn-ea"/>
              </a:rPr>
              <a:t>系统检查“排队缓冲区”乘客数量除以开放的安检口数量大于最大允许等待长度MaxSeqLen时增开一个安检口；小于短期等待长度</a:t>
            </a:r>
            <a:r>
              <a:rPr lang="en-US" altLang="zh-CN" b="1">
                <a:sym typeface="+mn-ea"/>
              </a:rPr>
              <a:t>EasySeqLen</a:t>
            </a:r>
            <a:r>
              <a:rPr lang="zh-CN" altLang="en-US" b="1">
                <a:sym typeface="+mn-ea"/>
              </a:rPr>
              <a:t>时关闭一个安检口。</a:t>
            </a:r>
            <a:endParaRPr lang="zh-CN" altLang="en-US" b="1">
              <a:sym typeface="+mn-ea"/>
            </a:endParaRPr>
          </a:p>
          <a:p>
            <a:pPr lvl="1"/>
            <a:r>
              <a:rPr lang="zh-CN" altLang="en-US" b="1"/>
              <a:t>每个安检口最多排MaxCustCheck位乘客，安检人员按顺序为乘客提供安检服务，每次检查1个乘客所需时间要求随机模拟</a:t>
            </a:r>
            <a:r>
              <a:rPr lang="en-US" altLang="zh-CN" b="1"/>
              <a:t>1..MaxSec</a:t>
            </a:r>
            <a:r>
              <a:rPr lang="zh-CN" altLang="en-US" b="1"/>
              <a:t>。</a:t>
            </a:r>
            <a:endParaRPr lang="zh-CN" altLang="en-US" b="1"/>
          </a:p>
          <a:p>
            <a:pPr lvl="1"/>
            <a:r>
              <a:rPr lang="zh-CN" altLang="en-US" b="1"/>
              <a:t>若某安检口发出暂停信号，进入休息状态，休息时间</a:t>
            </a:r>
            <a:r>
              <a:rPr lang="zh-CN" altLang="en-US" b="1">
                <a:sym typeface="+mn-ea"/>
              </a:rPr>
              <a:t>要求随机模拟</a:t>
            </a:r>
            <a:r>
              <a:rPr lang="en-US" altLang="zh-CN" b="1">
                <a:sym typeface="+mn-ea"/>
              </a:rPr>
              <a:t>1..MaxSec</a:t>
            </a:r>
            <a:r>
              <a:rPr lang="zh-CN" altLang="en-US" b="1">
                <a:sym typeface="+mn-ea"/>
              </a:rPr>
              <a:t>，然</a:t>
            </a:r>
            <a:r>
              <a:rPr lang="zh-CN" altLang="en-US" b="1"/>
              <a:t>后再恢复办理状态。</a:t>
            </a:r>
            <a:endParaRPr lang="zh-CN" altLang="en-US"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下班</a:t>
            </a:r>
            <a:r>
              <a:rPr lang="zh-CN" altLang="en-US"/>
              <a:t>管理</a:t>
            </a:r>
            <a:endParaRPr lang="zh-CN" altLang="en-US"/>
          </a:p>
        </p:txBody>
      </p:sp>
      <p:sp>
        <p:nvSpPr>
          <p:cNvPr id="3" name="内容占位符 2"/>
          <p:cNvSpPr>
            <a:spLocks noGrp="1"/>
          </p:cNvSpPr>
          <p:nvPr>
            <p:ph idx="1"/>
          </p:nvPr>
        </p:nvSpPr>
        <p:spPr/>
        <p:txBody>
          <a:bodyPr/>
          <a:p>
            <a:pPr lvl="1"/>
            <a:r>
              <a:rPr lang="zh-CN" altLang="en-US" b="1"/>
              <a:t>当下班时间到或收到“下班</a:t>
            </a:r>
            <a:r>
              <a:rPr lang="zh-CN" altLang="en-US" b="1"/>
              <a:t>”指令后，排队缓冲区不再接收新来的乘客，处理完原有排队的乘客后，关闭安检大厅，退出程序。</a:t>
            </a:r>
            <a:endParaRPr lang="zh-CN" altLang="en-US" b="1"/>
          </a:p>
          <a:p>
            <a:pPr lvl="1"/>
            <a:r>
              <a:rPr lang="zh-CN" altLang="en-US" b="1"/>
              <a:t>乘客进入</a:t>
            </a:r>
            <a:r>
              <a:rPr lang="en-US" altLang="zh-CN" b="1"/>
              <a:t>“</a:t>
            </a:r>
            <a:r>
              <a:rPr lang="zh-CN" altLang="en-US" b="1"/>
              <a:t>排队缓冲区</a:t>
            </a:r>
            <a:r>
              <a:rPr lang="en-US" altLang="zh-CN" b="1"/>
              <a:t>”</a:t>
            </a:r>
            <a:r>
              <a:rPr lang="zh-CN" altLang="en-US" b="1"/>
              <a:t>的事件，要求做按键模拟，和随机数模拟器（用随机数模拟客户到达时间和人数）。</a:t>
            </a:r>
            <a:endParaRPr lang="zh-CN" altLang="en-US" b="1"/>
          </a:p>
          <a:p>
            <a:pPr lvl="1"/>
            <a:endParaRPr lang="zh-CN" altLang="en-US"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nvPr>
        </p:nvSpPr>
        <p:spPr/>
        <p:txBody>
          <a:bodyPr/>
          <a:p>
            <a:endParaRPr lang="zh-CN" altLang="en-US"/>
          </a:p>
        </p:txBody>
      </p:sp>
      <p:grpSp>
        <p:nvGrpSpPr>
          <p:cNvPr id="5" name="组合 4"/>
          <p:cNvGrpSpPr/>
          <p:nvPr/>
        </p:nvGrpSpPr>
        <p:grpSpPr>
          <a:xfrm>
            <a:off x="1403350" y="1628775"/>
            <a:ext cx="5400675" cy="3672205"/>
            <a:chOff x="2210" y="2565"/>
            <a:chExt cx="8505" cy="5783"/>
          </a:xfrm>
        </p:grpSpPr>
        <p:sp>
          <p:nvSpPr>
            <p:cNvPr id="19459" name="矩形 19458"/>
            <p:cNvSpPr/>
            <p:nvPr/>
          </p:nvSpPr>
          <p:spPr>
            <a:xfrm>
              <a:off x="2210" y="2565"/>
              <a:ext cx="8505" cy="5783"/>
            </a:xfrm>
            <a:prstGeom prst="rect">
              <a:avLst/>
            </a:prstGeom>
            <a:solidFill>
              <a:srgbClr val="FFFF99">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a:p>
              <a:endParaRPr lang="zh-CN" altLang="en-US"/>
            </a:p>
          </p:txBody>
        </p:sp>
        <p:sp>
          <p:nvSpPr>
            <p:cNvPr id="19461" name="矩形 19460"/>
            <p:cNvSpPr/>
            <p:nvPr/>
          </p:nvSpPr>
          <p:spPr>
            <a:xfrm>
              <a:off x="2666" y="5815"/>
              <a:ext cx="2948" cy="1020"/>
            </a:xfrm>
            <a:prstGeom prst="rect">
              <a:avLst/>
            </a:prstGeom>
            <a:solidFill>
              <a:srgbClr val="FFC000"/>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配置文件维护</a:t>
              </a:r>
              <a:endParaRPr lang="zh-CN" altLang="en-US" sz="2000" dirty="0">
                <a:latin typeface="Times New Roman" panose="02020603050405020304" pitchFamily="18" charset="0"/>
                <a:ea typeface="宋体" panose="02010600030101010101" pitchFamily="2" charset="-122"/>
              </a:endParaRPr>
            </a:p>
          </p:txBody>
        </p:sp>
        <p:sp>
          <p:nvSpPr>
            <p:cNvPr id="19463" name="矩形 19462"/>
            <p:cNvSpPr/>
            <p:nvPr/>
          </p:nvSpPr>
          <p:spPr>
            <a:xfrm>
              <a:off x="2666" y="2869"/>
              <a:ext cx="3195" cy="1020"/>
            </a:xfrm>
            <a:prstGeom prst="rect">
              <a:avLst/>
            </a:prstGeom>
            <a:solidFill>
              <a:srgbClr val="00FFFF">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排队缓冲区管理</a:t>
              </a:r>
              <a:endParaRPr lang="zh-CN" altLang="en-US" sz="2000" dirty="0">
                <a:latin typeface="Times New Roman" panose="02020603050405020304" pitchFamily="18" charset="0"/>
                <a:ea typeface="宋体" panose="02010600030101010101" pitchFamily="2" charset="-122"/>
              </a:endParaRPr>
            </a:p>
          </p:txBody>
        </p:sp>
        <p:sp>
          <p:nvSpPr>
            <p:cNvPr id="19465" name="矩形 19464"/>
            <p:cNvSpPr/>
            <p:nvPr/>
          </p:nvSpPr>
          <p:spPr>
            <a:xfrm>
              <a:off x="6293" y="5815"/>
              <a:ext cx="1363" cy="1020"/>
            </a:xfrm>
            <a:prstGeom prst="rect">
              <a:avLst/>
            </a:prstGeom>
            <a:solidFill>
              <a:srgbClr val="00FFFF">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退出</a:t>
              </a:r>
              <a:endParaRPr lang="zh-CN" altLang="en-US" sz="2000" dirty="0">
                <a:latin typeface="Times New Roman" panose="02020603050405020304" pitchFamily="18" charset="0"/>
                <a:ea typeface="宋体" panose="02010600030101010101" pitchFamily="2" charset="-122"/>
              </a:endParaRPr>
            </a:p>
          </p:txBody>
        </p:sp>
        <p:sp>
          <p:nvSpPr>
            <p:cNvPr id="19466" name="文本框 19465"/>
            <p:cNvSpPr txBox="1"/>
            <p:nvPr/>
          </p:nvSpPr>
          <p:spPr>
            <a:xfrm>
              <a:off x="4968" y="7771"/>
              <a:ext cx="5373" cy="576"/>
            </a:xfrm>
            <a:prstGeom prst="rect">
              <a:avLst/>
            </a:prstGeom>
            <a:noFill/>
            <a:ln w="9525">
              <a:noFill/>
            </a:ln>
          </p:spPr>
          <p:txBody>
            <a:bodyPr>
              <a:spAutoFit/>
            </a:bodyPr>
            <a:p>
              <a:pPr lvl="0" algn="l" eaLnBrk="0" latinLnBrk="0" hangingPunct="0"/>
              <a:r>
                <a:rPr lang="zh-CN" altLang="en-US" dirty="0" smtClean="0">
                  <a:sym typeface="+mn-ea"/>
                </a:rPr>
                <a:t>模拟机场安检排队系统 </a:t>
              </a:r>
              <a:r>
                <a:rPr lang="zh-CN" altLang="en-US" dirty="0">
                  <a:latin typeface="Times New Roman" panose="02020603050405020304" pitchFamily="18" charset="0"/>
                  <a:ea typeface="宋体" panose="02010600030101010101" pitchFamily="2" charset="-122"/>
                </a:rPr>
                <a:t>功能图</a:t>
              </a:r>
              <a:endParaRPr lang="zh-CN" altLang="en-US" dirty="0">
                <a:latin typeface="Times New Roman" panose="02020603050405020304" pitchFamily="18" charset="0"/>
                <a:ea typeface="宋体" panose="02010600030101010101" pitchFamily="2" charset="-122"/>
              </a:endParaRPr>
            </a:p>
          </p:txBody>
        </p:sp>
        <p:sp>
          <p:nvSpPr>
            <p:cNvPr id="19467" name="矩形 19466"/>
            <p:cNvSpPr/>
            <p:nvPr/>
          </p:nvSpPr>
          <p:spPr>
            <a:xfrm>
              <a:off x="6293" y="4262"/>
              <a:ext cx="4048" cy="1020"/>
            </a:xfrm>
            <a:prstGeom prst="rect">
              <a:avLst/>
            </a:prstGeom>
            <a:solidFill>
              <a:srgbClr val="00FFFF">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安检口</a:t>
              </a:r>
              <a:r>
                <a:rPr lang="zh-CN" altLang="en-US" sz="2000" dirty="0">
                  <a:sym typeface="+mn-ea"/>
                </a:rPr>
                <a:t>动态增</a:t>
              </a:r>
              <a:r>
                <a:rPr lang="zh-CN" altLang="en-US" sz="2000" dirty="0">
                  <a:latin typeface="Times New Roman" panose="02020603050405020304" pitchFamily="18" charset="0"/>
                  <a:ea typeface="宋体" panose="02010600030101010101" pitchFamily="2" charset="-122"/>
                </a:rPr>
                <a:t>开</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关闭</a:t>
              </a:r>
              <a:endParaRPr lang="zh-CN" altLang="en-US" sz="2000" dirty="0">
                <a:latin typeface="Times New Roman" panose="02020603050405020304" pitchFamily="18" charset="0"/>
                <a:ea typeface="宋体" panose="02010600030101010101" pitchFamily="2" charset="-122"/>
              </a:endParaRPr>
            </a:p>
          </p:txBody>
        </p:sp>
        <p:sp>
          <p:nvSpPr>
            <p:cNvPr id="2" name="矩形 1"/>
            <p:cNvSpPr/>
            <p:nvPr/>
          </p:nvSpPr>
          <p:spPr>
            <a:xfrm>
              <a:off x="6293" y="2869"/>
              <a:ext cx="4048" cy="1020"/>
            </a:xfrm>
            <a:prstGeom prst="rect">
              <a:avLst/>
            </a:prstGeom>
            <a:solidFill>
              <a:srgbClr val="00FFFF">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分配</a:t>
              </a:r>
              <a:r>
                <a:rPr lang="zh-CN" altLang="en-US" sz="2000" dirty="0">
                  <a:sym typeface="+mn-ea"/>
                </a:rPr>
                <a:t>乘客</a:t>
              </a:r>
              <a:r>
                <a:rPr lang="zh-CN" altLang="en-US" sz="2000" dirty="0">
                  <a:latin typeface="Times New Roman" panose="02020603050405020304" pitchFamily="18" charset="0"/>
                  <a:ea typeface="宋体" panose="02010600030101010101" pitchFamily="2" charset="-122"/>
                </a:rPr>
                <a:t>到安检口队伍</a:t>
              </a:r>
              <a:endParaRPr lang="zh-CN" altLang="en-US" sz="2000" dirty="0">
                <a:latin typeface="Times New Roman" panose="02020603050405020304" pitchFamily="18" charset="0"/>
                <a:ea typeface="宋体" panose="02010600030101010101" pitchFamily="2" charset="-122"/>
              </a:endParaRPr>
            </a:p>
          </p:txBody>
        </p:sp>
        <p:sp>
          <p:nvSpPr>
            <p:cNvPr id="4" name="矩形 3"/>
            <p:cNvSpPr/>
            <p:nvPr/>
          </p:nvSpPr>
          <p:spPr>
            <a:xfrm>
              <a:off x="2666" y="4262"/>
              <a:ext cx="3195" cy="1020"/>
            </a:xfrm>
            <a:prstGeom prst="rect">
              <a:avLst/>
            </a:prstGeom>
            <a:solidFill>
              <a:srgbClr val="00FFFF">
                <a:alpha val="100000"/>
              </a:srgbClr>
            </a:solidFill>
            <a:ln w="9525" cap="flat" cmpd="sng">
              <a:solidFill>
                <a:schemeClr val="tx1"/>
              </a:solidFill>
              <a:prstDash val="solid"/>
              <a:miter/>
              <a:headEnd type="none" w="med" len="med"/>
              <a:tailEnd type="none" w="med" len="med"/>
            </a:ln>
            <a:effectLst>
              <a:prstShdw prst="shdw17" dist="17961" dir="13499999">
                <a:schemeClr val="tx1">
                  <a:gamma/>
                  <a:shade val="60000"/>
                  <a:invGamma/>
                </a:schemeClr>
              </a:prstShdw>
            </a:effectLst>
          </p:spPr>
          <p:txBody>
            <a:bodyPr vert="horz" wrap="none" lIns="90170" tIns="46990" rIns="90170" bIns="46990" anchor="ctr"/>
            <a:p>
              <a:pPr lvl="0" algn="ctr" eaLnBrk="0" latinLnBrk="0" hangingPunct="0"/>
              <a:r>
                <a:rPr lang="zh-CN" altLang="en-US" sz="2000" dirty="0">
                  <a:latin typeface="Times New Roman" panose="02020603050405020304" pitchFamily="18" charset="0"/>
                  <a:ea typeface="宋体" panose="02010600030101010101" pitchFamily="2" charset="-122"/>
                </a:rPr>
                <a:t>安检状态管理</a:t>
              </a:r>
              <a:endParaRPr lang="zh-CN" altLang="en-US" sz="2000" dirty="0">
                <a:latin typeface="Times New Roman" panose="02020603050405020304" pitchFamily="18" charset="0"/>
                <a:ea typeface="宋体" panose="02010600030101010101" pitchFamily="2" charset="-122"/>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95300" y="1235075"/>
            <a:ext cx="8153400" cy="4611370"/>
          </a:xfrm>
        </p:spPr>
        <p:txBody>
          <a:bodyPr/>
          <a:p>
            <a:r>
              <a:rPr lang="zh-CN" altLang="en-US" b="1"/>
              <a:t>输入方式</a:t>
            </a:r>
            <a:endParaRPr lang="zh-CN" altLang="en-US" b="1"/>
          </a:p>
          <a:p>
            <a:pPr lvl="1"/>
            <a:r>
              <a:rPr lang="en-US" altLang="zh-CN" b="1">
                <a:solidFill>
                  <a:srgbClr val="FF0000"/>
                </a:solidFill>
              </a:rPr>
              <a:t>a.</a:t>
            </a:r>
            <a:r>
              <a:rPr lang="zh-CN" altLang="en-US" sz="2400" b="1">
                <a:solidFill>
                  <a:srgbClr val="FF0000"/>
                </a:solidFill>
              </a:rPr>
              <a:t>文件输入（用随机数来产生到达数据，写入文件）</a:t>
            </a:r>
            <a:endParaRPr lang="zh-CN" altLang="en-US" sz="2400" b="1">
              <a:solidFill>
                <a:srgbClr val="FF0000"/>
              </a:solidFill>
            </a:endParaRPr>
          </a:p>
          <a:p>
            <a:pPr lvl="2"/>
            <a:r>
              <a:rPr lang="zh-CN" altLang="en-US" sz="2400" b="1">
                <a:sym typeface="+mn-ea"/>
              </a:rPr>
              <a:t>文件名为input.</a:t>
            </a:r>
            <a:r>
              <a:rPr lang="en-US" altLang="zh-CN" sz="2400" b="1">
                <a:sym typeface="+mn-ea"/>
              </a:rPr>
              <a:t>dat</a:t>
            </a:r>
            <a:r>
              <a:rPr lang="zh-CN" altLang="en-US" sz="2400" b="1">
                <a:sym typeface="+mn-ea"/>
              </a:rPr>
              <a:t>，文件格式为：</a:t>
            </a:r>
            <a:endParaRPr lang="zh-CN" altLang="en-US" sz="2400" b="1"/>
          </a:p>
          <a:p>
            <a:pPr marL="914400" lvl="2" indent="0">
              <a:buNone/>
            </a:pPr>
            <a:r>
              <a:rPr lang="en-US" altLang="zh-CN" sz="2400" b="1">
                <a:sym typeface="+mn-ea"/>
              </a:rPr>
              <a:t>struct entry {</a:t>
            </a:r>
            <a:endParaRPr lang="en-US" altLang="zh-CN" sz="2400" b="1">
              <a:sym typeface="+mn-ea"/>
            </a:endParaRPr>
          </a:p>
          <a:p>
            <a:pPr marL="914400" lvl="2" indent="0">
              <a:buNone/>
            </a:pPr>
            <a:r>
              <a:rPr lang="en-US" altLang="zh-CN" sz="2400" b="1">
                <a:sym typeface="+mn-ea"/>
              </a:rPr>
              <a:t>	int sec;//事件发生时间 </a:t>
            </a:r>
            <a:endParaRPr lang="en-US" altLang="zh-CN" sz="2400" b="1">
              <a:sym typeface="+mn-ea"/>
            </a:endParaRPr>
          </a:p>
          <a:p>
            <a:pPr marL="914400" lvl="2" indent="0">
              <a:buNone/>
            </a:pPr>
            <a:r>
              <a:rPr lang="en-US" altLang="zh-CN" sz="2400" b="1">
                <a:sym typeface="+mn-ea"/>
              </a:rPr>
              <a:t>	int type;//事件类型：0-乘客到达，1-安检口申请暂停；</a:t>
            </a:r>
            <a:endParaRPr lang="en-US" altLang="zh-CN" sz="2400" b="1">
              <a:sym typeface="+mn-ea"/>
            </a:endParaRPr>
          </a:p>
          <a:p>
            <a:pPr marL="914400" lvl="2" indent="0">
              <a:buNone/>
            </a:pPr>
            <a:r>
              <a:rPr lang="en-US" altLang="zh-CN" sz="2400" b="1">
                <a:sym typeface="+mn-ea"/>
              </a:rPr>
              <a:t>    	int mans;   //事件属性1-到达人数</a:t>
            </a:r>
            <a:endParaRPr lang="en-US" altLang="zh-CN" sz="2400" b="1">
              <a:sym typeface="+mn-ea"/>
            </a:endParaRPr>
          </a:p>
          <a:p>
            <a:pPr marL="914400" lvl="2" indent="0">
              <a:buNone/>
            </a:pPr>
            <a:r>
              <a:rPr lang="en-US" altLang="zh-CN" sz="2400" b="1">
                <a:sym typeface="+mn-ea"/>
              </a:rPr>
              <a:t>	int check;  //事件属性2-申请暂停的安检口编号</a:t>
            </a:r>
            <a:endParaRPr lang="en-US" altLang="zh-CN" sz="2400" b="1">
              <a:sym typeface="+mn-ea"/>
            </a:endParaRPr>
          </a:p>
          <a:p>
            <a:pPr marL="914400" lvl="2" indent="0">
              <a:buNone/>
            </a:pPr>
            <a:r>
              <a:rPr lang="en-US" altLang="zh-CN" sz="2400" b="1">
                <a:sym typeface="+mn-ea"/>
              </a:rPr>
              <a:t>};</a:t>
            </a:r>
            <a:endParaRPr lang="en-US" altLang="zh-CN" sz="2400" b="1">
              <a:sym typeface="+mn-ea"/>
            </a:endParaRPr>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lvl="1"/>
            <a:r>
              <a:rPr lang="zh-CN" altLang="en-US" sz="2400" b="1">
                <a:solidFill>
                  <a:srgbClr val="FF0000"/>
                </a:solidFill>
                <a:sym typeface="+mn-ea"/>
              </a:rPr>
              <a:t>b．从键盘输入（模拟人工事件，独立线程）</a:t>
            </a:r>
            <a:endParaRPr lang="zh-CN" altLang="en-US" sz="2400" b="1">
              <a:solidFill>
                <a:srgbClr val="FF0000"/>
              </a:solidFill>
              <a:sym typeface="+mn-ea"/>
            </a:endParaRPr>
          </a:p>
          <a:p>
            <a:pPr lvl="2"/>
            <a:r>
              <a:rPr lang="en-US" altLang="zh-CN" sz="2400" b="1">
                <a:sym typeface="+mn-ea"/>
              </a:rPr>
              <a:t>'</a:t>
            </a:r>
            <a:r>
              <a:rPr lang="zh-CN" altLang="en-US" sz="2400" b="1">
                <a:sym typeface="+mn-ea"/>
              </a:rPr>
              <a:t>G</a:t>
            </a:r>
            <a:r>
              <a:rPr lang="en-US" altLang="zh-CN" sz="2400" b="1">
                <a:sym typeface="+mn-ea"/>
              </a:rPr>
              <a:t>'</a:t>
            </a:r>
            <a:r>
              <a:rPr lang="zh-CN" altLang="en-US" sz="2400" b="1">
                <a:sym typeface="+mn-ea"/>
              </a:rPr>
              <a:t>表示一个乘客申请进入“排队缓冲区”。</a:t>
            </a:r>
            <a:endParaRPr lang="zh-CN" altLang="en-US" sz="2400" b="1"/>
          </a:p>
          <a:p>
            <a:pPr lvl="2"/>
            <a:r>
              <a:rPr lang="en-US" altLang="zh-CN" sz="2400" b="1">
                <a:sym typeface="+mn-ea"/>
              </a:rPr>
              <a:t>“</a:t>
            </a:r>
            <a:r>
              <a:rPr lang="zh-CN" altLang="en-US" sz="2400" b="1">
                <a:sym typeface="+mn-ea"/>
              </a:rPr>
              <a:t>X</a:t>
            </a:r>
            <a:r>
              <a:rPr lang="en-US" altLang="zh-CN" sz="2400" b="1">
                <a:sym typeface="+mn-ea"/>
              </a:rPr>
              <a:t>”</a:t>
            </a:r>
            <a:r>
              <a:rPr lang="zh-CN" altLang="en-US" sz="2400" b="1">
                <a:sym typeface="+mn-ea"/>
              </a:rPr>
              <a:t>表示X号安检口请求暂停，X取值为1~</a:t>
            </a:r>
            <a:r>
              <a:rPr lang="en-US" altLang="zh-CN" sz="2400" b="1">
                <a:sym typeface="+mn-ea"/>
              </a:rPr>
              <a:t>MaxCheck</a:t>
            </a:r>
            <a:r>
              <a:rPr lang="zh-CN" altLang="en-US" sz="2400" b="1">
                <a:sym typeface="+mn-ea"/>
              </a:rPr>
              <a:t>。</a:t>
            </a:r>
            <a:endParaRPr lang="zh-CN" altLang="en-US" sz="2400" b="1"/>
          </a:p>
          <a:p>
            <a:pPr lvl="2"/>
            <a:r>
              <a:rPr lang="en-US" altLang="zh-CN" sz="2400" b="1">
                <a:sym typeface="+mn-ea"/>
              </a:rPr>
              <a:t>'</a:t>
            </a:r>
            <a:r>
              <a:rPr lang="zh-CN" altLang="en-US" sz="2400" b="1">
                <a:sym typeface="+mn-ea"/>
              </a:rPr>
              <a:t>Q</a:t>
            </a:r>
            <a:r>
              <a:rPr lang="en-US" altLang="zh-CN" sz="2400" b="1">
                <a:sym typeface="+mn-ea"/>
              </a:rPr>
              <a:t>'</a:t>
            </a:r>
            <a:r>
              <a:rPr lang="zh-CN" altLang="en-US" sz="2400" b="1">
                <a:sym typeface="+mn-ea"/>
              </a:rPr>
              <a:t>表示下班。</a:t>
            </a:r>
            <a:endParaRPr lang="zh-CN" altLang="en-US" sz="2400" b="1"/>
          </a:p>
          <a:p>
            <a:pPr lvl="1"/>
            <a:r>
              <a:rPr lang="zh-CN" altLang="en-US" sz="2400" b="1">
                <a:solidFill>
                  <a:srgbClr val="FF0000"/>
                </a:solidFill>
              </a:rPr>
              <a:t>c．图形界面输入（动画版本）</a:t>
            </a:r>
            <a:endParaRPr lang="zh-CN" altLang="en-US" sz="2400" b="1">
              <a:solidFill>
                <a:srgbClr val="FF0000"/>
              </a:solidFill>
            </a:endParaRPr>
          </a:p>
          <a:p>
            <a:pPr lvl="2"/>
            <a:r>
              <a:rPr lang="zh-CN" altLang="en-US" sz="2400" b="1"/>
              <a:t>乘客申请进入“排队缓冲区”</a:t>
            </a:r>
            <a:r>
              <a:rPr lang="en-US" altLang="zh-CN" sz="2400" b="1"/>
              <a:t>/安检口申请暂停/</a:t>
            </a:r>
            <a:r>
              <a:rPr lang="zh-CN" altLang="en-US" sz="2400" b="1"/>
              <a:t>退出</a:t>
            </a:r>
            <a:r>
              <a:rPr lang="zh-CN" altLang="zh-CN" sz="2400" b="1"/>
              <a:t>这些事件均可以点击对应的界面按钮实现。</a:t>
            </a:r>
            <a:endParaRPr lang="zh-CN" altLang="zh-CN" sz="2400" b="1"/>
          </a:p>
        </p:txBody>
      </p:sp>
      <p:sp>
        <p:nvSpPr>
          <p:cNvPr id="4" name="灯片编号占位符 3"/>
          <p:cNvSpPr>
            <a:spLocks noGrp="1"/>
          </p:cNvSpPr>
          <p:nvPr>
            <p:ph type="sldNum" sz="quarter" idx="12"/>
          </p:nvPr>
        </p:nvSpPr>
        <p:spPr/>
        <p:txBody>
          <a:bodyPr/>
          <a:p>
            <a:fld id="{1BD9E107-7CBE-4420-B8A8-046F950C4F52}" type="slidenum">
              <a:rPr lang="en-US" altLang="zh-CN"/>
            </a:fld>
            <a:endParaRPr lang="en-US" altLang="zh-CN"/>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4969</Words>
  <Application>WPS 演示</Application>
  <PresentationFormat>全屏显示(4:3)</PresentationFormat>
  <Paragraphs>443</Paragraphs>
  <Slides>39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2" baseType="lpstr">
      <vt:lpstr>Arial</vt:lpstr>
      <vt:lpstr>宋体</vt:lpstr>
      <vt:lpstr>Wingdings</vt:lpstr>
      <vt:lpstr>Times New Roman</vt:lpstr>
      <vt:lpstr>微软雅黑</vt:lpstr>
      <vt:lpstr>ArialUnicodeMS</vt:lpstr>
      <vt:lpstr>楷体_GB2312</vt:lpstr>
      <vt:lpstr>华文中宋</vt:lpstr>
      <vt:lpstr>新宋体</vt:lpstr>
      <vt:lpstr>经分互动规范介绍</vt:lpstr>
      <vt:lpstr>Visio.Drawing.11</vt:lpstr>
      <vt:lpstr>Visio.Drawing.11</vt:lpstr>
      <vt:lpstr>MSGraph.Chart.8</vt:lpstr>
      <vt:lpstr>PowerPoint 演示文稿</vt:lpstr>
      <vt:lpstr>提纲</vt:lpstr>
      <vt:lpstr>实验:模拟机场安检排队系统</vt:lpstr>
      <vt:lpstr>缓冲区控制</vt:lpstr>
      <vt:lpstr>安检口管理</vt:lpstr>
      <vt:lpstr>退出管理</vt:lpstr>
      <vt:lpstr>PowerPoint 演示文稿</vt:lpstr>
      <vt:lpstr>PowerPoint 演示文稿</vt:lpstr>
      <vt:lpstr>PowerPoint 演示文稿</vt:lpstr>
      <vt:lpstr>PowerPoint 演示文稿</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大作业验收说明</vt:lpstr>
      <vt:lpstr>提纲</vt:lpstr>
      <vt:lpstr>接下去的工作</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zhangyanmei</cp:lastModifiedBy>
  <cp:revision>452</cp:revision>
  <dcterms:created xsi:type="dcterms:W3CDTF">2005-11-27T05:02:00Z</dcterms:created>
  <dcterms:modified xsi:type="dcterms:W3CDTF">2017-04-20T08:24:21Z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