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38" r:id="rId3"/>
    <p:sldId id="369" r:id="rId5"/>
    <p:sldId id="340" r:id="rId6"/>
    <p:sldId id="409" r:id="rId7"/>
    <p:sldId id="410" r:id="rId8"/>
    <p:sldId id="422" r:id="rId9"/>
    <p:sldId id="423" r:id="rId10"/>
    <p:sldId id="424" r:id="rId11"/>
    <p:sldId id="278" r:id="rId12"/>
    <p:sldId id="412" r:id="rId13"/>
    <p:sldId id="413" r:id="rId14"/>
    <p:sldId id="414" r:id="rId15"/>
    <p:sldId id="415" r:id="rId16"/>
    <p:sldId id="416" r:id="rId17"/>
    <p:sldId id="417" r:id="rId18"/>
    <p:sldId id="418" r:id="rId19"/>
    <p:sldId id="452" r:id="rId20"/>
    <p:sldId id="453" r:id="rId21"/>
    <p:sldId id="454" r:id="rId22"/>
    <p:sldId id="455" r:id="rId23"/>
    <p:sldId id="456" r:id="rId24"/>
    <p:sldId id="457" r:id="rId25"/>
    <p:sldId id="458" r:id="rId26"/>
    <p:sldId id="459" r:id="rId27"/>
    <p:sldId id="460" r:id="rId28"/>
    <p:sldId id="461" r:id="rId29"/>
    <p:sldId id="462" r:id="rId30"/>
    <p:sldId id="463" r:id="rId31"/>
    <p:sldId id="464" r:id="rId32"/>
    <p:sldId id="465" r:id="rId33"/>
    <p:sldId id="466" r:id="rId34"/>
    <p:sldId id="467" r:id="rId35"/>
    <p:sldId id="468" r:id="rId36"/>
    <p:sldId id="469" r:id="rId37"/>
    <p:sldId id="470" r:id="rId38"/>
    <p:sldId id="471" r:id="rId39"/>
    <p:sldId id="472" r:id="rId40"/>
    <p:sldId id="473" r:id="rId41"/>
    <p:sldId id="474" r:id="rId42"/>
    <p:sldId id="475" r:id="rId43"/>
    <p:sldId id="476" r:id="rId44"/>
    <p:sldId id="477" r:id="rId45"/>
    <p:sldId id="478" r:id="rId46"/>
    <p:sldId id="479" r:id="rId47"/>
    <p:sldId id="480" r:id="rId48"/>
    <p:sldId id="481" r:id="rId49"/>
    <p:sldId id="482" r:id="rId50"/>
    <p:sldId id="483" r:id="rId51"/>
    <p:sldId id="484" r:id="rId52"/>
    <p:sldId id="485" r:id="rId53"/>
    <p:sldId id="486" r:id="rId54"/>
    <p:sldId id="487" r:id="rId55"/>
    <p:sldId id="488" r:id="rId56"/>
    <p:sldId id="489" r:id="rId57"/>
    <p:sldId id="490" r:id="rId58"/>
    <p:sldId id="491" r:id="rId59"/>
    <p:sldId id="492" r:id="rId60"/>
    <p:sldId id="493" r:id="rId61"/>
    <p:sldId id="494" r:id="rId62"/>
    <p:sldId id="495" r:id="rId63"/>
    <p:sldId id="496" r:id="rId64"/>
    <p:sldId id="497" r:id="rId65"/>
    <p:sldId id="503" r:id="rId66"/>
    <p:sldId id="504" r:id="rId67"/>
    <p:sldId id="505" r:id="rId68"/>
    <p:sldId id="506" r:id="rId69"/>
    <p:sldId id="507" r:id="rId70"/>
    <p:sldId id="508" r:id="rId71"/>
    <p:sldId id="509" r:id="rId72"/>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Times New Roman" panose="02020603050405020304" pitchFamily="2" charset="0"/>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Times New Roman" panose="02020603050405020304" pitchFamily="2" charset="0"/>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Times New Roman" panose="02020603050405020304" pitchFamily="2" charset="0"/>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Times New Roman" panose="02020603050405020304" pitchFamily="2" charset="0"/>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Times New Roman" panose="02020603050405020304" pitchFamily="2" charset="0"/>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Times New Roman" panose="02020603050405020304" pitchFamily="2" charset="0"/>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Times New Roman" panose="02020603050405020304" pitchFamily="2" charset="0"/>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Times New Roman" panose="02020603050405020304" pitchFamily="2"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66FFFF"/>
    <a:srgbClr val="CCFF99"/>
    <a:srgbClr val="FF3300"/>
    <a:srgbClr val="FFFF66"/>
    <a:srgbClr val="FF66CC"/>
    <a:srgbClr val="9900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2050" name="页眉占位符 2049"/>
          <p:cNvSpPr>
            <a:spLocks noGrp="1"/>
          </p:cNvSpPr>
          <p:nvPr>
            <p:ph type="hdr" sz="quarter"/>
          </p:nvPr>
        </p:nvSpPr>
        <p:spPr>
          <a:xfrm>
            <a:off x="0" y="0"/>
            <a:ext cx="2971800" cy="457200"/>
          </a:xfrm>
          <a:prstGeom prst="rect">
            <a:avLst/>
          </a:prstGeom>
          <a:noFill/>
          <a:ln w="9525">
            <a:noFill/>
          </a:ln>
        </p:spPr>
        <p:txBody>
          <a:bodyPr/>
          <a:p>
            <a:pPr lvl="0"/>
            <a:endParaRPr lang="zh-CN" altLang="en-US" sz="1200" dirty="0">
              <a:ea typeface="宋体" panose="02010600030101010101" pitchFamily="2" charset="-122"/>
            </a:endParaRPr>
          </a:p>
        </p:txBody>
      </p:sp>
      <p:sp>
        <p:nvSpPr>
          <p:cNvPr id="2051" name="日期占位符 2050"/>
          <p:cNvSpPr>
            <a:spLocks noGrp="1"/>
          </p:cNvSpPr>
          <p:nvPr>
            <p:ph type="dt" idx="1"/>
          </p:nvPr>
        </p:nvSpPr>
        <p:spPr>
          <a:xfrm>
            <a:off x="3886200" y="0"/>
            <a:ext cx="2971800" cy="457200"/>
          </a:xfrm>
          <a:prstGeom prst="rect">
            <a:avLst/>
          </a:prstGeom>
          <a:noFill/>
          <a:ln w="9525">
            <a:noFill/>
          </a:ln>
        </p:spPr>
        <p:txBody>
          <a:bodyPr/>
          <a:p>
            <a:pPr lvl="0" algn="r"/>
            <a:endParaRPr lang="zh-CN" altLang="en-US" sz="1200" dirty="0">
              <a:ea typeface="宋体" panose="02010600030101010101" pitchFamily="2" charset="-122"/>
            </a:endParaRPr>
          </a:p>
        </p:txBody>
      </p:sp>
      <p:sp>
        <p:nvSpPr>
          <p:cNvPr id="2052" name="幻灯片图像占位符 2051"/>
          <p:cNvSpPr>
            <a:spLocks noGrp="1"/>
          </p:cNvSpPr>
          <p:nvPr>
            <p:ph type="sldImg" idx="2"/>
          </p:nvPr>
        </p:nvSpPr>
        <p:spPr>
          <a:xfrm>
            <a:off x="1143000" y="685800"/>
            <a:ext cx="4572000" cy="3429000"/>
          </a:xfrm>
          <a:prstGeom prst="rect">
            <a:avLst/>
          </a:prstGeom>
          <a:noFill/>
          <a:ln w="9525">
            <a:noFill/>
          </a:ln>
        </p:spPr>
      </p:sp>
      <p:sp>
        <p:nvSpPr>
          <p:cNvPr id="2053" name="文本占位符 2052"/>
          <p:cNvSpPr>
            <a:spLocks noGrp="1"/>
          </p:cNvSpPr>
          <p:nvPr>
            <p:ph type="body" sz="quarter" idx="3"/>
          </p:nvPr>
        </p:nvSpPr>
        <p:spPr>
          <a:xfrm>
            <a:off x="914400" y="4343400"/>
            <a:ext cx="50292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54" name="页脚占位符 2053"/>
          <p:cNvSpPr>
            <a:spLocks noGrp="1"/>
          </p:cNvSpPr>
          <p:nvPr>
            <p:ph type="ftr" sz="quarter" idx="4"/>
          </p:nvPr>
        </p:nvSpPr>
        <p:spPr>
          <a:xfrm>
            <a:off x="0" y="8686800"/>
            <a:ext cx="2971800" cy="457200"/>
          </a:xfrm>
          <a:prstGeom prst="rect">
            <a:avLst/>
          </a:prstGeom>
          <a:noFill/>
          <a:ln w="9525">
            <a:noFill/>
          </a:ln>
        </p:spPr>
        <p:txBody>
          <a:bodyPr anchor="b"/>
          <a:p>
            <a:pPr lvl="0"/>
            <a:endParaRPr lang="zh-CN" altLang="en-US" sz="1200" dirty="0">
              <a:ea typeface="宋体" panose="02010600030101010101" pitchFamily="2" charset="-122"/>
            </a:endParaRPr>
          </a:p>
        </p:txBody>
      </p:sp>
      <p:sp>
        <p:nvSpPr>
          <p:cNvPr id="2055" name="灯片编号占位符 2054"/>
          <p:cNvSpPr>
            <a:spLocks noGrp="1"/>
          </p:cNvSpPr>
          <p:nvPr>
            <p:ph type="sldNum" sz="quarter" idx="5"/>
          </p:nvPr>
        </p:nvSpPr>
        <p:spPr>
          <a:xfrm>
            <a:off x="3886200" y="8686800"/>
            <a:ext cx="2971800" cy="457200"/>
          </a:xfrm>
          <a:prstGeom prst="rect">
            <a:avLst/>
          </a:prstGeom>
          <a:noFill/>
          <a:ln w="9525">
            <a:noFill/>
          </a:ln>
        </p:spPr>
        <p:txBody>
          <a:bodyPr anchor="b"/>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30000"/>
      </a:spcBef>
      <a:spcAft>
        <a:spcPct val="0"/>
      </a:spcAft>
      <a:buNone/>
      <a:defRPr sz="1200" u="none" kern="1200" baseline="0">
        <a:solidFill>
          <a:schemeClr val="tx1"/>
        </a:solidFill>
        <a:latin typeface="Times New Roman" panose="02020603050405020304" pitchFamily="2" charset="0"/>
      </a:defRPr>
    </a:lvl2pPr>
    <a:lvl3pPr marL="914400" lvl="2" indent="0" algn="l" defTabSz="914400" eaLnBrk="1" fontAlgn="base" latinLnBrk="0" hangingPunct="1">
      <a:lnSpc>
        <a:spcPct val="100000"/>
      </a:lnSpc>
      <a:spcBef>
        <a:spcPct val="30000"/>
      </a:spcBef>
      <a:spcAft>
        <a:spcPct val="0"/>
      </a:spcAft>
      <a:buNone/>
      <a:defRPr sz="1200" u="none" kern="1200" baseline="0">
        <a:solidFill>
          <a:schemeClr val="tx1"/>
        </a:solidFill>
        <a:latin typeface="Times New Roman" panose="02020603050405020304" pitchFamily="2" charset="0"/>
      </a:defRPr>
    </a:lvl3pPr>
    <a:lvl4pPr marL="1371600" lvl="3" indent="0" algn="l" defTabSz="914400" eaLnBrk="1" fontAlgn="base" latinLnBrk="0" hangingPunct="1">
      <a:lnSpc>
        <a:spcPct val="100000"/>
      </a:lnSpc>
      <a:spcBef>
        <a:spcPct val="30000"/>
      </a:spcBef>
      <a:spcAft>
        <a:spcPct val="0"/>
      </a:spcAft>
      <a:buNone/>
      <a:defRPr sz="1200" u="none" kern="1200" baseline="0">
        <a:solidFill>
          <a:schemeClr val="tx1"/>
        </a:solidFill>
        <a:latin typeface="Times New Roman" panose="02020603050405020304" pitchFamily="2" charset="0"/>
      </a:defRPr>
    </a:lvl4pPr>
    <a:lvl5pPr marL="1828800" lvl="4" indent="0" algn="l" defTabSz="914400" eaLnBrk="1" fontAlgn="base" latinLnBrk="0" hangingPunct="1">
      <a:lnSpc>
        <a:spcPct val="100000"/>
      </a:lnSpc>
      <a:spcBef>
        <a:spcPct val="30000"/>
      </a:spcBef>
      <a:spcAft>
        <a:spcPct val="0"/>
      </a:spcAft>
      <a:buNone/>
      <a:defRPr sz="1200" u="none" kern="1200" baseline="0">
        <a:solidFill>
          <a:schemeClr val="tx1"/>
        </a:solidFill>
        <a:latin typeface="Times New Roman" panose="02020603050405020304" pitchFamily="2" charset="0"/>
      </a:defRPr>
    </a:lvl5pPr>
    <a:lvl6pPr marL="2286000" lvl="5" indent="0" algn="l" defTabSz="914400" eaLnBrk="1" fontAlgn="base" latinLnBrk="0" hangingPunct="1">
      <a:lnSpc>
        <a:spcPct val="100000"/>
      </a:lnSpc>
      <a:spcBef>
        <a:spcPct val="30000"/>
      </a:spcBef>
      <a:spcAft>
        <a:spcPct val="0"/>
      </a:spcAft>
      <a:buNone/>
      <a:defRPr sz="1200" u="none" kern="1200" baseline="0">
        <a:solidFill>
          <a:schemeClr val="tx1"/>
        </a:solidFill>
        <a:latin typeface="Times New Roman" panose="02020603050405020304" pitchFamily="2" charset="0"/>
      </a:defRPr>
    </a:lvl6pPr>
    <a:lvl7pPr marL="2743200" lvl="6" indent="0" algn="l" defTabSz="914400" eaLnBrk="1" fontAlgn="base" latinLnBrk="0" hangingPunct="1">
      <a:lnSpc>
        <a:spcPct val="100000"/>
      </a:lnSpc>
      <a:spcBef>
        <a:spcPct val="30000"/>
      </a:spcBef>
      <a:spcAft>
        <a:spcPct val="0"/>
      </a:spcAft>
      <a:buNone/>
      <a:defRPr sz="1200" u="none" kern="1200" baseline="0">
        <a:solidFill>
          <a:schemeClr val="tx1"/>
        </a:solidFill>
        <a:latin typeface="Times New Roman" panose="02020603050405020304" pitchFamily="2" charset="0"/>
      </a:defRPr>
    </a:lvl7pPr>
    <a:lvl8pPr marL="3200400" lvl="7" indent="0" algn="l" defTabSz="914400" eaLnBrk="1" fontAlgn="base" latinLnBrk="0" hangingPunct="1">
      <a:lnSpc>
        <a:spcPct val="100000"/>
      </a:lnSpc>
      <a:spcBef>
        <a:spcPct val="30000"/>
      </a:spcBef>
      <a:spcAft>
        <a:spcPct val="0"/>
      </a:spcAft>
      <a:buNone/>
      <a:defRPr sz="1200" u="none" kern="1200" baseline="0">
        <a:solidFill>
          <a:schemeClr val="tx1"/>
        </a:solidFill>
        <a:latin typeface="Times New Roman" panose="02020603050405020304" pitchFamily="2" charset="0"/>
      </a:defRPr>
    </a:lvl8pPr>
    <a:lvl9pPr marL="3657600" lvl="8" indent="0" algn="l" defTabSz="914400" eaLnBrk="1" fontAlgn="base" latinLnBrk="0" hangingPunct="1">
      <a:lnSpc>
        <a:spcPct val="100000"/>
      </a:lnSpc>
      <a:spcBef>
        <a:spcPct val="30000"/>
      </a:spcBef>
      <a:spcAft>
        <a:spcPct val="0"/>
      </a:spcAft>
      <a:buNone/>
      <a:defRPr sz="1200" u="none" kern="1200" baseline="0">
        <a:solidFill>
          <a:schemeClr val="tx1"/>
        </a:solidFill>
        <a:latin typeface="Times New Roman" panose="02020603050405020304"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techDoc/programLanguage/C&#35821;&#35328;&#31243;&#24207;&#35774;&#35745;/c-faq/ccfaq/node323.html" TargetMode="External"/><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3" Type="http://schemas.openxmlformats.org/officeDocument/2006/relationships/hyperlink" Target="../../../../techDoc/programLanguage/C&#35821;&#35328;&#31243;&#24207;&#35774;&#35745;/c-faq/ccfaq/node323.html" TargetMode="External"/><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0242" name="幻灯片图像占位符 10241"/>
          <p:cNvSpPr>
            <a:spLocks noGrp="1" noTextEdit="1"/>
          </p:cNvSpPr>
          <p:nvPr>
            <p:ph type="sldImg"/>
          </p:nvPr>
        </p:nvSpPr>
        <p:spPr>
          <a:ln/>
        </p:spPr>
      </p:sp>
      <p:sp>
        <p:nvSpPr>
          <p:cNvPr id="10243" name="文本占位符 10242"/>
          <p:cNvSpPr>
            <a:spLocks noGrp="1"/>
          </p:cNvSpPr>
          <p:nvPr>
            <p:ph type="body" idx="1"/>
          </p:nvPr>
        </p:nvSpPr>
        <p:spPr>
          <a:ln/>
        </p:spPr>
        <p:txBody>
          <a:bodyPr anchor="ctr"/>
          <a:p>
            <a:pPr lvl="0"/>
            <a:r>
              <a:rPr lang="zh-CN" altLang="en-US" b="1" dirty="0">
                <a:ea typeface="宋体" panose="02010600030101010101" pitchFamily="2" charset="-122"/>
              </a:rPr>
              <a:t>文件是为了某种目的系统地把数据组织起来而构成的数据集合体。</a:t>
            </a:r>
            <a:endParaRPr lang="zh-CN" altLang="en-US" b="1" dirty="0">
              <a:ea typeface="宋体" panose="02010600030101010101" pitchFamily="2" charset="-122"/>
            </a:endParaRPr>
          </a:p>
          <a:p>
            <a:pPr lvl="0"/>
            <a:r>
              <a:rPr lang="zh-CN" altLang="en-US" b="1" dirty="0">
                <a:ea typeface="宋体" panose="02010600030101010101" pitchFamily="2" charset="-122"/>
              </a:rPr>
              <a:t>从实现角度看，文件往往与外部设备、磁盘上的文件联系在一起。</a:t>
            </a:r>
            <a:endParaRPr lang="zh-CN" altLang="en-US" b="1" dirty="0">
              <a:ea typeface="宋体" panose="02010600030101010101" pitchFamily="2" charset="-122"/>
            </a:endParaRPr>
          </a:p>
          <a:p>
            <a:pPr lvl="0"/>
            <a:r>
              <a:rPr lang="zh-CN" altLang="en-US" b="1" dirty="0">
                <a:ea typeface="宋体" panose="02010600030101010101" pitchFamily="2" charset="-122"/>
              </a:rPr>
              <a:t>实际中，除了要加工处理各类数据，人们往往还要连接各种各样的设备。这些数据和设备是千差万别的。</a:t>
            </a:r>
            <a:r>
              <a:rPr lang="zh-CN" altLang="en-US" b="1" dirty="0">
                <a:latin typeface="宋体" panose="02010600030101010101" pitchFamily="2" charset="-122"/>
                <a:ea typeface="宋体" panose="02010600030101010101" pitchFamily="2" charset="-122"/>
              </a:rPr>
              <a:t>为了处理的统一和概念的简化，操作系统把这些外部数据、外部设备一律作为文件来进行管理。</a:t>
            </a:r>
            <a:endParaRPr lang="zh-CN" altLang="en-US" b="1" dirty="0">
              <a:latin typeface="宋体" panose="02010600030101010101" pitchFamily="2" charset="-122"/>
              <a:ea typeface="宋体" panose="02010600030101010101" pitchFamily="2" charset="-122"/>
            </a:endParaRPr>
          </a:p>
          <a:p>
            <a:pPr lvl="0"/>
            <a:r>
              <a:rPr lang="zh-CN" altLang="en-US" b="1" dirty="0">
                <a:latin typeface="宋体" panose="02010600030101010101" pitchFamily="2" charset="-122"/>
                <a:ea typeface="宋体" panose="02010600030101010101" pitchFamily="2" charset="-122"/>
              </a:rPr>
              <a:t>程序设计语言中管理的文件，指的是这些外部数据和外部设备</a:t>
            </a:r>
            <a:r>
              <a:rPr lang="zh-CN" altLang="en-US" b="1" dirty="0">
                <a:ea typeface="宋体" panose="02010600030101010101" pitchFamily="2" charset="-122"/>
              </a:rPr>
              <a:t>。</a:t>
            </a:r>
            <a:endParaRPr lang="zh-CN" altLang="en-US" b="1" dirty="0">
              <a:ea typeface="宋体" panose="02010600030101010101" pitchFamily="2" charset="-122"/>
            </a:endParaRPr>
          </a:p>
          <a:p>
            <a:pPr lvl="0"/>
            <a:endParaRPr lang="zh-CN" altLang="en-US"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41986" name="幻灯片图像占位符 41985"/>
          <p:cNvSpPr>
            <a:spLocks noGrp="1" noTextEdit="1"/>
          </p:cNvSpPr>
          <p:nvPr>
            <p:ph type="sldImg"/>
          </p:nvPr>
        </p:nvSpPr>
        <p:spPr/>
      </p:sp>
      <p:sp>
        <p:nvSpPr>
          <p:cNvPr id="41987" name="文本占位符 41986"/>
          <p:cNvSpPr>
            <a:spLocks noGrp="1"/>
          </p:cNvSpPr>
          <p:nvPr>
            <p:ph type="body" idx="1"/>
          </p:nvPr>
        </p:nvSpPr>
        <p:spPr/>
        <p:txBody>
          <a:bodyPr anchor="ctr"/>
          <a:p>
            <a:pPr lvl="0"/>
            <a:r>
              <a:rPr lang="zh-CN" altLang="en-US" b="1" dirty="0">
                <a:ea typeface="宋体" panose="02010600030101010101" pitchFamily="2" charset="-122"/>
              </a:rPr>
              <a:t>来自</a:t>
            </a:r>
            <a:r>
              <a:rPr lang="en-US" altLang="x-none" b="1" dirty="0">
                <a:ea typeface="宋体" panose="02010600030101010101" pitchFamily="2" charset="-122"/>
              </a:rPr>
              <a:t>&lt;C</a:t>
            </a:r>
            <a:r>
              <a:rPr lang="zh-CN" altLang="en-US" b="1" dirty="0">
                <a:ea typeface="宋体" panose="02010600030101010101" pitchFamily="2" charset="-122"/>
              </a:rPr>
              <a:t>常见问题集</a:t>
            </a:r>
            <a:r>
              <a:rPr lang="en-US" altLang="x-none" b="1" dirty="0">
                <a:ea typeface="宋体" panose="02010600030101010101" pitchFamily="2" charset="-122"/>
              </a:rPr>
              <a:t>&gt;</a:t>
            </a:r>
            <a:endParaRPr lang="en-US" altLang="x-none" b="1" dirty="0">
              <a:ea typeface="宋体" panose="02010600030101010101" pitchFamily="2" charset="-122"/>
            </a:endParaRPr>
          </a:p>
          <a:p>
            <a:pPr lvl="0"/>
            <a:r>
              <a:rPr lang="en-US" altLang="x-none" b="1" dirty="0">
                <a:ea typeface="宋体" panose="02010600030101010101" pitchFamily="2" charset="-122"/>
              </a:rPr>
              <a:t>13.26 </a:t>
            </a:r>
            <a:r>
              <a:rPr lang="zh-CN" altLang="en-US" b="1" dirty="0">
                <a:ea typeface="宋体" panose="02010600030101010101" pitchFamily="2" charset="-122"/>
              </a:rPr>
              <a:t>我想用 </a:t>
            </a:r>
            <a:r>
              <a:rPr lang="en-US" altLang="x-none" b="1" dirty="0">
                <a:ea typeface="宋体" panose="02010600030101010101" pitchFamily="2" charset="-122"/>
              </a:rPr>
              <a:t>``r+“ </a:t>
            </a:r>
            <a:r>
              <a:rPr lang="zh-CN" altLang="en-US" b="1" dirty="0">
                <a:ea typeface="宋体" panose="02010600030101010101" pitchFamily="2" charset="-122"/>
              </a:rPr>
              <a:t>打开一个文件</a:t>
            </a:r>
            <a:r>
              <a:rPr lang="en-US" altLang="x-none" b="1" dirty="0">
                <a:ea typeface="宋体" panose="02010600030101010101" pitchFamily="2" charset="-122"/>
              </a:rPr>
              <a:t>, </a:t>
            </a:r>
            <a:r>
              <a:rPr lang="zh-CN" altLang="en-US" b="1" dirty="0">
                <a:ea typeface="宋体" panose="02010600030101010101" pitchFamily="2" charset="-122"/>
              </a:rPr>
              <a:t>读出一个字符串</a:t>
            </a:r>
            <a:r>
              <a:rPr lang="en-US" altLang="x-none" b="1" dirty="0">
                <a:ea typeface="宋体" panose="02010600030101010101" pitchFamily="2" charset="-122"/>
              </a:rPr>
              <a:t>, </a:t>
            </a:r>
            <a:r>
              <a:rPr lang="zh-CN" altLang="en-US" b="1" dirty="0">
                <a:ea typeface="宋体" panose="02010600030101010101" pitchFamily="2" charset="-122"/>
              </a:rPr>
              <a:t>修改之后再写入</a:t>
            </a:r>
            <a:r>
              <a:rPr lang="en-US" altLang="x-none" b="1" dirty="0">
                <a:ea typeface="宋体" panose="02010600030101010101" pitchFamily="2" charset="-122"/>
              </a:rPr>
              <a:t>, </a:t>
            </a:r>
            <a:r>
              <a:rPr lang="zh-CN" altLang="en-US" b="1" dirty="0">
                <a:ea typeface="宋体" panose="02010600030101010101" pitchFamily="2" charset="-122"/>
              </a:rPr>
              <a:t>从而就地更新一个文件。可是这样不行。 </a:t>
            </a:r>
            <a:endParaRPr lang="zh-CN" altLang="en-US" b="1" dirty="0">
              <a:ea typeface="宋体" panose="02010600030101010101" pitchFamily="2" charset="-122"/>
            </a:endParaRPr>
          </a:p>
          <a:p>
            <a:pPr lvl="0"/>
            <a:r>
              <a:rPr lang="zh-CN" altLang="en-US" dirty="0">
                <a:ea typeface="宋体" panose="02010600030101010101" pitchFamily="2" charset="-122"/>
              </a:rPr>
              <a:t>确保在写操作之前先调用 </a:t>
            </a:r>
            <a:r>
              <a:rPr lang="en-US" altLang="x-none" dirty="0">
                <a:ea typeface="宋体" panose="02010600030101010101" pitchFamily="2" charset="-122"/>
              </a:rPr>
              <a:t>fseek, </a:t>
            </a:r>
            <a:r>
              <a:rPr lang="zh-CN" altLang="en-US" dirty="0">
                <a:ea typeface="宋体" panose="02010600030101010101" pitchFamily="2" charset="-122"/>
              </a:rPr>
              <a:t>回到你准备覆盖的字串的开始</a:t>
            </a:r>
            <a:r>
              <a:rPr lang="en-US" altLang="x-none" dirty="0">
                <a:ea typeface="宋体" panose="02010600030101010101" pitchFamily="2" charset="-122"/>
              </a:rPr>
              <a:t>, </a:t>
            </a:r>
            <a:r>
              <a:rPr lang="zh-CN" altLang="en-US" dirty="0">
                <a:ea typeface="宋体" panose="02010600030101010101" pitchFamily="2" charset="-122"/>
              </a:rPr>
              <a:t>况且在读写  </a:t>
            </a:r>
            <a:r>
              <a:rPr lang="en-US" altLang="x-none" dirty="0">
                <a:ea typeface="宋体" panose="02010600030101010101" pitchFamily="2" charset="-122"/>
              </a:rPr>
              <a:t>``+" </a:t>
            </a:r>
            <a:r>
              <a:rPr lang="zh-CN" altLang="en-US" dirty="0">
                <a:ea typeface="宋体" panose="02010600030101010101" pitchFamily="2" charset="-122"/>
              </a:rPr>
              <a:t>模式下的读和写操作之间总是需要 </a:t>
            </a:r>
            <a:r>
              <a:rPr lang="en-US" altLang="x-none" dirty="0">
                <a:ea typeface="宋体" panose="02010600030101010101" pitchFamily="2" charset="-122"/>
              </a:rPr>
              <a:t>fseek </a:t>
            </a:r>
            <a:r>
              <a:rPr lang="zh-CN" altLang="en-US" dirty="0">
                <a:ea typeface="宋体" panose="02010600030101010101" pitchFamily="2" charset="-122"/>
              </a:rPr>
              <a:t>或 </a:t>
            </a:r>
            <a:r>
              <a:rPr lang="en-US" altLang="x-none" dirty="0">
                <a:ea typeface="宋体" panose="02010600030101010101" pitchFamily="2" charset="-122"/>
              </a:rPr>
              <a:t>fflush</a:t>
            </a:r>
            <a:r>
              <a:rPr lang="zh-CN" altLang="en-US" dirty="0">
                <a:ea typeface="宋体" panose="02010600030101010101" pitchFamily="2" charset="-122"/>
              </a:rPr>
              <a:t>。同时</a:t>
            </a:r>
            <a:r>
              <a:rPr lang="en-US" altLang="x-none" dirty="0">
                <a:ea typeface="宋体" panose="02010600030101010101" pitchFamily="2" charset="-122"/>
              </a:rPr>
              <a:t>, </a:t>
            </a:r>
            <a:r>
              <a:rPr lang="zh-CN" altLang="en-US" dirty="0">
                <a:ea typeface="宋体" panose="02010600030101010101" pitchFamily="2" charset="-122"/>
              </a:rPr>
              <a:t>记住改写同样数量的字符</a:t>
            </a:r>
            <a:r>
              <a:rPr lang="en-US" altLang="x-none" dirty="0">
                <a:ea typeface="宋体" panose="02010600030101010101" pitchFamily="2" charset="-122"/>
              </a:rPr>
              <a:t>, </a:t>
            </a:r>
            <a:r>
              <a:rPr lang="zh-CN" altLang="en-US" dirty="0">
                <a:ea typeface="宋体" panose="02010600030101010101" pitchFamily="2" charset="-122"/>
              </a:rPr>
              <a:t>而且在文本模式下改写可能会在改写处把文件长度截断</a:t>
            </a:r>
            <a:r>
              <a:rPr lang="en-US" altLang="x-none" dirty="0">
                <a:ea typeface="宋体" panose="02010600030101010101" pitchFamily="2" charset="-122"/>
              </a:rPr>
              <a:t>, </a:t>
            </a:r>
            <a:r>
              <a:rPr lang="zh-CN" altLang="en-US" dirty="0">
                <a:ea typeface="宋体" panose="02010600030101010101" pitchFamily="2" charset="-122"/>
              </a:rPr>
              <a:t>因而你可能需要保存行长度。参见问题 </a:t>
            </a:r>
            <a:r>
              <a:rPr lang="en-US" altLang="x-none" dirty="0">
                <a:ea typeface="宋体" panose="02010600030101010101" pitchFamily="2" charset="-122"/>
                <a:hlinkClick r:id="rId3"/>
              </a:rPr>
              <a:t>19.17</a:t>
            </a:r>
            <a:r>
              <a:rPr lang="zh-CN" altLang="en-US" dirty="0">
                <a:ea typeface="宋体" panose="02010600030101010101" pitchFamily="2" charset="-122"/>
              </a:rPr>
              <a:t>。 </a:t>
            </a:r>
            <a:endParaRPr lang="zh-CN" altLang="en-US"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48130" name="幻灯片图像占位符 48129"/>
          <p:cNvSpPr>
            <a:spLocks noGrp="1"/>
          </p:cNvSpPr>
          <p:nvPr>
            <p:ph type="sldImg"/>
          </p:nvPr>
        </p:nvSpPr>
        <p:spPr>
          <a:ln w="1"/>
        </p:spPr>
      </p:sp>
      <p:sp>
        <p:nvSpPr>
          <p:cNvPr id="48131" name="文本占位符 48130"/>
          <p:cNvSpPr>
            <a:spLocks noGrp="1"/>
          </p:cNvSpPr>
          <p:nvPr>
            <p:ph type="body" idx="1"/>
          </p:nvPr>
        </p:nvSpPr>
        <p:spPr>
          <a:ln w="1"/>
        </p:spPr>
        <p:txBody>
          <a:bodyPr anchor="ctr"/>
          <a:p>
            <a:pPr lvl="0"/>
            <a:r>
              <a:rPr lang="zh-CN" altLang="en-US"/>
              <a:t>我看了程序</a:t>
            </a:r>
            <a:r>
              <a:rPr lang="en-US" altLang="zh-CN"/>
              <a:t>,</a:t>
            </a:r>
            <a:r>
              <a:rPr lang="zh-CN" altLang="en-US"/>
              <a:t>出现最后多一个</a:t>
            </a:r>
            <a:r>
              <a:rPr lang="en-US" altLang="zh-CN"/>
              <a:t>-1</a:t>
            </a:r>
            <a:r>
              <a:rPr lang="zh-CN" altLang="en-US"/>
              <a:t>的原因，是因为你循环读取到最后，最后一次读取的结果会返回</a:t>
            </a:r>
            <a:r>
              <a:rPr lang="en-US" altLang="zh-CN"/>
              <a:t>-1</a:t>
            </a:r>
            <a:r>
              <a:rPr lang="zh-CN" altLang="en-US"/>
              <a:t>，表示文件结束。</a:t>
            </a:r>
            <a:endParaRPr lang="zh-CN" altLang="en-US"/>
          </a:p>
          <a:p>
            <a:pPr lvl="0"/>
            <a:r>
              <a:rPr lang="zh-CN" altLang="en-US"/>
              <a:t>讲义上说了最后一行记录被打印两遍的问题，那是对字符串读取和块读取时的表现；若逐字符读，就会出现你的情况。</a:t>
            </a:r>
            <a:endParaRPr lang="zh-CN" altLang="en-US"/>
          </a:p>
          <a:p>
            <a:pPr lvl="0"/>
            <a:r>
              <a:rPr lang="zh-CN" altLang="en-US"/>
              <a:t>根本原因是，</a:t>
            </a:r>
            <a:r>
              <a:rPr lang="en-US" altLang="zh-CN"/>
              <a:t>feof</a:t>
            </a:r>
            <a:r>
              <a:rPr lang="zh-CN" altLang="en-US"/>
              <a:t>函数总是对上次读取的结果进行判断，所以最后一次读取，已经没有有效字符了，读取失败，返回</a:t>
            </a:r>
            <a:r>
              <a:rPr lang="en-US" altLang="zh-CN"/>
              <a:t>-1</a:t>
            </a:r>
            <a:r>
              <a:rPr lang="zh-CN" altLang="en-US"/>
              <a:t>。但这时还没有回到循环条件判断的语句，而是打印或写文件的语句，写完以后才回到循环条件，判断是否结束循环。</a:t>
            </a:r>
            <a:endParaRPr lang="zh-CN" altLang="en-US"/>
          </a:p>
          <a:p>
            <a:pPr lvl="0"/>
            <a:r>
              <a:rPr lang="zh-CN" altLang="en-US"/>
              <a:t>所以你的语句</a:t>
            </a:r>
            <a:r>
              <a:rPr lang="en-US" altLang="zh-CN"/>
              <a:t>if(ch1&gt;0) </a:t>
            </a:r>
            <a:r>
              <a:rPr lang="zh-CN" altLang="en-US"/>
              <a:t>实际的意义是 </a:t>
            </a:r>
            <a:r>
              <a:rPr lang="en-US" altLang="zh-CN"/>
              <a:t>if  (ch1!=EOF) //</a:t>
            </a:r>
            <a:r>
              <a:rPr lang="zh-CN" altLang="en-US"/>
              <a:t>判断读取的内容是否有效，是否已遇到文件结束标志。</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53250" name="幻灯片图像占位符 53249"/>
          <p:cNvSpPr>
            <a:spLocks noGrp="1" noTextEdit="1"/>
          </p:cNvSpPr>
          <p:nvPr>
            <p:ph type="sldImg"/>
          </p:nvPr>
        </p:nvSpPr>
        <p:spPr>
          <a:xfrm>
            <a:off x="1130300" y="742950"/>
            <a:ext cx="4532313" cy="3721100"/>
          </a:xfrm>
        </p:spPr>
      </p:sp>
      <p:sp>
        <p:nvSpPr>
          <p:cNvPr id="53251" name="文本占位符 53250"/>
          <p:cNvSpPr>
            <a:spLocks noGrp="1"/>
          </p:cNvSpPr>
          <p:nvPr>
            <p:ph type="body" idx="1"/>
          </p:nvPr>
        </p:nvSpPr>
        <p:spPr>
          <a:xfrm>
            <a:off x="904875" y="4713288"/>
            <a:ext cx="4984750" cy="4467225"/>
          </a:xfrm>
        </p:spPr>
        <p:txBody>
          <a:bodyPr anchor="ctr"/>
          <a:p>
            <a:pPr lvl="0"/>
            <a:r>
              <a:rPr lang="zh-CN" altLang="en-US" dirty="0">
                <a:ea typeface="宋体" panose="02010600030101010101" pitchFamily="2" charset="-122"/>
              </a:rPr>
              <a:t>文件的逻辑结构可分为：字符流式无结构的连续文件，例如源程序和目标代码；记录式有结构文件两大类。</a:t>
            </a:r>
            <a:endParaRPr lang="zh-CN" altLang="en-US" dirty="0">
              <a:ea typeface="宋体" panose="02010600030101010101" pitchFamily="2" charset="-122"/>
            </a:endParaRPr>
          </a:p>
          <a:p>
            <a:pPr lvl="0"/>
            <a:r>
              <a:rPr lang="zh-CN" altLang="en-US" dirty="0">
                <a:ea typeface="宋体" panose="02010600030101010101" pitchFamily="2" charset="-122"/>
              </a:rPr>
              <a:t>文件的存取操作，可分为：顺序、随机、按键查找。按键查找主要用于数据库处理技术。</a:t>
            </a:r>
            <a:endParaRPr lang="zh-CN" altLang="en-US" dirty="0">
              <a:ea typeface="宋体" panose="02010600030101010101" pitchFamily="2" charset="-122"/>
            </a:endParaRPr>
          </a:p>
          <a:p>
            <a:pPr lvl="0"/>
            <a:endParaRPr lang="zh-CN" altLang="en-US"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3314" name="幻灯片图像占位符 13313"/>
          <p:cNvSpPr>
            <a:spLocks noGrp="1" noTextEdit="1"/>
          </p:cNvSpPr>
          <p:nvPr>
            <p:ph type="sldImg"/>
          </p:nvPr>
        </p:nvSpPr>
        <p:spPr>
          <a:ln/>
        </p:spPr>
      </p:sp>
      <p:sp>
        <p:nvSpPr>
          <p:cNvPr id="13315" name="文本占位符 13314"/>
          <p:cNvSpPr>
            <a:spLocks noGrp="1"/>
          </p:cNvSpPr>
          <p:nvPr>
            <p:ph type="body" idx="1"/>
          </p:nvPr>
        </p:nvSpPr>
        <p:spPr>
          <a:ln/>
        </p:spPr>
        <p:txBody>
          <a:bodyPr anchor="ctr"/>
          <a:p>
            <a:pPr lvl="0"/>
            <a:r>
              <a:rPr lang="zh-CN" altLang="en-US" dirty="0">
                <a:ea typeface="宋体" panose="02010600030101010101" pitchFamily="2" charset="-122"/>
              </a:rPr>
              <a:t>    事实上，无论是上面所定义的文本文件还是二进制文件，在计算机中存储都是以二进制的形式存储的，因此其本质并没有区别。所以广义上的二进制文件便指所有的文件。</a:t>
            </a:r>
            <a:endParaRPr lang="zh-CN" altLang="en-US" dirty="0">
              <a:ea typeface="宋体" panose="02010600030101010101" pitchFamily="2" charset="-122"/>
            </a:endParaRPr>
          </a:p>
          <a:p>
            <a:pPr lvl="0"/>
            <a:r>
              <a:rPr lang="zh-CN" altLang="en-US" dirty="0">
                <a:ea typeface="宋体" panose="02010600030101010101" pitchFamily="2" charset="-122"/>
              </a:rPr>
              <a:t>    通常意义下，我们所说的文本文件指只包含了纯文本信息的文件</a:t>
            </a:r>
            <a:r>
              <a:rPr lang="en-US" altLang="x-none" dirty="0">
                <a:ea typeface="宋体" panose="02010600030101010101" pitchFamily="2" charset="-122"/>
              </a:rPr>
              <a:t>(</a:t>
            </a:r>
            <a:r>
              <a:rPr lang="zh-CN" altLang="en-US" dirty="0">
                <a:ea typeface="宋体" panose="02010600030101010101" pitchFamily="2" charset="-122"/>
              </a:rPr>
              <a:t>通过手动编辑完成，包含的都是可显字符</a:t>
            </a:r>
            <a:r>
              <a:rPr lang="en-US" altLang="x-none" dirty="0">
                <a:ea typeface="宋体" panose="02010600030101010101" pitchFamily="2" charset="-122"/>
              </a:rPr>
              <a:t>)</a:t>
            </a:r>
            <a:r>
              <a:rPr lang="zh-CN" altLang="en-US" dirty="0">
                <a:ea typeface="宋体" panose="02010600030101010101" pitchFamily="2" charset="-122"/>
              </a:rPr>
              <a:t>，二进制文件特指文件里面存储的是二进制代码的文件。至于为什么在计算机内存储的都是二进制数据，而给我们所呈现的确是文字、图像等信息，这跟计算机硬件组成有关系，因为计算机里面的元件是晶体管，其只有两种稳定的状态，因此二进制的</a:t>
            </a:r>
            <a:r>
              <a:rPr lang="en-US" altLang="x-none" dirty="0">
                <a:ea typeface="宋体" panose="02010600030101010101" pitchFamily="2" charset="-122"/>
              </a:rPr>
              <a:t>0</a:t>
            </a:r>
            <a:r>
              <a:rPr lang="zh-CN" altLang="en-US" dirty="0">
                <a:ea typeface="宋体" panose="02010600030101010101" pitchFamily="2" charset="-122"/>
              </a:rPr>
              <a:t>和</a:t>
            </a:r>
            <a:r>
              <a:rPr lang="en-US" altLang="x-none" dirty="0">
                <a:ea typeface="宋体" panose="02010600030101010101" pitchFamily="2" charset="-122"/>
              </a:rPr>
              <a:t>1</a:t>
            </a:r>
            <a:r>
              <a:rPr lang="zh-CN" altLang="en-US" dirty="0">
                <a:ea typeface="宋体" panose="02010600030101010101" pitchFamily="2" charset="-122"/>
              </a:rPr>
              <a:t>能表示其状态。很多个晶体管的不同状态的组合便呈现给我们不同的信息了。下面以汉字在计算机中的表示为例。</a:t>
            </a:r>
            <a:endParaRPr lang="zh-CN" altLang="en-US" dirty="0">
              <a:ea typeface="宋体" panose="02010600030101010101" pitchFamily="2" charset="-122"/>
            </a:endParaRPr>
          </a:p>
          <a:p>
            <a:pPr lvl="0"/>
            <a:r>
              <a:rPr lang="zh-CN" altLang="en-US" dirty="0">
                <a:ea typeface="宋体" panose="02010600030101010101" pitchFamily="2" charset="-122"/>
              </a:rPr>
              <a:t>二</a:t>
            </a:r>
            <a:r>
              <a:rPr lang="en-US" altLang="x-none" dirty="0">
                <a:ea typeface="宋体" panose="02010600030101010101" pitchFamily="2" charset="-122"/>
              </a:rPr>
              <a:t>.</a:t>
            </a:r>
            <a:r>
              <a:rPr lang="zh-CN" altLang="en-US" dirty="0">
                <a:ea typeface="宋体" panose="02010600030101010101" pitchFamily="2" charset="-122"/>
              </a:rPr>
              <a:t>汉字在计算机中的表示</a:t>
            </a:r>
            <a:endParaRPr lang="zh-CN" altLang="en-US" dirty="0">
              <a:ea typeface="宋体" panose="02010600030101010101" pitchFamily="2" charset="-122"/>
            </a:endParaRPr>
          </a:p>
          <a:p>
            <a:pPr lvl="0"/>
            <a:r>
              <a:rPr lang="zh-CN" altLang="en-US" dirty="0">
                <a:ea typeface="宋体" panose="02010600030101010101" pitchFamily="2" charset="-122"/>
              </a:rPr>
              <a:t>   用计算机去处理汉字信息，必须对汉字进行编码，变成能被计算机识别的二进制。汉字编码主要有输入码、机内码、字形码三种。分别有不同的作用。</a:t>
            </a:r>
            <a:endParaRPr lang="zh-CN" altLang="en-US" dirty="0">
              <a:ea typeface="宋体" panose="02010600030101010101" pitchFamily="2" charset="-122"/>
            </a:endParaRPr>
          </a:p>
          <a:p>
            <a:pPr lvl="0"/>
            <a:r>
              <a:rPr lang="zh-CN" altLang="en-US" dirty="0">
                <a:ea typeface="宋体" panose="02010600030101010101" pitchFamily="2" charset="-122"/>
              </a:rPr>
              <a:t>   输入码：为了能直接使用西方英文标准键盘输入汉字，必须制定相应的编码规则，如拼音码</a:t>
            </a:r>
            <a:r>
              <a:rPr lang="en-US" altLang="x-none" dirty="0">
                <a:ea typeface="宋体" panose="02010600030101010101" pitchFamily="2" charset="-122"/>
              </a:rPr>
              <a:t>(</a:t>
            </a:r>
            <a:r>
              <a:rPr lang="zh-CN" altLang="en-US" dirty="0">
                <a:ea typeface="宋体" panose="02010600030101010101" pitchFamily="2" charset="-122"/>
              </a:rPr>
              <a:t>拼音输入法</a:t>
            </a:r>
            <a:r>
              <a:rPr lang="en-US" altLang="x-none" dirty="0">
                <a:ea typeface="宋体" panose="02010600030101010101" pitchFamily="2" charset="-122"/>
              </a:rPr>
              <a:t>)</a:t>
            </a:r>
            <a:r>
              <a:rPr lang="zh-CN" altLang="en-US" dirty="0">
                <a:ea typeface="宋体" panose="02010600030101010101" pitchFamily="2" charset="-122"/>
              </a:rPr>
              <a:t>、数字码</a:t>
            </a:r>
            <a:r>
              <a:rPr lang="en-US" altLang="x-none" dirty="0">
                <a:ea typeface="宋体" panose="02010600030101010101" pitchFamily="2" charset="-122"/>
              </a:rPr>
              <a:t>(</a:t>
            </a:r>
            <a:r>
              <a:rPr lang="zh-CN" altLang="en-US" dirty="0">
                <a:ea typeface="宋体" panose="02010600030101010101" pitchFamily="2" charset="-122"/>
              </a:rPr>
              <a:t>数字输入法</a:t>
            </a:r>
            <a:r>
              <a:rPr lang="en-US" altLang="x-none" dirty="0">
                <a:ea typeface="宋体" panose="02010600030101010101" pitchFamily="2" charset="-122"/>
              </a:rPr>
              <a:t>)</a:t>
            </a:r>
            <a:r>
              <a:rPr lang="zh-CN" altLang="en-US" dirty="0">
                <a:ea typeface="宋体" panose="02010600030101010101" pitchFamily="2" charset="-122"/>
              </a:rPr>
              <a:t>等</a:t>
            </a:r>
            <a:endParaRPr lang="zh-CN" altLang="en-US" dirty="0">
              <a:ea typeface="宋体" panose="02010600030101010101" pitchFamily="2" charset="-122"/>
            </a:endParaRPr>
          </a:p>
          <a:p>
            <a:pPr lvl="0"/>
            <a:r>
              <a:rPr lang="zh-CN" altLang="en-US" dirty="0">
                <a:ea typeface="宋体" panose="02010600030101010101" pitchFamily="2" charset="-122"/>
              </a:rPr>
              <a:t>   机内码：指汉字在计算机内部的表示形式，即二进制形式，通常采用两字节来表示一个汉字，每个字节的最高位设置为</a:t>
            </a:r>
            <a:r>
              <a:rPr lang="en-US" altLang="x-none" dirty="0">
                <a:ea typeface="宋体" panose="02010600030101010101" pitchFamily="2" charset="-122"/>
              </a:rPr>
              <a:t>1(</a:t>
            </a:r>
            <a:r>
              <a:rPr lang="zh-CN" altLang="en-US" dirty="0">
                <a:ea typeface="宋体" panose="02010600030101010101" pitchFamily="2" charset="-122"/>
              </a:rPr>
              <a:t>其值为负</a:t>
            </a:r>
            <a:r>
              <a:rPr lang="en-US" altLang="x-none" dirty="0">
                <a:ea typeface="宋体" panose="02010600030101010101" pitchFamily="2" charset="-122"/>
              </a:rPr>
              <a:t>)</a:t>
            </a:r>
            <a:r>
              <a:rPr lang="zh-CN" altLang="en-US" dirty="0">
                <a:ea typeface="宋体" panose="02010600030101010101" pitchFamily="2" charset="-122"/>
              </a:rPr>
              <a:t>，如汉字“我”在计算机内的表示为</a:t>
            </a:r>
            <a:r>
              <a:rPr lang="en-US" altLang="x-none" dirty="0">
                <a:ea typeface="宋体" panose="02010600030101010101" pitchFamily="2" charset="-122"/>
              </a:rPr>
              <a:t>11001110 11010010.</a:t>
            </a:r>
            <a:endParaRPr lang="en-US" altLang="x-none" dirty="0">
              <a:ea typeface="宋体" panose="02010600030101010101" pitchFamily="2" charset="-122"/>
            </a:endParaRPr>
          </a:p>
          <a:p>
            <a:pPr lvl="0"/>
            <a:r>
              <a:rPr lang="en-US" altLang="x-none" dirty="0">
                <a:ea typeface="宋体" panose="02010600030101010101" pitchFamily="2" charset="-122"/>
              </a:rPr>
              <a:t>   </a:t>
            </a:r>
            <a:r>
              <a:rPr lang="zh-CN" altLang="en-US" dirty="0">
                <a:ea typeface="宋体" panose="02010600030101010101" pitchFamily="2" charset="-122"/>
              </a:rPr>
              <a:t>字形码：存储在计算机内的汉字需要在屏幕上显示或者打印机上输出时，需要知道汉字的字形信息，而汉字的机内码并不能表示汉字的字形信息，因此需要专门的字形码 。最通用的字形信息显示采用点阵的形式，即将汉字的字形分解成若干个“点”形成的点阵。每个点有黑白两种信息，有笔画的用黑表示，反之用白表示。汉字的点阵信息量是很大的，比如</a:t>
            </a:r>
            <a:r>
              <a:rPr lang="en-US" altLang="x-none" dirty="0">
                <a:ea typeface="宋体" panose="02010600030101010101" pitchFamily="2" charset="-122"/>
              </a:rPr>
              <a:t>16*16</a:t>
            </a:r>
            <a:r>
              <a:rPr lang="zh-CN" altLang="en-US" dirty="0">
                <a:ea typeface="宋体" panose="02010600030101010101" pitchFamily="2" charset="-122"/>
              </a:rPr>
              <a:t>的点阵需要用</a:t>
            </a:r>
            <a:r>
              <a:rPr lang="en-US" altLang="x-none" dirty="0">
                <a:ea typeface="宋体" panose="02010600030101010101" pitchFamily="2" charset="-122"/>
              </a:rPr>
              <a:t>256</a:t>
            </a:r>
            <a:r>
              <a:rPr lang="zh-CN" altLang="en-US" dirty="0">
                <a:ea typeface="宋体" panose="02010600030101010101" pitchFamily="2" charset="-122"/>
              </a:rPr>
              <a:t>位表示其信息，则需要</a:t>
            </a:r>
            <a:r>
              <a:rPr lang="en-US" altLang="x-none" dirty="0">
                <a:ea typeface="宋体" panose="02010600030101010101" pitchFamily="2" charset="-122"/>
              </a:rPr>
              <a:t>32</a:t>
            </a:r>
            <a:r>
              <a:rPr lang="zh-CN" altLang="en-US" dirty="0">
                <a:ea typeface="宋体" panose="02010600030101010101" pitchFamily="2" charset="-122"/>
              </a:rPr>
              <a:t>字节的空间。</a:t>
            </a:r>
            <a:endParaRPr lang="zh-CN" altLang="en-US" dirty="0">
              <a:ea typeface="宋体" panose="02010600030101010101" pitchFamily="2" charset="-122"/>
            </a:endParaRPr>
          </a:p>
          <a:p>
            <a:pPr lvl="0"/>
            <a:r>
              <a:rPr lang="zh-CN" altLang="en-US" dirty="0">
                <a:ea typeface="宋体" panose="02010600030101010101" pitchFamily="2" charset="-122"/>
              </a:rPr>
              <a:t>    计算机中存放了所有汉字的字形码组合起来的字形库也称字模库，当汉字输出或者显示的时候由专门的字形检索程序根据这个汉字的机内码在字模库中找出与之对应的字形码，然后根据字形码输出到显示设备上。</a:t>
            </a:r>
            <a:endParaRPr lang="zh-CN" altLang="en-US" dirty="0">
              <a:ea typeface="宋体" panose="02010600030101010101" pitchFamily="2" charset="-122"/>
            </a:endParaRPr>
          </a:p>
          <a:p>
            <a:pPr lvl="0"/>
            <a:r>
              <a:rPr lang="zh-CN" altLang="en-US" dirty="0">
                <a:ea typeface="宋体" panose="02010600030101010101" pitchFamily="2" charset="-122"/>
              </a:rPr>
              <a:t>    所以我们平常所看到的文本文件或者图片等在计算机上都是以二进制形式存储，只是在显示的时候以人所能够识别的方式呈现给我们。</a:t>
            </a:r>
            <a:endParaRPr lang="zh-CN" altLang="en-US"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6146" name="幻灯片图像占位符 6145"/>
          <p:cNvSpPr>
            <a:spLocks noGrp="1"/>
          </p:cNvSpPr>
          <p:nvPr>
            <p:ph type="sldImg"/>
          </p:nvPr>
        </p:nvSpPr>
        <p:spPr>
          <a:ln w="1"/>
        </p:spPr>
      </p:sp>
      <p:sp>
        <p:nvSpPr>
          <p:cNvPr id="6147" name="文本占位符 6146"/>
          <p:cNvSpPr>
            <a:spLocks noGrp="1"/>
          </p:cNvSpPr>
          <p:nvPr>
            <p:ph type="body" idx="1"/>
          </p:nvPr>
        </p:nvSpPr>
        <p:spPr>
          <a:ln w="1"/>
        </p:spPr>
        <p:txBody>
          <a:bodyPr anchor="ctr"/>
          <a:p>
            <a:pPr lvl="0"/>
            <a:r>
              <a:rPr lang="zh-CN" altLang="en-US" dirty="0">
                <a:ea typeface="宋体" panose="02010600030101010101" pitchFamily="2" charset="-122"/>
              </a:rPr>
              <a:t>文件是程序为了储存和使用有价值的数据,而存放在外存中的数据集合.</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2290" name="幻灯片图像占位符 12289"/>
          <p:cNvSpPr>
            <a:spLocks noGrp="1" noTextEdit="1"/>
          </p:cNvSpPr>
          <p:nvPr>
            <p:ph type="sldImg"/>
          </p:nvPr>
        </p:nvSpPr>
        <p:spPr/>
      </p:sp>
      <p:sp>
        <p:nvSpPr>
          <p:cNvPr id="12291" name="文本占位符 12290"/>
          <p:cNvSpPr>
            <a:spLocks noGrp="1"/>
          </p:cNvSpPr>
          <p:nvPr>
            <p:ph type="body" idx="1"/>
          </p:nvPr>
        </p:nvSpPr>
        <p:spPr/>
        <p:txBody>
          <a:bodyPr anchor="ctr"/>
          <a:p>
            <a:pPr lvl="0"/>
            <a:r>
              <a:rPr lang="en-US" altLang="x-none" dirty="0">
                <a:ea typeface="宋体" panose="02010600030101010101" pitchFamily="2" charset="-122"/>
              </a:rPr>
              <a:t>fgetc(),</a:t>
            </a:r>
            <a:r>
              <a:rPr lang="zh-CN" altLang="en-US" dirty="0">
                <a:ea typeface="宋体" panose="02010600030101010101" pitchFamily="2" charset="-122"/>
              </a:rPr>
              <a:t>返回值：若无错误发生，则返回所读取的字符；否则返回</a:t>
            </a:r>
            <a:r>
              <a:rPr lang="en-US" altLang="x-none" dirty="0">
                <a:ea typeface="宋体" panose="02010600030101010101" pitchFamily="2" charset="-122"/>
              </a:rPr>
              <a:t>EOF</a:t>
            </a:r>
            <a:r>
              <a:rPr lang="zh-CN" altLang="en-US" dirty="0">
                <a:ea typeface="宋体" panose="02010600030101010101" pitchFamily="2" charset="-122"/>
              </a:rPr>
              <a:t>符号常量。</a:t>
            </a:r>
            <a:endParaRPr lang="zh-CN" altLang="en-US" dirty="0">
              <a:ea typeface="宋体" panose="02010600030101010101" pitchFamily="2" charset="-122"/>
            </a:endParaRPr>
          </a:p>
          <a:p>
            <a:pPr lvl="0"/>
            <a:r>
              <a:rPr lang="en-US" altLang="x-none" dirty="0">
                <a:ea typeface="宋体" panose="02010600030101010101" pitchFamily="2" charset="-122"/>
              </a:rPr>
              <a:t>fgets(),</a:t>
            </a:r>
            <a:endParaRPr lang="en-US" altLang="x-none" dirty="0">
              <a:ea typeface="宋体" panose="02010600030101010101" pitchFamily="2" charset="-122"/>
            </a:endParaRPr>
          </a:p>
          <a:p>
            <a:pPr lvl="0"/>
            <a:r>
              <a:rPr lang="zh-CN" altLang="en-US" dirty="0">
                <a:ea typeface="宋体" panose="02010600030101010101" pitchFamily="2" charset="-122"/>
              </a:rPr>
              <a:t>功能：此函数会从</a:t>
            </a:r>
            <a:r>
              <a:rPr lang="en-US" altLang="x-none" dirty="0">
                <a:ea typeface="宋体" panose="02010600030101010101" pitchFamily="2" charset="-122"/>
              </a:rPr>
              <a:t>stream</a:t>
            </a:r>
            <a:r>
              <a:rPr lang="zh-CN" altLang="en-US" dirty="0">
                <a:ea typeface="宋体" panose="02010600030101010101" pitchFamily="2" charset="-122"/>
              </a:rPr>
              <a:t>指向的文件中读取一系列字符串，然后存入</a:t>
            </a:r>
            <a:r>
              <a:rPr lang="en-US" altLang="x-none" dirty="0">
                <a:ea typeface="宋体" panose="02010600030101010101" pitchFamily="2" charset="-122"/>
              </a:rPr>
              <a:t>string</a:t>
            </a:r>
            <a:r>
              <a:rPr lang="zh-CN" altLang="en-US" dirty="0">
                <a:ea typeface="宋体" panose="02010600030101010101" pitchFamily="2" charset="-122"/>
              </a:rPr>
              <a:t>指定的缓冲区中。字符的读入动作将持续到遇见换行字符</a:t>
            </a:r>
            <a:r>
              <a:rPr lang="en-US" altLang="x-none" dirty="0">
                <a:ea typeface="宋体" panose="02010600030101010101" pitchFamily="2" charset="-122"/>
              </a:rPr>
              <a:t>\n</a:t>
            </a:r>
            <a:r>
              <a:rPr lang="zh-CN" altLang="en-US" dirty="0">
                <a:ea typeface="宋体" panose="02010600030101010101" pitchFamily="2" charset="-122"/>
              </a:rPr>
              <a:t>或</a:t>
            </a:r>
            <a:endParaRPr lang="zh-CN" altLang="en-US" dirty="0">
              <a:ea typeface="宋体" panose="02010600030101010101" pitchFamily="2" charset="-122"/>
            </a:endParaRPr>
          </a:p>
          <a:p>
            <a:pPr lvl="0"/>
            <a:r>
              <a:rPr lang="zh-CN" altLang="en-US" dirty="0">
                <a:ea typeface="宋体" panose="02010600030101010101" pitchFamily="2" charset="-122"/>
              </a:rPr>
              <a:t>所读入的字符数比</a:t>
            </a:r>
            <a:r>
              <a:rPr lang="en-US" altLang="x-none" dirty="0">
                <a:ea typeface="宋体" panose="02010600030101010101" pitchFamily="2" charset="-122"/>
              </a:rPr>
              <a:t>maxchar</a:t>
            </a:r>
            <a:r>
              <a:rPr lang="zh-CN" altLang="en-US" dirty="0">
                <a:ea typeface="宋体" panose="02010600030101010101" pitchFamily="2" charset="-122"/>
              </a:rPr>
              <a:t>所指定的数值少</a:t>
            </a:r>
            <a:r>
              <a:rPr lang="en-US" altLang="x-none" dirty="0">
                <a:ea typeface="宋体" panose="02010600030101010101" pitchFamily="2" charset="-122"/>
              </a:rPr>
              <a:t>1</a:t>
            </a:r>
            <a:r>
              <a:rPr lang="zh-CN" altLang="en-US" dirty="0">
                <a:ea typeface="宋体" panose="02010600030101010101" pitchFamily="2" charset="-122"/>
              </a:rPr>
              <a:t>为止。当最后一个字符读入缓冲区后，会自动加入空字符</a:t>
            </a:r>
            <a:r>
              <a:rPr lang="en-US" altLang="x-none" dirty="0">
                <a:ea typeface="宋体" panose="02010600030101010101" pitchFamily="2" charset="-122"/>
              </a:rPr>
              <a:t>\0,</a:t>
            </a:r>
            <a:r>
              <a:rPr lang="zh-CN" altLang="en-US" dirty="0">
                <a:ea typeface="宋体" panose="02010600030101010101" pitchFamily="2" charset="-122"/>
              </a:rPr>
              <a:t>以便转变成一个字符串。任何一个</a:t>
            </a:r>
            <a:endParaRPr lang="zh-CN" altLang="en-US" dirty="0">
              <a:ea typeface="宋体" panose="02010600030101010101" pitchFamily="2" charset="-122"/>
            </a:endParaRPr>
          </a:p>
          <a:p>
            <a:pPr lvl="0"/>
            <a:r>
              <a:rPr lang="zh-CN" altLang="en-US" dirty="0">
                <a:ea typeface="宋体" panose="02010600030101010101" pitchFamily="2" charset="-122"/>
              </a:rPr>
              <a:t>换行符也会包含在此字符串中。</a:t>
            </a:r>
            <a:endParaRPr lang="zh-CN" altLang="en-US" dirty="0">
              <a:ea typeface="宋体" panose="02010600030101010101" pitchFamily="2" charset="-122"/>
            </a:endParaRPr>
          </a:p>
          <a:p>
            <a:pPr lvl="0"/>
            <a:r>
              <a:rPr lang="zh-CN" altLang="en-US" dirty="0">
                <a:ea typeface="宋体" panose="02010600030101010101" pitchFamily="2" charset="-122"/>
              </a:rPr>
              <a:t>返回值：若成功，则返回</a:t>
            </a:r>
            <a:r>
              <a:rPr lang="en-US" altLang="x-none" dirty="0">
                <a:ea typeface="宋体" panose="02010600030101010101" pitchFamily="2" charset="-122"/>
              </a:rPr>
              <a:t>string</a:t>
            </a:r>
            <a:r>
              <a:rPr lang="zh-CN" altLang="en-US" dirty="0">
                <a:ea typeface="宋体" panose="02010600030101010101" pitchFamily="2" charset="-122"/>
              </a:rPr>
              <a:t>的地址；若发生错误，则返回一</a:t>
            </a:r>
            <a:r>
              <a:rPr lang="en-US" altLang="x-none" dirty="0">
                <a:ea typeface="宋体" panose="02010600030101010101" pitchFamily="2" charset="-122"/>
              </a:rPr>
              <a:t>NULL</a:t>
            </a:r>
            <a:r>
              <a:rPr lang="zh-CN" altLang="en-US" dirty="0">
                <a:ea typeface="宋体" panose="02010600030101010101" pitchFamily="2" charset="-122"/>
              </a:rPr>
              <a:t>值。可以利用</a:t>
            </a:r>
            <a:r>
              <a:rPr lang="en-US" altLang="x-none" dirty="0">
                <a:ea typeface="宋体" panose="02010600030101010101" pitchFamily="2" charset="-122"/>
              </a:rPr>
              <a:t>ferror</a:t>
            </a:r>
            <a:r>
              <a:rPr lang="zh-CN" altLang="en-US" dirty="0">
                <a:ea typeface="宋体" panose="02010600030101010101" pitchFamily="2" charset="-122"/>
              </a:rPr>
              <a:t>来判断是否由错误所造成，或是由</a:t>
            </a:r>
            <a:r>
              <a:rPr lang="en-US" altLang="x-none" dirty="0">
                <a:ea typeface="宋体" panose="02010600030101010101" pitchFamily="2" charset="-122"/>
              </a:rPr>
              <a:t>feof()</a:t>
            </a:r>
            <a:r>
              <a:rPr lang="zh-CN" altLang="en-US" dirty="0">
                <a:ea typeface="宋体" panose="02010600030101010101" pitchFamily="2" charset="-122"/>
              </a:rPr>
              <a:t>函数来判断</a:t>
            </a:r>
            <a:endParaRPr lang="zh-CN" altLang="en-US" dirty="0">
              <a:ea typeface="宋体" panose="02010600030101010101" pitchFamily="2" charset="-122"/>
            </a:endParaRPr>
          </a:p>
          <a:p>
            <a:pPr lvl="0"/>
            <a:r>
              <a:rPr lang="zh-CN" altLang="en-US" dirty="0">
                <a:ea typeface="宋体" panose="02010600030101010101" pitchFamily="2" charset="-122"/>
              </a:rPr>
              <a:t>是否已到达文件结束处。</a:t>
            </a:r>
            <a:endParaRPr lang="zh-CN" altLang="en-US" dirty="0">
              <a:ea typeface="宋体" panose="02010600030101010101" pitchFamily="2" charset="-122"/>
            </a:endParaRPr>
          </a:p>
          <a:p>
            <a:pPr lvl="0"/>
            <a:endParaRPr lang="en-US" altLang="x-none"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6386" name="幻灯片图像占位符 16385"/>
          <p:cNvSpPr>
            <a:spLocks noGrp="1" noTextEdit="1"/>
          </p:cNvSpPr>
          <p:nvPr>
            <p:ph type="sldImg"/>
          </p:nvPr>
        </p:nvSpPr>
        <p:spPr/>
      </p:sp>
      <p:sp>
        <p:nvSpPr>
          <p:cNvPr id="16387" name="文本占位符 16386"/>
          <p:cNvSpPr>
            <a:spLocks noGrp="1"/>
          </p:cNvSpPr>
          <p:nvPr>
            <p:ph type="body" idx="1"/>
          </p:nvPr>
        </p:nvSpPr>
        <p:spPr/>
        <p:txBody>
          <a:bodyPr anchor="ctr"/>
          <a:p>
            <a:pPr lvl="0"/>
            <a:r>
              <a:rPr lang="en-US" altLang="x-none" dirty="0">
                <a:ea typeface="宋体" panose="02010600030101010101" pitchFamily="2" charset="-122"/>
              </a:rPr>
              <a:t>fread()</a:t>
            </a:r>
            <a:r>
              <a:rPr lang="zh-CN" altLang="en-US" dirty="0">
                <a:ea typeface="宋体" panose="02010600030101010101" pitchFamily="2" charset="-122"/>
              </a:rPr>
              <a:t>返回值：若读取成功，则返回所读取的数据项数；当发生错误或还未读到</a:t>
            </a:r>
            <a:r>
              <a:rPr lang="en-US" altLang="x-none" dirty="0">
                <a:ea typeface="宋体" panose="02010600030101010101" pitchFamily="2" charset="-122"/>
              </a:rPr>
              <a:t>n</a:t>
            </a:r>
            <a:r>
              <a:rPr lang="zh-CN" altLang="en-US" dirty="0">
                <a:ea typeface="宋体" panose="02010600030101010101" pitchFamily="2" charset="-122"/>
              </a:rPr>
              <a:t>个项目就已经遇到文件尾，则返回数目小于</a:t>
            </a:r>
            <a:r>
              <a:rPr lang="en-US" altLang="x-none" dirty="0">
                <a:ea typeface="宋体" panose="02010600030101010101" pitchFamily="2" charset="-122"/>
              </a:rPr>
              <a:t>n</a:t>
            </a:r>
            <a:r>
              <a:rPr lang="zh-CN" altLang="en-US" dirty="0">
                <a:ea typeface="宋体" panose="02010600030101010101" pitchFamily="2" charset="-122"/>
              </a:rPr>
              <a:t>。</a:t>
            </a:r>
            <a:endParaRPr lang="zh-CN" altLang="en-US" dirty="0">
              <a:ea typeface="宋体" panose="02010600030101010101" pitchFamily="2" charset="-122"/>
            </a:endParaRPr>
          </a:p>
          <a:p>
            <a:pPr lvl="0"/>
            <a:endParaRPr lang="zh-CN" altLang="en-US"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8434" name="幻灯片图像占位符 18433"/>
          <p:cNvSpPr>
            <a:spLocks noGrp="1" noTextEdit="1"/>
          </p:cNvSpPr>
          <p:nvPr>
            <p:ph type="sldImg"/>
          </p:nvPr>
        </p:nvSpPr>
        <p:spPr/>
      </p:sp>
      <p:sp>
        <p:nvSpPr>
          <p:cNvPr id="18435" name="文本占位符 18434"/>
          <p:cNvSpPr>
            <a:spLocks noGrp="1"/>
          </p:cNvSpPr>
          <p:nvPr>
            <p:ph type="body" idx="1"/>
          </p:nvPr>
        </p:nvSpPr>
        <p:spPr/>
        <p:txBody>
          <a:bodyPr anchor="ctr"/>
          <a:p>
            <a:pPr lvl="0"/>
            <a:r>
              <a:rPr lang="en-US" altLang="x-none" dirty="0">
                <a:ea typeface="宋体" panose="02010600030101010101" pitchFamily="2" charset="-122"/>
              </a:rPr>
              <a:t>fread()</a:t>
            </a:r>
            <a:r>
              <a:rPr lang="zh-CN" altLang="en-US" dirty="0">
                <a:ea typeface="宋体" panose="02010600030101010101" pitchFamily="2" charset="-122"/>
              </a:rPr>
              <a:t>返回值：若读取成功，则返回所读取的数据项数；当发生错误或还未读到</a:t>
            </a:r>
            <a:r>
              <a:rPr lang="en-US" altLang="x-none" dirty="0">
                <a:ea typeface="宋体" panose="02010600030101010101" pitchFamily="2" charset="-122"/>
              </a:rPr>
              <a:t>n</a:t>
            </a:r>
            <a:r>
              <a:rPr lang="zh-CN" altLang="en-US" dirty="0">
                <a:ea typeface="宋体" panose="02010600030101010101" pitchFamily="2" charset="-122"/>
              </a:rPr>
              <a:t>个项目就已经遇到文件尾，则返回数目小于</a:t>
            </a:r>
            <a:r>
              <a:rPr lang="en-US" altLang="x-none" dirty="0">
                <a:ea typeface="宋体" panose="02010600030101010101" pitchFamily="2" charset="-122"/>
              </a:rPr>
              <a:t>n</a:t>
            </a:r>
            <a:r>
              <a:rPr lang="zh-CN" altLang="en-US" dirty="0">
                <a:ea typeface="宋体" panose="02010600030101010101" pitchFamily="2" charset="-122"/>
              </a:rPr>
              <a:t>。</a:t>
            </a:r>
            <a:endParaRPr lang="zh-CN" altLang="en-US" dirty="0">
              <a:ea typeface="宋体" panose="02010600030101010101" pitchFamily="2" charset="-122"/>
            </a:endParaRPr>
          </a:p>
          <a:p>
            <a:pPr lvl="0"/>
            <a:endParaRPr lang="zh-CN" altLang="en-US"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0482" name="幻灯片图像占位符 20481"/>
          <p:cNvSpPr>
            <a:spLocks noGrp="1" noTextEdit="1"/>
          </p:cNvSpPr>
          <p:nvPr>
            <p:ph type="sldImg"/>
          </p:nvPr>
        </p:nvSpPr>
        <p:spPr/>
      </p:sp>
      <p:sp>
        <p:nvSpPr>
          <p:cNvPr id="20483" name="文本占位符 20482"/>
          <p:cNvSpPr>
            <a:spLocks noGrp="1"/>
          </p:cNvSpPr>
          <p:nvPr>
            <p:ph type="body" idx="1"/>
          </p:nvPr>
        </p:nvSpPr>
        <p:spPr/>
        <p:txBody>
          <a:bodyPr anchor="ctr"/>
          <a:p>
            <a:pPr lvl="0"/>
            <a:r>
              <a:rPr lang="en-US" altLang="x-none" dirty="0">
                <a:ea typeface="宋体" panose="02010600030101010101" pitchFamily="2" charset="-122"/>
              </a:rPr>
              <a:t>fread()</a:t>
            </a:r>
            <a:r>
              <a:rPr lang="zh-CN" altLang="en-US" dirty="0">
                <a:ea typeface="宋体" panose="02010600030101010101" pitchFamily="2" charset="-122"/>
              </a:rPr>
              <a:t>返回值：若读取成功，则返回所读取的数据项数；当发生错误或还未读到</a:t>
            </a:r>
            <a:r>
              <a:rPr lang="en-US" altLang="x-none" dirty="0">
                <a:ea typeface="宋体" panose="02010600030101010101" pitchFamily="2" charset="-122"/>
              </a:rPr>
              <a:t>n</a:t>
            </a:r>
            <a:r>
              <a:rPr lang="zh-CN" altLang="en-US" dirty="0">
                <a:ea typeface="宋体" panose="02010600030101010101" pitchFamily="2" charset="-122"/>
              </a:rPr>
              <a:t>个项目就已经遇到文件尾，则返回数目小于</a:t>
            </a:r>
            <a:r>
              <a:rPr lang="en-US" altLang="x-none" dirty="0">
                <a:ea typeface="宋体" panose="02010600030101010101" pitchFamily="2" charset="-122"/>
              </a:rPr>
              <a:t>n</a:t>
            </a:r>
            <a:r>
              <a:rPr lang="zh-CN" altLang="en-US" dirty="0">
                <a:ea typeface="宋体" panose="02010600030101010101" pitchFamily="2" charset="-122"/>
              </a:rPr>
              <a:t>。</a:t>
            </a:r>
            <a:endParaRPr lang="zh-CN" altLang="en-US" dirty="0">
              <a:ea typeface="宋体" panose="02010600030101010101" pitchFamily="2" charset="-122"/>
            </a:endParaRPr>
          </a:p>
          <a:p>
            <a:pPr lvl="0"/>
            <a:endParaRPr lang="zh-CN" altLang="en-US"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2530" name="幻灯片图像占位符 22529"/>
          <p:cNvSpPr>
            <a:spLocks noGrp="1" noTextEdit="1"/>
          </p:cNvSpPr>
          <p:nvPr>
            <p:ph type="sldImg"/>
          </p:nvPr>
        </p:nvSpPr>
        <p:spPr/>
      </p:sp>
      <p:sp>
        <p:nvSpPr>
          <p:cNvPr id="22531" name="文本占位符 22530"/>
          <p:cNvSpPr>
            <a:spLocks noGrp="1"/>
          </p:cNvSpPr>
          <p:nvPr>
            <p:ph type="body" idx="1"/>
          </p:nvPr>
        </p:nvSpPr>
        <p:spPr/>
        <p:txBody>
          <a:bodyPr anchor="ctr"/>
          <a:p>
            <a:pPr lvl="0"/>
            <a:r>
              <a:rPr lang="en-US" altLang="x-none" dirty="0">
                <a:ea typeface="宋体" panose="02010600030101010101" pitchFamily="2" charset="-122"/>
              </a:rPr>
              <a:t>fread()</a:t>
            </a:r>
            <a:r>
              <a:rPr lang="zh-CN" altLang="en-US" dirty="0">
                <a:ea typeface="宋体" panose="02010600030101010101" pitchFamily="2" charset="-122"/>
              </a:rPr>
              <a:t>返回值：若读取成功，则返回所读取的数据项数；当发生错误或还未读到</a:t>
            </a:r>
            <a:r>
              <a:rPr lang="en-US" altLang="x-none" dirty="0">
                <a:ea typeface="宋体" panose="02010600030101010101" pitchFamily="2" charset="-122"/>
              </a:rPr>
              <a:t>n</a:t>
            </a:r>
            <a:r>
              <a:rPr lang="zh-CN" altLang="en-US" dirty="0">
                <a:ea typeface="宋体" panose="02010600030101010101" pitchFamily="2" charset="-122"/>
              </a:rPr>
              <a:t>个项目就已经遇到文件尾，则返回数目小于</a:t>
            </a:r>
            <a:r>
              <a:rPr lang="en-US" altLang="x-none" dirty="0">
                <a:ea typeface="宋体" panose="02010600030101010101" pitchFamily="2" charset="-122"/>
              </a:rPr>
              <a:t>n</a:t>
            </a:r>
            <a:r>
              <a:rPr lang="zh-CN" altLang="en-US" dirty="0">
                <a:ea typeface="宋体" panose="02010600030101010101" pitchFamily="2" charset="-122"/>
              </a:rPr>
              <a:t>。</a:t>
            </a:r>
            <a:endParaRPr lang="zh-CN" altLang="en-US" dirty="0">
              <a:ea typeface="宋体" panose="02010600030101010101" pitchFamily="2" charset="-122"/>
            </a:endParaRPr>
          </a:p>
          <a:p>
            <a:pPr lvl="0"/>
            <a:endParaRPr lang="zh-CN" altLang="en-US"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39938" name="幻灯片图像占位符 39937"/>
          <p:cNvSpPr>
            <a:spLocks noGrp="1" noTextEdit="1"/>
          </p:cNvSpPr>
          <p:nvPr>
            <p:ph type="sldImg"/>
          </p:nvPr>
        </p:nvSpPr>
        <p:spPr/>
      </p:sp>
      <p:sp>
        <p:nvSpPr>
          <p:cNvPr id="39939" name="文本占位符 39938"/>
          <p:cNvSpPr>
            <a:spLocks noGrp="1"/>
          </p:cNvSpPr>
          <p:nvPr>
            <p:ph type="body" idx="1"/>
          </p:nvPr>
        </p:nvSpPr>
        <p:spPr/>
        <p:txBody>
          <a:bodyPr anchor="ctr"/>
          <a:p>
            <a:pPr lvl="0"/>
            <a:r>
              <a:rPr lang="zh-CN" altLang="en-US" b="1" dirty="0">
                <a:ea typeface="宋体" panose="02010600030101010101" pitchFamily="2" charset="-122"/>
              </a:rPr>
              <a:t>来自</a:t>
            </a:r>
            <a:r>
              <a:rPr lang="en-US" altLang="x-none" b="1" dirty="0">
                <a:ea typeface="宋体" panose="02010600030101010101" pitchFamily="2" charset="-122"/>
              </a:rPr>
              <a:t>&lt;C</a:t>
            </a:r>
            <a:r>
              <a:rPr lang="zh-CN" altLang="en-US" b="1" dirty="0">
                <a:ea typeface="宋体" panose="02010600030101010101" pitchFamily="2" charset="-122"/>
              </a:rPr>
              <a:t>常见问题集</a:t>
            </a:r>
            <a:r>
              <a:rPr lang="en-US" altLang="x-none" b="1" dirty="0">
                <a:ea typeface="宋体" panose="02010600030101010101" pitchFamily="2" charset="-122"/>
              </a:rPr>
              <a:t>&gt;</a:t>
            </a:r>
            <a:endParaRPr lang="en-US" altLang="x-none" b="1" dirty="0">
              <a:ea typeface="宋体" panose="02010600030101010101" pitchFamily="2" charset="-122"/>
            </a:endParaRPr>
          </a:p>
          <a:p>
            <a:pPr lvl="0"/>
            <a:r>
              <a:rPr lang="en-US" altLang="x-none" b="1" dirty="0">
                <a:ea typeface="宋体" panose="02010600030101010101" pitchFamily="2" charset="-122"/>
              </a:rPr>
              <a:t>13.26 </a:t>
            </a:r>
            <a:r>
              <a:rPr lang="zh-CN" altLang="en-US" b="1" dirty="0">
                <a:ea typeface="宋体" panose="02010600030101010101" pitchFamily="2" charset="-122"/>
              </a:rPr>
              <a:t>我想用 </a:t>
            </a:r>
            <a:r>
              <a:rPr lang="en-US" altLang="x-none" b="1" dirty="0">
                <a:ea typeface="宋体" panose="02010600030101010101" pitchFamily="2" charset="-122"/>
              </a:rPr>
              <a:t>``r+“ </a:t>
            </a:r>
            <a:r>
              <a:rPr lang="zh-CN" altLang="en-US" b="1" dirty="0">
                <a:ea typeface="宋体" panose="02010600030101010101" pitchFamily="2" charset="-122"/>
              </a:rPr>
              <a:t>打开一个文件</a:t>
            </a:r>
            <a:r>
              <a:rPr lang="en-US" altLang="x-none" b="1" dirty="0">
                <a:ea typeface="宋体" panose="02010600030101010101" pitchFamily="2" charset="-122"/>
              </a:rPr>
              <a:t>, </a:t>
            </a:r>
            <a:r>
              <a:rPr lang="zh-CN" altLang="en-US" b="1" dirty="0">
                <a:ea typeface="宋体" panose="02010600030101010101" pitchFamily="2" charset="-122"/>
              </a:rPr>
              <a:t>读出一个字符串</a:t>
            </a:r>
            <a:r>
              <a:rPr lang="en-US" altLang="x-none" b="1" dirty="0">
                <a:ea typeface="宋体" panose="02010600030101010101" pitchFamily="2" charset="-122"/>
              </a:rPr>
              <a:t>, </a:t>
            </a:r>
            <a:r>
              <a:rPr lang="zh-CN" altLang="en-US" b="1" dirty="0">
                <a:ea typeface="宋体" panose="02010600030101010101" pitchFamily="2" charset="-122"/>
              </a:rPr>
              <a:t>修改之后再写入</a:t>
            </a:r>
            <a:r>
              <a:rPr lang="en-US" altLang="x-none" b="1" dirty="0">
                <a:ea typeface="宋体" panose="02010600030101010101" pitchFamily="2" charset="-122"/>
              </a:rPr>
              <a:t>, </a:t>
            </a:r>
            <a:r>
              <a:rPr lang="zh-CN" altLang="en-US" b="1" dirty="0">
                <a:ea typeface="宋体" panose="02010600030101010101" pitchFamily="2" charset="-122"/>
              </a:rPr>
              <a:t>从而就地更新一个文件。可是这样不行。 </a:t>
            </a:r>
            <a:endParaRPr lang="zh-CN" altLang="en-US" b="1" dirty="0">
              <a:ea typeface="宋体" panose="02010600030101010101" pitchFamily="2" charset="-122"/>
            </a:endParaRPr>
          </a:p>
          <a:p>
            <a:pPr lvl="0"/>
            <a:r>
              <a:rPr lang="zh-CN" altLang="en-US" dirty="0">
                <a:ea typeface="宋体" panose="02010600030101010101" pitchFamily="2" charset="-122"/>
              </a:rPr>
              <a:t>确保在写操作之前先调用 </a:t>
            </a:r>
            <a:r>
              <a:rPr lang="en-US" altLang="x-none" dirty="0">
                <a:ea typeface="宋体" panose="02010600030101010101" pitchFamily="2" charset="-122"/>
              </a:rPr>
              <a:t>fseek, </a:t>
            </a:r>
            <a:r>
              <a:rPr lang="zh-CN" altLang="en-US" dirty="0">
                <a:ea typeface="宋体" panose="02010600030101010101" pitchFamily="2" charset="-122"/>
              </a:rPr>
              <a:t>回到你准备覆盖的字串的开始</a:t>
            </a:r>
            <a:r>
              <a:rPr lang="en-US" altLang="x-none" dirty="0">
                <a:ea typeface="宋体" panose="02010600030101010101" pitchFamily="2" charset="-122"/>
              </a:rPr>
              <a:t>, </a:t>
            </a:r>
            <a:r>
              <a:rPr lang="zh-CN" altLang="en-US" dirty="0">
                <a:ea typeface="宋体" panose="02010600030101010101" pitchFamily="2" charset="-122"/>
              </a:rPr>
              <a:t>况且在读写  </a:t>
            </a:r>
            <a:r>
              <a:rPr lang="en-US" altLang="x-none" dirty="0">
                <a:ea typeface="宋体" panose="02010600030101010101" pitchFamily="2" charset="-122"/>
              </a:rPr>
              <a:t>``+" </a:t>
            </a:r>
            <a:r>
              <a:rPr lang="zh-CN" altLang="en-US" dirty="0">
                <a:ea typeface="宋体" panose="02010600030101010101" pitchFamily="2" charset="-122"/>
              </a:rPr>
              <a:t>模式下的读和写操作之间总是需要 </a:t>
            </a:r>
            <a:r>
              <a:rPr lang="en-US" altLang="x-none" dirty="0">
                <a:ea typeface="宋体" panose="02010600030101010101" pitchFamily="2" charset="-122"/>
              </a:rPr>
              <a:t>fseek </a:t>
            </a:r>
            <a:r>
              <a:rPr lang="zh-CN" altLang="en-US" dirty="0">
                <a:ea typeface="宋体" panose="02010600030101010101" pitchFamily="2" charset="-122"/>
              </a:rPr>
              <a:t>或 </a:t>
            </a:r>
            <a:r>
              <a:rPr lang="en-US" altLang="x-none" dirty="0">
                <a:ea typeface="宋体" panose="02010600030101010101" pitchFamily="2" charset="-122"/>
              </a:rPr>
              <a:t>fflush</a:t>
            </a:r>
            <a:r>
              <a:rPr lang="zh-CN" altLang="en-US" dirty="0">
                <a:ea typeface="宋体" panose="02010600030101010101" pitchFamily="2" charset="-122"/>
              </a:rPr>
              <a:t>。同时</a:t>
            </a:r>
            <a:r>
              <a:rPr lang="en-US" altLang="x-none" dirty="0">
                <a:ea typeface="宋体" panose="02010600030101010101" pitchFamily="2" charset="-122"/>
              </a:rPr>
              <a:t>, </a:t>
            </a:r>
            <a:r>
              <a:rPr lang="zh-CN" altLang="en-US" dirty="0">
                <a:ea typeface="宋体" panose="02010600030101010101" pitchFamily="2" charset="-122"/>
              </a:rPr>
              <a:t>记住改写同样数量的字符</a:t>
            </a:r>
            <a:r>
              <a:rPr lang="en-US" altLang="x-none" dirty="0">
                <a:ea typeface="宋体" panose="02010600030101010101" pitchFamily="2" charset="-122"/>
              </a:rPr>
              <a:t>, </a:t>
            </a:r>
            <a:r>
              <a:rPr lang="zh-CN" altLang="en-US" dirty="0">
                <a:ea typeface="宋体" panose="02010600030101010101" pitchFamily="2" charset="-122"/>
              </a:rPr>
              <a:t>而且在文本模式下改写可能会在改写处把文件长度截断</a:t>
            </a:r>
            <a:r>
              <a:rPr lang="en-US" altLang="x-none" dirty="0">
                <a:ea typeface="宋体" panose="02010600030101010101" pitchFamily="2" charset="-122"/>
              </a:rPr>
              <a:t>, </a:t>
            </a:r>
            <a:r>
              <a:rPr lang="zh-CN" altLang="en-US" dirty="0">
                <a:ea typeface="宋体" panose="02010600030101010101" pitchFamily="2" charset="-122"/>
              </a:rPr>
              <a:t>因而你可能需要保存行长度。参见问题 </a:t>
            </a:r>
            <a:r>
              <a:rPr lang="en-US" altLang="x-none" dirty="0">
                <a:ea typeface="宋体" panose="02010600030101010101" pitchFamily="2" charset="-122"/>
                <a:hlinkClick r:id="rId3"/>
              </a:rPr>
              <a:t>19.17</a:t>
            </a:r>
            <a:r>
              <a:rPr lang="zh-CN" altLang="en-US" dirty="0">
                <a:ea typeface="宋体" panose="02010600030101010101" pitchFamily="2" charset="-122"/>
              </a:rPr>
              <a:t>。 </a:t>
            </a:r>
            <a:endParaRPr lang="zh-CN" altLang="en-US"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5" name="页脚占位符 4"/>
          <p:cNvSpPr>
            <a:spLocks noGrp="1"/>
          </p:cNvSpPr>
          <p:nvPr>
            <p:ph type="ftr" sz="quarter" idx="11"/>
          </p:nvPr>
        </p:nvSpPr>
        <p:spPr/>
        <p:txBody>
          <a:bodyPr/>
          <a:lstStyle/>
          <a:p>
            <a:pPr lvl="0">
              <a:spcBef>
                <a:spcPct val="50000"/>
              </a:spcBef>
            </a:pPr>
            <a:endParaRPr lang="zh-CN" altLang="en-US" dirty="0"/>
          </a:p>
        </p:txBody>
      </p:sp>
      <p:sp>
        <p:nvSpPr>
          <p:cNvPr id="6" name="灯片编号占位符 5"/>
          <p:cNvSpPr>
            <a:spLocks noGrp="1"/>
          </p:cNvSpPr>
          <p:nvPr>
            <p:ph type="sldNum" sz="quarter" idx="12"/>
          </p:nvPr>
        </p:nvSpPr>
        <p:spPr/>
        <p:txBody>
          <a:bodyPr/>
          <a:lstStyle/>
          <a:p>
            <a:pPr lvl="0">
              <a:spcBef>
                <a:spcPct val="50000"/>
              </a:spcBef>
            </a:pPr>
            <a:fld id="{9A0DB2DC-4C9A-4742-B13C-FB6460FD3503}" type="slidenum">
              <a:rPr lang="zh-CN" altLang="en-US" dirty="0"/>
            </a:fld>
            <a:endParaRPr lang="zh-CN" alt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a:spcBef>
                <a:spcPct val="50000"/>
              </a:spcBef>
            </a:pPr>
            <a:endParaRPr lang="zh-CN" altLang="en-US" dirty="0"/>
          </a:p>
        </p:txBody>
      </p:sp>
      <p:sp>
        <p:nvSpPr>
          <p:cNvPr id="6" name="灯片编号占位符 5"/>
          <p:cNvSpPr>
            <a:spLocks noGrp="1"/>
          </p:cNvSpPr>
          <p:nvPr>
            <p:ph type="sldNum" sz="quarter" idx="12"/>
          </p:nvPr>
        </p:nvSpPr>
        <p:spPr/>
        <p:txBody>
          <a:bodyPr/>
          <a:lstStyle/>
          <a:p>
            <a:pPr lvl="0">
              <a:spcBef>
                <a:spcPct val="50000"/>
              </a:spcBef>
            </a:pPr>
            <a:fld id="{9A0DB2DC-4C9A-4742-B13C-FB6460FD3503}" type="slidenum">
              <a:rPr lang="zh-CN" altLang="en-US" dirty="0"/>
            </a:fld>
            <a:endParaRPr lang="zh-CN" alt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3" cy="55260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04813"/>
            <a:ext cx="6141669" cy="55260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a:spcBef>
                <a:spcPct val="50000"/>
              </a:spcBef>
            </a:pPr>
            <a:endParaRPr lang="zh-CN" altLang="en-US" dirty="0"/>
          </a:p>
        </p:txBody>
      </p:sp>
      <p:sp>
        <p:nvSpPr>
          <p:cNvPr id="6" name="灯片编号占位符 5"/>
          <p:cNvSpPr>
            <a:spLocks noGrp="1"/>
          </p:cNvSpPr>
          <p:nvPr>
            <p:ph type="sldNum" sz="quarter" idx="12"/>
          </p:nvPr>
        </p:nvSpPr>
        <p:spPr/>
        <p:txBody>
          <a:bodyPr/>
          <a:lstStyle/>
          <a:p>
            <a:pPr lvl="0">
              <a:spcBef>
                <a:spcPct val="50000"/>
              </a:spcBef>
            </a:pPr>
            <a:fld id="{9A0DB2DC-4C9A-4742-B13C-FB6460FD3503}" type="slidenum">
              <a:rPr lang="zh-CN" altLang="en-US" dirty="0"/>
            </a:fld>
            <a:endParaRPr lang="zh-CN" alt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404813"/>
            <a:ext cx="8350250" cy="55260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1"/>
          </p:nvPr>
        </p:nvSpPr>
        <p:spPr/>
        <p:txBody>
          <a:bodyPr/>
          <a:lstStyle/>
          <a:p>
            <a:pPr lvl="0">
              <a:spcBef>
                <a:spcPct val="50000"/>
              </a:spcBef>
            </a:pPr>
            <a:endParaRPr lang="zh-CN" altLang="en-US" dirty="0"/>
          </a:p>
        </p:txBody>
      </p:sp>
      <p:sp>
        <p:nvSpPr>
          <p:cNvPr id="5" name="灯片编号占位符 4"/>
          <p:cNvSpPr>
            <a:spLocks noGrp="1"/>
          </p:cNvSpPr>
          <p:nvPr>
            <p:ph type="sldNum" sz="quarter" idx="12"/>
          </p:nvPr>
        </p:nvSpPr>
        <p:spPr/>
        <p:txBody>
          <a:bodyPr/>
          <a:lstStyle/>
          <a:p>
            <a:pPr lvl="0">
              <a:spcBef>
                <a:spcPct val="50000"/>
              </a:spcBef>
            </a:pPr>
            <a:fld id="{9A0DB2DC-4C9A-4742-B13C-FB6460FD3503}" type="slidenum">
              <a:rPr lang="zh-CN" altLang="en-US" dirty="0"/>
            </a:fld>
            <a:endParaRPr lang="zh-CN" alt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a:spcBef>
                <a:spcPct val="50000"/>
              </a:spcBef>
            </a:pPr>
            <a:endParaRPr lang="zh-CN" altLang="en-US" dirty="0"/>
          </a:p>
        </p:txBody>
      </p:sp>
      <p:sp>
        <p:nvSpPr>
          <p:cNvPr id="6" name="灯片编号占位符 5"/>
          <p:cNvSpPr>
            <a:spLocks noGrp="1"/>
          </p:cNvSpPr>
          <p:nvPr>
            <p:ph type="sldNum" sz="quarter" idx="12"/>
          </p:nvPr>
        </p:nvSpPr>
        <p:spPr/>
        <p:txBody>
          <a:bodyPr/>
          <a:lstStyle/>
          <a:p>
            <a:pPr lvl="0">
              <a:spcBef>
                <a:spcPct val="50000"/>
              </a:spcBef>
            </a:pPr>
            <a:fld id="{9A0DB2DC-4C9A-4742-B13C-FB6460FD3503}" type="slidenum">
              <a:rPr lang="zh-CN" altLang="en-US" dirty="0"/>
            </a:fld>
            <a:endParaRPr lang="zh-CN" alt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1"/>
          </p:nvPr>
        </p:nvSpPr>
        <p:spPr/>
        <p:txBody>
          <a:bodyPr/>
          <a:lstStyle/>
          <a:p>
            <a:pPr lvl="0">
              <a:spcBef>
                <a:spcPct val="50000"/>
              </a:spcBef>
            </a:pPr>
            <a:endParaRPr lang="zh-CN" altLang="en-US" dirty="0"/>
          </a:p>
        </p:txBody>
      </p:sp>
      <p:sp>
        <p:nvSpPr>
          <p:cNvPr id="6" name="灯片编号占位符 5"/>
          <p:cNvSpPr>
            <a:spLocks noGrp="1"/>
          </p:cNvSpPr>
          <p:nvPr>
            <p:ph type="sldNum" sz="quarter" idx="12"/>
          </p:nvPr>
        </p:nvSpPr>
        <p:spPr/>
        <p:txBody>
          <a:bodyPr/>
          <a:lstStyle/>
          <a:p>
            <a:pPr lvl="0">
              <a:spcBef>
                <a:spcPct val="50000"/>
              </a:spcBef>
            </a:pPr>
            <a:fld id="{9A0DB2DC-4C9A-4742-B13C-FB6460FD3503}" type="slidenum">
              <a:rPr lang="zh-CN" altLang="en-US" dirty="0"/>
            </a:fld>
            <a:endParaRPr lang="zh-CN" alt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319213"/>
            <a:ext cx="3808476" cy="46116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9724" y="1319213"/>
            <a:ext cx="3808476" cy="46116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p>
            <a:pPr lvl="0">
              <a:spcBef>
                <a:spcPct val="50000"/>
              </a:spcBef>
            </a:pPr>
            <a:endParaRPr lang="zh-CN" altLang="en-US" dirty="0"/>
          </a:p>
        </p:txBody>
      </p:sp>
      <p:sp>
        <p:nvSpPr>
          <p:cNvPr id="7" name="灯片编号占位符 6"/>
          <p:cNvSpPr>
            <a:spLocks noGrp="1"/>
          </p:cNvSpPr>
          <p:nvPr>
            <p:ph type="sldNum" sz="quarter" idx="12"/>
          </p:nvPr>
        </p:nvSpPr>
        <p:spPr/>
        <p:txBody>
          <a:bodyPr/>
          <a:lstStyle/>
          <a:p>
            <a:pPr lvl="0">
              <a:spcBef>
                <a:spcPct val="50000"/>
              </a:spcBef>
            </a:pPr>
            <a:fld id="{9A0DB2DC-4C9A-4742-B13C-FB6460FD3503}" type="slidenum">
              <a:rPr lang="zh-CN" altLang="en-US" dirty="0"/>
            </a:fld>
            <a:endParaRPr lang="zh-CN" alt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p>
            <a:pPr lvl="0">
              <a:spcBef>
                <a:spcPct val="50000"/>
              </a:spcBef>
            </a:pPr>
            <a:endParaRPr lang="zh-CN" altLang="en-US" dirty="0"/>
          </a:p>
        </p:txBody>
      </p:sp>
      <p:sp>
        <p:nvSpPr>
          <p:cNvPr id="9" name="灯片编号占位符 8"/>
          <p:cNvSpPr>
            <a:spLocks noGrp="1"/>
          </p:cNvSpPr>
          <p:nvPr>
            <p:ph type="sldNum" sz="quarter" idx="12"/>
          </p:nvPr>
        </p:nvSpPr>
        <p:spPr/>
        <p:txBody>
          <a:bodyPr/>
          <a:lstStyle/>
          <a:p>
            <a:pPr lvl="0">
              <a:spcBef>
                <a:spcPct val="50000"/>
              </a:spcBef>
            </a:pPr>
            <a:fld id="{9A0DB2DC-4C9A-4742-B13C-FB6460FD3503}" type="slidenum">
              <a:rPr lang="zh-CN" altLang="en-US" dirty="0"/>
            </a:fld>
            <a:endParaRPr lang="zh-CN" alt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p>
            <a:pPr lvl="0">
              <a:spcBef>
                <a:spcPct val="50000"/>
              </a:spcBef>
            </a:pPr>
            <a:endParaRPr lang="zh-CN" altLang="en-US" dirty="0"/>
          </a:p>
        </p:txBody>
      </p:sp>
      <p:sp>
        <p:nvSpPr>
          <p:cNvPr id="5" name="灯片编号占位符 4"/>
          <p:cNvSpPr>
            <a:spLocks noGrp="1"/>
          </p:cNvSpPr>
          <p:nvPr>
            <p:ph type="sldNum" sz="quarter" idx="12"/>
          </p:nvPr>
        </p:nvSpPr>
        <p:spPr/>
        <p:txBody>
          <a:bodyPr/>
          <a:lstStyle/>
          <a:p>
            <a:pPr lvl="0">
              <a:spcBef>
                <a:spcPct val="50000"/>
              </a:spcBef>
            </a:pPr>
            <a:fld id="{9A0DB2DC-4C9A-4742-B13C-FB6460FD3503}" type="slidenum">
              <a:rPr lang="zh-CN" altLang="en-US" dirty="0"/>
            </a:fld>
            <a:endParaRPr lang="zh-CN" alt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a:spcBef>
                <a:spcPct val="50000"/>
              </a:spcBef>
            </a:pPr>
            <a:endParaRPr lang="zh-CN" altLang="en-US" dirty="0"/>
          </a:p>
        </p:txBody>
      </p:sp>
      <p:sp>
        <p:nvSpPr>
          <p:cNvPr id="4" name="灯片编号占位符 3"/>
          <p:cNvSpPr>
            <a:spLocks noGrp="1"/>
          </p:cNvSpPr>
          <p:nvPr>
            <p:ph type="sldNum" sz="quarter" idx="12"/>
          </p:nvPr>
        </p:nvSpPr>
        <p:spPr/>
        <p:txBody>
          <a:bodyPr/>
          <a:lstStyle/>
          <a:p>
            <a:pPr lvl="0">
              <a:spcBef>
                <a:spcPct val="50000"/>
              </a:spcBef>
            </a:pPr>
            <a:fld id="{9A0DB2DC-4C9A-4742-B13C-FB6460FD3503}" type="slidenum">
              <a:rPr lang="zh-CN" altLang="en-US" dirty="0"/>
            </a:fld>
            <a:endParaRPr lang="zh-CN"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6" name="页脚占位符 5"/>
          <p:cNvSpPr>
            <a:spLocks noGrp="1"/>
          </p:cNvSpPr>
          <p:nvPr>
            <p:ph type="ftr" sz="quarter" idx="11"/>
          </p:nvPr>
        </p:nvSpPr>
        <p:spPr/>
        <p:txBody>
          <a:bodyPr/>
          <a:lstStyle/>
          <a:p>
            <a:pPr lvl="0">
              <a:spcBef>
                <a:spcPct val="50000"/>
              </a:spcBef>
            </a:pPr>
            <a:endParaRPr lang="zh-CN" altLang="en-US" dirty="0"/>
          </a:p>
        </p:txBody>
      </p:sp>
      <p:sp>
        <p:nvSpPr>
          <p:cNvPr id="7" name="灯片编号占位符 6"/>
          <p:cNvSpPr>
            <a:spLocks noGrp="1"/>
          </p:cNvSpPr>
          <p:nvPr>
            <p:ph type="sldNum" sz="quarter" idx="12"/>
          </p:nvPr>
        </p:nvSpPr>
        <p:spPr/>
        <p:txBody>
          <a:bodyPr/>
          <a:lstStyle/>
          <a:p>
            <a:pPr lvl="0">
              <a:spcBef>
                <a:spcPct val="50000"/>
              </a:spcBef>
            </a:pPr>
            <a:fld id="{9A0DB2DC-4C9A-4742-B13C-FB6460FD3503}" type="slidenum">
              <a:rPr lang="zh-CN" altLang="en-US" dirty="0"/>
            </a:fld>
            <a:endParaRPr lang="zh-CN" alt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6" name="页脚占位符 5"/>
          <p:cNvSpPr>
            <a:spLocks noGrp="1"/>
          </p:cNvSpPr>
          <p:nvPr>
            <p:ph type="ftr" sz="quarter" idx="11"/>
          </p:nvPr>
        </p:nvSpPr>
        <p:spPr/>
        <p:txBody>
          <a:bodyPr/>
          <a:lstStyle/>
          <a:p>
            <a:pPr lvl="0">
              <a:spcBef>
                <a:spcPct val="50000"/>
              </a:spcBef>
            </a:pPr>
            <a:endParaRPr lang="zh-CN" altLang="en-US" dirty="0"/>
          </a:p>
        </p:txBody>
      </p:sp>
      <p:sp>
        <p:nvSpPr>
          <p:cNvPr id="7" name="灯片编号占位符 6"/>
          <p:cNvSpPr>
            <a:spLocks noGrp="1"/>
          </p:cNvSpPr>
          <p:nvPr>
            <p:ph type="sldNum" sz="quarter" idx="12"/>
          </p:nvPr>
        </p:nvSpPr>
        <p:spPr/>
        <p:txBody>
          <a:bodyPr/>
          <a:lstStyle/>
          <a:p>
            <a:pPr lvl="0">
              <a:spcBef>
                <a:spcPct val="50000"/>
              </a:spcBef>
            </a:pPr>
            <a:fld id="{9A0DB2DC-4C9A-4742-B13C-FB6460FD3503}" type="slidenum">
              <a:rPr lang="zh-CN" altLang="en-US" dirty="0"/>
            </a:fld>
            <a:endParaRPr lang="zh-CN" alt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1263650" y="404813"/>
            <a:ext cx="7772400" cy="720725"/>
          </a:xfrm>
          <a:prstGeom prst="rect">
            <a:avLst/>
          </a:prstGeom>
          <a:noFill/>
          <a:ln w="9525">
            <a:noFill/>
          </a:ln>
        </p:spPr>
        <p:txBody>
          <a:bodyPr anchor="ctr"/>
          <a:p>
            <a:pPr lvl="0"/>
            <a:r>
              <a:rPr lang="zh-CN" altLang="en-US"/>
              <a:t>单击以编辑母版标题样式</a:t>
            </a:r>
            <a:endParaRPr lang="zh-CN" altLang="en-US"/>
          </a:p>
        </p:txBody>
      </p:sp>
      <p:sp>
        <p:nvSpPr>
          <p:cNvPr id="1027" name="文本占位符 1026"/>
          <p:cNvSpPr>
            <a:spLocks noGrp="1"/>
          </p:cNvSpPr>
          <p:nvPr>
            <p:ph type="body" idx="1"/>
          </p:nvPr>
        </p:nvSpPr>
        <p:spPr>
          <a:xfrm>
            <a:off x="685800" y="1319213"/>
            <a:ext cx="7772400" cy="4611687"/>
          </a:xfrm>
          <a:prstGeom prst="rect">
            <a:avLst/>
          </a:prstGeom>
          <a:noFill/>
          <a:ln w="9525">
            <a:noFill/>
          </a:ln>
        </p:spPr>
        <p:txBody>
          <a:bodyPr/>
          <a:p>
            <a:pPr lvl="0"/>
            <a:r>
              <a:rPr lang="zh-CN" altLang="en-US"/>
              <a:t>单击以编辑母版文本样式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页脚占位符 1027"/>
          <p:cNvSpPr>
            <a:spLocks noGrp="1"/>
          </p:cNvSpPr>
          <p:nvPr>
            <p:ph type="ftr" sz="quarter" idx="3"/>
          </p:nvPr>
        </p:nvSpPr>
        <p:spPr>
          <a:xfrm>
            <a:off x="3124200" y="6083300"/>
            <a:ext cx="2895600" cy="457200"/>
          </a:xfrm>
          <a:prstGeom prst="rect">
            <a:avLst/>
          </a:prstGeom>
          <a:noFill/>
          <a:ln w="9525">
            <a:noFill/>
          </a:ln>
        </p:spPr>
        <p:txBody>
          <a:bodyPr/>
          <a:lstStyle>
            <a:lvl1pPr algn="ctr">
              <a:defRPr sz="1400">
                <a:ea typeface="宋体" panose="02010600030101010101" pitchFamily="2" charset="-122"/>
              </a:defRPr>
            </a:lvl1pPr>
          </a:lstStyle>
          <a:p>
            <a:pPr lvl="0">
              <a:spcBef>
                <a:spcPct val="50000"/>
              </a:spcBef>
            </a:pPr>
            <a:endParaRPr lang="zh-CN" altLang="en-US" dirty="0"/>
          </a:p>
        </p:txBody>
      </p:sp>
      <p:sp>
        <p:nvSpPr>
          <p:cNvPr id="1029" name="灯片编号占位符 1028"/>
          <p:cNvSpPr>
            <a:spLocks noGrp="1"/>
          </p:cNvSpPr>
          <p:nvPr>
            <p:ph type="sldNum" sz="quarter" idx="4"/>
          </p:nvPr>
        </p:nvSpPr>
        <p:spPr>
          <a:xfrm>
            <a:off x="6934200" y="6324600"/>
            <a:ext cx="1905000" cy="457200"/>
          </a:xfrm>
          <a:prstGeom prst="rect">
            <a:avLst/>
          </a:prstGeom>
          <a:noFill/>
          <a:ln w="9525">
            <a:noFill/>
          </a:ln>
        </p:spPr>
        <p:txBody>
          <a:bodyPr/>
          <a:lstStyle>
            <a:lvl1pPr algn="r">
              <a:defRPr sz="1400" b="1">
                <a:ea typeface="宋体" panose="02010600030101010101" pitchFamily="2" charset="-122"/>
              </a:defRPr>
            </a:lvl1pPr>
          </a:lstStyle>
          <a:p>
            <a:pPr lvl="0">
              <a:spcBef>
                <a:spcPct val="50000"/>
              </a:spcBef>
            </a:pPr>
            <a:fld id="{9A0DB2DC-4C9A-4742-B13C-FB6460FD3503}" type="slidenum">
              <a:rPr lang="zh-CN" altLang="en-US" dirty="0"/>
            </a:fld>
            <a:endParaRPr lang="zh-CN" altLang="en-US" dirty="0"/>
          </a:p>
        </p:txBody>
      </p:sp>
      <p:grpSp>
        <p:nvGrpSpPr>
          <p:cNvPr id="1030" name="组合 1029"/>
          <p:cNvGrpSpPr/>
          <p:nvPr/>
        </p:nvGrpSpPr>
        <p:grpSpPr>
          <a:xfrm>
            <a:off x="0" y="6553200"/>
            <a:ext cx="9144000" cy="301625"/>
            <a:chOff x="0" y="0"/>
            <a:chExt cx="5760" cy="288"/>
          </a:xfrm>
        </p:grpSpPr>
        <p:sp>
          <p:nvSpPr>
            <p:cNvPr id="1031" name="矩形 1030"/>
            <p:cNvSpPr/>
            <p:nvPr/>
          </p:nvSpPr>
          <p:spPr>
            <a:xfrm>
              <a:off x="0" y="0"/>
              <a:ext cx="5760" cy="288"/>
            </a:xfrm>
            <a:prstGeom prst="rect">
              <a:avLst/>
            </a:prstGeom>
            <a:solidFill>
              <a:srgbClr val="33CCCC"/>
            </a:solidFill>
            <a:ln w="9525" cap="flat" cmpd="sng">
              <a:solidFill>
                <a:srgbClr val="33CCCC"/>
              </a:solidFill>
              <a:prstDash val="solid"/>
              <a:miter/>
              <a:headEnd type="none" w="med" len="med"/>
              <a:tailEnd type="none" w="med" len="med"/>
            </a:ln>
          </p:spPr>
          <p:txBody>
            <a:bodyPr/>
            <a:p>
              <a:pPr lvl="0"/>
              <a:r>
                <a:rPr lang="zh-CN" altLang="en-US" sz="2400" dirty="0">
                  <a:latin typeface="Times New Roman" panose="02020603050405020304" pitchFamily="2" charset="0"/>
                  <a:ea typeface="宋体" panose="02010600030101010101" pitchFamily="2" charset="-122"/>
                </a:rPr>
                <a:t>                  </a:t>
              </a:r>
              <a:endParaRPr lang="zh-CN" altLang="en-US" sz="2400" dirty="0">
                <a:latin typeface="Times New Roman" panose="02020603050405020304" pitchFamily="2" charset="0"/>
                <a:ea typeface="宋体" panose="02010600030101010101" pitchFamily="2" charset="-122"/>
              </a:endParaRPr>
            </a:p>
          </p:txBody>
        </p:sp>
        <p:sp>
          <p:nvSpPr>
            <p:cNvPr id="1032" name="直接连接符 1031"/>
            <p:cNvSpPr/>
            <p:nvPr/>
          </p:nvSpPr>
          <p:spPr>
            <a:xfrm>
              <a:off x="4464" y="0"/>
              <a:ext cx="288" cy="288"/>
            </a:xfrm>
            <a:prstGeom prst="line">
              <a:avLst/>
            </a:prstGeom>
            <a:ln w="57150" cap="flat" cmpd="sng">
              <a:solidFill>
                <a:srgbClr val="FFFFFF"/>
              </a:solidFill>
              <a:prstDash val="solid"/>
              <a:headEnd type="none" w="med" len="med"/>
              <a:tailEnd type="none" w="med" len="med"/>
            </a:ln>
          </p:spPr>
        </p:sp>
        <p:sp>
          <p:nvSpPr>
            <p:cNvPr id="1033" name="直接连接符 1032"/>
            <p:cNvSpPr/>
            <p:nvPr/>
          </p:nvSpPr>
          <p:spPr>
            <a:xfrm>
              <a:off x="4176" y="0"/>
              <a:ext cx="336" cy="288"/>
            </a:xfrm>
            <a:prstGeom prst="line">
              <a:avLst/>
            </a:prstGeom>
            <a:ln w="57150" cap="flat" cmpd="sng">
              <a:solidFill>
                <a:srgbClr val="FFFFFF"/>
              </a:solidFill>
              <a:prstDash val="solid"/>
              <a:headEnd type="none" w="med" len="med"/>
              <a:tailEnd type="none" w="med" len="med"/>
            </a:ln>
          </p:spPr>
        </p:sp>
        <p:sp>
          <p:nvSpPr>
            <p:cNvPr id="1034" name="直接连接符 1033"/>
            <p:cNvSpPr/>
            <p:nvPr/>
          </p:nvSpPr>
          <p:spPr>
            <a:xfrm>
              <a:off x="4704" y="0"/>
              <a:ext cx="336" cy="288"/>
            </a:xfrm>
            <a:prstGeom prst="line">
              <a:avLst/>
            </a:prstGeom>
            <a:ln w="57150" cap="flat" cmpd="sng">
              <a:solidFill>
                <a:srgbClr val="FFFFFF"/>
              </a:solidFill>
              <a:prstDash val="solid"/>
              <a:headEnd type="none" w="med" len="med"/>
              <a:tailEnd type="none" w="med" len="med"/>
            </a:ln>
          </p:spPr>
        </p:sp>
        <p:sp>
          <p:nvSpPr>
            <p:cNvPr id="1035" name="直接连接符 1034"/>
            <p:cNvSpPr/>
            <p:nvPr/>
          </p:nvSpPr>
          <p:spPr>
            <a:xfrm>
              <a:off x="5376" y="0"/>
              <a:ext cx="384" cy="288"/>
            </a:xfrm>
            <a:prstGeom prst="line">
              <a:avLst/>
            </a:prstGeom>
            <a:ln w="57150" cap="flat" cmpd="sng">
              <a:solidFill>
                <a:srgbClr val="FFFFFF"/>
              </a:solidFill>
              <a:prstDash val="solid"/>
              <a:headEnd type="none" w="med" len="med"/>
              <a:tailEnd type="none" w="med" len="med"/>
            </a:ln>
          </p:spPr>
        </p:sp>
        <p:sp>
          <p:nvSpPr>
            <p:cNvPr id="1036" name="直接连接符 1035"/>
            <p:cNvSpPr/>
            <p:nvPr/>
          </p:nvSpPr>
          <p:spPr>
            <a:xfrm>
              <a:off x="5184" y="0"/>
              <a:ext cx="384" cy="288"/>
            </a:xfrm>
            <a:prstGeom prst="line">
              <a:avLst/>
            </a:prstGeom>
            <a:ln w="57150" cap="flat" cmpd="sng">
              <a:solidFill>
                <a:srgbClr val="FFFFFF"/>
              </a:solidFill>
              <a:prstDash val="solid"/>
              <a:headEnd type="none" w="med" len="med"/>
              <a:tailEnd type="none" w="med" len="med"/>
            </a:ln>
          </p:spPr>
        </p:sp>
        <p:sp>
          <p:nvSpPr>
            <p:cNvPr id="1037" name="直接连接符 1036"/>
            <p:cNvSpPr/>
            <p:nvPr/>
          </p:nvSpPr>
          <p:spPr>
            <a:xfrm>
              <a:off x="5568" y="0"/>
              <a:ext cx="192" cy="144"/>
            </a:xfrm>
            <a:prstGeom prst="line">
              <a:avLst/>
            </a:prstGeom>
            <a:ln w="57150" cap="flat" cmpd="sng">
              <a:solidFill>
                <a:srgbClr val="FFFFFF"/>
              </a:solidFill>
              <a:prstDash val="solid"/>
              <a:headEnd type="none" w="med" len="med"/>
              <a:tailEnd type="none" w="med" len="med"/>
            </a:ln>
          </p:spPr>
        </p:sp>
        <p:sp>
          <p:nvSpPr>
            <p:cNvPr id="1038" name="直接连接符 1037"/>
            <p:cNvSpPr/>
            <p:nvPr/>
          </p:nvSpPr>
          <p:spPr>
            <a:xfrm>
              <a:off x="4992" y="0"/>
              <a:ext cx="336" cy="288"/>
            </a:xfrm>
            <a:prstGeom prst="line">
              <a:avLst/>
            </a:prstGeom>
            <a:ln w="57150" cap="flat" cmpd="sng">
              <a:solidFill>
                <a:srgbClr val="FFFFFF"/>
              </a:solidFill>
              <a:prstDash val="solid"/>
              <a:headEnd type="none" w="med" len="med"/>
              <a:tailEnd type="none" w="med" len="med"/>
            </a:ln>
          </p:spPr>
        </p:sp>
      </p:grpSp>
      <p:sp>
        <p:nvSpPr>
          <p:cNvPr id="1039" name="直接连接符 1038"/>
          <p:cNvSpPr/>
          <p:nvPr/>
        </p:nvSpPr>
        <p:spPr>
          <a:xfrm>
            <a:off x="468313" y="1176338"/>
            <a:ext cx="8458200" cy="0"/>
          </a:xfrm>
          <a:prstGeom prst="line">
            <a:avLst/>
          </a:prstGeom>
          <a:ln w="57150" cap="flat" cmpd="sng">
            <a:solidFill>
              <a:srgbClr val="33CCCC"/>
            </a:solidFill>
            <a:prstDash val="solid"/>
            <a:headEnd type="none" w="med" len="med"/>
            <a:tailEnd type="none" w="med" len="med"/>
          </a:ln>
        </p:spPr>
      </p:sp>
      <p:sp>
        <p:nvSpPr>
          <p:cNvPr id="1040" name="文本框 1039"/>
          <p:cNvSpPr txBox="1"/>
          <p:nvPr/>
        </p:nvSpPr>
        <p:spPr>
          <a:xfrm>
            <a:off x="457200" y="2514600"/>
            <a:ext cx="8305800" cy="3506788"/>
          </a:xfrm>
          <a:prstGeom prst="rect">
            <a:avLst/>
          </a:prstGeom>
          <a:noFill/>
          <a:ln w="9525">
            <a:noFill/>
          </a:ln>
        </p:spPr>
        <p:txBody>
          <a:bodyPr>
            <a:spAutoFit/>
          </a:bodyPr>
          <a:p>
            <a:pPr lvl="0">
              <a:spcBef>
                <a:spcPct val="50000"/>
              </a:spcBef>
            </a:pPr>
            <a:endParaRPr lang="zh-CN" altLang="en-US" sz="3200" b="1" dirty="0">
              <a:solidFill>
                <a:srgbClr val="FFFFFF"/>
              </a:solidFill>
              <a:latin typeface="Times New Roman" panose="02020603050405020304" pitchFamily="2" charset="0"/>
              <a:ea typeface="宋体" panose="02010600030101010101" pitchFamily="2" charset="-122"/>
            </a:endParaRPr>
          </a:p>
          <a:p>
            <a:pPr lvl="0">
              <a:spcBef>
                <a:spcPct val="50000"/>
              </a:spcBef>
            </a:pPr>
            <a:endParaRPr lang="zh-CN" altLang="en-US" sz="3200" b="1" dirty="0">
              <a:solidFill>
                <a:srgbClr val="FFFFFF"/>
              </a:solidFill>
              <a:latin typeface="Times New Roman" panose="02020603050405020304" pitchFamily="2" charset="0"/>
              <a:ea typeface="宋体" panose="02010600030101010101" pitchFamily="2" charset="-122"/>
            </a:endParaRPr>
          </a:p>
          <a:p>
            <a:pPr lvl="0">
              <a:spcBef>
                <a:spcPct val="50000"/>
              </a:spcBef>
            </a:pPr>
            <a:endParaRPr lang="zh-CN" altLang="en-US" sz="3200" b="1" dirty="0">
              <a:solidFill>
                <a:srgbClr val="FFFFFF"/>
              </a:solidFill>
              <a:latin typeface="Times New Roman" panose="02020603050405020304" pitchFamily="2" charset="0"/>
              <a:ea typeface="宋体" panose="02010600030101010101" pitchFamily="2" charset="-122"/>
            </a:endParaRPr>
          </a:p>
          <a:p>
            <a:pPr lvl="0">
              <a:spcBef>
                <a:spcPct val="50000"/>
              </a:spcBef>
            </a:pPr>
            <a:endParaRPr lang="zh-CN" altLang="en-US" sz="3200" b="1" dirty="0">
              <a:solidFill>
                <a:srgbClr val="FFFFFF"/>
              </a:solidFill>
              <a:latin typeface="Times New Roman" panose="02020603050405020304" pitchFamily="2" charset="0"/>
              <a:ea typeface="宋体" panose="02010600030101010101" pitchFamily="2" charset="-122"/>
            </a:endParaRPr>
          </a:p>
          <a:p>
            <a:pPr lvl="0">
              <a:spcBef>
                <a:spcPct val="50000"/>
              </a:spcBef>
            </a:pPr>
            <a:endParaRPr lang="zh-CN" altLang="en-US" sz="3200" b="1" dirty="0">
              <a:solidFill>
                <a:srgbClr val="FFFFFF"/>
              </a:solidFill>
              <a:latin typeface="Times New Roman" panose="02020603050405020304" pitchFamily="2" charset="0"/>
              <a:ea typeface="宋体" panose="02010600030101010101" pitchFamily="2" charset="-122"/>
            </a:endParaRPr>
          </a:p>
        </p:txBody>
      </p:sp>
      <p:pic>
        <p:nvPicPr>
          <p:cNvPr id="1041" name="图片 1040" descr="bupt"/>
          <p:cNvPicPr>
            <a:picLocks noChangeAspect="1"/>
          </p:cNvPicPr>
          <p:nvPr/>
        </p:nvPicPr>
        <p:blipFill>
          <a:blip r:embed="rId13"/>
          <a:stretch>
            <a:fillRect/>
          </a:stretch>
        </p:blipFill>
        <p:spPr>
          <a:xfrm>
            <a:off x="211138" y="228600"/>
            <a:ext cx="1970087" cy="661988"/>
          </a:xfrm>
          <a:prstGeom prst="rect">
            <a:avLst/>
          </a:prstGeom>
          <a:solidFill>
            <a:srgbClr val="438ACB"/>
          </a:solid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p:txStyles>
    <p:titleStyle>
      <a:lvl1pPr marL="0" lvl="0" indent="0" algn="r" defTabSz="914400" eaLnBrk="1" fontAlgn="base" latinLnBrk="0" hangingPunct="1">
        <a:lnSpc>
          <a:spcPct val="100000"/>
        </a:lnSpc>
        <a:spcBef>
          <a:spcPct val="0"/>
        </a:spcBef>
        <a:spcAft>
          <a:spcPct val="0"/>
        </a:spcAft>
        <a:buNone/>
        <a:defRPr sz="3200" u="none" kern="1200" baseline="0">
          <a:solidFill>
            <a:srgbClr val="FF3300"/>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SzPct val="65000"/>
        <a:buFont typeface="Wingdings" panose="05000000000000000000" pitchFamily="2" charset="2"/>
        <a:buChar char="n"/>
        <a:defRPr sz="280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10.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9217"/>
          <p:cNvSpPr>
            <a:spLocks noGrp="1"/>
          </p:cNvSpPr>
          <p:nvPr>
            <p:ph type="title"/>
          </p:nvPr>
        </p:nvSpPr>
        <p:spPr>
          <a:ln/>
        </p:spPr>
        <p:txBody>
          <a:bodyPr anchor="ctr"/>
          <a:p>
            <a:r>
              <a:rPr lang="en-US" altLang="zh-CN" b="1"/>
              <a:t>11.2 </a:t>
            </a:r>
            <a:r>
              <a:rPr lang="zh-CN" altLang="en-US" b="1"/>
              <a:t>文件概述</a:t>
            </a:r>
            <a:endParaRPr lang="zh-CN" altLang="en-US" b="1"/>
          </a:p>
        </p:txBody>
      </p:sp>
      <p:sp>
        <p:nvSpPr>
          <p:cNvPr id="9219" name="文本占位符 9218"/>
          <p:cNvSpPr>
            <a:spLocks noGrp="1"/>
          </p:cNvSpPr>
          <p:nvPr>
            <p:ph type="body" idx="1"/>
          </p:nvPr>
        </p:nvSpPr>
        <p:spPr>
          <a:xfrm>
            <a:off x="468313" y="1319213"/>
            <a:ext cx="8278812" cy="4611687"/>
          </a:xfrm>
          <a:ln/>
        </p:spPr>
        <p:txBody>
          <a:bodyPr/>
          <a:p>
            <a:pPr>
              <a:lnSpc>
                <a:spcPct val="90000"/>
              </a:lnSpc>
              <a:buNone/>
            </a:pPr>
            <a:r>
              <a:rPr lang="zh-CN" altLang="en-US" b="1" dirty="0">
                <a:latin typeface="宋体" panose="02010600030101010101" pitchFamily="2" charset="-122"/>
              </a:rPr>
              <a:t> 1．什么是文件</a:t>
            </a:r>
            <a:br>
              <a:rPr lang="zh-CN" altLang="en-US" b="1" dirty="0">
                <a:latin typeface="宋体" panose="02010600030101010101" pitchFamily="2" charset="-122"/>
              </a:rPr>
            </a:br>
            <a:r>
              <a:rPr lang="zh-CN" altLang="en-US" b="1" dirty="0">
                <a:latin typeface="宋体" panose="02010600030101010101" pitchFamily="2" charset="-122"/>
              </a:rPr>
              <a:t>文件是指存放在外部存储介质上的数据集合，外部存储介质有：硬盘、光盘、</a:t>
            </a:r>
            <a:r>
              <a:rPr lang="en-US" altLang="x-none" b="1" dirty="0">
                <a:latin typeface="宋体" panose="02010600030101010101" pitchFamily="2" charset="-122"/>
              </a:rPr>
              <a:t>U</a:t>
            </a:r>
            <a:r>
              <a:rPr lang="zh-CN" altLang="en-US" b="1" dirty="0">
                <a:latin typeface="宋体" panose="02010600030101010101" pitchFamily="2" charset="-122"/>
              </a:rPr>
              <a:t>盘、软盘、磁带等。</a:t>
            </a:r>
            <a:endParaRPr lang="zh-CN" altLang="en-US" b="1" dirty="0">
              <a:latin typeface="宋体" panose="02010600030101010101" pitchFamily="2" charset="-122"/>
            </a:endParaRPr>
          </a:p>
          <a:p>
            <a:pPr>
              <a:lnSpc>
                <a:spcPct val="90000"/>
              </a:lnSpc>
            </a:pPr>
            <a:r>
              <a:rPr lang="zh-CN" altLang="en-US" b="1" dirty="0">
                <a:latin typeface="宋体" panose="02010600030101010101" pitchFamily="2" charset="-122"/>
              </a:rPr>
              <a:t>为标识一个文件，每个文件都必须有一个文件名</a:t>
            </a:r>
            <a:r>
              <a:rPr lang="en-US" altLang="x-none" b="1" dirty="0">
                <a:latin typeface="宋体" panose="02010600030101010101" pitchFamily="2" charset="-122"/>
              </a:rPr>
              <a:t>,</a:t>
            </a:r>
            <a:r>
              <a:rPr lang="zh-CN" altLang="en-US" b="1" dirty="0">
                <a:latin typeface="宋体" panose="02010600030101010101" pitchFamily="2" charset="-122"/>
              </a:rPr>
              <a:t>文件命名规则需遵循操作系统的约定。</a:t>
            </a:r>
            <a:endParaRPr lang="zh-CN" altLang="en-US" b="1" dirty="0">
              <a:latin typeface="宋体" panose="02010600030101010101" pitchFamily="2" charset="-122"/>
            </a:endParaRPr>
          </a:p>
          <a:p>
            <a:pPr lvl="1">
              <a:lnSpc>
                <a:spcPct val="90000"/>
              </a:lnSpc>
            </a:pPr>
            <a:r>
              <a:rPr lang="en-US" altLang="x-none" b="1" dirty="0">
                <a:latin typeface="宋体" panose="02010600030101010101" pitchFamily="2" charset="-122"/>
              </a:rPr>
              <a:t>Windows</a:t>
            </a:r>
            <a:r>
              <a:rPr lang="zh-CN" altLang="en-US" b="1" dirty="0">
                <a:latin typeface="宋体" panose="02010600030101010101" pitchFamily="2" charset="-122"/>
              </a:rPr>
              <a:t>，其一般结构为：</a:t>
            </a:r>
            <a:r>
              <a:rPr lang="zh-CN" altLang="en-US" b="1" u="sng" dirty="0">
                <a:solidFill>
                  <a:schemeClr val="accent2"/>
                </a:solidFill>
                <a:latin typeface="宋体" panose="02010600030101010101" pitchFamily="2" charset="-122"/>
              </a:rPr>
              <a:t>主文件名[.扩展名]</a:t>
            </a:r>
            <a:endParaRPr lang="en-US" altLang="x-none" b="1" dirty="0">
              <a:latin typeface="宋体" panose="02010600030101010101" pitchFamily="2" charset="-122"/>
            </a:endParaRPr>
          </a:p>
          <a:p>
            <a:pPr lvl="1">
              <a:lnSpc>
                <a:spcPct val="90000"/>
              </a:lnSpc>
            </a:pPr>
            <a:r>
              <a:rPr lang="en-US" altLang="x-none" b="1" dirty="0"/>
              <a:t>(1)</a:t>
            </a:r>
            <a:r>
              <a:rPr lang="zh-CN" altLang="en-US" b="1" dirty="0"/>
              <a:t> 名字中最多可使用</a:t>
            </a:r>
            <a:r>
              <a:rPr lang="en-US" altLang="x-none" b="1" dirty="0"/>
              <a:t>255</a:t>
            </a:r>
            <a:r>
              <a:rPr lang="zh-CN" altLang="en-US" b="1" dirty="0"/>
              <a:t>个字符</a:t>
            </a:r>
            <a:r>
              <a:rPr lang="en-US" altLang="x-none" b="1" dirty="0"/>
              <a:t>,</a:t>
            </a:r>
            <a:r>
              <a:rPr lang="zh-CN" altLang="en-US" b="1" dirty="0"/>
              <a:t>最多可以有</a:t>
            </a:r>
            <a:r>
              <a:rPr lang="en-US" altLang="x-none" b="1" dirty="0"/>
              <a:t>127</a:t>
            </a:r>
            <a:r>
              <a:rPr lang="zh-CN" altLang="en-US" b="1" dirty="0"/>
              <a:t>个汉字。</a:t>
            </a:r>
            <a:endParaRPr lang="zh-CN" altLang="en-US" b="1" dirty="0"/>
          </a:p>
          <a:p>
            <a:pPr lvl="1">
              <a:lnSpc>
                <a:spcPct val="90000"/>
              </a:lnSpc>
            </a:pPr>
            <a:r>
              <a:rPr lang="en-US" altLang="x-none" b="1" dirty="0"/>
              <a:t>(2)</a:t>
            </a:r>
            <a:r>
              <a:rPr lang="zh-CN" altLang="en-US" b="1" dirty="0"/>
              <a:t>字符可以是空格</a:t>
            </a:r>
            <a:r>
              <a:rPr lang="en-US" altLang="x-none" b="1" dirty="0"/>
              <a:t>,</a:t>
            </a:r>
            <a:r>
              <a:rPr lang="zh-CN" altLang="en-US" b="1" dirty="0"/>
              <a:t>但不能使用下列字符：*、</a:t>
            </a:r>
            <a:r>
              <a:rPr lang="en-US" altLang="x-none" b="1" dirty="0"/>
              <a:t>/</a:t>
            </a:r>
            <a:r>
              <a:rPr lang="zh-CN" altLang="en-US" b="1" dirty="0"/>
              <a:t>、</a:t>
            </a:r>
            <a:r>
              <a:rPr lang="en-US" altLang="x-none" b="1" dirty="0"/>
              <a:t>?</a:t>
            </a:r>
            <a:r>
              <a:rPr lang="zh-CN" altLang="en-US" b="1" dirty="0"/>
              <a:t>、“、</a:t>
            </a:r>
            <a:r>
              <a:rPr lang="en-US" altLang="x-none" b="1" dirty="0"/>
              <a:t>&amp;lt(&lt;)</a:t>
            </a:r>
            <a:r>
              <a:rPr lang="zh-CN" altLang="en-US" b="1" dirty="0"/>
              <a:t>、</a:t>
            </a:r>
            <a:r>
              <a:rPr lang="en-US" altLang="x-none" b="1" dirty="0"/>
              <a:t>&amp;gt(&gt;);</a:t>
            </a:r>
            <a:r>
              <a:rPr lang="zh-CN" altLang="en-US" b="1" dirty="0"/>
              <a:t>、</a:t>
            </a:r>
            <a:r>
              <a:rPr lang="en-US" altLang="x-none" b="1" dirty="0"/>
              <a:t>|</a:t>
            </a:r>
            <a:endParaRPr lang="en-US" altLang="x-none" b="1" dirty="0"/>
          </a:p>
          <a:p>
            <a:pPr lvl="1">
              <a:lnSpc>
                <a:spcPct val="90000"/>
              </a:lnSpc>
            </a:pPr>
            <a:r>
              <a:rPr lang="en-US" altLang="x-none" b="1" dirty="0"/>
              <a:t>(3)</a:t>
            </a:r>
            <a:r>
              <a:rPr lang="zh-CN" altLang="en-US" b="1" dirty="0"/>
              <a:t>在同一文件夹中不能有同名文件</a:t>
            </a:r>
            <a:endParaRPr lang="zh-CN" altLang="en-US" b="1" dirty="0"/>
          </a:p>
          <a:p>
            <a:pPr lvl="1">
              <a:lnSpc>
                <a:spcPct val="90000"/>
              </a:lnSpc>
            </a:pPr>
            <a:r>
              <a:rPr lang="en-US" altLang="x-none" b="1" dirty="0"/>
              <a:t>(4)</a:t>
            </a:r>
            <a:r>
              <a:rPr lang="zh-CN" altLang="en-US" b="1" dirty="0"/>
              <a:t>文件和文件夹的名字中可以有多个分隔符</a:t>
            </a:r>
            <a:endParaRPr lang="zh-CN" altLang="en-US" b="1" dirty="0">
              <a:latin typeface="宋体" panose="02010600030101010101" pitchFamily="2" charset="-122"/>
            </a:endParaRPr>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文本占位符 27649"/>
          <p:cNvSpPr>
            <a:spLocks noGrp="1"/>
          </p:cNvSpPr>
          <p:nvPr>
            <p:ph type="body" idx="1"/>
          </p:nvPr>
        </p:nvSpPr>
        <p:spPr>
          <a:xfrm>
            <a:off x="468313" y="1319213"/>
            <a:ext cx="8280400" cy="4611687"/>
          </a:xfrm>
          <a:ln/>
        </p:spPr>
        <p:txBody>
          <a:bodyPr/>
          <a:p>
            <a:pPr>
              <a:lnSpc>
                <a:spcPct val="80000"/>
              </a:lnSpc>
              <a:buNone/>
            </a:pPr>
            <a:r>
              <a:rPr lang="en-US" altLang="x-none" sz="2000" b="1" dirty="0">
                <a:solidFill>
                  <a:srgbClr val="008000"/>
                </a:solidFill>
              </a:rPr>
              <a:t>/*</a:t>
            </a:r>
            <a:r>
              <a:rPr lang="zh-CN" altLang="en-US" sz="2000" b="1" dirty="0">
                <a:solidFill>
                  <a:srgbClr val="008000"/>
                </a:solidFill>
              </a:rPr>
              <a:t>测试以二进制方式和文本方式打开文件的区别 </a:t>
            </a:r>
            <a:r>
              <a:rPr lang="en-US" altLang="x-none" sz="2000" b="1" dirty="0">
                <a:solidFill>
                  <a:srgbClr val="008000"/>
                </a:solidFill>
              </a:rPr>
              <a:t>2011.10.5*/</a:t>
            </a:r>
            <a:r>
              <a:rPr lang="en-US" altLang="x-none" sz="2000" b="1" dirty="0">
                <a:solidFill>
                  <a:srgbClr val="000000"/>
                </a:solidFill>
              </a:rPr>
              <a:t> </a:t>
            </a:r>
            <a:br>
              <a:rPr lang="en-US" altLang="x-none" sz="2000" b="1" dirty="0">
                <a:solidFill>
                  <a:srgbClr val="000000"/>
                </a:solidFill>
              </a:rPr>
            </a:br>
            <a:br>
              <a:rPr lang="en-US" altLang="x-none" sz="2000" b="1" dirty="0">
                <a:solidFill>
                  <a:srgbClr val="000000"/>
                </a:solidFill>
              </a:rPr>
            </a:br>
            <a:r>
              <a:rPr lang="en-US" altLang="x-none" sz="2000" b="1" dirty="0">
                <a:solidFill>
                  <a:srgbClr val="000000"/>
                </a:solidFill>
              </a:rPr>
              <a:t>#include&lt;stdio.h&gt;</a:t>
            </a:r>
            <a:br>
              <a:rPr lang="en-US" altLang="x-none" sz="2000" b="1" dirty="0">
                <a:solidFill>
                  <a:srgbClr val="000000"/>
                </a:solidFill>
              </a:rPr>
            </a:br>
            <a:r>
              <a:rPr lang="en-US" altLang="x-none" sz="2000" b="1" dirty="0">
                <a:solidFill>
                  <a:srgbClr val="000000"/>
                </a:solidFill>
              </a:rPr>
              <a:t>#include&lt;stdlib.h&gt;</a:t>
            </a:r>
            <a:br>
              <a:rPr lang="en-US" altLang="x-none" sz="2000" b="1" dirty="0">
                <a:solidFill>
                  <a:srgbClr val="000000"/>
                </a:solidFill>
              </a:rPr>
            </a:br>
            <a:br>
              <a:rPr lang="en-US" altLang="x-none" sz="2000" b="1" dirty="0">
                <a:solidFill>
                  <a:srgbClr val="000000"/>
                </a:solidFill>
              </a:rPr>
            </a:br>
            <a:r>
              <a:rPr lang="en-US" altLang="x-none" sz="2000" b="1" dirty="0">
                <a:solidFill>
                  <a:srgbClr val="0000FF"/>
                </a:solidFill>
              </a:rPr>
              <a:t>int</a:t>
            </a:r>
            <a:r>
              <a:rPr lang="en-US" altLang="x-none" sz="2000" b="1" dirty="0">
                <a:solidFill>
                  <a:srgbClr val="000000"/>
                </a:solidFill>
              </a:rPr>
              <a:t> main(</a:t>
            </a:r>
            <a:r>
              <a:rPr lang="en-US" altLang="x-none" sz="2000" b="1" dirty="0">
                <a:solidFill>
                  <a:srgbClr val="0000FF"/>
                </a:solidFill>
              </a:rPr>
              <a:t>void</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a:t>
            </a:r>
            <a:r>
              <a:rPr lang="en-US" altLang="x-none" sz="2000" b="1" dirty="0">
                <a:solidFill>
                  <a:srgbClr val="0000FF"/>
                </a:solidFill>
              </a:rPr>
              <a:t>char</a:t>
            </a:r>
            <a:r>
              <a:rPr lang="en-US" altLang="x-none" sz="2000" b="1" dirty="0">
                <a:solidFill>
                  <a:srgbClr val="000000"/>
                </a:solidFill>
              </a:rPr>
              <a:t> ch;</a:t>
            </a:r>
            <a:br>
              <a:rPr lang="en-US" altLang="x-none" sz="2000" b="1" dirty="0">
                <a:solidFill>
                  <a:srgbClr val="000000"/>
                </a:solidFill>
              </a:rPr>
            </a:br>
            <a:r>
              <a:rPr lang="en-US" altLang="x-none" sz="2000" b="1" dirty="0">
                <a:solidFill>
                  <a:srgbClr val="000000"/>
                </a:solidFill>
              </a:rPr>
              <a:t>	</a:t>
            </a:r>
            <a:r>
              <a:rPr lang="en-US" altLang="x-none" sz="2000" b="1" dirty="0">
                <a:solidFill>
                  <a:srgbClr val="0000FF"/>
                </a:solidFill>
              </a:rPr>
              <a:t>int</a:t>
            </a:r>
            <a:r>
              <a:rPr lang="en-US" altLang="x-none" sz="2000" b="1" dirty="0">
                <a:solidFill>
                  <a:srgbClr val="000000"/>
                </a:solidFill>
              </a:rPr>
              <a:t> i;</a:t>
            </a:r>
            <a:br>
              <a:rPr lang="en-US" altLang="x-none" sz="2000" b="1" dirty="0">
                <a:solidFill>
                  <a:srgbClr val="000000"/>
                </a:solidFill>
              </a:rPr>
            </a:br>
            <a:r>
              <a:rPr lang="en-US" altLang="x-none" sz="2000" b="1" dirty="0">
                <a:solidFill>
                  <a:srgbClr val="000000"/>
                </a:solidFill>
              </a:rPr>
              <a:t>	</a:t>
            </a:r>
            <a:r>
              <a:rPr lang="en-US" altLang="x-none" sz="2000" b="1" dirty="0">
                <a:solidFill>
                  <a:srgbClr val="0000FF"/>
                </a:solidFill>
              </a:rPr>
              <a:t>char</a:t>
            </a:r>
            <a:r>
              <a:rPr lang="en-US" altLang="x-none" sz="2000" b="1" dirty="0">
                <a:solidFill>
                  <a:srgbClr val="000000"/>
                </a:solidFill>
              </a:rPr>
              <a:t> s[]={</a:t>
            </a:r>
            <a:r>
              <a:rPr lang="en-US" altLang="x-none" sz="2000" b="1" dirty="0">
                <a:solidFill>
                  <a:srgbClr val="800000"/>
                </a:solidFill>
              </a:rPr>
              <a:t>'A'</a:t>
            </a:r>
            <a:r>
              <a:rPr lang="en-US" altLang="x-none" sz="2000" b="1" dirty="0">
                <a:solidFill>
                  <a:srgbClr val="000000"/>
                </a:solidFill>
              </a:rPr>
              <a:t>,</a:t>
            </a:r>
            <a:r>
              <a:rPr lang="en-US" altLang="x-none" sz="2000" b="1" dirty="0">
                <a:solidFill>
                  <a:srgbClr val="800000"/>
                </a:solidFill>
              </a:rPr>
              <a:t>'B'</a:t>
            </a:r>
            <a:r>
              <a:rPr lang="en-US" altLang="x-none" sz="2000" b="1" dirty="0">
                <a:solidFill>
                  <a:srgbClr val="000000"/>
                </a:solidFill>
              </a:rPr>
              <a:t>,</a:t>
            </a:r>
            <a:r>
              <a:rPr lang="en-US" altLang="x-none" sz="2000" b="1" dirty="0">
                <a:solidFill>
                  <a:srgbClr val="800000"/>
                </a:solidFill>
              </a:rPr>
              <a:t>'\n'</a:t>
            </a:r>
            <a:r>
              <a:rPr lang="en-US" altLang="x-none" sz="2000" b="1" dirty="0">
                <a:solidFill>
                  <a:srgbClr val="000000"/>
                </a:solidFill>
              </a:rPr>
              <a:t>,</a:t>
            </a:r>
            <a:r>
              <a:rPr lang="en-US" altLang="x-none" sz="2000" b="1" dirty="0">
                <a:solidFill>
                  <a:srgbClr val="800000"/>
                </a:solidFill>
              </a:rPr>
              <a:t>'C'</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FILE *fp1,*fp2;</a:t>
            </a:r>
            <a:br>
              <a:rPr lang="en-US" altLang="x-none" sz="2000" b="1" dirty="0">
                <a:solidFill>
                  <a:srgbClr val="000000"/>
                </a:solidFill>
              </a:rPr>
            </a:br>
            <a:r>
              <a:rPr lang="en-US" altLang="x-none" sz="2000" b="1" dirty="0">
                <a:solidFill>
                  <a:srgbClr val="000000"/>
                </a:solidFill>
              </a:rPr>
              <a:t>	</a:t>
            </a:r>
            <a:r>
              <a:rPr lang="en-US" altLang="x-none" sz="2000" b="1" dirty="0">
                <a:solidFill>
                  <a:srgbClr val="0000FF"/>
                </a:solidFill>
              </a:rPr>
              <a:t>if</a:t>
            </a:r>
            <a:r>
              <a:rPr lang="en-US" altLang="x-none" sz="2000" b="1" dirty="0">
                <a:solidFill>
                  <a:srgbClr val="000000"/>
                </a:solidFill>
              </a:rPr>
              <a:t>((fp1=fopen(</a:t>
            </a:r>
            <a:r>
              <a:rPr lang="en-US" altLang="x-none" sz="2000" b="1" dirty="0">
                <a:solidFill>
                  <a:srgbClr val="800000"/>
                </a:solidFill>
              </a:rPr>
              <a:t>"test1.txt"</a:t>
            </a:r>
            <a:r>
              <a:rPr lang="en-US" altLang="x-none" sz="2000" b="1" dirty="0">
                <a:solidFill>
                  <a:srgbClr val="000000"/>
                </a:solidFill>
              </a:rPr>
              <a:t>,</a:t>
            </a:r>
            <a:r>
              <a:rPr lang="en-US" altLang="x-none" sz="2000" b="1" dirty="0">
                <a:solidFill>
                  <a:srgbClr val="800000"/>
                </a:solidFill>
              </a:rPr>
              <a:t>"wt"</a:t>
            </a:r>
            <a:r>
              <a:rPr lang="en-US" altLang="x-none" sz="2000" b="1" dirty="0">
                <a:solidFill>
                  <a:srgbClr val="000000"/>
                </a:solidFill>
              </a:rPr>
              <a:t>))==NULL)</a:t>
            </a:r>
            <a:br>
              <a:rPr lang="en-US" altLang="x-none" sz="2000" b="1" dirty="0">
                <a:solidFill>
                  <a:srgbClr val="000000"/>
                </a:solidFill>
              </a:rPr>
            </a:br>
            <a:r>
              <a:rPr lang="en-US" altLang="x-none" sz="2000" b="1" dirty="0">
                <a:solidFill>
                  <a:srgbClr val="000000"/>
                </a:solidFill>
              </a:rPr>
              <a:t>	{</a:t>
            </a:r>
            <a:br>
              <a:rPr lang="en-US" altLang="x-none" sz="2000" b="1" dirty="0">
                <a:solidFill>
                  <a:srgbClr val="000000"/>
                </a:solidFill>
              </a:rPr>
            </a:br>
            <a:r>
              <a:rPr lang="en-US" altLang="x-none" sz="2000" b="1" dirty="0">
                <a:solidFill>
                  <a:srgbClr val="000000"/>
                </a:solidFill>
              </a:rPr>
              <a:t>		printf(</a:t>
            </a:r>
            <a:r>
              <a:rPr lang="en-US" altLang="x-none" sz="2000" b="1" dirty="0">
                <a:solidFill>
                  <a:srgbClr val="800000"/>
                </a:solidFill>
              </a:rPr>
              <a:t>"can not open file\n"</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exit(</a:t>
            </a:r>
            <a:r>
              <a:rPr lang="en-US" altLang="x-none" sz="2000" b="1" dirty="0">
                <a:solidFill>
                  <a:srgbClr val="800080"/>
                </a:solidFill>
              </a:rPr>
              <a:t>0</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a:t>
            </a:r>
            <a:br>
              <a:rPr lang="en-US" altLang="x-none" sz="2000" b="1" dirty="0">
                <a:solidFill>
                  <a:srgbClr val="000000"/>
                </a:solidFill>
              </a:rPr>
            </a:br>
            <a:r>
              <a:rPr lang="en-US" altLang="x-none" sz="2000" b="1" dirty="0">
                <a:solidFill>
                  <a:srgbClr val="000000"/>
                </a:solidFill>
              </a:rPr>
              <a:t>	</a:t>
            </a:r>
            <a:r>
              <a:rPr lang="en-US" altLang="x-none" sz="2000" b="1" dirty="0">
                <a:solidFill>
                  <a:srgbClr val="0000FF"/>
                </a:solidFill>
              </a:rPr>
              <a:t>if</a:t>
            </a:r>
            <a:r>
              <a:rPr lang="en-US" altLang="x-none" sz="2000" b="1" dirty="0">
                <a:solidFill>
                  <a:srgbClr val="000000"/>
                </a:solidFill>
              </a:rPr>
              <a:t>((fp2=fopen(</a:t>
            </a:r>
            <a:r>
              <a:rPr lang="en-US" altLang="x-none" sz="2000" b="1" dirty="0">
                <a:solidFill>
                  <a:srgbClr val="800000"/>
                </a:solidFill>
              </a:rPr>
              <a:t>"test2.txt"</a:t>
            </a:r>
            <a:r>
              <a:rPr lang="en-US" altLang="x-none" sz="2000" b="1" dirty="0">
                <a:solidFill>
                  <a:srgbClr val="000000"/>
                </a:solidFill>
              </a:rPr>
              <a:t>,</a:t>
            </a:r>
            <a:r>
              <a:rPr lang="en-US" altLang="x-none" sz="2000" b="1" dirty="0">
                <a:solidFill>
                  <a:srgbClr val="800000"/>
                </a:solidFill>
              </a:rPr>
              <a:t>"wb"</a:t>
            </a:r>
            <a:r>
              <a:rPr lang="en-US" altLang="x-none" sz="2000" b="1" dirty="0">
                <a:solidFill>
                  <a:srgbClr val="000000"/>
                </a:solidFill>
              </a:rPr>
              <a:t>))==NULL)</a:t>
            </a:r>
            <a:br>
              <a:rPr lang="en-US" altLang="x-none" sz="2000" b="1" dirty="0">
                <a:solidFill>
                  <a:srgbClr val="000000"/>
                </a:solidFill>
              </a:rPr>
            </a:br>
            <a:r>
              <a:rPr lang="en-US" altLang="x-none" sz="2000" b="1" dirty="0">
                <a:solidFill>
                  <a:srgbClr val="000000"/>
                </a:solidFill>
              </a:rPr>
              <a:t>	{</a:t>
            </a:r>
            <a:br>
              <a:rPr lang="en-US" altLang="x-none" sz="2000" b="1" dirty="0">
                <a:solidFill>
                  <a:srgbClr val="000000"/>
                </a:solidFill>
              </a:rPr>
            </a:br>
            <a:r>
              <a:rPr lang="en-US" altLang="x-none" sz="2000" b="1" dirty="0">
                <a:solidFill>
                  <a:srgbClr val="000000"/>
                </a:solidFill>
              </a:rPr>
              <a:t>		printf(</a:t>
            </a:r>
            <a:r>
              <a:rPr lang="en-US" altLang="x-none" sz="2000" b="1" dirty="0">
                <a:solidFill>
                  <a:srgbClr val="800000"/>
                </a:solidFill>
              </a:rPr>
              <a:t>"can not open file\n"</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exit(</a:t>
            </a:r>
            <a:r>
              <a:rPr lang="en-US" altLang="x-none" sz="2000" b="1" dirty="0">
                <a:solidFill>
                  <a:srgbClr val="800080"/>
                </a:solidFill>
              </a:rPr>
              <a:t>0</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a:t>
            </a:r>
            <a:endParaRPr lang="zh-CN" altLang="en-US" sz="2000" b="1" dirty="0">
              <a:solidFill>
                <a:srgbClr val="000000"/>
              </a:solidFill>
            </a:endParaRPr>
          </a:p>
        </p:txBody>
      </p:sp>
      <p:sp>
        <p:nvSpPr>
          <p:cNvPr id="27651" name="标题 27650"/>
          <p:cNvSpPr>
            <a:spLocks noGrp="1"/>
          </p:cNvSpPr>
          <p:nvPr>
            <p:ph type="title"/>
          </p:nvPr>
        </p:nvSpPr>
        <p:spPr>
          <a:ln/>
        </p:spPr>
        <p:txBody>
          <a:bodyPr anchor="ctr"/>
          <a:p>
            <a:r>
              <a:rPr lang="zh-CN" altLang="en-US" b="1" dirty="0"/>
              <a:t>文件以文本</a:t>
            </a:r>
            <a:r>
              <a:rPr lang="en-US" altLang="x-none" b="1" dirty="0"/>
              <a:t>/</a:t>
            </a:r>
            <a:r>
              <a:rPr lang="zh-CN" altLang="en-US" b="1" dirty="0"/>
              <a:t>二进制打开区别</a:t>
            </a:r>
            <a:r>
              <a:rPr lang="en-US" altLang="x-none" b="1" dirty="0"/>
              <a:t>1</a:t>
            </a:r>
            <a:r>
              <a:rPr lang="en-US" altLang="x-none" b="1" dirty="0"/>
              <a:t>-</a:t>
            </a:r>
            <a:r>
              <a:rPr lang="zh-CN" altLang="en-US" b="1" dirty="0"/>
              <a:t>测试程序</a:t>
            </a:r>
            <a:endParaRPr lang="zh-CN" altLang="en-US"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文本占位符 28673"/>
          <p:cNvSpPr>
            <a:spLocks noGrp="1"/>
          </p:cNvSpPr>
          <p:nvPr>
            <p:ph type="body" idx="1"/>
          </p:nvPr>
        </p:nvSpPr>
        <p:spPr>
          <a:xfrm>
            <a:off x="468313" y="1319213"/>
            <a:ext cx="8280400" cy="4611687"/>
          </a:xfrm>
          <a:ln/>
        </p:spPr>
        <p:txBody>
          <a:bodyPr/>
          <a:p>
            <a:pPr>
              <a:lnSpc>
                <a:spcPct val="80000"/>
              </a:lnSpc>
              <a:buNone/>
            </a:pPr>
            <a:r>
              <a:rPr lang="en-US" altLang="x-none" sz="2000" b="1" dirty="0">
                <a:solidFill>
                  <a:srgbClr val="0000FF"/>
                </a:solidFill>
              </a:rPr>
              <a:t>	for</a:t>
            </a:r>
            <a:r>
              <a:rPr lang="en-US" altLang="x-none" sz="2000" b="1" dirty="0">
                <a:solidFill>
                  <a:srgbClr val="000000"/>
                </a:solidFill>
              </a:rPr>
              <a:t>(i=</a:t>
            </a:r>
            <a:r>
              <a:rPr lang="en-US" altLang="x-none" sz="2000" b="1" dirty="0">
                <a:solidFill>
                  <a:srgbClr val="800080"/>
                </a:solidFill>
              </a:rPr>
              <a:t>0</a:t>
            </a:r>
            <a:r>
              <a:rPr lang="en-US" altLang="x-none" sz="2000" b="1" dirty="0">
                <a:solidFill>
                  <a:srgbClr val="000000"/>
                </a:solidFill>
              </a:rPr>
              <a:t>;i&lt;</a:t>
            </a:r>
            <a:r>
              <a:rPr lang="en-US" altLang="x-none" sz="2000" b="1" dirty="0">
                <a:solidFill>
                  <a:srgbClr val="800080"/>
                </a:solidFill>
              </a:rPr>
              <a:t>4</a:t>
            </a:r>
            <a:r>
              <a:rPr lang="en-US" altLang="x-none" sz="2000" b="1" dirty="0">
                <a:solidFill>
                  <a:srgbClr val="000000"/>
                </a:solidFill>
              </a:rPr>
              <a:t>;i++)</a:t>
            </a:r>
            <a:br>
              <a:rPr lang="en-US" altLang="x-none" sz="2000" b="1" dirty="0">
                <a:solidFill>
                  <a:srgbClr val="000000"/>
                </a:solidFill>
              </a:rPr>
            </a:b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fputc(s[i],fp1); </a:t>
            </a:r>
            <a:r>
              <a:rPr lang="en-US" altLang="x-none" sz="2000" b="1" dirty="0">
                <a:solidFill>
                  <a:srgbClr val="008000"/>
                </a:solidFill>
              </a:rPr>
              <a:t>//</a:t>
            </a:r>
            <a:r>
              <a:rPr lang="zh-CN" altLang="en-US" sz="2000" b="1" dirty="0">
                <a:solidFill>
                  <a:srgbClr val="008000"/>
                </a:solidFill>
              </a:rPr>
              <a:t>以文本方式向文件中写入数据 </a:t>
            </a:r>
            <a:br>
              <a:rPr lang="zh-CN" altLang="en-US" sz="2000" b="1" dirty="0">
                <a:solidFill>
                  <a:srgbClr val="008000"/>
                </a:solidFill>
              </a:rPr>
            </a:br>
            <a:r>
              <a:rPr lang="zh-CN" altLang="en-US" sz="2000" b="1" dirty="0">
                <a:solidFill>
                  <a:srgbClr val="008000"/>
                </a:solidFill>
              </a:rPr>
              <a:t>	</a:t>
            </a:r>
            <a:r>
              <a:rPr lang="en-US" altLang="x-none" sz="2000" b="1" dirty="0">
                <a:solidFill>
                  <a:srgbClr val="000000"/>
                </a:solidFill>
              </a:rPr>
              <a:t>fputc(s[i],fp2); </a:t>
            </a:r>
            <a:r>
              <a:rPr lang="en-US" altLang="x-none" sz="2000" b="1" dirty="0">
                <a:solidFill>
                  <a:srgbClr val="008000"/>
                </a:solidFill>
              </a:rPr>
              <a:t>//</a:t>
            </a:r>
            <a:r>
              <a:rPr lang="zh-CN" altLang="en-US" sz="2000" b="1" dirty="0">
                <a:solidFill>
                  <a:srgbClr val="008000"/>
                </a:solidFill>
              </a:rPr>
              <a:t>以二进制方式向文件中写入数据 </a:t>
            </a:r>
            <a:br>
              <a:rPr lang="zh-CN" altLang="en-US" sz="2000" b="1" dirty="0">
                <a:solidFill>
                  <a:srgbClr val="008000"/>
                </a:solidFill>
              </a:rPr>
            </a:b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fclose(fp1);</a:t>
            </a:r>
            <a:br>
              <a:rPr lang="en-US" altLang="x-none" sz="2000" b="1" dirty="0">
                <a:solidFill>
                  <a:srgbClr val="000000"/>
                </a:solidFill>
              </a:rPr>
            </a:br>
            <a:r>
              <a:rPr lang="en-US" altLang="x-none" sz="2000" b="1" dirty="0">
                <a:solidFill>
                  <a:srgbClr val="000000"/>
                </a:solidFill>
              </a:rPr>
              <a:t>fclose(fp2);</a:t>
            </a:r>
            <a:br>
              <a:rPr lang="en-US" altLang="x-none" sz="2000" b="1" dirty="0">
                <a:solidFill>
                  <a:srgbClr val="000000"/>
                </a:solidFill>
              </a:rPr>
            </a:br>
            <a:r>
              <a:rPr lang="en-US" altLang="x-none" sz="2000" b="1" dirty="0">
                <a:solidFill>
                  <a:srgbClr val="0000FF"/>
                </a:solidFill>
              </a:rPr>
              <a:t>if</a:t>
            </a:r>
            <a:r>
              <a:rPr lang="en-US" altLang="x-none" sz="2000" b="1" dirty="0">
                <a:solidFill>
                  <a:srgbClr val="000000"/>
                </a:solidFill>
              </a:rPr>
              <a:t>((fp1=fopen(</a:t>
            </a:r>
            <a:r>
              <a:rPr lang="en-US" altLang="x-none" sz="2000" b="1" dirty="0">
                <a:solidFill>
                  <a:srgbClr val="800000"/>
                </a:solidFill>
              </a:rPr>
              <a:t>"test1.txt"</a:t>
            </a:r>
            <a:r>
              <a:rPr lang="en-US" altLang="x-none" sz="2000" b="1" dirty="0">
                <a:solidFill>
                  <a:srgbClr val="000000"/>
                </a:solidFill>
              </a:rPr>
              <a:t>,</a:t>
            </a:r>
            <a:r>
              <a:rPr lang="en-US" altLang="x-none" sz="2000" b="1" dirty="0">
                <a:solidFill>
                  <a:srgbClr val="800000"/>
                </a:solidFill>
              </a:rPr>
              <a:t>"rt"</a:t>
            </a:r>
            <a:r>
              <a:rPr lang="en-US" altLang="x-none" sz="2000" b="1" dirty="0">
                <a:solidFill>
                  <a:srgbClr val="000000"/>
                </a:solidFill>
              </a:rPr>
              <a:t>))==NULL)</a:t>
            </a:r>
            <a:br>
              <a:rPr lang="en-US" altLang="x-none" sz="2000" b="1" dirty="0">
                <a:solidFill>
                  <a:srgbClr val="000000"/>
                </a:solidFill>
              </a:rPr>
            </a:b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printf(</a:t>
            </a:r>
            <a:r>
              <a:rPr lang="en-US" altLang="x-none" sz="2000" b="1" dirty="0">
                <a:solidFill>
                  <a:srgbClr val="800000"/>
                </a:solidFill>
              </a:rPr>
              <a:t>"can not open file\n"</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exit(</a:t>
            </a:r>
            <a:r>
              <a:rPr lang="en-US" altLang="x-none" sz="2000" b="1" dirty="0">
                <a:solidFill>
                  <a:srgbClr val="800080"/>
                </a:solidFill>
              </a:rPr>
              <a:t>0</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a:t>
            </a:r>
            <a:br>
              <a:rPr lang="en-US" altLang="x-none" sz="2000" b="1" dirty="0">
                <a:solidFill>
                  <a:srgbClr val="000000"/>
                </a:solidFill>
              </a:rPr>
            </a:br>
            <a:r>
              <a:rPr lang="en-US" altLang="x-none" sz="2000" b="1" dirty="0">
                <a:solidFill>
                  <a:srgbClr val="0000FF"/>
                </a:solidFill>
              </a:rPr>
              <a:t>if</a:t>
            </a:r>
            <a:r>
              <a:rPr lang="en-US" altLang="x-none" sz="2000" b="1" dirty="0">
                <a:solidFill>
                  <a:srgbClr val="000000"/>
                </a:solidFill>
              </a:rPr>
              <a:t>((fp2=fopen(</a:t>
            </a:r>
            <a:r>
              <a:rPr lang="en-US" altLang="x-none" sz="2000" b="1" dirty="0">
                <a:solidFill>
                  <a:srgbClr val="800000"/>
                </a:solidFill>
              </a:rPr>
              <a:t>"test1.txt"</a:t>
            </a:r>
            <a:r>
              <a:rPr lang="en-US" altLang="x-none" sz="2000" b="1" dirty="0">
                <a:solidFill>
                  <a:srgbClr val="000000"/>
                </a:solidFill>
              </a:rPr>
              <a:t>,</a:t>
            </a:r>
            <a:r>
              <a:rPr lang="en-US" altLang="x-none" sz="2000" b="1" dirty="0">
                <a:solidFill>
                  <a:srgbClr val="800000"/>
                </a:solidFill>
              </a:rPr>
              <a:t>"rb"</a:t>
            </a:r>
            <a:r>
              <a:rPr lang="en-US" altLang="x-none" sz="2000" b="1" dirty="0">
                <a:solidFill>
                  <a:srgbClr val="000000"/>
                </a:solidFill>
              </a:rPr>
              <a:t>))==NULL)</a:t>
            </a:r>
            <a:br>
              <a:rPr lang="en-US" altLang="x-none" sz="2000" b="1" dirty="0">
                <a:solidFill>
                  <a:srgbClr val="000000"/>
                </a:solidFill>
              </a:rPr>
            </a:b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printf(</a:t>
            </a:r>
            <a:r>
              <a:rPr lang="en-US" altLang="x-none" sz="2000" b="1" dirty="0">
                <a:solidFill>
                  <a:srgbClr val="800000"/>
                </a:solidFill>
              </a:rPr>
              <a:t>"can not open file\n"</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exit(</a:t>
            </a:r>
            <a:r>
              <a:rPr lang="en-US" altLang="x-none" sz="2000" b="1" dirty="0">
                <a:solidFill>
                  <a:srgbClr val="800080"/>
                </a:solidFill>
              </a:rPr>
              <a:t>0</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a:t>
            </a:r>
            <a:br>
              <a:rPr lang="en-US" altLang="x-none" sz="2000" b="1" dirty="0">
                <a:solidFill>
                  <a:srgbClr val="000000"/>
                </a:solidFill>
              </a:rPr>
            </a:br>
            <a:endParaRPr lang="zh-CN" altLang="en-US" sz="2000" b="1" dirty="0">
              <a:solidFill>
                <a:srgbClr val="000000"/>
              </a:solidFill>
            </a:endParaRPr>
          </a:p>
        </p:txBody>
      </p:sp>
      <p:sp>
        <p:nvSpPr>
          <p:cNvPr id="28675" name="标题 28674"/>
          <p:cNvSpPr>
            <a:spLocks noGrp="1"/>
          </p:cNvSpPr>
          <p:nvPr>
            <p:ph type="title"/>
          </p:nvPr>
        </p:nvSpPr>
        <p:spPr>
          <a:ln/>
        </p:spPr>
        <p:txBody>
          <a:bodyPr anchor="ctr"/>
          <a:p>
            <a:r>
              <a:rPr lang="zh-CN" altLang="en-US" b="1" dirty="0"/>
              <a:t>文件以文本</a:t>
            </a:r>
            <a:r>
              <a:rPr lang="en-US" altLang="x-none" b="1" dirty="0"/>
              <a:t>/</a:t>
            </a:r>
            <a:r>
              <a:rPr lang="zh-CN" altLang="en-US" b="1" dirty="0"/>
              <a:t>二进制打开区别</a:t>
            </a:r>
            <a:r>
              <a:rPr lang="en-US" altLang="x-none" b="1" dirty="0"/>
              <a:t>1</a:t>
            </a:r>
            <a:r>
              <a:rPr lang="en-US" altLang="x-none" b="1" dirty="0"/>
              <a:t>-</a:t>
            </a:r>
            <a:r>
              <a:rPr lang="zh-CN" altLang="en-US" b="1" dirty="0"/>
              <a:t>测试程序</a:t>
            </a:r>
            <a:endParaRPr lang="zh-CN" altLang="en-US"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文本占位符 29697"/>
          <p:cNvSpPr>
            <a:spLocks noGrp="1"/>
          </p:cNvSpPr>
          <p:nvPr>
            <p:ph type="body" idx="1"/>
          </p:nvPr>
        </p:nvSpPr>
        <p:spPr>
          <a:xfrm>
            <a:off x="468313" y="1319213"/>
            <a:ext cx="8280400" cy="4611687"/>
          </a:xfrm>
          <a:ln/>
        </p:spPr>
        <p:txBody>
          <a:bodyPr/>
          <a:p>
            <a:pPr>
              <a:lnSpc>
                <a:spcPct val="80000"/>
              </a:lnSpc>
              <a:buNone/>
            </a:pPr>
            <a:r>
              <a:rPr lang="en-US" altLang="x-none" sz="2000" b="1" dirty="0">
                <a:solidFill>
                  <a:srgbClr val="000000"/>
                </a:solidFill>
              </a:rPr>
              <a:t>	ch=fgetc(fp1);</a:t>
            </a:r>
            <a:br>
              <a:rPr lang="en-US" altLang="x-none" sz="2000" b="1" dirty="0">
                <a:solidFill>
                  <a:srgbClr val="000000"/>
                </a:solidFill>
              </a:rPr>
            </a:br>
            <a:r>
              <a:rPr lang="en-US" altLang="x-none" sz="2000" b="1" dirty="0">
                <a:solidFill>
                  <a:srgbClr val="0000FF"/>
                </a:solidFill>
              </a:rPr>
              <a:t>while</a:t>
            </a:r>
            <a:r>
              <a:rPr lang="en-US" altLang="x-none" sz="2000" b="1" dirty="0">
                <a:solidFill>
                  <a:srgbClr val="000000"/>
                </a:solidFill>
              </a:rPr>
              <a:t>(!feof(fp1)) </a:t>
            </a:r>
            <a:r>
              <a:rPr lang="en-US" altLang="x-none" sz="2000" b="1" dirty="0">
                <a:solidFill>
                  <a:srgbClr val="008000"/>
                </a:solidFill>
              </a:rPr>
              <a:t>//</a:t>
            </a:r>
            <a:r>
              <a:rPr lang="zh-CN" altLang="en-US" sz="2000" b="1" dirty="0">
                <a:solidFill>
                  <a:srgbClr val="008000"/>
                </a:solidFill>
              </a:rPr>
              <a:t>以文本方式从文件中读取数据 </a:t>
            </a:r>
            <a:br>
              <a:rPr lang="zh-CN" altLang="en-US" sz="2000" b="1" dirty="0">
                <a:solidFill>
                  <a:srgbClr val="008000"/>
                </a:solidFill>
              </a:rPr>
            </a:b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printf(</a:t>
            </a:r>
            <a:r>
              <a:rPr lang="en-US" altLang="x-none" sz="2000" b="1" dirty="0">
                <a:solidFill>
                  <a:srgbClr val="800000"/>
                </a:solidFill>
              </a:rPr>
              <a:t>"%02X"</a:t>
            </a:r>
            <a:r>
              <a:rPr lang="en-US" altLang="x-none" sz="2000" b="1" dirty="0">
                <a:solidFill>
                  <a:srgbClr val="000000"/>
                </a:solidFill>
              </a:rPr>
              <a:t>,ch);</a:t>
            </a:r>
            <a:br>
              <a:rPr lang="en-US" altLang="x-none" sz="2000" b="1" dirty="0">
                <a:solidFill>
                  <a:srgbClr val="000000"/>
                </a:solidFill>
              </a:rPr>
            </a:br>
            <a:r>
              <a:rPr lang="en-US" altLang="x-none" sz="2000" b="1" dirty="0">
                <a:solidFill>
                  <a:srgbClr val="000000"/>
                </a:solidFill>
              </a:rPr>
              <a:t>	ch=fgetc(fp1);</a:t>
            </a:r>
            <a:br>
              <a:rPr lang="en-US" altLang="x-none" sz="2000" b="1" dirty="0">
                <a:solidFill>
                  <a:srgbClr val="000000"/>
                </a:solidFill>
              </a:rPr>
            </a:b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printf(</a:t>
            </a:r>
            <a:r>
              <a:rPr lang="en-US" altLang="x-none" sz="2000" b="1" dirty="0">
                <a:solidFill>
                  <a:srgbClr val="800000"/>
                </a:solidFill>
              </a:rPr>
              <a:t>"\n"</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ch=fgetc(fp2);</a:t>
            </a:r>
            <a:br>
              <a:rPr lang="en-US" altLang="x-none" sz="2000" b="1" dirty="0">
                <a:solidFill>
                  <a:srgbClr val="000000"/>
                </a:solidFill>
              </a:rPr>
            </a:br>
            <a:r>
              <a:rPr lang="en-US" altLang="x-none" sz="2000" b="1" dirty="0">
                <a:solidFill>
                  <a:srgbClr val="0000FF"/>
                </a:solidFill>
              </a:rPr>
              <a:t>while</a:t>
            </a:r>
            <a:r>
              <a:rPr lang="en-US" altLang="x-none" sz="2000" b="1" dirty="0">
                <a:solidFill>
                  <a:srgbClr val="000000"/>
                </a:solidFill>
              </a:rPr>
              <a:t>(!feof(fp2)) </a:t>
            </a:r>
            <a:r>
              <a:rPr lang="en-US" altLang="x-none" sz="2000" b="1" dirty="0">
                <a:solidFill>
                  <a:srgbClr val="008000"/>
                </a:solidFill>
              </a:rPr>
              <a:t>//</a:t>
            </a:r>
            <a:r>
              <a:rPr lang="zh-CN" altLang="en-US" sz="2000" b="1" dirty="0">
                <a:solidFill>
                  <a:srgbClr val="008000"/>
                </a:solidFill>
              </a:rPr>
              <a:t>以二进制方式从文件中读取数据</a:t>
            </a:r>
            <a:br>
              <a:rPr lang="zh-CN" altLang="en-US" sz="2000" b="1" dirty="0">
                <a:solidFill>
                  <a:srgbClr val="008000"/>
                </a:solidFill>
              </a:rPr>
            </a:b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printf(</a:t>
            </a:r>
            <a:r>
              <a:rPr lang="en-US" altLang="x-none" sz="2000" b="1" dirty="0">
                <a:solidFill>
                  <a:srgbClr val="800000"/>
                </a:solidFill>
              </a:rPr>
              <a:t>"%02X"</a:t>
            </a:r>
            <a:r>
              <a:rPr lang="en-US" altLang="x-none" sz="2000" b="1" dirty="0">
                <a:solidFill>
                  <a:srgbClr val="000000"/>
                </a:solidFill>
              </a:rPr>
              <a:t>,ch);</a:t>
            </a:r>
            <a:br>
              <a:rPr lang="en-US" altLang="x-none" sz="2000" b="1" dirty="0">
                <a:solidFill>
                  <a:srgbClr val="000000"/>
                </a:solidFill>
              </a:rPr>
            </a:br>
            <a:r>
              <a:rPr lang="en-US" altLang="x-none" sz="2000" b="1" dirty="0">
                <a:solidFill>
                  <a:srgbClr val="000000"/>
                </a:solidFill>
              </a:rPr>
              <a:t>	ch=fgetc(fp2);</a:t>
            </a:r>
            <a:br>
              <a:rPr lang="en-US" altLang="x-none" sz="2000" b="1" dirty="0">
                <a:solidFill>
                  <a:srgbClr val="000000"/>
                </a:solidFill>
              </a:rPr>
            </a:b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printf(</a:t>
            </a:r>
            <a:r>
              <a:rPr lang="en-US" altLang="x-none" sz="2000" b="1" dirty="0">
                <a:solidFill>
                  <a:srgbClr val="800000"/>
                </a:solidFill>
              </a:rPr>
              <a:t>"\n"</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fclose(fp1);</a:t>
            </a:r>
            <a:br>
              <a:rPr lang="en-US" altLang="x-none" sz="2000" b="1" dirty="0">
                <a:solidFill>
                  <a:srgbClr val="000000"/>
                </a:solidFill>
              </a:rPr>
            </a:br>
            <a:r>
              <a:rPr lang="en-US" altLang="x-none" sz="2000" b="1" dirty="0">
                <a:solidFill>
                  <a:srgbClr val="000000"/>
                </a:solidFill>
              </a:rPr>
              <a:t>fclose(fp2);</a:t>
            </a:r>
            <a:br>
              <a:rPr lang="en-US" altLang="x-none" sz="2000" b="1" dirty="0">
                <a:solidFill>
                  <a:srgbClr val="000000"/>
                </a:solidFill>
              </a:rPr>
            </a:br>
            <a:r>
              <a:rPr lang="en-US" altLang="x-none" sz="2000" b="1" dirty="0">
                <a:solidFill>
                  <a:srgbClr val="0000FF"/>
                </a:solidFill>
              </a:rPr>
              <a:t>return</a:t>
            </a:r>
            <a:r>
              <a:rPr lang="en-US" altLang="x-none" sz="2000" b="1" dirty="0">
                <a:solidFill>
                  <a:srgbClr val="000000"/>
                </a:solidFill>
              </a:rPr>
              <a:t> </a:t>
            </a:r>
            <a:r>
              <a:rPr lang="en-US" altLang="x-none" sz="2000" b="1" dirty="0">
                <a:solidFill>
                  <a:srgbClr val="800080"/>
                </a:solidFill>
              </a:rPr>
              <a:t>0</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a:t>
            </a:r>
            <a:r>
              <a:rPr lang="en-US" altLang="x-none" sz="2000" b="1" dirty="0">
                <a:solidFill>
                  <a:srgbClr val="0000FF"/>
                </a:solidFill>
              </a:rPr>
              <a:t> </a:t>
            </a:r>
            <a:endParaRPr lang="zh-CN" altLang="en-US" sz="2000" b="1" dirty="0">
              <a:solidFill>
                <a:srgbClr val="0000FF"/>
              </a:solidFill>
            </a:endParaRPr>
          </a:p>
        </p:txBody>
      </p:sp>
      <p:sp>
        <p:nvSpPr>
          <p:cNvPr id="29699" name="标题 29698"/>
          <p:cNvSpPr>
            <a:spLocks noGrp="1"/>
          </p:cNvSpPr>
          <p:nvPr>
            <p:ph type="title"/>
          </p:nvPr>
        </p:nvSpPr>
        <p:spPr>
          <a:ln/>
        </p:spPr>
        <p:txBody>
          <a:bodyPr anchor="ctr"/>
          <a:p>
            <a:r>
              <a:rPr lang="zh-CN" altLang="en-US" b="1" dirty="0"/>
              <a:t>文件以文本</a:t>
            </a:r>
            <a:r>
              <a:rPr lang="en-US" altLang="x-none" b="1" dirty="0"/>
              <a:t>/</a:t>
            </a:r>
            <a:r>
              <a:rPr lang="zh-CN" altLang="en-US" b="1" dirty="0"/>
              <a:t>二进制打开区别</a:t>
            </a:r>
            <a:r>
              <a:rPr lang="en-US" altLang="x-none" b="1" dirty="0"/>
              <a:t>1</a:t>
            </a:r>
            <a:r>
              <a:rPr lang="en-US" altLang="x-none" b="1" dirty="0"/>
              <a:t>-</a:t>
            </a:r>
            <a:r>
              <a:rPr lang="zh-CN" altLang="en-US" b="1" dirty="0"/>
              <a:t>测试程序</a:t>
            </a:r>
            <a:endParaRPr lang="zh-CN" altLang="en-US"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文本占位符 30721"/>
          <p:cNvSpPr>
            <a:spLocks noGrp="1"/>
          </p:cNvSpPr>
          <p:nvPr>
            <p:ph type="body" idx="1"/>
          </p:nvPr>
        </p:nvSpPr>
        <p:spPr>
          <a:xfrm>
            <a:off x="468313" y="1319213"/>
            <a:ext cx="8280400" cy="4611687"/>
          </a:xfrm>
          <a:ln/>
        </p:spPr>
        <p:txBody>
          <a:bodyPr/>
          <a:p>
            <a:pPr>
              <a:lnSpc>
                <a:spcPct val="80000"/>
              </a:lnSpc>
            </a:pPr>
            <a:r>
              <a:rPr lang="zh-CN" altLang="en-US" sz="2400" b="1" dirty="0"/>
              <a:t>在向文件中写完数据后，用</a:t>
            </a:r>
            <a:r>
              <a:rPr lang="en-US" altLang="x-none" sz="2400" b="1" dirty="0"/>
              <a:t>UltraEdit</a:t>
            </a:r>
            <a:r>
              <a:rPr lang="zh-CN" altLang="en-US" sz="2400" b="1" dirty="0"/>
              <a:t>以二进制方式打开</a:t>
            </a:r>
            <a:r>
              <a:rPr lang="en-US" altLang="x-none" sz="2400" b="1" dirty="0"/>
              <a:t>test1.txt</a:t>
            </a:r>
            <a:r>
              <a:rPr lang="zh-CN" altLang="en-US" sz="2400" b="1" dirty="0"/>
              <a:t>和</a:t>
            </a:r>
            <a:r>
              <a:rPr lang="en-US" altLang="x-none" sz="2400" b="1" dirty="0"/>
              <a:t>test2.txt</a:t>
            </a:r>
            <a:r>
              <a:rPr lang="zh-CN" altLang="en-US" sz="2400" b="1" dirty="0"/>
              <a:t>，看到的结果如下：</a:t>
            </a:r>
            <a:endParaRPr lang="zh-CN" altLang="en-US" sz="2400" b="1" dirty="0"/>
          </a:p>
          <a:p>
            <a:pPr>
              <a:lnSpc>
                <a:spcPct val="80000"/>
              </a:lnSpc>
            </a:pPr>
            <a:r>
              <a:rPr lang="zh-CN" altLang="en-US" sz="2400" b="1" dirty="0"/>
              <a:t> </a:t>
            </a:r>
            <a:endParaRPr lang="zh-CN" altLang="en-US" sz="2400" b="1" dirty="0"/>
          </a:p>
          <a:p>
            <a:pPr>
              <a:lnSpc>
                <a:spcPct val="80000"/>
              </a:lnSpc>
            </a:pPr>
            <a:endParaRPr lang="zh-CN" altLang="en-US" sz="2400" b="1" dirty="0"/>
          </a:p>
          <a:p>
            <a:pPr>
              <a:lnSpc>
                <a:spcPct val="80000"/>
              </a:lnSpc>
            </a:pPr>
            <a:endParaRPr lang="zh-CN" altLang="en-US" sz="2400" b="1" dirty="0"/>
          </a:p>
          <a:p>
            <a:pPr>
              <a:lnSpc>
                <a:spcPct val="80000"/>
              </a:lnSpc>
            </a:pPr>
            <a:endParaRPr lang="zh-CN" altLang="en-US" sz="2400" b="1" dirty="0"/>
          </a:p>
          <a:p>
            <a:pPr>
              <a:lnSpc>
                <a:spcPct val="80000"/>
              </a:lnSpc>
            </a:pPr>
            <a:endParaRPr lang="zh-CN" altLang="en-US" sz="2400" b="1" dirty="0"/>
          </a:p>
          <a:p>
            <a:pPr>
              <a:lnSpc>
                <a:spcPct val="80000"/>
              </a:lnSpc>
            </a:pPr>
            <a:endParaRPr lang="zh-CN" altLang="en-US" sz="2400" b="1" dirty="0"/>
          </a:p>
          <a:p>
            <a:pPr>
              <a:lnSpc>
                <a:spcPct val="80000"/>
              </a:lnSpc>
            </a:pPr>
            <a:endParaRPr lang="zh-CN" altLang="en-US" sz="2400" b="1" dirty="0"/>
          </a:p>
          <a:p>
            <a:pPr>
              <a:lnSpc>
                <a:spcPct val="80000"/>
              </a:lnSpc>
            </a:pPr>
            <a:endParaRPr lang="zh-CN" altLang="en-US" sz="2400" b="1" dirty="0"/>
          </a:p>
          <a:p>
            <a:pPr>
              <a:lnSpc>
                <a:spcPct val="80000"/>
              </a:lnSpc>
            </a:pPr>
            <a:r>
              <a:rPr lang="zh-CN" altLang="en-US" sz="2400" b="1" dirty="0"/>
              <a:t> </a:t>
            </a:r>
            <a:endParaRPr lang="zh-CN" altLang="en-US" sz="2400" b="1" dirty="0"/>
          </a:p>
          <a:p>
            <a:pPr>
              <a:lnSpc>
                <a:spcPct val="80000"/>
              </a:lnSpc>
            </a:pPr>
            <a:r>
              <a:rPr lang="zh-CN" altLang="en-US" sz="2400" b="1" dirty="0"/>
              <a:t>根据得到的结果可知，以文本方式写入时，多写入了一个字符</a:t>
            </a:r>
            <a:r>
              <a:rPr lang="en-US" altLang="x-none" sz="2400" b="1" dirty="0"/>
              <a:t>0D</a:t>
            </a:r>
            <a:r>
              <a:rPr lang="zh-CN" altLang="en-US" sz="2400" b="1" dirty="0"/>
              <a:t>，即</a:t>
            </a:r>
            <a:r>
              <a:rPr lang="en-US" altLang="x-none" sz="2400" b="1" dirty="0"/>
              <a:t>'\r'</a:t>
            </a:r>
            <a:r>
              <a:rPr lang="zh-CN" altLang="en-US" sz="2400" b="1" dirty="0"/>
              <a:t>。</a:t>
            </a:r>
            <a:endParaRPr lang="zh-CN" altLang="en-US" b="1" dirty="0"/>
          </a:p>
        </p:txBody>
      </p:sp>
      <p:sp>
        <p:nvSpPr>
          <p:cNvPr id="30723" name="标题 30722"/>
          <p:cNvSpPr>
            <a:spLocks noGrp="1"/>
          </p:cNvSpPr>
          <p:nvPr>
            <p:ph type="title"/>
          </p:nvPr>
        </p:nvSpPr>
        <p:spPr>
          <a:ln/>
        </p:spPr>
        <p:txBody>
          <a:bodyPr anchor="ctr"/>
          <a:p>
            <a:r>
              <a:rPr lang="zh-CN" altLang="en-US" b="1" dirty="0"/>
              <a:t>文件以文本</a:t>
            </a:r>
            <a:r>
              <a:rPr lang="en-US" altLang="x-none" b="1" dirty="0"/>
              <a:t>/</a:t>
            </a:r>
            <a:r>
              <a:rPr lang="zh-CN" altLang="en-US" b="1" dirty="0"/>
              <a:t>二进制打开区别</a:t>
            </a:r>
            <a:r>
              <a:rPr lang="en-US" altLang="x-none" b="1" dirty="0"/>
              <a:t>1</a:t>
            </a:r>
            <a:r>
              <a:rPr lang="en-US" altLang="x-none" b="1" dirty="0"/>
              <a:t>-</a:t>
            </a:r>
            <a:r>
              <a:rPr lang="zh-CN" altLang="en-US" b="1" dirty="0"/>
              <a:t>测试</a:t>
            </a:r>
            <a:r>
              <a:rPr lang="zh-CN" altLang="en-US" b="1" dirty="0"/>
              <a:t>结果</a:t>
            </a:r>
            <a:endParaRPr lang="zh-CN" altLang="en-US" b="1" dirty="0"/>
          </a:p>
        </p:txBody>
      </p:sp>
      <p:pic>
        <p:nvPicPr>
          <p:cNvPr id="30724" name="图片 30723" descr="2011100520493894"/>
          <p:cNvPicPr>
            <a:picLocks noChangeAspect="1"/>
          </p:cNvPicPr>
          <p:nvPr/>
        </p:nvPicPr>
        <p:blipFill>
          <a:blip r:embed="rId1"/>
          <a:stretch>
            <a:fillRect/>
          </a:stretch>
        </p:blipFill>
        <p:spPr>
          <a:xfrm>
            <a:off x="827088" y="1916113"/>
            <a:ext cx="7777162" cy="1441450"/>
          </a:xfrm>
          <a:prstGeom prst="rect">
            <a:avLst/>
          </a:prstGeom>
          <a:noFill/>
          <a:ln w="9525">
            <a:noFill/>
          </a:ln>
        </p:spPr>
      </p:pic>
      <p:pic>
        <p:nvPicPr>
          <p:cNvPr id="30725" name="图片 30724" descr="2011100520502190"/>
          <p:cNvPicPr>
            <a:picLocks noChangeAspect="1"/>
          </p:cNvPicPr>
          <p:nvPr/>
        </p:nvPicPr>
        <p:blipFill>
          <a:blip r:embed="rId2"/>
          <a:stretch>
            <a:fillRect/>
          </a:stretch>
        </p:blipFill>
        <p:spPr>
          <a:xfrm>
            <a:off x="827088" y="3500438"/>
            <a:ext cx="7777162" cy="1800225"/>
          </a:xfrm>
          <a:prstGeom prst="rect">
            <a:avLst/>
          </a:prstGeom>
          <a:noFill/>
          <a:ln w="9525">
            <a:noFill/>
          </a:ln>
        </p:spPr>
      </p:pic>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文本占位符 31745"/>
          <p:cNvSpPr>
            <a:spLocks noGrp="1"/>
          </p:cNvSpPr>
          <p:nvPr>
            <p:ph type="body" idx="1"/>
          </p:nvPr>
        </p:nvSpPr>
        <p:spPr>
          <a:xfrm>
            <a:off x="468313" y="1319213"/>
            <a:ext cx="8280400" cy="4611687"/>
          </a:xfrm>
          <a:ln/>
        </p:spPr>
        <p:txBody>
          <a:bodyPr/>
          <a:p>
            <a:r>
              <a:rPr lang="zh-CN" altLang="en-US" b="1" dirty="0"/>
              <a:t>程序输出结果：（文件示例\fopen-tb-ex.c）</a:t>
            </a:r>
            <a:endParaRPr lang="zh-CN" altLang="en-US" b="1" dirty="0"/>
          </a:p>
          <a:p>
            <a:pPr>
              <a:buNone/>
            </a:pPr>
            <a:r>
              <a:rPr lang="en-US" altLang="x-none" b="1" dirty="0"/>
              <a:t>	41420A43</a:t>
            </a:r>
            <a:br>
              <a:rPr lang="en-US" altLang="x-none" b="1" dirty="0"/>
            </a:br>
            <a:r>
              <a:rPr lang="en-US" altLang="x-none" b="1" dirty="0"/>
              <a:t>41420D0A43</a:t>
            </a:r>
            <a:br>
              <a:rPr lang="en-US" altLang="x-none" b="1" dirty="0"/>
            </a:br>
            <a:r>
              <a:rPr lang="zh-CN" altLang="en-US" b="1" dirty="0"/>
              <a:t>请按任意键继续</a:t>
            </a:r>
            <a:r>
              <a:rPr lang="en-US" altLang="x-none" b="1" dirty="0"/>
              <a:t>. . .</a:t>
            </a:r>
            <a:endParaRPr lang="en-US" altLang="x-none" b="1" dirty="0"/>
          </a:p>
          <a:p>
            <a:r>
              <a:rPr lang="zh-CN" altLang="en-US" b="1" dirty="0"/>
              <a:t>分别以文本方式和二进制方式读取</a:t>
            </a:r>
            <a:r>
              <a:rPr lang="en-US" altLang="x-none" b="1" dirty="0"/>
              <a:t>test1.txt</a:t>
            </a:r>
            <a:r>
              <a:rPr lang="zh-CN" altLang="en-US" b="1" dirty="0"/>
              <a:t>时，输出的内容不同。</a:t>
            </a:r>
            <a:endParaRPr lang="zh-CN" altLang="en-US" b="1" dirty="0"/>
          </a:p>
          <a:p>
            <a:r>
              <a:rPr lang="zh-CN" altLang="en-US" b="1" dirty="0"/>
              <a:t>可知在以文本方式读取时，对</a:t>
            </a:r>
            <a:r>
              <a:rPr lang="en-US" altLang="x-none" b="1" dirty="0"/>
              <a:t>'\r\n'</a:t>
            </a:r>
            <a:r>
              <a:rPr lang="zh-CN" altLang="en-US" b="1" dirty="0"/>
              <a:t>进行了转换，而二进制方式读取时却没有进行这样的转换。</a:t>
            </a:r>
            <a:endParaRPr lang="zh-CN" altLang="en-US" b="1" dirty="0"/>
          </a:p>
        </p:txBody>
      </p:sp>
      <p:sp>
        <p:nvSpPr>
          <p:cNvPr id="31747" name="标题 31746"/>
          <p:cNvSpPr>
            <a:spLocks noGrp="1"/>
          </p:cNvSpPr>
          <p:nvPr>
            <p:ph type="title"/>
          </p:nvPr>
        </p:nvSpPr>
        <p:spPr>
          <a:ln/>
        </p:spPr>
        <p:txBody>
          <a:bodyPr anchor="ctr"/>
          <a:p>
            <a:r>
              <a:rPr lang="zh-CN" altLang="en-US" b="1" dirty="0"/>
              <a:t>文件以文本</a:t>
            </a:r>
            <a:r>
              <a:rPr lang="en-US" altLang="x-none" b="1" dirty="0"/>
              <a:t>/</a:t>
            </a:r>
            <a:r>
              <a:rPr lang="zh-CN" altLang="en-US" b="1" dirty="0"/>
              <a:t>二进制打开区别</a:t>
            </a:r>
            <a:r>
              <a:rPr lang="en-US" altLang="x-none" b="1" dirty="0"/>
              <a:t>1</a:t>
            </a:r>
            <a:r>
              <a:rPr lang="en-US" altLang="x-none" b="1" dirty="0"/>
              <a:t>-</a:t>
            </a:r>
            <a:r>
              <a:rPr lang="zh-CN" altLang="en-US" b="1" dirty="0"/>
              <a:t>测试</a:t>
            </a:r>
            <a:r>
              <a:rPr lang="zh-CN" altLang="en-US" b="1" dirty="0"/>
              <a:t>结果</a:t>
            </a:r>
            <a:endParaRPr lang="zh-CN" altLang="en-US"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文本占位符 32769"/>
          <p:cNvSpPr>
            <a:spLocks noGrp="1"/>
          </p:cNvSpPr>
          <p:nvPr>
            <p:ph type="body" idx="1"/>
          </p:nvPr>
        </p:nvSpPr>
        <p:spPr>
          <a:xfrm>
            <a:off x="468313" y="1319213"/>
            <a:ext cx="8280400" cy="4611687"/>
          </a:xfrm>
          <a:ln/>
        </p:spPr>
        <p:txBody>
          <a:bodyPr/>
          <a:p>
            <a:pPr>
              <a:lnSpc>
                <a:spcPct val="80000"/>
              </a:lnSpc>
              <a:buNone/>
            </a:pPr>
            <a:r>
              <a:rPr lang="en-US" altLang="x-none" sz="2000" b="1" dirty="0">
                <a:solidFill>
                  <a:srgbClr val="000000"/>
                </a:solidFill>
              </a:rPr>
              <a:t>#include&lt;stdio.h&gt;</a:t>
            </a:r>
            <a:endParaRPr lang="en-US" altLang="x-none" sz="2000" b="1" dirty="0">
              <a:solidFill>
                <a:srgbClr val="000000"/>
              </a:solidFill>
            </a:endParaRPr>
          </a:p>
          <a:p>
            <a:pPr>
              <a:lnSpc>
                <a:spcPct val="80000"/>
              </a:lnSpc>
              <a:buNone/>
            </a:pPr>
            <a:r>
              <a:rPr lang="en-US" altLang="x-none" sz="2000" b="1" dirty="0">
                <a:solidFill>
                  <a:srgbClr val="000000"/>
                </a:solidFill>
              </a:rPr>
              <a:t>#include&lt;stdlib.h&gt;</a:t>
            </a:r>
            <a:br>
              <a:rPr lang="en-US" altLang="x-none" sz="2000" b="1" dirty="0">
                <a:solidFill>
                  <a:srgbClr val="000000"/>
                </a:solidFill>
              </a:rPr>
            </a:br>
            <a:br>
              <a:rPr lang="en-US" altLang="x-none" sz="2000" b="1" dirty="0">
                <a:solidFill>
                  <a:srgbClr val="000000"/>
                </a:solidFill>
              </a:rPr>
            </a:br>
            <a:r>
              <a:rPr lang="en-US" altLang="x-none" sz="2000" b="1" dirty="0">
                <a:solidFill>
                  <a:srgbClr val="0000FF"/>
                </a:solidFill>
              </a:rPr>
              <a:t>int</a:t>
            </a:r>
            <a:r>
              <a:rPr lang="en-US" altLang="x-none" sz="2000" b="1" dirty="0">
                <a:solidFill>
                  <a:srgbClr val="000000"/>
                </a:solidFill>
              </a:rPr>
              <a:t> main(</a:t>
            </a:r>
            <a:r>
              <a:rPr lang="en-US" altLang="x-none" sz="2000" b="1" dirty="0">
                <a:solidFill>
                  <a:srgbClr val="0000FF"/>
                </a:solidFill>
              </a:rPr>
              <a:t>void</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FILE *fp;</a:t>
            </a:r>
            <a:br>
              <a:rPr lang="en-US" altLang="x-none" sz="2000" b="1" dirty="0">
                <a:solidFill>
                  <a:srgbClr val="000000"/>
                </a:solidFill>
              </a:rPr>
            </a:br>
            <a:r>
              <a:rPr lang="en-US" altLang="x-none" sz="2000" b="1" dirty="0">
                <a:solidFill>
                  <a:srgbClr val="000000"/>
                </a:solidFill>
              </a:rPr>
              <a:t>	</a:t>
            </a:r>
            <a:r>
              <a:rPr lang="en-US" altLang="x-none" sz="2000" b="1" dirty="0">
                <a:solidFill>
                  <a:srgbClr val="0000FF"/>
                </a:solidFill>
              </a:rPr>
              <a:t>int</a:t>
            </a:r>
            <a:r>
              <a:rPr lang="en-US" altLang="x-none" sz="2000" b="1" dirty="0">
                <a:solidFill>
                  <a:srgbClr val="000000"/>
                </a:solidFill>
              </a:rPr>
              <a:t> ch;</a:t>
            </a:r>
            <a:br>
              <a:rPr lang="en-US" altLang="x-none" sz="2000" b="1" dirty="0">
                <a:solidFill>
                  <a:srgbClr val="000000"/>
                </a:solidFill>
              </a:rPr>
            </a:br>
            <a:r>
              <a:rPr lang="en-US" altLang="x-none" sz="2000" b="1" dirty="0">
                <a:solidFill>
                  <a:srgbClr val="000000"/>
                </a:solidFill>
              </a:rPr>
              <a:t>	</a:t>
            </a:r>
            <a:r>
              <a:rPr lang="en-US" altLang="x-none" sz="2000" b="1" dirty="0">
                <a:solidFill>
                  <a:srgbClr val="0000FF"/>
                </a:solidFill>
              </a:rPr>
              <a:t>if</a:t>
            </a:r>
            <a:r>
              <a:rPr lang="en-US" altLang="x-none" sz="2000" b="1" dirty="0">
                <a:solidFill>
                  <a:srgbClr val="000000"/>
                </a:solidFill>
              </a:rPr>
              <a:t>((fp=fopen(</a:t>
            </a:r>
            <a:r>
              <a:rPr lang="en-US" altLang="x-none" sz="2000" b="1" dirty="0">
                <a:solidFill>
                  <a:srgbClr val="800000"/>
                </a:solidFill>
              </a:rPr>
              <a:t>"test"</a:t>
            </a:r>
            <a:r>
              <a:rPr lang="en-US" altLang="x-none" sz="2000" b="1" dirty="0">
                <a:solidFill>
                  <a:srgbClr val="000000"/>
                </a:solidFill>
              </a:rPr>
              <a:t>,</a:t>
            </a:r>
            <a:r>
              <a:rPr lang="en-US" altLang="x-none" sz="2000" b="1" dirty="0">
                <a:solidFill>
                  <a:srgbClr val="800000"/>
                </a:solidFill>
              </a:rPr>
              <a:t>"rb"</a:t>
            </a:r>
            <a:r>
              <a:rPr lang="en-US" altLang="x-none" sz="2000" b="1" dirty="0">
                <a:solidFill>
                  <a:srgbClr val="000000"/>
                </a:solidFill>
              </a:rPr>
              <a:t>))==NULL)</a:t>
            </a:r>
            <a:br>
              <a:rPr lang="en-US" altLang="x-none" sz="2000" b="1" dirty="0">
                <a:solidFill>
                  <a:srgbClr val="000000"/>
                </a:solidFill>
              </a:rPr>
            </a:br>
            <a:r>
              <a:rPr lang="en-US" altLang="x-none" sz="2000" b="1" dirty="0">
                <a:solidFill>
                  <a:srgbClr val="000000"/>
                </a:solidFill>
              </a:rPr>
              <a:t>	{</a:t>
            </a:r>
            <a:br>
              <a:rPr lang="en-US" altLang="x-none" sz="2000" b="1" dirty="0">
                <a:solidFill>
                  <a:srgbClr val="000000"/>
                </a:solidFill>
              </a:rPr>
            </a:br>
            <a:r>
              <a:rPr lang="en-US" altLang="x-none" sz="2000" b="1" dirty="0">
                <a:solidFill>
                  <a:srgbClr val="000000"/>
                </a:solidFill>
              </a:rPr>
              <a:t>		printf(</a:t>
            </a:r>
            <a:r>
              <a:rPr lang="en-US" altLang="x-none" sz="2000" b="1" dirty="0">
                <a:solidFill>
                  <a:srgbClr val="800000"/>
                </a:solidFill>
              </a:rPr>
              <a:t>"can not open file\n"</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exit(</a:t>
            </a:r>
            <a:r>
              <a:rPr lang="en-US" altLang="x-none" sz="2000" b="1" dirty="0">
                <a:solidFill>
                  <a:srgbClr val="800080"/>
                </a:solidFill>
              </a:rPr>
              <a:t>0</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a:t>
            </a:r>
            <a:br>
              <a:rPr lang="en-US" altLang="x-none" sz="2000" b="1" dirty="0">
                <a:solidFill>
                  <a:srgbClr val="000000"/>
                </a:solidFill>
              </a:rPr>
            </a:br>
            <a:r>
              <a:rPr lang="en-US" altLang="x-none" sz="2000" b="1" dirty="0">
                <a:solidFill>
                  <a:srgbClr val="000000"/>
                </a:solidFill>
              </a:rPr>
              <a:t>	ch=fgetc(fp);</a:t>
            </a:r>
            <a:br>
              <a:rPr lang="en-US" altLang="x-none" sz="2000" b="1" dirty="0">
                <a:solidFill>
                  <a:srgbClr val="000000"/>
                </a:solidFill>
              </a:rPr>
            </a:br>
            <a:r>
              <a:rPr lang="en-US" altLang="x-none" sz="2000" b="1" dirty="0">
                <a:solidFill>
                  <a:srgbClr val="000000"/>
                </a:solidFill>
              </a:rPr>
              <a:t>	</a:t>
            </a:r>
            <a:r>
              <a:rPr lang="en-US" altLang="x-none" sz="2000" b="1" dirty="0">
                <a:solidFill>
                  <a:srgbClr val="0000FF"/>
                </a:solidFill>
              </a:rPr>
              <a:t>while</a:t>
            </a:r>
            <a:r>
              <a:rPr lang="en-US" altLang="x-none" sz="2000" b="1" dirty="0">
                <a:solidFill>
                  <a:srgbClr val="000000"/>
                </a:solidFill>
              </a:rPr>
              <a:t>(feof(fp)==</a:t>
            </a:r>
            <a:r>
              <a:rPr lang="en-US" altLang="x-none" sz="2000" b="1" dirty="0">
                <a:solidFill>
                  <a:srgbClr val="800080"/>
                </a:solidFill>
              </a:rPr>
              <a:t>0</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a:t>
            </a:r>
            <a:br>
              <a:rPr lang="en-US" altLang="x-none" sz="2000" b="1" dirty="0">
                <a:solidFill>
                  <a:srgbClr val="000000"/>
                </a:solidFill>
              </a:rPr>
            </a:br>
            <a:r>
              <a:rPr lang="en-US" altLang="x-none" sz="2000" b="1" dirty="0">
                <a:solidFill>
                  <a:srgbClr val="000000"/>
                </a:solidFill>
              </a:rPr>
              <a:t>		printf(</a:t>
            </a:r>
            <a:r>
              <a:rPr lang="en-US" altLang="x-none" sz="2000" b="1" dirty="0">
                <a:solidFill>
                  <a:srgbClr val="800000"/>
                </a:solidFill>
              </a:rPr>
              <a:t>"%02X\n"</a:t>
            </a:r>
            <a:r>
              <a:rPr lang="en-US" altLang="x-none" sz="2000" b="1" dirty="0">
                <a:solidFill>
                  <a:srgbClr val="000000"/>
                </a:solidFill>
              </a:rPr>
              <a:t>,ch);</a:t>
            </a:r>
            <a:br>
              <a:rPr lang="en-US" altLang="x-none" sz="2000" b="1" dirty="0">
                <a:solidFill>
                  <a:srgbClr val="000000"/>
                </a:solidFill>
              </a:rPr>
            </a:br>
            <a:r>
              <a:rPr lang="en-US" altLang="x-none" sz="2000" b="1" dirty="0">
                <a:solidFill>
                  <a:srgbClr val="000000"/>
                </a:solidFill>
              </a:rPr>
              <a:t>		ch=fgetc(fp);</a:t>
            </a:r>
            <a:br>
              <a:rPr lang="en-US" altLang="x-none" sz="2000" b="1" dirty="0">
                <a:solidFill>
                  <a:srgbClr val="000000"/>
                </a:solidFill>
              </a:rPr>
            </a:br>
            <a:r>
              <a:rPr lang="en-US" altLang="x-none" sz="2000" b="1" dirty="0">
                <a:solidFill>
                  <a:srgbClr val="000000"/>
                </a:solidFill>
              </a:rPr>
              <a:t>	}</a:t>
            </a:r>
            <a:br>
              <a:rPr lang="en-US" altLang="x-none" sz="2000" b="1" dirty="0">
                <a:solidFill>
                  <a:srgbClr val="000000"/>
                </a:solidFill>
              </a:rPr>
            </a:br>
            <a:r>
              <a:rPr lang="en-US" altLang="x-none" sz="2000" b="1" dirty="0">
                <a:solidFill>
                  <a:srgbClr val="000000"/>
                </a:solidFill>
              </a:rPr>
              <a:t>	fclose(fp);</a:t>
            </a:r>
            <a:br>
              <a:rPr lang="en-US" altLang="x-none" sz="2000" b="1" dirty="0">
                <a:solidFill>
                  <a:srgbClr val="000000"/>
                </a:solidFill>
              </a:rPr>
            </a:br>
            <a:r>
              <a:rPr lang="en-US" altLang="x-none" sz="2000" b="1" dirty="0">
                <a:solidFill>
                  <a:srgbClr val="000000"/>
                </a:solidFill>
              </a:rPr>
              <a:t>	</a:t>
            </a:r>
            <a:r>
              <a:rPr lang="en-US" altLang="x-none" sz="2000" b="1" dirty="0">
                <a:solidFill>
                  <a:srgbClr val="0000FF"/>
                </a:solidFill>
              </a:rPr>
              <a:t>return</a:t>
            </a:r>
            <a:r>
              <a:rPr lang="en-US" altLang="x-none" sz="2000" b="1" dirty="0">
                <a:solidFill>
                  <a:srgbClr val="000000"/>
                </a:solidFill>
              </a:rPr>
              <a:t> </a:t>
            </a:r>
            <a:r>
              <a:rPr lang="en-US" altLang="x-none" sz="2000" b="1" dirty="0">
                <a:solidFill>
                  <a:srgbClr val="800080"/>
                </a:solidFill>
              </a:rPr>
              <a:t>0</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a:t>
            </a:r>
            <a:endParaRPr lang="zh-CN" altLang="en-US" sz="2000" b="1" dirty="0">
              <a:solidFill>
                <a:srgbClr val="000000"/>
              </a:solidFill>
            </a:endParaRPr>
          </a:p>
        </p:txBody>
      </p:sp>
      <p:sp>
        <p:nvSpPr>
          <p:cNvPr id="32771" name="标题 32770"/>
          <p:cNvSpPr>
            <a:spLocks noGrp="1"/>
          </p:cNvSpPr>
          <p:nvPr>
            <p:ph type="title"/>
          </p:nvPr>
        </p:nvSpPr>
        <p:spPr>
          <a:ln/>
        </p:spPr>
        <p:txBody>
          <a:bodyPr anchor="ctr"/>
          <a:p>
            <a:r>
              <a:rPr lang="zh-CN" altLang="en-US" b="1" dirty="0"/>
              <a:t>文件以文本</a:t>
            </a:r>
            <a:r>
              <a:rPr lang="en-US" altLang="x-none" b="1" dirty="0"/>
              <a:t>/</a:t>
            </a:r>
            <a:r>
              <a:rPr lang="zh-CN" altLang="en-US" b="1" dirty="0"/>
              <a:t>二进制打开区别</a:t>
            </a:r>
            <a:r>
              <a:rPr lang="en-US" altLang="x-none" b="1" dirty="0"/>
              <a:t>2</a:t>
            </a:r>
            <a:r>
              <a:rPr lang="en-US" altLang="x-none" b="1" dirty="0"/>
              <a:t>-</a:t>
            </a:r>
            <a:r>
              <a:rPr lang="zh-CN" altLang="en-US" b="1" dirty="0"/>
              <a:t>测试程序</a:t>
            </a:r>
            <a:endParaRPr lang="zh-CN" altLang="en-US"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文本占位符 33793"/>
          <p:cNvSpPr>
            <a:spLocks noGrp="1"/>
          </p:cNvSpPr>
          <p:nvPr>
            <p:ph type="body" idx="1"/>
          </p:nvPr>
        </p:nvSpPr>
        <p:spPr>
          <a:xfrm>
            <a:off x="468313" y="1319213"/>
            <a:ext cx="8280400" cy="4611687"/>
          </a:xfrm>
          <a:ln/>
        </p:spPr>
        <p:txBody>
          <a:bodyPr/>
          <a:p>
            <a:pPr>
              <a:buNone/>
            </a:pPr>
            <a:r>
              <a:rPr lang="zh-CN" altLang="en-US" b="1" dirty="0">
                <a:solidFill>
                  <a:srgbClr val="000000"/>
                </a:solidFill>
              </a:rPr>
              <a:t>	</a:t>
            </a:r>
            <a:r>
              <a:rPr lang="zh-CN" altLang="en-US" b="1" dirty="0">
                <a:solidFill>
                  <a:schemeClr val="accent2"/>
                </a:solidFill>
              </a:rPr>
              <a:t>文件示例\test-26.c</a:t>
            </a:r>
            <a:endParaRPr lang="zh-CN" altLang="en-US" b="1" dirty="0">
              <a:solidFill>
                <a:schemeClr val="accent2"/>
              </a:solidFill>
            </a:endParaRPr>
          </a:p>
          <a:p>
            <a:r>
              <a:rPr lang="zh-CN" altLang="en-US" b="1" dirty="0">
                <a:solidFill>
                  <a:srgbClr val="000000"/>
                </a:solidFill>
              </a:rPr>
              <a:t>运行此程序之前，用</a:t>
            </a:r>
            <a:r>
              <a:rPr lang="en-US" altLang="x-none" b="1" dirty="0">
                <a:solidFill>
                  <a:srgbClr val="000000"/>
                </a:solidFill>
              </a:rPr>
              <a:t>VC6.0</a:t>
            </a:r>
            <a:r>
              <a:rPr lang="zh-CN" altLang="en-US" b="1" dirty="0">
                <a:solidFill>
                  <a:srgbClr val="000000"/>
                </a:solidFill>
              </a:rPr>
              <a:t>建立一个二进制文件</a:t>
            </a:r>
            <a:r>
              <a:rPr lang="en-US" altLang="x-none" b="1" dirty="0">
                <a:solidFill>
                  <a:srgbClr val="000000"/>
                </a:solidFill>
              </a:rPr>
              <a:t>test</a:t>
            </a:r>
            <a:r>
              <a:rPr lang="zh-CN" altLang="en-US" b="1" dirty="0">
                <a:solidFill>
                  <a:srgbClr val="000000"/>
                </a:solidFill>
              </a:rPr>
              <a:t>放在工程目录下，然后输入数据</a:t>
            </a:r>
            <a:r>
              <a:rPr lang="en-US" altLang="x-none" b="1" dirty="0">
                <a:solidFill>
                  <a:srgbClr val="000000"/>
                </a:solidFill>
              </a:rPr>
              <a:t>"23 13 0E 1A 35"</a:t>
            </a:r>
            <a:r>
              <a:rPr lang="zh-CN" altLang="en-US" b="1" dirty="0">
                <a:solidFill>
                  <a:srgbClr val="000000"/>
                </a:solidFill>
              </a:rPr>
              <a:t>。保存完毕后再执行此程序，执行结果为：</a:t>
            </a:r>
            <a:endParaRPr lang="zh-CN" altLang="en-US" b="1" dirty="0">
              <a:solidFill>
                <a:srgbClr val="000000"/>
              </a:solidFill>
            </a:endParaRPr>
          </a:p>
          <a:p>
            <a:r>
              <a:rPr lang="en-US" altLang="x-none" b="1" dirty="0">
                <a:solidFill>
                  <a:srgbClr val="000000"/>
                </a:solidFill>
              </a:rPr>
              <a:t>23</a:t>
            </a:r>
            <a:br>
              <a:rPr lang="en-US" altLang="x-none" b="1" dirty="0">
                <a:solidFill>
                  <a:srgbClr val="000000"/>
                </a:solidFill>
              </a:rPr>
            </a:br>
            <a:r>
              <a:rPr lang="en-US" altLang="x-none" b="1" dirty="0">
                <a:solidFill>
                  <a:srgbClr val="000000"/>
                </a:solidFill>
              </a:rPr>
              <a:t>13</a:t>
            </a:r>
            <a:br>
              <a:rPr lang="en-US" altLang="x-none" b="1" dirty="0">
                <a:solidFill>
                  <a:srgbClr val="000000"/>
                </a:solidFill>
              </a:rPr>
            </a:br>
            <a:r>
              <a:rPr lang="en-US" altLang="x-none" b="1" dirty="0">
                <a:solidFill>
                  <a:srgbClr val="000000"/>
                </a:solidFill>
              </a:rPr>
              <a:t>0E</a:t>
            </a:r>
            <a:br>
              <a:rPr lang="en-US" altLang="x-none" b="1" dirty="0">
                <a:solidFill>
                  <a:srgbClr val="000000"/>
                </a:solidFill>
              </a:rPr>
            </a:br>
            <a:r>
              <a:rPr lang="en-US" altLang="x-none" b="1" dirty="0">
                <a:solidFill>
                  <a:srgbClr val="000000"/>
                </a:solidFill>
              </a:rPr>
              <a:t>1A</a:t>
            </a:r>
            <a:br>
              <a:rPr lang="en-US" altLang="x-none" b="1" dirty="0">
                <a:solidFill>
                  <a:srgbClr val="000000"/>
                </a:solidFill>
              </a:rPr>
            </a:br>
            <a:r>
              <a:rPr lang="en-US" altLang="x-none" b="1" dirty="0">
                <a:solidFill>
                  <a:srgbClr val="000000"/>
                </a:solidFill>
              </a:rPr>
              <a:t>35</a:t>
            </a:r>
            <a:br>
              <a:rPr lang="en-US" altLang="x-none" b="1" dirty="0">
                <a:solidFill>
                  <a:srgbClr val="000000"/>
                </a:solidFill>
              </a:rPr>
            </a:br>
            <a:r>
              <a:rPr lang="en-US" altLang="x-none" b="1" dirty="0">
                <a:solidFill>
                  <a:srgbClr val="000000"/>
                </a:solidFill>
              </a:rPr>
              <a:t>Press any key to continue</a:t>
            </a:r>
            <a:endParaRPr lang="en-US" altLang="x-none" b="1" dirty="0">
              <a:solidFill>
                <a:srgbClr val="000000"/>
              </a:solidFill>
            </a:endParaRPr>
          </a:p>
        </p:txBody>
      </p:sp>
      <p:sp>
        <p:nvSpPr>
          <p:cNvPr id="33795" name="标题 33794"/>
          <p:cNvSpPr>
            <a:spLocks noGrp="1"/>
          </p:cNvSpPr>
          <p:nvPr>
            <p:ph type="title"/>
          </p:nvPr>
        </p:nvSpPr>
        <p:spPr>
          <a:ln/>
        </p:spPr>
        <p:txBody>
          <a:bodyPr anchor="ctr"/>
          <a:p>
            <a:r>
              <a:rPr lang="zh-CN" altLang="en-US" b="1" dirty="0"/>
              <a:t>文件以文本</a:t>
            </a:r>
            <a:r>
              <a:rPr lang="en-US" altLang="x-none" b="1" dirty="0"/>
              <a:t>/</a:t>
            </a:r>
            <a:r>
              <a:rPr lang="zh-CN" altLang="en-US" b="1" dirty="0"/>
              <a:t>二进制打开区别</a:t>
            </a:r>
            <a:r>
              <a:rPr lang="en-US" altLang="x-none" b="1" dirty="0"/>
              <a:t>-</a:t>
            </a:r>
            <a:r>
              <a:rPr lang="zh-CN" altLang="en-US" b="1" dirty="0"/>
              <a:t>测试程序</a:t>
            </a:r>
            <a:endParaRPr lang="zh-CN" altLang="en-US"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title"/>
          </p:nvPr>
        </p:nvSpPr>
        <p:spPr>
          <a:xfrm>
            <a:off x="1192213" y="381000"/>
            <a:ext cx="7772400" cy="609600"/>
          </a:xfrm>
        </p:spPr>
        <p:txBody>
          <a:bodyPr anchor="ctr"/>
          <a:p>
            <a:r>
              <a:rPr lang="zh-CN" altLang="en-US" b="1" dirty="0"/>
              <a:t>文件读写</a:t>
            </a:r>
            <a:endParaRPr lang="en-US" altLang="x-none" b="1" dirty="0"/>
          </a:p>
        </p:txBody>
      </p:sp>
      <p:sp>
        <p:nvSpPr>
          <p:cNvPr id="5123" name="文本占位符 5122"/>
          <p:cNvSpPr>
            <a:spLocks noGrp="1"/>
          </p:cNvSpPr>
          <p:nvPr>
            <p:ph type="body" idx="1"/>
          </p:nvPr>
        </p:nvSpPr>
        <p:spPr>
          <a:xfrm>
            <a:off x="611188" y="1196975"/>
            <a:ext cx="8077200" cy="5105400"/>
          </a:xfrm>
        </p:spPr>
        <p:txBody>
          <a:bodyPr/>
          <a:p>
            <a:pPr marL="0" indent="476250">
              <a:buNone/>
            </a:pPr>
            <a:r>
              <a:rPr lang="zh-CN" altLang="en-US" b="1" dirty="0"/>
              <a:t>在前面已经讨论了文件打开操作，下面说一下文件的读写操作。文件的读写操作主要有</a:t>
            </a:r>
            <a:r>
              <a:rPr lang="en-US" altLang="x-none" b="1" dirty="0"/>
              <a:t>4</a:t>
            </a:r>
            <a:r>
              <a:rPr lang="zh-CN" altLang="en-US" b="1" dirty="0"/>
              <a:t>种，字节读写、字符串读写、块读写以及格式化读写。</a:t>
            </a:r>
            <a:endParaRPr lang="zh-CN" altLang="en-US" b="1" dirty="0"/>
          </a:p>
          <a:p>
            <a:pPr marL="0" indent="476250" algn="just">
              <a:buNone/>
            </a:pPr>
            <a:r>
              <a:rPr lang="zh-CN" altLang="en-US" b="1" dirty="0">
                <a:latin typeface="宋体" panose="02010600030101010101" pitchFamily="2" charset="-122"/>
              </a:rPr>
              <a:t>一、字符读写</a:t>
            </a:r>
            <a:endParaRPr lang="zh-CN" altLang="en-US" b="1" dirty="0">
              <a:latin typeface="宋体" panose="02010600030101010101" pitchFamily="2" charset="-122"/>
            </a:endParaRPr>
          </a:p>
          <a:p>
            <a:pPr marL="0" indent="476250" algn="just">
              <a:buNone/>
            </a:pPr>
            <a:r>
              <a:rPr lang="zh-CN" altLang="en-US" b="1" dirty="0">
                <a:latin typeface="宋体" panose="02010600030101010101" pitchFamily="2" charset="-122"/>
              </a:rPr>
              <a:t>1、库函数</a:t>
            </a:r>
            <a:r>
              <a:rPr lang="en-US" altLang="x-none" b="1" dirty="0">
                <a:latin typeface="宋体" panose="02010600030101010101" pitchFamily="2" charset="-122"/>
              </a:rPr>
              <a:t>fputc()</a:t>
            </a:r>
            <a:r>
              <a:rPr lang="en-US" altLang="x-none" sz="3000" b="1" dirty="0">
                <a:ea typeface="仿宋_GB2312" pitchFamily="1" charset="-122"/>
              </a:rPr>
              <a:t>：</a:t>
            </a:r>
            <a:r>
              <a:rPr lang="zh-CN" altLang="en-US" sz="3000" b="1" dirty="0">
                <a:ea typeface="仿宋_GB2312" pitchFamily="1" charset="-122"/>
              </a:rPr>
              <a:t>将一个字节写入指定文件</a:t>
            </a:r>
            <a:endParaRPr lang="zh-CN" altLang="en-US" sz="3000" b="1" dirty="0">
              <a:latin typeface="宋体" panose="02010600030101010101" pitchFamily="2" charset="-122"/>
            </a:endParaRPr>
          </a:p>
          <a:p>
            <a:pPr marL="0" indent="476250" algn="just">
              <a:buNone/>
            </a:pPr>
            <a:r>
              <a:rPr lang="zh-CN" altLang="en-US" b="1" dirty="0">
                <a:latin typeface="宋体" panose="02010600030101010101" pitchFamily="2" charset="-122"/>
              </a:rPr>
              <a:t>用法：</a:t>
            </a:r>
            <a:r>
              <a:rPr lang="en-US" altLang="x-none" b="1" dirty="0">
                <a:solidFill>
                  <a:schemeClr val="accent2"/>
                </a:solidFill>
                <a:latin typeface="宋体" panose="02010600030101010101" pitchFamily="2" charset="-122"/>
              </a:rPr>
              <a:t>int fputc(int c， FILE *stream</a:t>
            </a:r>
            <a:r>
              <a:rPr lang="zh-CN" altLang="en-US" b="1" dirty="0">
                <a:solidFill>
                  <a:schemeClr val="accent2"/>
                </a:solidFill>
                <a:latin typeface="宋体" panose="02010600030101010101" pitchFamily="2" charset="-122"/>
              </a:rPr>
              <a:t>);</a:t>
            </a:r>
            <a:endParaRPr lang="zh-CN" altLang="en-US" b="1" dirty="0">
              <a:solidFill>
                <a:schemeClr val="accent2"/>
              </a:solidFill>
              <a:latin typeface="宋体" panose="02010600030101010101" pitchFamily="2" charset="-122"/>
            </a:endParaRPr>
          </a:p>
          <a:p>
            <a:pPr marL="0" indent="476250" algn="just">
              <a:buNone/>
            </a:pPr>
            <a:r>
              <a:rPr lang="zh-CN" altLang="en-US" b="1" dirty="0">
                <a:latin typeface="宋体" panose="02010600030101010101" pitchFamily="2" charset="-122"/>
              </a:rPr>
              <a:t>若写入成功则返回写入的字节，否则返回</a:t>
            </a:r>
            <a:r>
              <a:rPr lang="en-US" altLang="x-none" b="1" dirty="0">
                <a:latin typeface="宋体" panose="02010600030101010101" pitchFamily="2" charset="-122"/>
              </a:rPr>
              <a:t>-1.</a:t>
            </a:r>
            <a:endParaRPr lang="zh-CN" altLang="en-US" b="1" dirty="0">
              <a:solidFill>
                <a:schemeClr val="accent2"/>
              </a:solidFill>
              <a:latin typeface="宋体" panose="02010600030101010101" pitchFamily="2" charset="-122"/>
            </a:endParaRPr>
          </a:p>
          <a:p>
            <a:pPr marL="0" indent="476250" algn="just">
              <a:buNone/>
            </a:pPr>
            <a:r>
              <a:rPr lang="zh-CN" altLang="en-US" sz="3000" b="1" dirty="0">
                <a:ea typeface="仿宋_GB2312" pitchFamily="1" charset="-122"/>
              </a:rPr>
              <a:t>2、库函数</a:t>
            </a:r>
            <a:r>
              <a:rPr lang="en-US" altLang="x-none" sz="3000" b="1" dirty="0">
                <a:ea typeface="仿宋_GB2312" pitchFamily="1" charset="-122"/>
              </a:rPr>
              <a:t>fgetc()：</a:t>
            </a:r>
            <a:r>
              <a:rPr lang="zh-CN" altLang="en-US" sz="3000" b="1" dirty="0">
                <a:ea typeface="仿宋_GB2312" pitchFamily="1" charset="-122"/>
              </a:rPr>
              <a:t>从指定文件读取一个字节</a:t>
            </a:r>
            <a:endParaRPr lang="zh-CN" altLang="en-US" sz="3000" b="1" dirty="0">
              <a:ea typeface="仿宋_GB2312" pitchFamily="1" charset="-122"/>
            </a:endParaRPr>
          </a:p>
          <a:p>
            <a:pPr marL="0" indent="476250" algn="just">
              <a:buNone/>
            </a:pPr>
            <a:r>
              <a:rPr lang="zh-CN" altLang="en-US" sz="3000" b="1" dirty="0"/>
              <a:t>用法：</a:t>
            </a:r>
            <a:r>
              <a:rPr lang="en-US" altLang="x-none" sz="3000" b="1" dirty="0">
                <a:solidFill>
                  <a:schemeClr val="accent2"/>
                </a:solidFill>
              </a:rPr>
              <a:t>int  fgetc(FILE *stream);</a:t>
            </a:r>
            <a:endParaRPr lang="en-US" altLang="x-none" sz="3000" b="1" dirty="0">
              <a:solidFill>
                <a:schemeClr val="accent2"/>
              </a:solidFill>
            </a:endParaRPr>
          </a:p>
          <a:p>
            <a:pPr marL="0" indent="476250" algn="just">
              <a:buNone/>
            </a:pPr>
            <a:r>
              <a:rPr lang="zh-CN" altLang="en-US" sz="3000" b="1" dirty="0"/>
              <a:t>若读取成功则返回读取的字节，否则返回</a:t>
            </a:r>
            <a:r>
              <a:rPr lang="en-US" altLang="x-none" sz="3000" b="1" dirty="0"/>
              <a:t>-1</a:t>
            </a:r>
            <a:endParaRPr lang="en-US" altLang="x-none" sz="3000" b="1" dirty="0"/>
          </a:p>
          <a:p>
            <a:pPr marL="0" indent="476250" algn="just">
              <a:buNone/>
            </a:pPr>
            <a:endParaRPr lang="en-US" altLang="x-none" sz="3000"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p:cNvSpPr>
          <p:nvPr>
            <p:ph type="title"/>
          </p:nvPr>
        </p:nvSpPr>
        <p:spPr>
          <a:xfrm>
            <a:off x="1192213" y="381000"/>
            <a:ext cx="7772400" cy="609600"/>
          </a:xfrm>
        </p:spPr>
        <p:txBody>
          <a:bodyPr anchor="ctr"/>
          <a:p>
            <a:r>
              <a:rPr lang="zh-CN" altLang="en-US" b="1" dirty="0"/>
              <a:t>字符读写</a:t>
            </a:r>
            <a:endParaRPr lang="en-US" altLang="x-none" b="1" dirty="0"/>
          </a:p>
        </p:txBody>
      </p:sp>
      <p:sp>
        <p:nvSpPr>
          <p:cNvPr id="7171" name="文本占位符 7170"/>
          <p:cNvSpPr>
            <a:spLocks noGrp="1"/>
          </p:cNvSpPr>
          <p:nvPr>
            <p:ph type="body" idx="1"/>
          </p:nvPr>
        </p:nvSpPr>
        <p:spPr>
          <a:xfrm>
            <a:off x="611188" y="1196975"/>
            <a:ext cx="8077200" cy="5105400"/>
          </a:xfrm>
        </p:spPr>
        <p:txBody>
          <a:bodyPr/>
          <a:p>
            <a:pPr marL="0" indent="476250"/>
            <a:r>
              <a:rPr lang="zh-CN" altLang="en-US" sz="2000" b="1" dirty="0"/>
              <a:t>注意：</a:t>
            </a:r>
            <a:r>
              <a:rPr lang="en-US" altLang="x-none" sz="2000" b="1" dirty="0"/>
              <a:t>1)</a:t>
            </a:r>
            <a:r>
              <a:rPr lang="zh-CN" altLang="en-US" sz="2000" b="1" dirty="0"/>
              <a:t> 每次操作，</a:t>
            </a:r>
            <a:r>
              <a:rPr lang="en-US" altLang="x-none" sz="2000" b="1" dirty="0"/>
              <a:t>fputc</a:t>
            </a:r>
            <a:r>
              <a:rPr lang="zh-CN" altLang="en-US" sz="2000" b="1" dirty="0"/>
              <a:t>只能写入</a:t>
            </a:r>
            <a:r>
              <a:rPr lang="en-US" altLang="x-none" sz="2000" b="1" dirty="0"/>
              <a:t>1</a:t>
            </a:r>
            <a:r>
              <a:rPr lang="zh-CN" altLang="en-US" sz="2000" b="1" dirty="0"/>
              <a:t>个字节的数据，无论参数</a:t>
            </a:r>
            <a:r>
              <a:rPr lang="en-US" altLang="x-none" sz="2000" b="1" dirty="0"/>
              <a:t>ch</a:t>
            </a:r>
            <a:r>
              <a:rPr lang="zh-CN" altLang="en-US" sz="2000" b="1" dirty="0"/>
              <a:t>多大，只将其低</a:t>
            </a:r>
            <a:r>
              <a:rPr lang="en-US" altLang="x-none" sz="2000" b="1" dirty="0"/>
              <a:t>8</a:t>
            </a:r>
            <a:r>
              <a:rPr lang="zh-CN" altLang="en-US" sz="2000" b="1" dirty="0"/>
              <a:t>位的数据写入到文件中；</a:t>
            </a:r>
            <a:r>
              <a:rPr lang="en-US" altLang="x-none" sz="2000" b="1" dirty="0"/>
              <a:t>fgetc </a:t>
            </a:r>
            <a:r>
              <a:rPr lang="zh-CN" altLang="en-US" sz="2000" b="1" dirty="0"/>
              <a:t>每次只能返回一个字节的数据。</a:t>
            </a:r>
            <a:endParaRPr lang="zh-CN" altLang="en-US" sz="2000" b="1" dirty="0"/>
          </a:p>
          <a:p>
            <a:pPr marL="0" indent="476250"/>
            <a:r>
              <a:rPr lang="zh-CN" altLang="en-US" sz="2000" b="1" dirty="0"/>
              <a:t>        </a:t>
            </a:r>
            <a:r>
              <a:rPr lang="en-US" altLang="x-none" sz="2000" b="1" dirty="0"/>
              <a:t>2)</a:t>
            </a:r>
            <a:r>
              <a:rPr lang="zh-CN" altLang="en-US" sz="2000" b="1" dirty="0"/>
              <a:t>对于</a:t>
            </a:r>
            <a:r>
              <a:rPr lang="en-US" altLang="x-none" sz="2000" b="1" dirty="0"/>
              <a:t>fgetc</a:t>
            </a:r>
            <a:r>
              <a:rPr lang="zh-CN" altLang="en-US" sz="2000" b="1" dirty="0"/>
              <a:t>函数，若返回</a:t>
            </a:r>
            <a:r>
              <a:rPr lang="en-US" altLang="x-none" sz="2000" b="1" dirty="0"/>
              <a:t>-1(</a:t>
            </a:r>
            <a:r>
              <a:rPr lang="zh-CN" altLang="en-US" sz="2000" b="1" dirty="0"/>
              <a:t>即</a:t>
            </a:r>
            <a:r>
              <a:rPr lang="en-US" altLang="x-none" sz="2000" b="1" dirty="0"/>
              <a:t>EOF)</a:t>
            </a:r>
            <a:r>
              <a:rPr lang="zh-CN" altLang="en-US" sz="2000" b="1" dirty="0"/>
              <a:t>有两种情况：一种是读到文件结束已经没有任何字节可供读取了，另一种是读取出错。</a:t>
            </a:r>
            <a:endParaRPr lang="zh-CN" altLang="en-US" sz="2000" b="1" dirty="0"/>
          </a:p>
          <a:p>
            <a:pPr marL="0" indent="476250"/>
            <a:r>
              <a:rPr lang="zh-CN" altLang="en-US" sz="2000" b="1" dirty="0"/>
              <a:t>在文本文件中可以通过</a:t>
            </a:r>
            <a:r>
              <a:rPr lang="en-US" altLang="x-none" sz="2000" b="1" dirty="0"/>
              <a:t>fgetc</a:t>
            </a:r>
            <a:r>
              <a:rPr lang="zh-CN" altLang="en-US" sz="2000" b="1" dirty="0"/>
              <a:t>的返回结果判断文件是否结束</a:t>
            </a:r>
            <a:r>
              <a:rPr lang="en-US" altLang="x-none" sz="2000" b="1" dirty="0"/>
              <a:t>(</a:t>
            </a:r>
            <a:r>
              <a:rPr lang="zh-CN" altLang="en-US" sz="2000" b="1" dirty="0"/>
              <a:t>读取不出错的情况下</a:t>
            </a:r>
            <a:r>
              <a:rPr lang="en-US" altLang="x-none" sz="2000" b="1" dirty="0"/>
              <a:t>)</a:t>
            </a:r>
            <a:r>
              <a:rPr lang="zh-CN" altLang="en-US" sz="2000" b="1" dirty="0"/>
              <a:t>。</a:t>
            </a:r>
            <a:endParaRPr lang="zh-CN" altLang="en-US" sz="2000" b="1" dirty="0"/>
          </a:p>
          <a:p>
            <a:pPr marL="0" indent="476250"/>
            <a:r>
              <a:rPr lang="zh-CN" altLang="en-US" sz="2000" b="1" dirty="0"/>
              <a:t>但是在二进制文件中很可能就含有</a:t>
            </a:r>
            <a:r>
              <a:rPr lang="en-US" altLang="x-none" sz="2000" b="1" dirty="0"/>
              <a:t>FF</a:t>
            </a:r>
            <a:r>
              <a:rPr lang="zh-CN" altLang="en-US" sz="2000" b="1" dirty="0"/>
              <a:t>这样的数据，如果将存储</a:t>
            </a:r>
            <a:r>
              <a:rPr lang="en-US" altLang="x-none" sz="2000" b="1" dirty="0"/>
              <a:t>fgetc</a:t>
            </a:r>
            <a:r>
              <a:rPr lang="zh-CN" altLang="en-US" sz="2000" b="1" dirty="0"/>
              <a:t>读取结果的变量</a:t>
            </a:r>
            <a:r>
              <a:rPr lang="en-US" altLang="x-none" sz="2000" b="1" dirty="0"/>
              <a:t>ch</a:t>
            </a:r>
            <a:r>
              <a:rPr lang="zh-CN" altLang="en-US" sz="2000" b="1" dirty="0"/>
              <a:t>定义为</a:t>
            </a:r>
            <a:r>
              <a:rPr lang="en-US" altLang="x-none" sz="2000" b="1" dirty="0"/>
              <a:t>char</a:t>
            </a:r>
            <a:r>
              <a:rPr lang="zh-CN" altLang="en-US" sz="2000" b="1" dirty="0"/>
              <a:t>型，则不能判断二进制文件是否结束，但是如果定义为</a:t>
            </a:r>
            <a:r>
              <a:rPr lang="en-US" altLang="x-none" sz="2000" b="1" dirty="0"/>
              <a:t>int</a:t>
            </a:r>
            <a:r>
              <a:rPr lang="zh-CN" altLang="en-US" sz="2000" b="1" dirty="0"/>
              <a:t>型，则同样可以判断，因为即使读取的字符是</a:t>
            </a:r>
            <a:r>
              <a:rPr lang="en-US" altLang="x-none" sz="2000" b="1" dirty="0"/>
              <a:t>FF</a:t>
            </a:r>
            <a:r>
              <a:rPr lang="zh-CN" altLang="en-US" sz="2000" b="1" dirty="0"/>
              <a:t>，但是由于</a:t>
            </a:r>
            <a:r>
              <a:rPr lang="en-US" altLang="x-none" sz="2000" b="1" dirty="0"/>
              <a:t>ch</a:t>
            </a:r>
            <a:r>
              <a:rPr lang="zh-CN" altLang="en-US" sz="2000" b="1" dirty="0"/>
              <a:t>是</a:t>
            </a:r>
            <a:r>
              <a:rPr lang="en-US" altLang="x-none" sz="2000" b="1" dirty="0"/>
              <a:t>int</a:t>
            </a:r>
            <a:r>
              <a:rPr lang="zh-CN" altLang="en-US" sz="2000" b="1" dirty="0"/>
              <a:t>型，则事实上</a:t>
            </a:r>
            <a:r>
              <a:rPr lang="en-US" altLang="x-none" sz="2000" b="1" dirty="0"/>
              <a:t>ch=0x000000FF</a:t>
            </a:r>
            <a:r>
              <a:rPr lang="zh-CN" altLang="en-US" sz="2000" b="1" dirty="0"/>
              <a:t>，并不等于</a:t>
            </a:r>
            <a:r>
              <a:rPr lang="en-US" altLang="x-none" sz="2000" b="1" dirty="0"/>
              <a:t>-1</a:t>
            </a:r>
            <a:r>
              <a:rPr lang="zh-CN" altLang="en-US" sz="2000" b="1" dirty="0"/>
              <a:t>，因此可以判断文件是否结束。</a:t>
            </a:r>
            <a:r>
              <a:rPr lang="en-US" altLang="x-none" sz="2000" b="1" dirty="0"/>
              <a:t>(</a:t>
            </a:r>
            <a:r>
              <a:rPr lang="zh-CN" altLang="en-US" sz="2000" b="1" dirty="0"/>
              <a:t>注意以上所述只在文件读取不出错的情况下成立，若文件读取出错，是不能这么判断文件是否结束，必须通过</a:t>
            </a:r>
            <a:r>
              <a:rPr lang="en-US" altLang="x-none" sz="2000" b="1" dirty="0"/>
              <a:t>feof()</a:t>
            </a:r>
            <a:r>
              <a:rPr lang="zh-CN" altLang="en-US" sz="2000" b="1" dirty="0"/>
              <a:t>函数来判断</a:t>
            </a:r>
            <a:r>
              <a:rPr lang="en-US" altLang="x-none" sz="2000" b="1" dirty="0"/>
              <a:t>)</a:t>
            </a:r>
            <a:endParaRPr lang="en-US" altLang="x-none" sz="2000"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8193"/>
          <p:cNvSpPr>
            <a:spLocks noGrp="1"/>
          </p:cNvSpPr>
          <p:nvPr>
            <p:ph type="title"/>
          </p:nvPr>
        </p:nvSpPr>
        <p:spPr>
          <a:xfrm>
            <a:off x="1192213" y="381000"/>
            <a:ext cx="7772400" cy="609600"/>
          </a:xfrm>
        </p:spPr>
        <p:txBody>
          <a:bodyPr anchor="ctr"/>
          <a:p>
            <a:r>
              <a:rPr lang="zh-CN" altLang="en-US" b="1" dirty="0"/>
              <a:t>字符读写测试程序</a:t>
            </a:r>
            <a:endParaRPr lang="en-US" altLang="x-none" b="1" dirty="0"/>
          </a:p>
        </p:txBody>
      </p:sp>
      <p:sp>
        <p:nvSpPr>
          <p:cNvPr id="8195" name="文本占位符 8194"/>
          <p:cNvSpPr>
            <a:spLocks noGrp="1"/>
          </p:cNvSpPr>
          <p:nvPr>
            <p:ph type="body" idx="1"/>
          </p:nvPr>
        </p:nvSpPr>
        <p:spPr>
          <a:xfrm>
            <a:off x="611188" y="1196975"/>
            <a:ext cx="8077200" cy="5105400"/>
          </a:xfrm>
        </p:spPr>
        <p:txBody>
          <a:bodyPr/>
          <a:p>
            <a:pPr marL="0" indent="0">
              <a:buNone/>
            </a:pPr>
            <a:r>
              <a:rPr lang="en-US" altLang="x-none" sz="2000" b="1" dirty="0">
                <a:solidFill>
                  <a:srgbClr val="000000"/>
                </a:solidFill>
                <a:latin typeface="Arial Unicode MS" pitchFamily="2" charset="-122"/>
              </a:rPr>
              <a:t>#include&lt;stdio.h&gt;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#include&lt;stdlib.h&gt;</a:t>
            </a:r>
            <a:br>
              <a:rPr lang="en-US" altLang="x-none" sz="2000" b="1" dirty="0">
                <a:solidFill>
                  <a:srgbClr val="000000"/>
                </a:solidFill>
                <a:latin typeface="Arial Unicode MS" pitchFamily="2" charset="-122"/>
              </a:rPr>
            </a:br>
            <a:br>
              <a:rPr lang="en-US" altLang="x-none" sz="2000" b="1" dirty="0">
                <a:solidFill>
                  <a:srgbClr val="000000"/>
                </a:solidFill>
                <a:latin typeface="Arial Unicode MS" pitchFamily="2" charset="-122"/>
              </a:rPr>
            </a:br>
            <a:r>
              <a:rPr lang="en-US" altLang="x-none" sz="2000" b="1" dirty="0">
                <a:solidFill>
                  <a:srgbClr val="0000FF"/>
                </a:solidFill>
                <a:latin typeface="Arial Unicode MS" pitchFamily="2" charset="-122"/>
              </a:rPr>
              <a:t>int</a:t>
            </a:r>
            <a:r>
              <a:rPr lang="en-US" altLang="x-none" sz="2000" b="1" dirty="0">
                <a:solidFill>
                  <a:srgbClr val="000000"/>
                </a:solidFill>
                <a:latin typeface="Arial Unicode MS" pitchFamily="2" charset="-122"/>
              </a:rPr>
              <a:t> main(</a:t>
            </a:r>
            <a:r>
              <a:rPr lang="en-US" altLang="x-none" sz="2000" b="1" dirty="0">
                <a:solidFill>
                  <a:srgbClr val="0000FF"/>
                </a:solidFill>
                <a:latin typeface="Arial Unicode MS" pitchFamily="2" charset="-122"/>
              </a:rPr>
              <a:t>void</a:t>
            </a: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FILE *fp;</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r>
              <a:rPr lang="en-US" altLang="x-none" sz="2000" b="1" dirty="0">
                <a:solidFill>
                  <a:srgbClr val="0000FF"/>
                </a:solidFill>
                <a:latin typeface="Arial Unicode MS" pitchFamily="2" charset="-122"/>
              </a:rPr>
              <a:t>int</a:t>
            </a:r>
            <a:r>
              <a:rPr lang="en-US" altLang="x-none" sz="2000" b="1" dirty="0">
                <a:solidFill>
                  <a:srgbClr val="000000"/>
                </a:solidFill>
                <a:latin typeface="Arial Unicode MS" pitchFamily="2" charset="-122"/>
              </a:rPr>
              <a:t> ch;</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r>
              <a:rPr lang="en-US" altLang="x-none" sz="2000" b="1" dirty="0">
                <a:solidFill>
                  <a:srgbClr val="0000FF"/>
                </a:solidFill>
                <a:latin typeface="Arial Unicode MS" pitchFamily="2" charset="-122"/>
              </a:rPr>
              <a:t>if</a:t>
            </a:r>
            <a:r>
              <a:rPr lang="en-US" altLang="x-none" sz="2000" b="1" dirty="0">
                <a:solidFill>
                  <a:srgbClr val="000000"/>
                </a:solidFill>
                <a:latin typeface="Arial Unicode MS" pitchFamily="2" charset="-122"/>
              </a:rPr>
              <a:t>((fp=fopen(</a:t>
            </a:r>
            <a:r>
              <a:rPr lang="en-US" altLang="x-none" sz="2000" b="1" dirty="0">
                <a:solidFill>
                  <a:srgbClr val="800000"/>
                </a:solidFill>
                <a:latin typeface="Arial Unicode MS" pitchFamily="2" charset="-122"/>
              </a:rPr>
              <a:t>"test.txt"</a:t>
            </a:r>
            <a:r>
              <a:rPr lang="en-US" altLang="x-none" sz="2000" b="1" dirty="0">
                <a:solidFill>
                  <a:srgbClr val="000000"/>
                </a:solidFill>
                <a:latin typeface="Arial Unicode MS" pitchFamily="2" charset="-122"/>
              </a:rPr>
              <a:t>,</a:t>
            </a:r>
            <a:r>
              <a:rPr lang="en-US" altLang="x-none" sz="2000" b="1" dirty="0">
                <a:solidFill>
                  <a:srgbClr val="800000"/>
                </a:solidFill>
                <a:latin typeface="Arial Unicode MS" pitchFamily="2" charset="-122"/>
              </a:rPr>
              <a:t>"wb+"</a:t>
            </a:r>
            <a:r>
              <a:rPr lang="en-US" altLang="x-none" sz="2000" b="1" dirty="0">
                <a:solidFill>
                  <a:srgbClr val="000000"/>
                </a:solidFill>
                <a:latin typeface="Arial Unicode MS" pitchFamily="2" charset="-122"/>
              </a:rPr>
              <a:t>))==NULL)</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printf(</a:t>
            </a:r>
            <a:r>
              <a:rPr lang="en-US" altLang="x-none" sz="2000" b="1" dirty="0">
                <a:solidFill>
                  <a:srgbClr val="800000"/>
                </a:solidFill>
                <a:latin typeface="Arial Unicode MS" pitchFamily="2" charset="-122"/>
              </a:rPr>
              <a:t>"can not open file\n"</a:t>
            </a: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exit(</a:t>
            </a:r>
            <a:r>
              <a:rPr lang="en-US" altLang="x-none" sz="2000" b="1" dirty="0">
                <a:solidFill>
                  <a:srgbClr val="800080"/>
                </a:solidFill>
                <a:latin typeface="Arial Unicode MS" pitchFamily="2" charset="-122"/>
              </a:rPr>
              <a:t>0</a:t>
            </a: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fputc(-</a:t>
            </a:r>
            <a:r>
              <a:rPr lang="en-US" altLang="x-none" sz="2000" b="1" dirty="0">
                <a:solidFill>
                  <a:srgbClr val="800080"/>
                </a:solidFill>
                <a:latin typeface="Arial Unicode MS" pitchFamily="2" charset="-122"/>
              </a:rPr>
              <a:t>1</a:t>
            </a:r>
            <a:r>
              <a:rPr lang="en-US" altLang="x-none" sz="2000" b="1" dirty="0">
                <a:solidFill>
                  <a:srgbClr val="000000"/>
                </a:solidFill>
                <a:latin typeface="Arial Unicode MS" pitchFamily="2" charset="-122"/>
              </a:rPr>
              <a:t>,fp); </a:t>
            </a:r>
            <a:r>
              <a:rPr lang="en-US" altLang="x-none" sz="2000" b="1" dirty="0">
                <a:solidFill>
                  <a:srgbClr val="008000"/>
                </a:solidFill>
                <a:latin typeface="Arial Unicode MS" pitchFamily="2" charset="-122"/>
              </a:rPr>
              <a:t>//-1</a:t>
            </a:r>
            <a:r>
              <a:rPr lang="zh-CN" altLang="en-US" sz="2000" b="1" dirty="0">
                <a:solidFill>
                  <a:srgbClr val="008000"/>
                </a:solidFill>
                <a:latin typeface="Arial Unicode MS" pitchFamily="2" charset="-122"/>
              </a:rPr>
              <a:t>的二进制为</a:t>
            </a:r>
            <a:r>
              <a:rPr lang="en-US" altLang="x-none" sz="2000" b="1" dirty="0">
                <a:solidFill>
                  <a:srgbClr val="008000"/>
                </a:solidFill>
                <a:latin typeface="Arial Unicode MS" pitchFamily="2" charset="-122"/>
              </a:rPr>
              <a:t>FF</a:t>
            </a:r>
            <a:br>
              <a:rPr lang="en-US" altLang="x-none" sz="2000" b="1" dirty="0">
                <a:solidFill>
                  <a:srgbClr val="008000"/>
                </a:solidFill>
                <a:latin typeface="Arial Unicode MS" pitchFamily="2" charset="-122"/>
              </a:rPr>
            </a:br>
            <a:r>
              <a:rPr lang="en-US" altLang="x-none" sz="2000" b="1" dirty="0">
                <a:solidFill>
                  <a:srgbClr val="008000"/>
                </a:solidFill>
                <a:latin typeface="Arial Unicode MS" pitchFamily="2" charset="-122"/>
              </a:rPr>
              <a:t>    </a:t>
            </a:r>
            <a:r>
              <a:rPr lang="en-US" altLang="x-none" sz="2000" b="1" dirty="0">
                <a:solidFill>
                  <a:srgbClr val="000000"/>
                </a:solidFill>
                <a:latin typeface="Arial Unicode MS" pitchFamily="2" charset="-122"/>
              </a:rPr>
              <a:t>fputc(</a:t>
            </a:r>
            <a:r>
              <a:rPr lang="en-US" altLang="x-none" sz="2000" b="1" dirty="0">
                <a:solidFill>
                  <a:srgbClr val="800080"/>
                </a:solidFill>
                <a:latin typeface="Arial Unicode MS" pitchFamily="2" charset="-122"/>
              </a:rPr>
              <a:t>385</a:t>
            </a:r>
            <a:r>
              <a:rPr lang="en-US" altLang="x-none" sz="2000" b="1" dirty="0">
                <a:solidFill>
                  <a:srgbClr val="000000"/>
                </a:solidFill>
                <a:latin typeface="Arial Unicode MS" pitchFamily="2" charset="-122"/>
              </a:rPr>
              <a:t>,fp); </a:t>
            </a:r>
            <a:r>
              <a:rPr lang="en-US" altLang="x-none" sz="2000" b="1" dirty="0">
                <a:solidFill>
                  <a:srgbClr val="008000"/>
                </a:solidFill>
                <a:latin typeface="Arial Unicode MS" pitchFamily="2" charset="-122"/>
              </a:rPr>
              <a:t>//385</a:t>
            </a:r>
            <a:r>
              <a:rPr lang="zh-CN" altLang="en-US" sz="2000" b="1" dirty="0">
                <a:solidFill>
                  <a:srgbClr val="008000"/>
                </a:solidFill>
                <a:latin typeface="Arial Unicode MS" pitchFamily="2" charset="-122"/>
              </a:rPr>
              <a:t>二进制为</a:t>
            </a:r>
            <a:r>
              <a:rPr lang="en-US" altLang="x-none" sz="2000" b="1" dirty="0">
                <a:solidFill>
                  <a:srgbClr val="008000"/>
                </a:solidFill>
                <a:latin typeface="Arial Unicode MS" pitchFamily="2" charset="-122"/>
              </a:rPr>
              <a:t>110000001</a:t>
            </a:r>
            <a:br>
              <a:rPr lang="en-US" altLang="x-none" sz="2000" b="1" dirty="0">
                <a:solidFill>
                  <a:srgbClr val="008000"/>
                </a:solidFill>
                <a:latin typeface="Arial Unicode MS" pitchFamily="2" charset="-122"/>
              </a:rPr>
            </a:br>
            <a:endParaRPr lang="en-US" altLang="x-none" sz="2000"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1265"/>
          <p:cNvSpPr>
            <a:spLocks noGrp="1"/>
          </p:cNvSpPr>
          <p:nvPr>
            <p:ph type="title"/>
          </p:nvPr>
        </p:nvSpPr>
        <p:spPr>
          <a:ln/>
        </p:spPr>
        <p:txBody>
          <a:bodyPr anchor="ctr"/>
          <a:p>
            <a:r>
              <a:rPr lang="en-US" altLang="zh-CN" b="1"/>
              <a:t>11.2 </a:t>
            </a:r>
            <a:r>
              <a:rPr lang="zh-CN" altLang="en-US" b="1"/>
              <a:t>文件概述</a:t>
            </a:r>
            <a:endParaRPr lang="zh-CN" altLang="en-US" b="1"/>
          </a:p>
        </p:txBody>
      </p:sp>
      <p:sp>
        <p:nvSpPr>
          <p:cNvPr id="11267" name="文本占位符 11266"/>
          <p:cNvSpPr>
            <a:spLocks noGrp="1"/>
          </p:cNvSpPr>
          <p:nvPr>
            <p:ph type="body" idx="1"/>
          </p:nvPr>
        </p:nvSpPr>
        <p:spPr>
          <a:xfrm>
            <a:off x="685800" y="1319213"/>
            <a:ext cx="7772400" cy="4918075"/>
          </a:xfrm>
          <a:ln/>
        </p:spPr>
        <p:txBody>
          <a:bodyPr/>
          <a:p>
            <a:pPr lvl="1">
              <a:lnSpc>
                <a:spcPct val="90000"/>
              </a:lnSpc>
            </a:pPr>
            <a:r>
              <a:rPr lang="en-US" altLang="x-none" b="1" dirty="0">
                <a:latin typeface="宋体" panose="02010600030101010101" pitchFamily="2" charset="-122"/>
              </a:rPr>
              <a:t>Unix</a:t>
            </a:r>
            <a:r>
              <a:rPr lang="zh-CN" altLang="en-US" b="1" dirty="0">
                <a:latin typeface="宋体" panose="02010600030101010101" pitchFamily="2" charset="-122"/>
              </a:rPr>
              <a:t>文件名</a:t>
            </a:r>
            <a:endParaRPr lang="zh-CN" altLang="en-US" b="1" dirty="0">
              <a:latin typeface="宋体" panose="02010600030101010101" pitchFamily="2" charset="-122"/>
            </a:endParaRPr>
          </a:p>
          <a:p>
            <a:pPr lvl="1">
              <a:lnSpc>
                <a:spcPct val="90000"/>
              </a:lnSpc>
            </a:pPr>
            <a:r>
              <a:rPr lang="en-US" altLang="x-none" b="1" dirty="0"/>
              <a:t>(1)</a:t>
            </a:r>
            <a:r>
              <a:rPr lang="zh-CN" altLang="en-US" b="1" dirty="0"/>
              <a:t>最多可使用</a:t>
            </a:r>
            <a:r>
              <a:rPr lang="en-US" altLang="x-none" b="1" dirty="0"/>
              <a:t>256</a:t>
            </a:r>
            <a:r>
              <a:rPr lang="zh-CN" altLang="en-US" b="1" dirty="0"/>
              <a:t>个字符</a:t>
            </a:r>
            <a:endParaRPr lang="zh-CN" altLang="en-US" b="1" dirty="0"/>
          </a:p>
          <a:p>
            <a:pPr lvl="1">
              <a:lnSpc>
                <a:spcPct val="90000"/>
              </a:lnSpc>
            </a:pPr>
            <a:r>
              <a:rPr lang="en-US" altLang="x-none" b="1" dirty="0"/>
              <a:t>(2)</a:t>
            </a:r>
            <a:r>
              <a:rPr lang="zh-CN" altLang="en-US" b="1" dirty="0"/>
              <a:t>可以灵活使用各样字符</a:t>
            </a:r>
            <a:r>
              <a:rPr lang="en-US" altLang="x-none" b="1" dirty="0"/>
              <a:t>,</a:t>
            </a:r>
            <a:r>
              <a:rPr lang="zh-CN" altLang="en-US" b="1" dirty="0"/>
              <a:t>但不能使用</a:t>
            </a:r>
            <a:r>
              <a:rPr lang="en-US" altLang="x-none" b="1" dirty="0"/>
              <a:t>”/”</a:t>
            </a:r>
            <a:endParaRPr lang="en-US" altLang="x-none" b="1" dirty="0"/>
          </a:p>
          <a:p>
            <a:pPr lvl="1">
              <a:lnSpc>
                <a:spcPct val="90000"/>
              </a:lnSpc>
            </a:pPr>
            <a:r>
              <a:rPr lang="en-US" altLang="x-none" b="1" dirty="0"/>
              <a:t>(3) “.” </a:t>
            </a:r>
            <a:r>
              <a:rPr lang="zh-CN" altLang="en-US" b="1" dirty="0"/>
              <a:t>或</a:t>
            </a:r>
            <a:r>
              <a:rPr lang="en-US" altLang="x-none" b="1" dirty="0"/>
              <a:t> “_”</a:t>
            </a:r>
            <a:r>
              <a:rPr lang="zh-CN" altLang="en-US" b="1" dirty="0"/>
              <a:t>没有特殊含义，</a:t>
            </a:r>
            <a:r>
              <a:rPr lang="en-US" altLang="x-none" b="1" dirty="0"/>
              <a:t>motd, motd.new</a:t>
            </a:r>
            <a:r>
              <a:rPr lang="zh-CN" altLang="en-US" b="1" dirty="0"/>
              <a:t>和</a:t>
            </a:r>
            <a:r>
              <a:rPr lang="en-US" altLang="x-none" b="1" dirty="0"/>
              <a:t>motd.backup</a:t>
            </a:r>
            <a:r>
              <a:rPr lang="zh-CN" altLang="en-US" b="1" dirty="0"/>
              <a:t>都是合法文件名</a:t>
            </a:r>
            <a:endParaRPr lang="zh-CN" altLang="en-US" b="1" dirty="0"/>
          </a:p>
          <a:p>
            <a:pPr lvl="1">
              <a:lnSpc>
                <a:spcPct val="90000"/>
              </a:lnSpc>
            </a:pPr>
            <a:r>
              <a:rPr lang="en-US" altLang="x-none" b="1" dirty="0"/>
              <a:t>(4)</a:t>
            </a:r>
            <a:r>
              <a:rPr lang="zh-CN" altLang="en-US" b="1" dirty="0"/>
              <a:t>文件夹被看作是一个特殊文件，其内容是下属文件的列表和子文件夹。</a:t>
            </a:r>
            <a:endParaRPr lang="zh-CN" altLang="en-US"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9217"/>
          <p:cNvSpPr>
            <a:spLocks noGrp="1"/>
          </p:cNvSpPr>
          <p:nvPr>
            <p:ph type="title"/>
          </p:nvPr>
        </p:nvSpPr>
        <p:spPr>
          <a:xfrm>
            <a:off x="1192213" y="381000"/>
            <a:ext cx="7772400" cy="609600"/>
          </a:xfrm>
        </p:spPr>
        <p:txBody>
          <a:bodyPr anchor="ctr"/>
          <a:p>
            <a:r>
              <a:rPr lang="zh-CN" altLang="en-US" b="1" dirty="0"/>
              <a:t>字符读写测试程序</a:t>
            </a:r>
            <a:endParaRPr lang="en-US" altLang="x-none" b="1" dirty="0"/>
          </a:p>
        </p:txBody>
      </p:sp>
      <p:sp>
        <p:nvSpPr>
          <p:cNvPr id="9219" name="文本占位符 9218"/>
          <p:cNvSpPr>
            <a:spLocks noGrp="1"/>
          </p:cNvSpPr>
          <p:nvPr>
            <p:ph type="body" idx="1"/>
          </p:nvPr>
        </p:nvSpPr>
        <p:spPr>
          <a:xfrm>
            <a:off x="611188" y="1196975"/>
            <a:ext cx="8077200" cy="5105400"/>
          </a:xfrm>
        </p:spPr>
        <p:txBody>
          <a:bodyPr/>
          <a:p>
            <a:pPr marL="0" indent="0">
              <a:buNone/>
            </a:pPr>
            <a:r>
              <a:rPr lang="en-US" altLang="x-none" sz="2000" b="1" dirty="0">
                <a:solidFill>
                  <a:srgbClr val="000000"/>
                </a:solidFill>
                <a:latin typeface="Arial Unicode MS" pitchFamily="2" charset="-122"/>
              </a:rPr>
              <a:t>    rewind(fp);</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ch=fgetc(fp);</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r>
              <a:rPr lang="en-US" altLang="x-none" sz="2000" b="1" dirty="0">
                <a:solidFill>
                  <a:srgbClr val="0000FF"/>
                </a:solidFill>
                <a:latin typeface="Arial Unicode MS" pitchFamily="2" charset="-122"/>
              </a:rPr>
              <a:t>while</a:t>
            </a:r>
            <a:r>
              <a:rPr lang="en-US" altLang="x-none" sz="2000" b="1" dirty="0">
                <a:solidFill>
                  <a:srgbClr val="000000"/>
                </a:solidFill>
                <a:latin typeface="Arial Unicode MS" pitchFamily="2" charset="-122"/>
              </a:rPr>
              <a:t>(feof(fp)==</a:t>
            </a:r>
            <a:r>
              <a:rPr lang="en-US" altLang="x-none" sz="2000" b="1" dirty="0">
                <a:solidFill>
                  <a:srgbClr val="800080"/>
                </a:solidFill>
                <a:latin typeface="Arial Unicode MS" pitchFamily="2" charset="-122"/>
              </a:rPr>
              <a:t>0</a:t>
            </a: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printf(</a:t>
            </a:r>
            <a:r>
              <a:rPr lang="en-US" altLang="x-none" sz="2000" b="1" dirty="0">
                <a:solidFill>
                  <a:srgbClr val="800000"/>
                </a:solidFill>
                <a:latin typeface="Arial Unicode MS" pitchFamily="2" charset="-122"/>
              </a:rPr>
              <a:t>"%d\n"</a:t>
            </a:r>
            <a:r>
              <a:rPr lang="en-US" altLang="x-none" sz="2000" b="1" dirty="0">
                <a:solidFill>
                  <a:srgbClr val="000000"/>
                </a:solidFill>
                <a:latin typeface="Arial Unicode MS" pitchFamily="2" charset="-122"/>
              </a:rPr>
              <a:t>,ch);</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ch=fgetc(fp);</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fclose(fp);</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r>
              <a:rPr lang="en-US" altLang="x-none" sz="2000" b="1" dirty="0">
                <a:solidFill>
                  <a:srgbClr val="0000FF"/>
                </a:solidFill>
                <a:latin typeface="Arial Unicode MS" pitchFamily="2" charset="-122"/>
              </a:rPr>
              <a:t>return</a:t>
            </a:r>
            <a:r>
              <a:rPr lang="en-US" altLang="x-none" sz="2000" b="1" dirty="0">
                <a:solidFill>
                  <a:srgbClr val="000000"/>
                </a:solidFill>
                <a:latin typeface="Arial Unicode MS" pitchFamily="2" charset="-122"/>
              </a:rPr>
              <a:t> </a:t>
            </a:r>
            <a:r>
              <a:rPr lang="en-US" altLang="x-none" sz="2000" b="1" dirty="0">
                <a:solidFill>
                  <a:srgbClr val="800080"/>
                </a:solidFill>
                <a:latin typeface="Arial Unicode MS" pitchFamily="2" charset="-122"/>
              </a:rPr>
              <a:t>0</a:t>
            </a: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a:t>
            </a:r>
            <a:r>
              <a:rPr lang="en-US" altLang="x-none" sz="2000" b="1" dirty="0"/>
              <a:t> </a:t>
            </a:r>
            <a:endParaRPr lang="en-US" altLang="x-none" sz="2000" b="1" dirty="0"/>
          </a:p>
          <a:p>
            <a:pPr marL="0" indent="0">
              <a:buNone/>
            </a:pPr>
            <a:r>
              <a:rPr lang="zh-CN" altLang="en-US" sz="2000" b="1" dirty="0"/>
              <a:t>执行结果为：</a:t>
            </a:r>
            <a:endParaRPr lang="zh-CN" altLang="en-US" sz="2000" b="1" dirty="0"/>
          </a:p>
          <a:p>
            <a:pPr marL="0" indent="0">
              <a:buNone/>
            </a:pPr>
            <a:r>
              <a:rPr lang="en-US" altLang="x-none" sz="2000" b="1" dirty="0"/>
              <a:t>255</a:t>
            </a:r>
            <a:endParaRPr lang="en-US" altLang="x-none" sz="2000" b="1" dirty="0"/>
          </a:p>
          <a:p>
            <a:pPr marL="0" indent="0">
              <a:buNone/>
            </a:pPr>
            <a:r>
              <a:rPr lang="en-US" altLang="x-none" sz="2000" b="1" dirty="0"/>
              <a:t>129</a:t>
            </a:r>
            <a:endParaRPr lang="en-US" altLang="x-none" sz="2000" b="1" dirty="0"/>
          </a:p>
          <a:p>
            <a:pPr marL="0" indent="0">
              <a:buNone/>
            </a:pPr>
            <a:r>
              <a:rPr lang="en-US" altLang="x-none" sz="2000" b="1" dirty="0"/>
              <a:t>Press any key to continue</a:t>
            </a:r>
            <a:endParaRPr lang="en-US" altLang="x-none" sz="2000" b="1" dirty="0"/>
          </a:p>
          <a:p>
            <a:pPr marL="0" indent="0">
              <a:buNone/>
            </a:pPr>
            <a:r>
              <a:rPr lang="zh-CN" altLang="en-US" sz="2000" b="1" dirty="0"/>
              <a:t>由于</a:t>
            </a:r>
            <a:r>
              <a:rPr lang="en-US" altLang="x-none" sz="2000" b="1" dirty="0"/>
              <a:t>fputc</a:t>
            </a:r>
            <a:r>
              <a:rPr lang="zh-CN" altLang="en-US" sz="2000" b="1" dirty="0"/>
              <a:t>每次只写入一个字节的数据，因此虽然第二次想写入</a:t>
            </a:r>
            <a:r>
              <a:rPr lang="en-US" altLang="x-none" sz="2000" b="1" dirty="0"/>
              <a:t>385</a:t>
            </a:r>
            <a:r>
              <a:rPr lang="zh-CN" altLang="en-US" sz="2000" b="1" dirty="0"/>
              <a:t>，但是只将其低</a:t>
            </a:r>
            <a:r>
              <a:rPr lang="en-US" altLang="x-none" sz="2000" b="1" dirty="0"/>
              <a:t>8</a:t>
            </a:r>
            <a:r>
              <a:rPr lang="zh-CN" altLang="en-US" sz="2000" b="1" dirty="0"/>
              <a:t>位数据写入，所以输出结果为</a:t>
            </a:r>
            <a:r>
              <a:rPr lang="en-US" altLang="x-none" sz="2000" b="1" dirty="0"/>
              <a:t>129.</a:t>
            </a:r>
            <a:endParaRPr lang="en-US" altLang="x-none" sz="2000"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a:xfrm>
            <a:off x="1192213" y="381000"/>
            <a:ext cx="7772400" cy="609600"/>
          </a:xfrm>
        </p:spPr>
        <p:txBody>
          <a:bodyPr anchor="ctr"/>
          <a:p>
            <a:r>
              <a:rPr lang="zh-CN" altLang="en-US" b="1" dirty="0"/>
              <a:t>字符读写测试程序</a:t>
            </a:r>
            <a:endParaRPr lang="en-US" altLang="x-none" b="1" dirty="0"/>
          </a:p>
        </p:txBody>
      </p:sp>
      <p:sp>
        <p:nvSpPr>
          <p:cNvPr id="10243" name="文本占位符 10242"/>
          <p:cNvSpPr>
            <a:spLocks noGrp="1"/>
          </p:cNvSpPr>
          <p:nvPr>
            <p:ph type="body" idx="1"/>
          </p:nvPr>
        </p:nvSpPr>
        <p:spPr>
          <a:xfrm>
            <a:off x="611188" y="1196975"/>
            <a:ext cx="8077200" cy="5105400"/>
          </a:xfrm>
        </p:spPr>
        <p:txBody>
          <a:bodyPr/>
          <a:p>
            <a:pPr marL="0" indent="0">
              <a:buNone/>
            </a:pPr>
            <a:r>
              <a:rPr lang="zh-CN" altLang="en-US" sz="2000" b="1" dirty="0"/>
              <a:t>若将上述程序中的</a:t>
            </a:r>
            <a:r>
              <a:rPr lang="en-US" altLang="x-none" sz="2000" b="1" dirty="0"/>
              <a:t>ch</a:t>
            </a:r>
            <a:r>
              <a:rPr lang="zh-CN" altLang="en-US" sz="2000" b="1" dirty="0"/>
              <a:t>定义为</a:t>
            </a:r>
            <a:r>
              <a:rPr lang="en-US" altLang="x-none" sz="2000" b="1" dirty="0"/>
              <a:t>char</a:t>
            </a:r>
            <a:r>
              <a:rPr lang="zh-CN" altLang="en-US" sz="2000" b="1" dirty="0"/>
              <a:t>型，则执行结果为：</a:t>
            </a:r>
            <a:endParaRPr lang="zh-CN" altLang="en-US" sz="2000" b="1" dirty="0"/>
          </a:p>
          <a:p>
            <a:pPr marL="0" indent="0">
              <a:buNone/>
            </a:pPr>
            <a:r>
              <a:rPr lang="en-US" altLang="x-none" sz="2000" b="1" dirty="0"/>
              <a:t>-1</a:t>
            </a:r>
            <a:endParaRPr lang="en-US" altLang="x-none" sz="2000" b="1" dirty="0"/>
          </a:p>
          <a:p>
            <a:pPr marL="0" indent="0">
              <a:buNone/>
            </a:pPr>
            <a:r>
              <a:rPr lang="en-US" altLang="x-none" sz="2000" b="1" dirty="0"/>
              <a:t>-127</a:t>
            </a:r>
            <a:endParaRPr lang="en-US" altLang="x-none" sz="2000" b="1" dirty="0"/>
          </a:p>
          <a:p>
            <a:pPr marL="0" indent="0">
              <a:buNone/>
            </a:pPr>
            <a:r>
              <a:rPr lang="en-US" altLang="x-none" sz="2000" b="1" dirty="0"/>
              <a:t>Press any key to continue</a:t>
            </a:r>
            <a:endParaRPr lang="en-US" altLang="x-none" sz="2000" b="1" dirty="0"/>
          </a:p>
          <a:p>
            <a:pPr marL="0" indent="0">
              <a:buNone/>
            </a:pPr>
            <a:endParaRPr lang="en-US" altLang="x-none" sz="2000" b="1" dirty="0"/>
          </a:p>
          <a:p>
            <a:pPr marL="0" indent="0">
              <a:buNone/>
            </a:pPr>
            <a:r>
              <a:rPr lang="zh-CN" altLang="en-US" sz="2000" b="1" dirty="0"/>
              <a:t>因此,虽然fgetc和</a:t>
            </a:r>
            <a:endParaRPr lang="en-US" altLang="x-none" sz="2000" b="1" dirty="0"/>
          </a:p>
          <a:p>
            <a:pPr marL="0" indent="0">
              <a:buNone/>
            </a:pPr>
            <a:endParaRPr lang="en-US" altLang="x-none" sz="2000"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1265"/>
          <p:cNvSpPr>
            <a:spLocks noGrp="1"/>
          </p:cNvSpPr>
          <p:nvPr>
            <p:ph type="title"/>
          </p:nvPr>
        </p:nvSpPr>
        <p:spPr/>
        <p:txBody>
          <a:bodyPr anchor="ctr"/>
          <a:p>
            <a:r>
              <a:rPr lang="zh-CN" altLang="en-US" b="1"/>
              <a:t>字符串读写函数</a:t>
            </a:r>
            <a:endParaRPr lang="zh-CN" altLang="en-US" b="1"/>
          </a:p>
        </p:txBody>
      </p:sp>
      <p:sp>
        <p:nvSpPr>
          <p:cNvPr id="11267" name="文本占位符 11266"/>
          <p:cNvSpPr>
            <a:spLocks noGrp="1"/>
          </p:cNvSpPr>
          <p:nvPr>
            <p:ph type="body" idx="1"/>
          </p:nvPr>
        </p:nvSpPr>
        <p:spPr>
          <a:xfrm>
            <a:off x="685800" y="1319213"/>
            <a:ext cx="8134350" cy="4989512"/>
          </a:xfrm>
        </p:spPr>
        <p:txBody>
          <a:bodyPr/>
          <a:p>
            <a:pPr>
              <a:lnSpc>
                <a:spcPct val="80000"/>
              </a:lnSpc>
              <a:buNone/>
            </a:pPr>
            <a:r>
              <a:rPr lang="zh-CN" altLang="en-US" b="1" dirty="0">
                <a:solidFill>
                  <a:srgbClr val="000000"/>
                </a:solidFill>
              </a:rPr>
              <a:t>二</a:t>
            </a:r>
            <a:r>
              <a:rPr lang="en-US" altLang="x-none" b="1" dirty="0">
                <a:solidFill>
                  <a:srgbClr val="000000"/>
                </a:solidFill>
              </a:rPr>
              <a:t>.</a:t>
            </a:r>
            <a:r>
              <a:rPr lang="zh-CN" altLang="en-US" b="1" dirty="0">
                <a:solidFill>
                  <a:srgbClr val="000000"/>
                </a:solidFill>
              </a:rPr>
              <a:t>字符串读写</a:t>
            </a:r>
            <a:endParaRPr lang="zh-CN" altLang="en-US" b="1" dirty="0">
              <a:solidFill>
                <a:srgbClr val="000000"/>
              </a:solidFill>
            </a:endParaRPr>
          </a:p>
          <a:p>
            <a:pPr>
              <a:lnSpc>
                <a:spcPct val="80000"/>
              </a:lnSpc>
              <a:buNone/>
            </a:pPr>
            <a:r>
              <a:rPr lang="zh-CN" altLang="en-US" b="1" dirty="0"/>
              <a:t>1、 库函数</a:t>
            </a:r>
            <a:r>
              <a:rPr lang="en-US" altLang="x-none" b="1" dirty="0"/>
              <a:t>fputs()──</a:t>
            </a:r>
            <a:r>
              <a:rPr lang="zh-CN" altLang="en-US" b="1" dirty="0"/>
              <a:t>向指定文件写入字符串</a:t>
            </a:r>
            <a:endParaRPr lang="zh-CN" altLang="en-US" b="1" dirty="0"/>
          </a:p>
          <a:p>
            <a:pPr>
              <a:lnSpc>
                <a:spcPct val="80000"/>
              </a:lnSpc>
              <a:buNone/>
            </a:pPr>
            <a:r>
              <a:rPr lang="en-US" altLang="x-none" b="1" dirty="0">
                <a:solidFill>
                  <a:schemeClr val="accent2"/>
                </a:solidFill>
              </a:rPr>
              <a:t>int  fputs(const char *s，FILE * stream);</a:t>
            </a:r>
            <a:endParaRPr lang="en-US" altLang="x-none" b="1" dirty="0">
              <a:solidFill>
                <a:schemeClr val="accent2"/>
              </a:solidFill>
            </a:endParaRPr>
          </a:p>
          <a:p>
            <a:pPr>
              <a:lnSpc>
                <a:spcPct val="80000"/>
              </a:lnSpc>
              <a:buNone/>
            </a:pPr>
            <a:r>
              <a:rPr lang="zh-CN" altLang="en-US" b="1" dirty="0"/>
              <a:t>若写入成功则返回一个非负值，否则返回</a:t>
            </a:r>
            <a:r>
              <a:rPr lang="en-US" altLang="x-none" b="1" dirty="0"/>
              <a:t>-1</a:t>
            </a:r>
            <a:r>
              <a:rPr lang="zh-CN" altLang="en-US" b="1" dirty="0"/>
              <a:t>；</a:t>
            </a:r>
            <a:endParaRPr lang="en-US" altLang="x-none" b="1" dirty="0">
              <a:solidFill>
                <a:schemeClr val="accent2"/>
              </a:solidFill>
            </a:endParaRPr>
          </a:p>
          <a:p>
            <a:pPr>
              <a:lnSpc>
                <a:spcPct val="80000"/>
              </a:lnSpc>
              <a:buNone/>
            </a:pPr>
            <a:r>
              <a:rPr lang="zh-CN" altLang="en-US" b="1" dirty="0"/>
              <a:t>2、 库函数</a:t>
            </a:r>
            <a:r>
              <a:rPr lang="en-US" altLang="x-none" b="1" dirty="0"/>
              <a:t>fgets()──</a:t>
            </a:r>
            <a:r>
              <a:rPr lang="zh-CN" altLang="en-US" b="1" dirty="0"/>
              <a:t>从文件中读字符串</a:t>
            </a:r>
            <a:endParaRPr lang="zh-CN" altLang="en-US" b="1" dirty="0"/>
          </a:p>
          <a:p>
            <a:pPr>
              <a:lnSpc>
                <a:spcPct val="80000"/>
              </a:lnSpc>
              <a:buNone/>
            </a:pPr>
            <a:r>
              <a:rPr lang="en-US" altLang="x-none" b="1" dirty="0">
                <a:solidFill>
                  <a:schemeClr val="accent2"/>
                </a:solidFill>
              </a:rPr>
              <a:t>char  * fgets(char * s，int n，FILE * stream</a:t>
            </a:r>
            <a:r>
              <a:rPr lang="zh-CN" altLang="en-US" b="1" dirty="0">
                <a:solidFill>
                  <a:schemeClr val="accent2"/>
                </a:solidFill>
              </a:rPr>
              <a:t>);</a:t>
            </a:r>
            <a:endParaRPr lang="zh-CN" altLang="en-US" b="1" dirty="0">
              <a:solidFill>
                <a:schemeClr val="accent2"/>
              </a:solidFill>
            </a:endParaRPr>
          </a:p>
          <a:p>
            <a:pPr>
              <a:lnSpc>
                <a:spcPct val="80000"/>
              </a:lnSpc>
              <a:buNone/>
            </a:pPr>
            <a:r>
              <a:rPr lang="zh-CN" altLang="en-US" b="1" dirty="0"/>
              <a:t>从文件中读取不超过</a:t>
            </a:r>
            <a:r>
              <a:rPr lang="en-US" altLang="x-none" b="1" dirty="0"/>
              <a:t>n-1</a:t>
            </a:r>
            <a:r>
              <a:rPr lang="zh-CN" altLang="en-US" b="1" dirty="0"/>
              <a:t>个字符到字符数组中</a:t>
            </a:r>
            <a:r>
              <a:rPr lang="en-US" altLang="x-none" b="1" dirty="0"/>
              <a:t>(</a:t>
            </a:r>
            <a:r>
              <a:rPr lang="zh-CN" altLang="en-US" b="1" dirty="0"/>
              <a:t>若文件中字符少于</a:t>
            </a:r>
            <a:r>
              <a:rPr lang="en-US" altLang="x-none" b="1" dirty="0"/>
              <a:t>n-1</a:t>
            </a:r>
            <a:r>
              <a:rPr lang="zh-CN" altLang="en-US" b="1" dirty="0"/>
              <a:t>个，则只读取文件中存在的字符</a:t>
            </a:r>
            <a:r>
              <a:rPr lang="en-US" altLang="x-none" b="1" dirty="0"/>
              <a:t>)</a:t>
            </a:r>
            <a:r>
              <a:rPr lang="zh-CN" altLang="en-US" b="1" dirty="0"/>
              <a:t>，系统在字符数组末尾自动添加一个</a:t>
            </a:r>
            <a:r>
              <a:rPr lang="en-US" altLang="x-none" b="1" dirty="0"/>
              <a:t>'\0'</a:t>
            </a:r>
            <a:r>
              <a:rPr lang="zh-CN" altLang="en-US" b="1" dirty="0"/>
              <a:t>，返回字符数组的首地址。</a:t>
            </a:r>
            <a:endParaRPr lang="zh-CN" altLang="en-US" b="1" dirty="0"/>
          </a:p>
          <a:p>
            <a:pPr>
              <a:lnSpc>
                <a:spcPct val="80000"/>
              </a:lnSpc>
              <a:buNone/>
            </a:pPr>
            <a:r>
              <a:rPr lang="zh-CN" altLang="en-US" b="1" dirty="0"/>
              <a:t>在读取过程中，若读取到字符</a:t>
            </a:r>
            <a:r>
              <a:rPr lang="en-US" altLang="x-none" b="1" dirty="0"/>
              <a:t>'\n'</a:t>
            </a:r>
            <a:r>
              <a:rPr lang="zh-CN" altLang="en-US" b="1" dirty="0"/>
              <a:t>，则读取过程提前结束。</a:t>
            </a:r>
            <a:endParaRPr lang="en-US" altLang="x-none"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3313"/>
          <p:cNvSpPr>
            <a:spLocks noGrp="1"/>
          </p:cNvSpPr>
          <p:nvPr>
            <p:ph type="title"/>
          </p:nvPr>
        </p:nvSpPr>
        <p:spPr>
          <a:xfrm>
            <a:off x="1192213" y="381000"/>
            <a:ext cx="7772400" cy="609600"/>
          </a:xfrm>
        </p:spPr>
        <p:txBody>
          <a:bodyPr anchor="ctr"/>
          <a:p>
            <a:r>
              <a:rPr lang="zh-CN" altLang="en-US" b="1" dirty="0"/>
              <a:t>字符串读写测试程序</a:t>
            </a:r>
            <a:endParaRPr lang="en-US" altLang="x-none" b="1" dirty="0"/>
          </a:p>
        </p:txBody>
      </p:sp>
      <p:sp>
        <p:nvSpPr>
          <p:cNvPr id="13315" name="文本占位符 13314"/>
          <p:cNvSpPr>
            <a:spLocks noGrp="1"/>
          </p:cNvSpPr>
          <p:nvPr>
            <p:ph type="body" idx="1"/>
          </p:nvPr>
        </p:nvSpPr>
        <p:spPr>
          <a:xfrm>
            <a:off x="611188" y="1196975"/>
            <a:ext cx="8077200" cy="5105400"/>
          </a:xfrm>
        </p:spPr>
        <p:txBody>
          <a:bodyPr/>
          <a:p>
            <a:pPr marL="0" indent="0">
              <a:buNone/>
            </a:pPr>
            <a:r>
              <a:rPr lang="en-US" altLang="x-none" sz="2000" b="1" dirty="0">
                <a:solidFill>
                  <a:srgbClr val="000000"/>
                </a:solidFill>
                <a:latin typeface="Arial Unicode MS" pitchFamily="2" charset="-122"/>
              </a:rPr>
              <a:t>#include&lt;stdio.h&gt;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#include&lt;stdlib.h&gt;</a:t>
            </a:r>
            <a:br>
              <a:rPr lang="en-US" altLang="x-none" sz="2000" b="1" dirty="0">
                <a:solidFill>
                  <a:srgbClr val="000000"/>
                </a:solidFill>
                <a:latin typeface="Arial Unicode MS" pitchFamily="2" charset="-122"/>
              </a:rPr>
            </a:br>
            <a:r>
              <a:rPr lang="en-US" altLang="x-none" sz="2000" b="1" dirty="0">
                <a:solidFill>
                  <a:srgbClr val="0000FF"/>
                </a:solidFill>
                <a:latin typeface="Arial Unicode MS" pitchFamily="2" charset="-122"/>
              </a:rPr>
              <a:t>int</a:t>
            </a:r>
            <a:r>
              <a:rPr lang="en-US" altLang="x-none" sz="2000" b="1" dirty="0">
                <a:solidFill>
                  <a:srgbClr val="000000"/>
                </a:solidFill>
                <a:latin typeface="Arial Unicode MS" pitchFamily="2" charset="-122"/>
              </a:rPr>
              <a:t> main(</a:t>
            </a:r>
            <a:r>
              <a:rPr lang="en-US" altLang="x-none" sz="2000" b="1" dirty="0">
                <a:solidFill>
                  <a:srgbClr val="0000FF"/>
                </a:solidFill>
                <a:latin typeface="Arial Unicode MS" pitchFamily="2" charset="-122"/>
              </a:rPr>
              <a:t>void</a:t>
            </a: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FILE *fp;</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r>
              <a:rPr lang="en-US" altLang="x-none" sz="2000" b="1" dirty="0">
                <a:solidFill>
                  <a:srgbClr val="0000FF"/>
                </a:solidFill>
                <a:latin typeface="Arial Unicode MS" pitchFamily="2" charset="-122"/>
              </a:rPr>
              <a:t>char</a:t>
            </a:r>
            <a:r>
              <a:rPr lang="en-US" altLang="x-none" sz="2000" b="1" dirty="0">
                <a:solidFill>
                  <a:srgbClr val="000000"/>
                </a:solidFill>
                <a:latin typeface="Arial Unicode MS" pitchFamily="2" charset="-122"/>
              </a:rPr>
              <a:t> s[</a:t>
            </a:r>
            <a:r>
              <a:rPr lang="en-US" altLang="x-none" sz="2000" b="1" dirty="0">
                <a:solidFill>
                  <a:srgbClr val="800080"/>
                </a:solidFill>
                <a:latin typeface="Arial Unicode MS" pitchFamily="2" charset="-122"/>
              </a:rPr>
              <a:t>10</a:t>
            </a: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r>
              <a:rPr lang="en-US" altLang="x-none" sz="2000" b="1" dirty="0">
                <a:solidFill>
                  <a:srgbClr val="0000FF"/>
                </a:solidFill>
                <a:latin typeface="Arial Unicode MS" pitchFamily="2" charset="-122"/>
              </a:rPr>
              <a:t>if</a:t>
            </a:r>
            <a:r>
              <a:rPr lang="en-US" altLang="x-none" sz="2000" b="1" dirty="0">
                <a:solidFill>
                  <a:srgbClr val="000000"/>
                </a:solidFill>
                <a:latin typeface="Arial Unicode MS" pitchFamily="2" charset="-122"/>
              </a:rPr>
              <a:t>((fp=fopen(</a:t>
            </a:r>
            <a:r>
              <a:rPr lang="en-US" altLang="x-none" sz="2000" b="1" dirty="0">
                <a:solidFill>
                  <a:srgbClr val="800000"/>
                </a:solidFill>
                <a:latin typeface="Arial Unicode MS" pitchFamily="2" charset="-122"/>
              </a:rPr>
              <a:t>"test.txt"</a:t>
            </a:r>
            <a:r>
              <a:rPr lang="en-US" altLang="x-none" sz="2000" b="1" dirty="0">
                <a:solidFill>
                  <a:srgbClr val="000000"/>
                </a:solidFill>
                <a:latin typeface="Arial Unicode MS" pitchFamily="2" charset="-122"/>
              </a:rPr>
              <a:t>,</a:t>
            </a:r>
            <a:r>
              <a:rPr lang="en-US" altLang="x-none" sz="2000" b="1" dirty="0">
                <a:solidFill>
                  <a:srgbClr val="800000"/>
                </a:solidFill>
                <a:latin typeface="Arial Unicode MS" pitchFamily="2" charset="-122"/>
              </a:rPr>
              <a:t>"wb+"</a:t>
            </a:r>
            <a:r>
              <a:rPr lang="en-US" altLang="x-none" sz="2000" b="1" dirty="0">
                <a:solidFill>
                  <a:srgbClr val="000000"/>
                </a:solidFill>
                <a:latin typeface="Arial Unicode MS" pitchFamily="2" charset="-122"/>
              </a:rPr>
              <a:t>))==NULL)</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printf(</a:t>
            </a:r>
            <a:r>
              <a:rPr lang="en-US" altLang="x-none" sz="2000" b="1" dirty="0">
                <a:solidFill>
                  <a:srgbClr val="800000"/>
                </a:solidFill>
                <a:latin typeface="Arial Unicode MS" pitchFamily="2" charset="-122"/>
              </a:rPr>
              <a:t>"can not open file\n"</a:t>
            </a: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exit(</a:t>
            </a:r>
            <a:r>
              <a:rPr lang="en-US" altLang="x-none" sz="2000" b="1" dirty="0">
                <a:solidFill>
                  <a:srgbClr val="800080"/>
                </a:solidFill>
                <a:latin typeface="Arial Unicode MS" pitchFamily="2" charset="-122"/>
              </a:rPr>
              <a:t>0</a:t>
            </a: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fputc(</a:t>
            </a:r>
            <a:r>
              <a:rPr lang="en-US" altLang="x-none" sz="2000" b="1" dirty="0">
                <a:solidFill>
                  <a:srgbClr val="800000"/>
                </a:solidFill>
                <a:latin typeface="Arial Unicode MS" pitchFamily="2" charset="-122"/>
              </a:rPr>
              <a:t>'A'</a:t>
            </a:r>
            <a:r>
              <a:rPr lang="en-US" altLang="x-none" sz="2000" b="1" dirty="0">
                <a:solidFill>
                  <a:srgbClr val="000000"/>
                </a:solidFill>
                <a:latin typeface="Arial Unicode MS" pitchFamily="2" charset="-122"/>
              </a:rPr>
              <a:t>,fp);</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fputc(</a:t>
            </a:r>
            <a:r>
              <a:rPr lang="en-US" altLang="x-none" sz="2000" b="1" dirty="0">
                <a:solidFill>
                  <a:srgbClr val="800000"/>
                </a:solidFill>
                <a:latin typeface="Arial Unicode MS" pitchFamily="2" charset="-122"/>
              </a:rPr>
              <a:t>'B'</a:t>
            </a:r>
            <a:r>
              <a:rPr lang="en-US" altLang="x-none" sz="2000" b="1" dirty="0">
                <a:solidFill>
                  <a:srgbClr val="000000"/>
                </a:solidFill>
                <a:latin typeface="Arial Unicode MS" pitchFamily="2" charset="-122"/>
              </a:rPr>
              <a:t>,fp);</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fputc(</a:t>
            </a:r>
            <a:r>
              <a:rPr lang="en-US" altLang="x-none" sz="2000" b="1" dirty="0">
                <a:solidFill>
                  <a:srgbClr val="800000"/>
                </a:solidFill>
                <a:latin typeface="Arial Unicode MS" pitchFamily="2" charset="-122"/>
              </a:rPr>
              <a:t>'\n'</a:t>
            </a:r>
            <a:r>
              <a:rPr lang="en-US" altLang="x-none" sz="2000" b="1" dirty="0">
                <a:solidFill>
                  <a:srgbClr val="000000"/>
                </a:solidFill>
                <a:latin typeface="Arial Unicode MS" pitchFamily="2" charset="-122"/>
              </a:rPr>
              <a:t>,fp);</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fputc(</a:t>
            </a:r>
            <a:r>
              <a:rPr lang="en-US" altLang="x-none" sz="2000" b="1" dirty="0">
                <a:solidFill>
                  <a:srgbClr val="800000"/>
                </a:solidFill>
                <a:latin typeface="Arial Unicode MS" pitchFamily="2" charset="-122"/>
              </a:rPr>
              <a:t>'C'</a:t>
            </a:r>
            <a:r>
              <a:rPr lang="en-US" altLang="x-none" sz="2000" b="1" dirty="0">
                <a:solidFill>
                  <a:srgbClr val="000000"/>
                </a:solidFill>
                <a:latin typeface="Arial Unicode MS" pitchFamily="2" charset="-122"/>
              </a:rPr>
              <a:t>,fp);</a:t>
            </a:r>
            <a:br>
              <a:rPr lang="en-US" altLang="x-none" sz="2000" b="1" dirty="0">
                <a:solidFill>
                  <a:srgbClr val="000000"/>
                </a:solidFill>
                <a:latin typeface="Arial Unicode MS" pitchFamily="2" charset="-122"/>
              </a:rPr>
            </a:br>
            <a:endParaRPr lang="en-US" altLang="x-none" sz="2000" b="1" dirty="0">
              <a:solidFill>
                <a:srgbClr val="000000"/>
              </a:solidFill>
              <a:latin typeface="Arial Unicode MS" pitchFamily="2" charset="-122"/>
            </a:endParaRPr>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4337"/>
          <p:cNvSpPr>
            <a:spLocks noGrp="1"/>
          </p:cNvSpPr>
          <p:nvPr>
            <p:ph type="title"/>
          </p:nvPr>
        </p:nvSpPr>
        <p:spPr>
          <a:xfrm>
            <a:off x="1192213" y="381000"/>
            <a:ext cx="7772400" cy="609600"/>
          </a:xfrm>
        </p:spPr>
        <p:txBody>
          <a:bodyPr anchor="ctr"/>
          <a:p>
            <a:r>
              <a:rPr lang="zh-CN" altLang="en-US" b="1" dirty="0"/>
              <a:t>字符串读写测试程序</a:t>
            </a:r>
            <a:endParaRPr lang="en-US" altLang="x-none" b="1" dirty="0"/>
          </a:p>
        </p:txBody>
      </p:sp>
      <p:sp>
        <p:nvSpPr>
          <p:cNvPr id="14339" name="文本占位符 14338"/>
          <p:cNvSpPr>
            <a:spLocks noGrp="1"/>
          </p:cNvSpPr>
          <p:nvPr>
            <p:ph type="body" idx="1"/>
          </p:nvPr>
        </p:nvSpPr>
        <p:spPr>
          <a:xfrm>
            <a:off x="611188" y="1196975"/>
            <a:ext cx="8077200" cy="5105400"/>
          </a:xfrm>
        </p:spPr>
        <p:txBody>
          <a:bodyPr/>
          <a:p>
            <a:pPr marL="0" indent="0">
              <a:buNone/>
            </a:pPr>
            <a:r>
              <a:rPr lang="en-US" altLang="x-none" sz="2000" b="1" dirty="0">
                <a:solidFill>
                  <a:srgbClr val="000000"/>
                </a:solidFill>
                <a:latin typeface="Arial Unicode MS" pitchFamily="2" charset="-122"/>
              </a:rPr>
              <a:t>    rewind(fp);</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fgets(s,</a:t>
            </a:r>
            <a:r>
              <a:rPr lang="en-US" altLang="x-none" sz="2000" b="1" dirty="0">
                <a:solidFill>
                  <a:srgbClr val="800080"/>
                </a:solidFill>
                <a:latin typeface="Arial Unicode MS" pitchFamily="2" charset="-122"/>
              </a:rPr>
              <a:t>5</a:t>
            </a:r>
            <a:r>
              <a:rPr lang="en-US" altLang="x-none" sz="2000" b="1" dirty="0">
                <a:solidFill>
                  <a:srgbClr val="000000"/>
                </a:solidFill>
                <a:latin typeface="Arial Unicode MS" pitchFamily="2" charset="-122"/>
              </a:rPr>
              <a:t>,fp);</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printf(</a:t>
            </a:r>
            <a:r>
              <a:rPr lang="en-US" altLang="x-none" sz="2000" b="1" dirty="0">
                <a:solidFill>
                  <a:srgbClr val="800000"/>
                </a:solidFill>
                <a:latin typeface="Arial Unicode MS" pitchFamily="2" charset="-122"/>
              </a:rPr>
              <a:t>"%s\n"</a:t>
            </a:r>
            <a:r>
              <a:rPr lang="en-US" altLang="x-none" sz="2000" b="1" dirty="0">
                <a:solidFill>
                  <a:srgbClr val="000000"/>
                </a:solidFill>
                <a:latin typeface="Arial Unicode MS" pitchFamily="2" charset="-122"/>
              </a:rPr>
              <a:t>,s);</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fclose(fp);</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r>
              <a:rPr lang="en-US" altLang="x-none" sz="2000" b="1" dirty="0">
                <a:solidFill>
                  <a:srgbClr val="0000FF"/>
                </a:solidFill>
                <a:latin typeface="Arial Unicode MS" pitchFamily="2" charset="-122"/>
              </a:rPr>
              <a:t>return</a:t>
            </a:r>
            <a:r>
              <a:rPr lang="en-US" altLang="x-none" sz="2000" b="1" dirty="0">
                <a:solidFill>
                  <a:srgbClr val="000000"/>
                </a:solidFill>
                <a:latin typeface="Arial Unicode MS" pitchFamily="2" charset="-122"/>
              </a:rPr>
              <a:t> </a:t>
            </a:r>
            <a:r>
              <a:rPr lang="en-US" altLang="x-none" sz="2000" b="1" dirty="0">
                <a:solidFill>
                  <a:srgbClr val="800080"/>
                </a:solidFill>
                <a:latin typeface="Arial Unicode MS" pitchFamily="2" charset="-122"/>
              </a:rPr>
              <a:t>0</a:t>
            </a: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endParaRPr lang="en-US" altLang="x-none" sz="2000" b="1" dirty="0">
              <a:solidFill>
                <a:srgbClr val="000000"/>
              </a:solidFill>
              <a:latin typeface="Arial Unicode MS" pitchFamily="2" charset="-122"/>
            </a:endParaRPr>
          </a:p>
          <a:p>
            <a:pPr marL="0" indent="0"/>
            <a:r>
              <a:rPr lang="zh-CN" altLang="en-US" b="1" dirty="0"/>
              <a:t>执行结果为</a:t>
            </a:r>
            <a:r>
              <a:rPr lang="en-US" altLang="x-none" b="1" dirty="0"/>
              <a:t>:</a:t>
            </a:r>
            <a:endParaRPr lang="en-US" altLang="x-none" b="1" dirty="0"/>
          </a:p>
          <a:p>
            <a:pPr marL="0" indent="0">
              <a:buNone/>
            </a:pPr>
            <a:r>
              <a:rPr lang="en-US" altLang="x-none" b="1" dirty="0"/>
              <a:t>AB</a:t>
            </a:r>
            <a:endParaRPr lang="en-US" altLang="x-none" b="1" dirty="0"/>
          </a:p>
          <a:p>
            <a:pPr marL="0" indent="0">
              <a:buNone/>
            </a:pPr>
            <a:r>
              <a:rPr lang="en-US" altLang="x-none" b="1" dirty="0"/>
              <a:t>Press any key to continue</a:t>
            </a:r>
            <a:endParaRPr lang="en-US" altLang="x-none" b="1" dirty="0"/>
          </a:p>
          <a:p>
            <a:pPr marL="0" indent="0"/>
            <a:r>
              <a:rPr lang="zh-CN" altLang="en-US" b="1" dirty="0"/>
              <a:t>由此可知当读取到换行符</a:t>
            </a:r>
            <a:r>
              <a:rPr lang="en-US" altLang="x-none" b="1" dirty="0"/>
              <a:t>'\n'</a:t>
            </a:r>
            <a:r>
              <a:rPr lang="zh-CN" altLang="en-US" b="1" dirty="0"/>
              <a:t>时便停止读取了。</a:t>
            </a:r>
            <a:endParaRPr lang="en-US" altLang="x-none"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5361"/>
          <p:cNvSpPr>
            <a:spLocks noGrp="1"/>
          </p:cNvSpPr>
          <p:nvPr>
            <p:ph type="title"/>
          </p:nvPr>
        </p:nvSpPr>
        <p:spPr>
          <a:xfrm>
            <a:off x="2195513" y="404813"/>
            <a:ext cx="6840537" cy="720725"/>
          </a:xfrm>
        </p:spPr>
        <p:txBody>
          <a:bodyPr anchor="ctr"/>
          <a:p>
            <a:r>
              <a:rPr lang="zh-CN" altLang="en-US" b="1">
                <a:latin typeface="Arial" panose="020B0604020202020204" pitchFamily="34" charset="0"/>
                <a:ea typeface="黑体" panose="02010609060101010101" pitchFamily="2" charset="-122"/>
              </a:rPr>
              <a:t>块读写函数</a:t>
            </a:r>
            <a:endParaRPr lang="zh-CN" altLang="en-US" b="1">
              <a:latin typeface="Arial" panose="020B0604020202020204" pitchFamily="34" charset="0"/>
              <a:ea typeface="黑体" panose="02010609060101010101" pitchFamily="2" charset="-122"/>
            </a:endParaRPr>
          </a:p>
        </p:txBody>
      </p:sp>
      <p:sp>
        <p:nvSpPr>
          <p:cNvPr id="15363" name="文本占位符 15362"/>
          <p:cNvSpPr>
            <a:spLocks noGrp="1"/>
          </p:cNvSpPr>
          <p:nvPr>
            <p:ph type="body" idx="1"/>
          </p:nvPr>
        </p:nvSpPr>
        <p:spPr>
          <a:xfrm>
            <a:off x="395288" y="1268413"/>
            <a:ext cx="8748712" cy="5113337"/>
          </a:xfrm>
        </p:spPr>
        <p:txBody>
          <a:bodyPr/>
          <a:p>
            <a:pPr algn="just">
              <a:buNone/>
            </a:pPr>
            <a:r>
              <a:rPr lang="zh-CN" altLang="en-US" sz="2400" b="1" dirty="0"/>
              <a:t>三、块读写</a:t>
            </a:r>
            <a:endParaRPr lang="en-US" altLang="x-none" sz="2400" b="1" dirty="0"/>
          </a:p>
          <a:p>
            <a:pPr algn="just">
              <a:buNone/>
            </a:pPr>
            <a:r>
              <a:rPr lang="en-US" altLang="x-none" sz="2400" b="1" dirty="0"/>
              <a:t>1.</a:t>
            </a:r>
            <a:r>
              <a:rPr lang="zh-CN" altLang="en-US" sz="2400" b="1" dirty="0"/>
              <a:t>库函数</a:t>
            </a:r>
            <a:r>
              <a:rPr lang="en-US" altLang="x-none" sz="2400" b="1" dirty="0"/>
              <a:t>fread( )</a:t>
            </a:r>
            <a:endParaRPr lang="zh-CN" altLang="en-US" sz="2400" b="1" dirty="0"/>
          </a:p>
          <a:p>
            <a:pPr algn="just">
              <a:buNone/>
            </a:pPr>
            <a:r>
              <a:rPr lang="en-US" altLang="x-none" sz="2400" b="1" dirty="0">
                <a:solidFill>
                  <a:schemeClr val="accent2"/>
                </a:solidFill>
              </a:rPr>
              <a:t>int  fread(void *buffer，int size，int count，FILE * stream)；</a:t>
            </a:r>
            <a:endParaRPr lang="en-US" altLang="x-none" sz="2400" b="1" dirty="0">
              <a:solidFill>
                <a:schemeClr val="accent2"/>
              </a:solidFill>
            </a:endParaRPr>
          </a:p>
          <a:p>
            <a:pPr algn="just">
              <a:buNone/>
            </a:pPr>
            <a:r>
              <a:rPr lang="zh-CN" altLang="en-US" sz="2400" b="1" dirty="0"/>
              <a:t>从文件读取一组数据存放在首地址为</a:t>
            </a:r>
            <a:r>
              <a:rPr lang="en-US" altLang="x-none" sz="2400" b="1" dirty="0"/>
              <a:t>buffer</a:t>
            </a:r>
            <a:r>
              <a:rPr lang="zh-CN" altLang="en-US" sz="2400" b="1" dirty="0"/>
              <a:t>的内存空间中，</a:t>
            </a:r>
            <a:r>
              <a:rPr lang="en-US" altLang="x-none" sz="2400" b="1" dirty="0"/>
              <a:t>size</a:t>
            </a:r>
            <a:r>
              <a:rPr lang="zh-CN" altLang="en-US" sz="2400" b="1" dirty="0"/>
              <a:t>为一个数据块的大小，</a:t>
            </a:r>
            <a:r>
              <a:rPr lang="en-US" altLang="x-none" sz="2400" b="1" dirty="0"/>
              <a:t>n</a:t>
            </a:r>
            <a:r>
              <a:rPr lang="zh-CN" altLang="en-US" sz="2400" b="1" dirty="0"/>
              <a:t>为要读取的数据块的个数，若读取成功，则返回读取的数据的数据块的个数，否则返回</a:t>
            </a:r>
            <a:r>
              <a:rPr lang="en-US" altLang="x-none" sz="2400" b="1" dirty="0"/>
              <a:t>0.</a:t>
            </a:r>
            <a:r>
              <a:rPr lang="en-US" altLang="x-none" sz="2400" dirty="0"/>
              <a:t> </a:t>
            </a:r>
            <a:endParaRPr lang="en-US" altLang="x-none" sz="2400" dirty="0"/>
          </a:p>
          <a:p>
            <a:pPr algn="just">
              <a:buNone/>
            </a:pPr>
            <a:r>
              <a:rPr lang="en-US" altLang="x-none" sz="2400" b="1" dirty="0"/>
              <a:t>2.</a:t>
            </a:r>
            <a:r>
              <a:rPr lang="zh-CN" altLang="en-US" sz="2400" b="1" dirty="0"/>
              <a:t>库函数</a:t>
            </a:r>
            <a:r>
              <a:rPr lang="en-US" altLang="x-none" sz="2400" b="1" dirty="0"/>
              <a:t>fwrite()</a:t>
            </a:r>
            <a:endParaRPr lang="zh-CN" altLang="en-US" sz="2400" b="1" dirty="0"/>
          </a:p>
          <a:p>
            <a:pPr>
              <a:buNone/>
            </a:pPr>
            <a:r>
              <a:rPr lang="en-US" altLang="x-none" sz="2400" b="1" dirty="0">
                <a:solidFill>
                  <a:schemeClr val="accent2"/>
                </a:solidFill>
              </a:rPr>
              <a:t>int  fwrite(void *buffer，int size，int count，FILE * stream)；</a:t>
            </a:r>
            <a:endParaRPr lang="en-US" altLang="x-none" sz="2400" b="1" dirty="0">
              <a:solidFill>
                <a:schemeClr val="accent2"/>
              </a:solidFill>
            </a:endParaRPr>
          </a:p>
          <a:p>
            <a:pPr>
              <a:buNone/>
            </a:pPr>
            <a:r>
              <a:rPr lang="zh-CN" altLang="en-US" sz="2400" b="1" dirty="0"/>
              <a:t>向文件中写入数据，写入成功返回写入数据块的个数，否则返回</a:t>
            </a:r>
            <a:r>
              <a:rPr lang="en-US" altLang="x-none" sz="2400" b="1" dirty="0"/>
              <a:t>0.</a:t>
            </a:r>
            <a:r>
              <a:rPr lang="en-US" altLang="x-none" sz="2400" dirty="0"/>
              <a:t> </a:t>
            </a:r>
            <a:endParaRPr lang="en-US" altLang="x-none" sz="2400" dirty="0"/>
          </a:p>
          <a:p>
            <a:r>
              <a:rPr lang="zh-CN" altLang="en-US" dirty="0"/>
              <a:t>块读写一般用于结构体。</a:t>
            </a:r>
            <a:endParaRPr lang="zh-CN" altLang="en-US"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7409"/>
          <p:cNvSpPr>
            <a:spLocks noGrp="1"/>
          </p:cNvSpPr>
          <p:nvPr>
            <p:ph type="title"/>
          </p:nvPr>
        </p:nvSpPr>
        <p:spPr>
          <a:xfrm>
            <a:off x="2195513" y="404813"/>
            <a:ext cx="6840537" cy="720725"/>
          </a:xfrm>
        </p:spPr>
        <p:txBody>
          <a:bodyPr anchor="ctr"/>
          <a:p>
            <a:r>
              <a:rPr lang="zh-CN" altLang="en-US" b="1" dirty="0">
                <a:latin typeface="Arial" panose="020B0604020202020204" pitchFamily="34" charset="0"/>
                <a:ea typeface="黑体" panose="02010609060101010101" pitchFamily="2" charset="-122"/>
              </a:rPr>
              <a:t>块读写函数测试程序</a:t>
            </a:r>
            <a:endParaRPr lang="en-US" altLang="x-none" b="1" dirty="0">
              <a:latin typeface="Arial" panose="020B0604020202020204" pitchFamily="34" charset="0"/>
              <a:ea typeface="黑体" panose="02010609060101010101" pitchFamily="2" charset="-122"/>
            </a:endParaRPr>
          </a:p>
        </p:txBody>
      </p:sp>
      <p:sp>
        <p:nvSpPr>
          <p:cNvPr id="17411" name="文本占位符 17410"/>
          <p:cNvSpPr>
            <a:spLocks noGrp="1"/>
          </p:cNvSpPr>
          <p:nvPr>
            <p:ph type="body" idx="1"/>
          </p:nvPr>
        </p:nvSpPr>
        <p:spPr>
          <a:xfrm>
            <a:off x="395288" y="1268413"/>
            <a:ext cx="8748712" cy="5113337"/>
          </a:xfrm>
        </p:spPr>
        <p:txBody>
          <a:bodyPr/>
          <a:p>
            <a:pPr marL="0" indent="0" algn="just">
              <a:buNone/>
            </a:pPr>
            <a:r>
              <a:rPr lang="zh-CN" altLang="en-US" sz="2000" b="1" dirty="0">
                <a:solidFill>
                  <a:srgbClr val="000000"/>
                </a:solidFill>
              </a:rPr>
              <a:t>注意</a:t>
            </a:r>
            <a:r>
              <a:rPr lang="en-US" altLang="x-none" sz="2000" b="1" dirty="0">
                <a:solidFill>
                  <a:srgbClr val="000000"/>
                </a:solidFill>
              </a:rPr>
              <a:t>:1)</a:t>
            </a:r>
            <a:r>
              <a:rPr lang="zh-CN" altLang="en-US" sz="2000" b="1" dirty="0">
                <a:solidFill>
                  <a:srgbClr val="000000"/>
                </a:solidFill>
              </a:rPr>
              <a:t>块读写常用于结构体。</a:t>
            </a:r>
            <a:endParaRPr lang="zh-CN" altLang="en-US" sz="2000" b="1" dirty="0">
              <a:solidFill>
                <a:srgbClr val="000000"/>
              </a:solidFill>
            </a:endParaRPr>
          </a:p>
          <a:p>
            <a:pPr marL="0" indent="0" algn="just">
              <a:buNone/>
            </a:pPr>
            <a:r>
              <a:rPr lang="zh-CN" altLang="en-US" sz="2000" b="1" dirty="0">
                <a:solidFill>
                  <a:srgbClr val="000000"/>
                </a:solidFill>
              </a:rPr>
              <a:t>       </a:t>
            </a:r>
            <a:r>
              <a:rPr lang="en-US" altLang="x-none" sz="2000" b="1" dirty="0">
                <a:solidFill>
                  <a:srgbClr val="000000"/>
                </a:solidFill>
              </a:rPr>
              <a:t>2)fread</a:t>
            </a:r>
            <a:r>
              <a:rPr lang="zh-CN" altLang="en-US" sz="2000" b="1" dirty="0">
                <a:solidFill>
                  <a:srgbClr val="000000"/>
                </a:solidFill>
              </a:rPr>
              <a:t>和</a:t>
            </a:r>
            <a:r>
              <a:rPr lang="en-US" altLang="x-none" sz="2000" b="1" dirty="0">
                <a:solidFill>
                  <a:srgbClr val="000000"/>
                </a:solidFill>
              </a:rPr>
              <a:t>fwrite</a:t>
            </a:r>
            <a:r>
              <a:rPr lang="zh-CN" altLang="en-US" sz="2000" b="1" dirty="0">
                <a:solidFill>
                  <a:srgbClr val="000000"/>
                </a:solidFill>
              </a:rPr>
              <a:t>一般成对出现，如果对文件进行写操作用的是</a:t>
            </a:r>
            <a:r>
              <a:rPr lang="en-US" altLang="x-none" sz="2000" b="1" dirty="0">
                <a:solidFill>
                  <a:srgbClr val="000000"/>
                </a:solidFill>
              </a:rPr>
              <a:t>fwrite</a:t>
            </a:r>
            <a:r>
              <a:rPr lang="zh-CN" altLang="en-US" sz="2000" b="1" dirty="0">
                <a:solidFill>
                  <a:srgbClr val="000000"/>
                </a:solidFill>
              </a:rPr>
              <a:t>，则用</a:t>
            </a:r>
            <a:r>
              <a:rPr lang="en-US" altLang="x-none" sz="2000" b="1" dirty="0">
                <a:solidFill>
                  <a:srgbClr val="000000"/>
                </a:solidFill>
              </a:rPr>
              <a:t>fread</a:t>
            </a:r>
            <a:r>
              <a:rPr lang="zh-CN" altLang="en-US" sz="2000" b="1" dirty="0">
                <a:solidFill>
                  <a:srgbClr val="000000"/>
                </a:solidFill>
              </a:rPr>
              <a:t>读取，否则可能会得到意想不到的结果。</a:t>
            </a:r>
            <a:endParaRPr lang="zh-CN" altLang="en-US" sz="2000" b="1" dirty="0">
              <a:solidFill>
                <a:srgbClr val="000000"/>
              </a:solidFill>
            </a:endParaRPr>
          </a:p>
          <a:p>
            <a:pPr marL="0" indent="0" algn="just">
              <a:buNone/>
            </a:pPr>
            <a:r>
              <a:rPr lang="zh-CN" altLang="en-US" sz="2000" b="1" dirty="0">
                <a:solidFill>
                  <a:srgbClr val="000000"/>
                </a:solidFill>
              </a:rPr>
              <a:t>测试程序：</a:t>
            </a:r>
            <a:endParaRPr lang="zh-CN" altLang="en-US" sz="2000" b="1" dirty="0">
              <a:solidFill>
                <a:srgbClr val="000000"/>
              </a:solidFill>
              <a:latin typeface="Arial Unicode MS" pitchFamily="2" charset="-122"/>
            </a:endParaRPr>
          </a:p>
          <a:p>
            <a:pPr marL="0" indent="0">
              <a:buNone/>
            </a:pPr>
            <a:r>
              <a:rPr lang="en-US" altLang="x-none" sz="2000" b="1" dirty="0">
                <a:solidFill>
                  <a:srgbClr val="000000"/>
                </a:solidFill>
                <a:latin typeface="Arial Unicode MS" pitchFamily="2" charset="-122"/>
              </a:rPr>
              <a:t>#include&lt;stdio.h&gt;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#include&lt;stdlib.h&gt;</a:t>
            </a:r>
            <a:br>
              <a:rPr lang="en-US" altLang="x-none" sz="2000" b="1" dirty="0">
                <a:solidFill>
                  <a:srgbClr val="000000"/>
                </a:solidFill>
                <a:latin typeface="Arial Unicode MS" pitchFamily="2" charset="-122"/>
              </a:rPr>
            </a:b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typedef </a:t>
            </a:r>
            <a:r>
              <a:rPr lang="en-US" altLang="x-none" sz="2000" b="1" dirty="0">
                <a:solidFill>
                  <a:srgbClr val="0000FF"/>
                </a:solidFill>
                <a:latin typeface="Arial Unicode MS" pitchFamily="2" charset="-122"/>
              </a:rPr>
              <a:t>struct</a:t>
            </a:r>
            <a:r>
              <a:rPr lang="en-US" altLang="x-none" sz="2000" b="1" dirty="0">
                <a:solidFill>
                  <a:srgbClr val="000000"/>
                </a:solidFill>
                <a:latin typeface="Arial Unicode MS" pitchFamily="2" charset="-122"/>
              </a:rPr>
              <a:t> node</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FF"/>
                </a:solidFill>
                <a:latin typeface="Arial Unicode MS" pitchFamily="2" charset="-122"/>
              </a:rPr>
              <a:t>char</a:t>
            </a:r>
            <a:r>
              <a:rPr lang="en-US" altLang="x-none" sz="2000" b="1" dirty="0">
                <a:solidFill>
                  <a:srgbClr val="000000"/>
                </a:solidFill>
                <a:latin typeface="Arial Unicode MS" pitchFamily="2" charset="-122"/>
              </a:rPr>
              <a:t> name[</a:t>
            </a:r>
            <a:r>
              <a:rPr lang="en-US" altLang="x-none" sz="2000" b="1" dirty="0">
                <a:solidFill>
                  <a:srgbClr val="800080"/>
                </a:solidFill>
                <a:latin typeface="Arial Unicode MS" pitchFamily="2" charset="-122"/>
              </a:rPr>
              <a:t>20</a:t>
            </a: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FF"/>
                </a:solidFill>
                <a:latin typeface="Arial Unicode MS" pitchFamily="2" charset="-122"/>
              </a:rPr>
              <a:t>double</a:t>
            </a:r>
            <a:r>
              <a:rPr lang="en-US" altLang="x-none" sz="2000" b="1" dirty="0">
                <a:solidFill>
                  <a:srgbClr val="000000"/>
                </a:solidFill>
                <a:latin typeface="Arial Unicode MS" pitchFamily="2" charset="-122"/>
              </a:rPr>
              <a:t> score;</a:t>
            </a:r>
            <a:br>
              <a:rPr lang="en-US" altLang="x-none" sz="2000" b="1" dirty="0">
                <a:solidFill>
                  <a:srgbClr val="000000"/>
                </a:solidFill>
                <a:latin typeface="Arial Unicode MS" pitchFamily="2" charset="-122"/>
              </a:rPr>
            </a:br>
            <a:r>
              <a:rPr lang="en-US" altLang="x-none" sz="2000" b="1" dirty="0">
                <a:solidFill>
                  <a:srgbClr val="0000FF"/>
                </a:solidFill>
                <a:latin typeface="Arial Unicode MS" pitchFamily="2" charset="-122"/>
              </a:rPr>
              <a:t>int</a:t>
            </a:r>
            <a:r>
              <a:rPr lang="en-US" altLang="x-none" sz="2000" b="1" dirty="0">
                <a:solidFill>
                  <a:srgbClr val="000000"/>
                </a:solidFill>
                <a:latin typeface="Arial Unicode MS" pitchFamily="2" charset="-122"/>
              </a:rPr>
              <a:t> age;</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}Student;</a:t>
            </a:r>
            <a:br>
              <a:rPr lang="en-US" altLang="x-none" sz="2000" b="1" dirty="0">
                <a:solidFill>
                  <a:srgbClr val="000000"/>
                </a:solidFill>
                <a:latin typeface="Arial Unicode MS" pitchFamily="2" charset="-122"/>
              </a:rPr>
            </a:br>
            <a:br>
              <a:rPr lang="en-US" altLang="x-none" sz="2000" b="1" dirty="0">
                <a:solidFill>
                  <a:srgbClr val="000000"/>
                </a:solidFill>
                <a:latin typeface="Arial Unicode MS" pitchFamily="2" charset="-122"/>
              </a:rPr>
            </a:br>
            <a:r>
              <a:rPr lang="en-US" altLang="x-none" sz="2000" b="1" dirty="0">
                <a:solidFill>
                  <a:srgbClr val="0000FF"/>
                </a:solidFill>
                <a:latin typeface="Arial Unicode MS" pitchFamily="2" charset="-122"/>
              </a:rPr>
              <a:t>int</a:t>
            </a:r>
            <a:r>
              <a:rPr lang="en-US" altLang="x-none" sz="2000" b="1" dirty="0">
                <a:solidFill>
                  <a:srgbClr val="000000"/>
                </a:solidFill>
                <a:latin typeface="Arial Unicode MS" pitchFamily="2" charset="-122"/>
              </a:rPr>
              <a:t> main(</a:t>
            </a:r>
            <a:r>
              <a:rPr lang="en-US" altLang="x-none" sz="2000" b="1" dirty="0">
                <a:solidFill>
                  <a:srgbClr val="0000FF"/>
                </a:solidFill>
                <a:latin typeface="Arial Unicode MS" pitchFamily="2" charset="-122"/>
              </a:rPr>
              <a:t>void</a:t>
            </a: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a:t>
            </a:r>
            <a:endParaRPr lang="zh-CN" altLang="en-US" sz="2000" b="1" dirty="0">
              <a:solidFill>
                <a:srgbClr val="000000"/>
              </a:solidFill>
              <a:latin typeface="Arial Unicode MS" pitchFamily="2" charset="-122"/>
            </a:endParaRPr>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a:xfrm>
            <a:off x="2195513" y="404813"/>
            <a:ext cx="6840537" cy="720725"/>
          </a:xfrm>
        </p:spPr>
        <p:txBody>
          <a:bodyPr anchor="ctr"/>
          <a:p>
            <a:r>
              <a:rPr lang="zh-CN" altLang="en-US" b="1" dirty="0">
                <a:latin typeface="Arial" panose="020B0604020202020204" pitchFamily="34" charset="0"/>
                <a:ea typeface="黑体" panose="02010609060101010101" pitchFamily="2" charset="-122"/>
              </a:rPr>
              <a:t>块读写函数测试程序</a:t>
            </a:r>
            <a:endParaRPr lang="en-US" altLang="x-none" b="1" dirty="0">
              <a:latin typeface="Arial" panose="020B0604020202020204" pitchFamily="34" charset="0"/>
              <a:ea typeface="黑体" panose="02010609060101010101" pitchFamily="2" charset="-122"/>
            </a:endParaRPr>
          </a:p>
        </p:txBody>
      </p:sp>
      <p:sp>
        <p:nvSpPr>
          <p:cNvPr id="19459" name="文本占位符 19458"/>
          <p:cNvSpPr>
            <a:spLocks noGrp="1"/>
          </p:cNvSpPr>
          <p:nvPr>
            <p:ph type="body" idx="1"/>
          </p:nvPr>
        </p:nvSpPr>
        <p:spPr>
          <a:xfrm>
            <a:off x="395288" y="1268413"/>
            <a:ext cx="8748712" cy="5113337"/>
          </a:xfrm>
        </p:spPr>
        <p:txBody>
          <a:bodyPr/>
          <a:p>
            <a:pPr marL="0" indent="0">
              <a:buNone/>
            </a:pPr>
            <a:r>
              <a:rPr lang="en-US" altLang="x-none" sz="2000" b="1" dirty="0">
                <a:solidFill>
                  <a:srgbClr val="000000"/>
                </a:solidFill>
              </a:rPr>
              <a:t>    FILE *fp;</a:t>
            </a:r>
            <a:br>
              <a:rPr lang="en-US" altLang="x-none" sz="2000" b="1" dirty="0">
                <a:solidFill>
                  <a:srgbClr val="000000"/>
                </a:solidFill>
              </a:rPr>
            </a:br>
            <a:r>
              <a:rPr lang="en-US" altLang="x-none" sz="2000" b="1" dirty="0">
                <a:solidFill>
                  <a:srgbClr val="000000"/>
                </a:solidFill>
              </a:rPr>
              <a:t>    </a:t>
            </a:r>
            <a:r>
              <a:rPr lang="en-US" altLang="x-none" sz="2000" b="1" dirty="0">
                <a:solidFill>
                  <a:srgbClr val="0000FF"/>
                </a:solidFill>
              </a:rPr>
              <a:t>int</a:t>
            </a:r>
            <a:r>
              <a:rPr lang="en-US" altLang="x-none" sz="2000" b="1" dirty="0">
                <a:solidFill>
                  <a:srgbClr val="000000"/>
                </a:solidFill>
              </a:rPr>
              <a:t> i;</a:t>
            </a:r>
            <a:br>
              <a:rPr lang="en-US" altLang="x-none" sz="2000" b="1" dirty="0">
                <a:solidFill>
                  <a:srgbClr val="000000"/>
                </a:solidFill>
              </a:rPr>
            </a:br>
            <a:r>
              <a:rPr lang="en-US" altLang="x-none" sz="2000" b="1" dirty="0">
                <a:solidFill>
                  <a:srgbClr val="000000"/>
                </a:solidFill>
              </a:rPr>
              <a:t>    Student s1[</a:t>
            </a:r>
            <a:r>
              <a:rPr lang="en-US" altLang="x-none" sz="2000" b="1" dirty="0">
                <a:solidFill>
                  <a:srgbClr val="800080"/>
                </a:solidFill>
              </a:rPr>
              <a:t>3</a:t>
            </a:r>
            <a:r>
              <a:rPr lang="en-US" altLang="x-none" sz="2000" b="1" dirty="0">
                <a:solidFill>
                  <a:srgbClr val="000000"/>
                </a:solidFill>
              </a:rPr>
              <a:t>]={{</a:t>
            </a:r>
            <a:r>
              <a:rPr lang="en-US" altLang="x-none" sz="2000" b="1" dirty="0">
                <a:solidFill>
                  <a:srgbClr val="800000"/>
                </a:solidFill>
              </a:rPr>
              <a:t>"liudehua"</a:t>
            </a:r>
            <a:r>
              <a:rPr lang="en-US" altLang="x-none" sz="2000" b="1" dirty="0">
                <a:solidFill>
                  <a:srgbClr val="000000"/>
                </a:solidFill>
              </a:rPr>
              <a:t>,</a:t>
            </a:r>
            <a:r>
              <a:rPr lang="en-US" altLang="x-none" sz="2000" b="1" dirty="0">
                <a:solidFill>
                  <a:srgbClr val="800080"/>
                </a:solidFill>
              </a:rPr>
              <a:t>85.5</a:t>
            </a:r>
            <a:r>
              <a:rPr lang="en-US" altLang="x-none" sz="2000" b="1" dirty="0">
                <a:solidFill>
                  <a:srgbClr val="000000"/>
                </a:solidFill>
              </a:rPr>
              <a:t>,</a:t>
            </a:r>
            <a:r>
              <a:rPr lang="en-US" altLang="x-none" sz="2000" b="1" dirty="0">
                <a:solidFill>
                  <a:srgbClr val="800080"/>
                </a:solidFill>
              </a:rPr>
              <a:t>45</a:t>
            </a:r>
            <a:r>
              <a:rPr lang="en-US" altLang="x-none" sz="2000" b="1" dirty="0">
                <a:solidFill>
                  <a:srgbClr val="000000"/>
                </a:solidFill>
              </a:rPr>
              <a:t>},{</a:t>
            </a:r>
            <a:r>
              <a:rPr lang="en-US" altLang="x-none" sz="2000" b="1" dirty="0">
                <a:solidFill>
                  <a:srgbClr val="800000"/>
                </a:solidFill>
              </a:rPr>
              <a:t>"zhangxueyou"</a:t>
            </a:r>
            <a:r>
              <a:rPr lang="en-US" altLang="x-none" sz="2000" b="1" dirty="0">
                <a:solidFill>
                  <a:srgbClr val="000000"/>
                </a:solidFill>
              </a:rPr>
              <a:t>,</a:t>
            </a:r>
            <a:r>
              <a:rPr lang="en-US" altLang="x-none" sz="2000" b="1" dirty="0">
                <a:solidFill>
                  <a:srgbClr val="800080"/>
                </a:solidFill>
              </a:rPr>
              <a:t>79.3</a:t>
            </a:r>
            <a:r>
              <a:rPr lang="en-US" altLang="x-none" sz="2000" b="1" dirty="0">
                <a:solidFill>
                  <a:srgbClr val="000000"/>
                </a:solidFill>
              </a:rPr>
              <a:t>,</a:t>
            </a:r>
            <a:r>
              <a:rPr lang="en-US" altLang="x-none" sz="2000" b="1" dirty="0">
                <a:solidFill>
                  <a:srgbClr val="800080"/>
                </a:solidFill>
              </a:rPr>
              <a:t>47</a:t>
            </a:r>
            <a:r>
              <a:rPr lang="en-US" altLang="x-none" sz="2000" b="1" dirty="0">
                <a:solidFill>
                  <a:srgbClr val="000000"/>
                </a:solidFill>
              </a:rPr>
              <a:t>},{</a:t>
            </a:r>
            <a:r>
              <a:rPr lang="en-US" altLang="x-none" sz="2000" b="1" dirty="0">
                <a:solidFill>
                  <a:srgbClr val="800000"/>
                </a:solidFill>
              </a:rPr>
              <a:t>"guofucheng"</a:t>
            </a:r>
            <a:r>
              <a:rPr lang="en-US" altLang="x-none" sz="2000" b="1" dirty="0">
                <a:solidFill>
                  <a:srgbClr val="000000"/>
                </a:solidFill>
              </a:rPr>
              <a:t>,</a:t>
            </a:r>
            <a:r>
              <a:rPr lang="en-US" altLang="x-none" sz="2000" b="1" dirty="0">
                <a:solidFill>
                  <a:srgbClr val="800080"/>
                </a:solidFill>
              </a:rPr>
              <a:t>83.4</a:t>
            </a:r>
            <a:r>
              <a:rPr lang="en-US" altLang="x-none" sz="2000" b="1" dirty="0">
                <a:solidFill>
                  <a:srgbClr val="000000"/>
                </a:solidFill>
              </a:rPr>
              <a:t>,</a:t>
            </a:r>
            <a:r>
              <a:rPr lang="en-US" altLang="x-none" sz="2000" b="1" dirty="0">
                <a:solidFill>
                  <a:srgbClr val="800080"/>
                </a:solidFill>
              </a:rPr>
              <a:t>43</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Student s2[</a:t>
            </a:r>
            <a:r>
              <a:rPr lang="en-US" altLang="x-none" sz="2000" b="1" dirty="0">
                <a:solidFill>
                  <a:srgbClr val="800080"/>
                </a:solidFill>
              </a:rPr>
              <a:t>3</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a:t>
            </a:r>
            <a:r>
              <a:rPr lang="en-US" altLang="x-none" sz="2000" b="1" dirty="0">
                <a:solidFill>
                  <a:srgbClr val="0000FF"/>
                </a:solidFill>
              </a:rPr>
              <a:t>if</a:t>
            </a:r>
            <a:r>
              <a:rPr lang="en-US" altLang="x-none" sz="2000" b="1" dirty="0">
                <a:solidFill>
                  <a:srgbClr val="000000"/>
                </a:solidFill>
              </a:rPr>
              <a:t>((fp=fopen(</a:t>
            </a:r>
            <a:r>
              <a:rPr lang="en-US" altLang="x-none" sz="2000" b="1" dirty="0">
                <a:solidFill>
                  <a:srgbClr val="800000"/>
                </a:solidFill>
              </a:rPr>
              <a:t>"test.txt"</a:t>
            </a:r>
            <a:r>
              <a:rPr lang="en-US" altLang="x-none" sz="2000" b="1" dirty="0">
                <a:solidFill>
                  <a:srgbClr val="000000"/>
                </a:solidFill>
              </a:rPr>
              <a:t>,</a:t>
            </a:r>
            <a:r>
              <a:rPr lang="en-US" altLang="x-none" sz="2000" b="1" dirty="0">
                <a:solidFill>
                  <a:srgbClr val="800000"/>
                </a:solidFill>
              </a:rPr>
              <a:t>"wb+"</a:t>
            </a:r>
            <a:r>
              <a:rPr lang="en-US" altLang="x-none" sz="2000" b="1" dirty="0">
                <a:solidFill>
                  <a:srgbClr val="000000"/>
                </a:solidFill>
              </a:rPr>
              <a:t>))==NULL)</a:t>
            </a:r>
            <a:br>
              <a:rPr lang="en-US" altLang="x-none" sz="2000" b="1" dirty="0">
                <a:solidFill>
                  <a:srgbClr val="000000"/>
                </a:solidFill>
              </a:rPr>
            </a:br>
            <a:r>
              <a:rPr lang="en-US" altLang="x-none" sz="2000" b="1" dirty="0">
                <a:solidFill>
                  <a:srgbClr val="000000"/>
                </a:solidFill>
              </a:rPr>
              <a:t>    {</a:t>
            </a:r>
            <a:br>
              <a:rPr lang="en-US" altLang="x-none" sz="2000" b="1" dirty="0">
                <a:solidFill>
                  <a:srgbClr val="000000"/>
                </a:solidFill>
              </a:rPr>
            </a:br>
            <a:r>
              <a:rPr lang="en-US" altLang="x-none" sz="2000" b="1" dirty="0">
                <a:solidFill>
                  <a:srgbClr val="000000"/>
                </a:solidFill>
              </a:rPr>
              <a:t>        printf(</a:t>
            </a:r>
            <a:r>
              <a:rPr lang="en-US" altLang="x-none" sz="2000" b="1" dirty="0">
                <a:solidFill>
                  <a:srgbClr val="800000"/>
                </a:solidFill>
              </a:rPr>
              <a:t>"can not open file\n"</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exit(</a:t>
            </a:r>
            <a:r>
              <a:rPr lang="en-US" altLang="x-none" sz="2000" b="1" dirty="0">
                <a:solidFill>
                  <a:srgbClr val="800080"/>
                </a:solidFill>
              </a:rPr>
              <a:t>0</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a:t>
            </a:r>
            <a:br>
              <a:rPr lang="en-US" altLang="x-none" sz="2000" b="1" dirty="0">
                <a:solidFill>
                  <a:srgbClr val="000000"/>
                </a:solidFill>
              </a:rPr>
            </a:br>
            <a:r>
              <a:rPr lang="en-US" altLang="x-none" sz="2000" b="1" dirty="0">
                <a:solidFill>
                  <a:srgbClr val="000000"/>
                </a:solidFill>
              </a:rPr>
              <a:t>    printf(</a:t>
            </a:r>
            <a:r>
              <a:rPr lang="en-US" altLang="x-none" sz="2000" b="1" dirty="0">
                <a:solidFill>
                  <a:srgbClr val="800000"/>
                </a:solidFill>
              </a:rPr>
              <a:t>"%d\n"</a:t>
            </a:r>
            <a:r>
              <a:rPr lang="en-US" altLang="x-none" sz="2000" b="1" dirty="0">
                <a:solidFill>
                  <a:srgbClr val="000000"/>
                </a:solidFill>
              </a:rPr>
              <a:t>,fwrite(s1,</a:t>
            </a:r>
            <a:r>
              <a:rPr lang="en-US" altLang="x-none" sz="2000" b="1" dirty="0">
                <a:solidFill>
                  <a:srgbClr val="0000FF"/>
                </a:solidFill>
              </a:rPr>
              <a:t>sizeof</a:t>
            </a:r>
            <a:r>
              <a:rPr lang="en-US" altLang="x-none" sz="2000" b="1" dirty="0">
                <a:solidFill>
                  <a:srgbClr val="000000"/>
                </a:solidFill>
              </a:rPr>
              <a:t>(Student),</a:t>
            </a:r>
            <a:r>
              <a:rPr lang="en-US" altLang="x-none" sz="2000" b="1" dirty="0">
                <a:solidFill>
                  <a:srgbClr val="800080"/>
                </a:solidFill>
              </a:rPr>
              <a:t>3</a:t>
            </a:r>
            <a:r>
              <a:rPr lang="en-US" altLang="x-none" sz="2000" b="1" dirty="0">
                <a:solidFill>
                  <a:srgbClr val="000000"/>
                </a:solidFill>
              </a:rPr>
              <a:t>,fp)); </a:t>
            </a:r>
            <a:br>
              <a:rPr lang="en-US" altLang="x-none" sz="2000" b="1" dirty="0">
                <a:solidFill>
                  <a:srgbClr val="000000"/>
                </a:solidFill>
              </a:rPr>
            </a:br>
            <a:r>
              <a:rPr lang="en-US" altLang="x-none" sz="2000" b="1" dirty="0">
                <a:solidFill>
                  <a:srgbClr val="000000"/>
                </a:solidFill>
              </a:rPr>
              <a:t>    </a:t>
            </a:r>
            <a:r>
              <a:rPr lang="en-US" altLang="x-none" sz="2000" b="1" dirty="0">
                <a:solidFill>
                  <a:srgbClr val="008000"/>
                </a:solidFill>
              </a:rPr>
              <a:t>//printf("%d\n",fwrite(s1,sizeof(s1),1,fp)); //</a:t>
            </a:r>
            <a:r>
              <a:rPr lang="zh-CN" altLang="en-US" sz="2000" b="1" dirty="0">
                <a:solidFill>
                  <a:srgbClr val="008000"/>
                </a:solidFill>
              </a:rPr>
              <a:t>注意和上一句的区别</a:t>
            </a:r>
            <a:br>
              <a:rPr lang="zh-CN" altLang="en-US" sz="2000" b="1" dirty="0">
                <a:solidFill>
                  <a:srgbClr val="008000"/>
                </a:solidFill>
              </a:rPr>
            </a:br>
            <a:r>
              <a:rPr lang="zh-CN" altLang="en-US" sz="2000" b="1" dirty="0">
                <a:solidFill>
                  <a:srgbClr val="008000"/>
                </a:solidFill>
              </a:rPr>
              <a:t>    </a:t>
            </a:r>
            <a:r>
              <a:rPr lang="en-US" altLang="x-none" sz="2000" b="1" dirty="0">
                <a:solidFill>
                  <a:srgbClr val="000000"/>
                </a:solidFill>
              </a:rPr>
              <a:t>rewind(fp);</a:t>
            </a:r>
            <a:br>
              <a:rPr lang="en-US" altLang="x-none" sz="2000" b="1" dirty="0">
                <a:solidFill>
                  <a:srgbClr val="000000"/>
                </a:solidFill>
              </a:rPr>
            </a:br>
            <a:r>
              <a:rPr lang="en-US" altLang="x-none" sz="2000" b="1" dirty="0">
                <a:solidFill>
                  <a:srgbClr val="000000"/>
                </a:solidFill>
              </a:rPr>
              <a:t>    printf(</a:t>
            </a:r>
            <a:r>
              <a:rPr lang="en-US" altLang="x-none" sz="2000" b="1" dirty="0">
                <a:solidFill>
                  <a:srgbClr val="800000"/>
                </a:solidFill>
              </a:rPr>
              <a:t>"%d\n"</a:t>
            </a:r>
            <a:r>
              <a:rPr lang="en-US" altLang="x-none" sz="2000" b="1" dirty="0">
                <a:solidFill>
                  <a:srgbClr val="000000"/>
                </a:solidFill>
              </a:rPr>
              <a:t>,fread(s2,</a:t>
            </a:r>
            <a:r>
              <a:rPr lang="en-US" altLang="x-none" sz="2000" b="1" dirty="0">
                <a:solidFill>
                  <a:srgbClr val="0000FF"/>
                </a:solidFill>
              </a:rPr>
              <a:t>sizeof</a:t>
            </a:r>
            <a:r>
              <a:rPr lang="en-US" altLang="x-none" sz="2000" b="1" dirty="0">
                <a:solidFill>
                  <a:srgbClr val="000000"/>
                </a:solidFill>
              </a:rPr>
              <a:t>(Student),</a:t>
            </a:r>
            <a:r>
              <a:rPr lang="en-US" altLang="x-none" sz="2000" b="1" dirty="0">
                <a:solidFill>
                  <a:srgbClr val="800080"/>
                </a:solidFill>
              </a:rPr>
              <a:t>3</a:t>
            </a:r>
            <a:r>
              <a:rPr lang="en-US" altLang="x-none" sz="2000" b="1" dirty="0">
                <a:solidFill>
                  <a:srgbClr val="000000"/>
                </a:solidFill>
              </a:rPr>
              <a:t>,fp));</a:t>
            </a:r>
            <a:br>
              <a:rPr lang="en-US" altLang="x-none" sz="2000" b="1" dirty="0">
                <a:solidFill>
                  <a:srgbClr val="000000"/>
                </a:solidFill>
              </a:rPr>
            </a:br>
            <a:r>
              <a:rPr lang="en-US" altLang="x-none" sz="2000" b="1" dirty="0">
                <a:solidFill>
                  <a:srgbClr val="000000"/>
                </a:solidFill>
              </a:rPr>
              <a:t>    </a:t>
            </a:r>
            <a:r>
              <a:rPr lang="en-US" altLang="x-none" sz="2000" b="1" dirty="0">
                <a:solidFill>
                  <a:srgbClr val="0000FF"/>
                </a:solidFill>
              </a:rPr>
              <a:t>for</a:t>
            </a:r>
            <a:r>
              <a:rPr lang="en-US" altLang="x-none" sz="2000" b="1" dirty="0">
                <a:solidFill>
                  <a:srgbClr val="000000"/>
                </a:solidFill>
              </a:rPr>
              <a:t>(i=</a:t>
            </a:r>
            <a:r>
              <a:rPr lang="en-US" altLang="x-none" sz="2000" b="1" dirty="0">
                <a:solidFill>
                  <a:srgbClr val="800080"/>
                </a:solidFill>
              </a:rPr>
              <a:t>0</a:t>
            </a:r>
            <a:r>
              <a:rPr lang="en-US" altLang="x-none" sz="2000" b="1" dirty="0">
                <a:solidFill>
                  <a:srgbClr val="000000"/>
                </a:solidFill>
              </a:rPr>
              <a:t>;i&lt;</a:t>
            </a:r>
            <a:r>
              <a:rPr lang="en-US" altLang="x-none" sz="2000" b="1" dirty="0">
                <a:solidFill>
                  <a:srgbClr val="800080"/>
                </a:solidFill>
              </a:rPr>
              <a:t>3</a:t>
            </a:r>
            <a:r>
              <a:rPr lang="en-US" altLang="x-none" sz="2000" b="1" dirty="0">
                <a:solidFill>
                  <a:srgbClr val="000000"/>
                </a:solidFill>
              </a:rPr>
              <a:t>;i++)</a:t>
            </a:r>
            <a:br>
              <a:rPr lang="en-US" altLang="x-none" sz="2000" b="1" dirty="0">
                <a:solidFill>
                  <a:srgbClr val="000000"/>
                </a:solidFill>
              </a:rPr>
            </a:br>
            <a:r>
              <a:rPr lang="en-US" altLang="x-none" sz="2000" b="1" dirty="0">
                <a:solidFill>
                  <a:srgbClr val="000000"/>
                </a:solidFill>
              </a:rPr>
              <a:t>        printf(</a:t>
            </a:r>
            <a:r>
              <a:rPr lang="en-US" altLang="x-none" sz="2000" b="1" dirty="0">
                <a:solidFill>
                  <a:srgbClr val="800000"/>
                </a:solidFill>
              </a:rPr>
              <a:t>"%s %lf %d\n"</a:t>
            </a:r>
            <a:r>
              <a:rPr lang="en-US" altLang="x-none" sz="2000" b="1" dirty="0">
                <a:solidFill>
                  <a:srgbClr val="000000"/>
                </a:solidFill>
              </a:rPr>
              <a:t>,s2[i].name,s2[i].score,s2[i].age);</a:t>
            </a:r>
            <a:br>
              <a:rPr lang="en-US" altLang="x-none" sz="2000" b="1" dirty="0">
                <a:solidFill>
                  <a:srgbClr val="000000"/>
                </a:solidFill>
              </a:rPr>
            </a:br>
            <a:r>
              <a:rPr lang="en-US" altLang="x-none" sz="2000" b="1" dirty="0">
                <a:solidFill>
                  <a:srgbClr val="000000"/>
                </a:solidFill>
              </a:rPr>
              <a:t>    fclose(fp);</a:t>
            </a:r>
            <a:br>
              <a:rPr lang="en-US" altLang="x-none" sz="2000" b="1" dirty="0">
                <a:solidFill>
                  <a:srgbClr val="000000"/>
                </a:solidFill>
              </a:rPr>
            </a:br>
            <a:r>
              <a:rPr lang="en-US" altLang="x-none" sz="2000" b="1" dirty="0">
                <a:solidFill>
                  <a:srgbClr val="000000"/>
                </a:solidFill>
              </a:rPr>
              <a:t>    </a:t>
            </a:r>
            <a:r>
              <a:rPr lang="en-US" altLang="x-none" sz="2000" b="1" dirty="0">
                <a:solidFill>
                  <a:srgbClr val="0000FF"/>
                </a:solidFill>
              </a:rPr>
              <a:t>return</a:t>
            </a:r>
            <a:r>
              <a:rPr lang="en-US" altLang="x-none" sz="2000" b="1" dirty="0">
                <a:solidFill>
                  <a:srgbClr val="000000"/>
                </a:solidFill>
              </a:rPr>
              <a:t> </a:t>
            </a:r>
            <a:r>
              <a:rPr lang="en-US" altLang="x-none" sz="2000" b="1" dirty="0">
                <a:solidFill>
                  <a:srgbClr val="800080"/>
                </a:solidFill>
              </a:rPr>
              <a:t>0</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a:t>
            </a:r>
            <a:endParaRPr lang="zh-CN" altLang="en-US" sz="2000" b="1" dirty="0">
              <a:solidFill>
                <a:srgbClr val="000000"/>
              </a:solidFill>
            </a:endParaRPr>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21505"/>
          <p:cNvSpPr>
            <a:spLocks noGrp="1"/>
          </p:cNvSpPr>
          <p:nvPr>
            <p:ph type="title"/>
          </p:nvPr>
        </p:nvSpPr>
        <p:spPr>
          <a:xfrm>
            <a:off x="2195513" y="404813"/>
            <a:ext cx="6840537" cy="720725"/>
          </a:xfrm>
        </p:spPr>
        <p:txBody>
          <a:bodyPr anchor="ctr"/>
          <a:p>
            <a:r>
              <a:rPr lang="zh-CN" altLang="en-US" b="1" dirty="0">
                <a:latin typeface="Arial" panose="020B0604020202020204" pitchFamily="34" charset="0"/>
                <a:ea typeface="黑体" panose="02010609060101010101" pitchFamily="2" charset="-122"/>
              </a:rPr>
              <a:t>块读写函数测试程序</a:t>
            </a:r>
            <a:endParaRPr lang="en-US" altLang="x-none" b="1" dirty="0">
              <a:latin typeface="Arial" panose="020B0604020202020204" pitchFamily="34" charset="0"/>
              <a:ea typeface="黑体" panose="02010609060101010101" pitchFamily="2" charset="-122"/>
            </a:endParaRPr>
          </a:p>
        </p:txBody>
      </p:sp>
      <p:sp>
        <p:nvSpPr>
          <p:cNvPr id="21507" name="文本占位符 21506"/>
          <p:cNvSpPr>
            <a:spLocks noGrp="1"/>
          </p:cNvSpPr>
          <p:nvPr>
            <p:ph type="body" idx="1"/>
          </p:nvPr>
        </p:nvSpPr>
        <p:spPr>
          <a:xfrm>
            <a:off x="395288" y="1268413"/>
            <a:ext cx="8748712" cy="5113337"/>
          </a:xfrm>
        </p:spPr>
        <p:txBody>
          <a:bodyPr/>
          <a:p>
            <a:pPr marL="0" indent="0"/>
            <a:r>
              <a:rPr lang="zh-CN" altLang="en-US" b="1" dirty="0"/>
              <a:t>执行结果为：</a:t>
            </a:r>
            <a:endParaRPr lang="zh-CN" altLang="en-US" b="1" dirty="0"/>
          </a:p>
          <a:p>
            <a:pPr marL="0" indent="0">
              <a:buNone/>
            </a:pPr>
            <a:r>
              <a:rPr lang="en-US" altLang="x-none" b="1" dirty="0"/>
              <a:t>3</a:t>
            </a:r>
            <a:br>
              <a:rPr lang="en-US" altLang="x-none" b="1" dirty="0"/>
            </a:br>
            <a:r>
              <a:rPr lang="en-US" altLang="x-none" b="1" dirty="0"/>
              <a:t>3</a:t>
            </a:r>
            <a:br>
              <a:rPr lang="en-US" altLang="x-none" b="1" dirty="0"/>
            </a:br>
            <a:r>
              <a:rPr lang="en-US" altLang="x-none" b="1" dirty="0"/>
              <a:t>liudehua 85.500000 45</a:t>
            </a:r>
            <a:br>
              <a:rPr lang="en-US" altLang="x-none" b="1" dirty="0"/>
            </a:br>
            <a:r>
              <a:rPr lang="en-US" altLang="x-none" b="1" dirty="0"/>
              <a:t>zhangxueyou 79.300000 47</a:t>
            </a:r>
            <a:br>
              <a:rPr lang="en-US" altLang="x-none" b="1" dirty="0"/>
            </a:br>
            <a:r>
              <a:rPr lang="en-US" altLang="x-none" b="1" dirty="0"/>
              <a:t>guofucheng 83.400000 43</a:t>
            </a:r>
            <a:br>
              <a:rPr lang="en-US" altLang="x-none" b="1" dirty="0"/>
            </a:br>
            <a:r>
              <a:rPr lang="en-US" altLang="x-none" b="1" dirty="0"/>
              <a:t>Press any key to continue</a:t>
            </a:r>
            <a:endParaRPr lang="en-US" altLang="x-none" b="1" dirty="0"/>
          </a:p>
          <a:p>
            <a:pPr marL="0" indent="0">
              <a:buNone/>
            </a:pPr>
            <a:r>
              <a:rPr lang="zh-CN" altLang="en-US" b="1" dirty="0"/>
              <a:t>注意：</a:t>
            </a:r>
            <a:r>
              <a:rPr lang="en-US" altLang="x-none" b="1" dirty="0"/>
              <a:t>fwrite</a:t>
            </a:r>
            <a:r>
              <a:rPr lang="zh-CN" altLang="en-US" b="1" dirty="0"/>
              <a:t>函数第一个参数</a:t>
            </a:r>
            <a:r>
              <a:rPr lang="en-US" altLang="x-none" b="1" dirty="0"/>
              <a:t>,</a:t>
            </a:r>
            <a:r>
              <a:rPr lang="zh-CN" altLang="en-US" b="1" dirty="0"/>
              <a:t>结构变量</a:t>
            </a:r>
            <a:r>
              <a:rPr lang="en-US" altLang="x-none" b="1" dirty="0"/>
              <a:t>&amp;</a:t>
            </a:r>
            <a:r>
              <a:rPr lang="zh-CN" altLang="en-US" b="1" dirty="0"/>
              <a:t>符号必须带</a:t>
            </a:r>
            <a:r>
              <a:rPr lang="en-US" altLang="x-none" b="1" dirty="0"/>
              <a:t>,</a:t>
            </a:r>
            <a:r>
              <a:rPr lang="zh-CN" altLang="en-US" b="1" dirty="0"/>
              <a:t>否则会报类型不匹配的错误</a:t>
            </a:r>
            <a:r>
              <a:rPr lang="en-US" altLang="x-none" b="1" dirty="0"/>
              <a:t>!</a:t>
            </a:r>
            <a:r>
              <a:rPr lang="zh-CN" altLang="en-US" b="1" dirty="0"/>
              <a:t>若是数组</a:t>
            </a:r>
            <a:r>
              <a:rPr lang="en-US" altLang="x-none" b="1" dirty="0"/>
              <a:t>,</a:t>
            </a:r>
            <a:r>
              <a:rPr lang="zh-CN" altLang="en-US" b="1" dirty="0"/>
              <a:t>就不必带</a:t>
            </a:r>
            <a:r>
              <a:rPr lang="en-US" altLang="x-none" b="1" dirty="0"/>
              <a:t>&amp;</a:t>
            </a:r>
            <a:r>
              <a:rPr lang="zh-CN" altLang="en-US" b="1" dirty="0"/>
              <a:t>。</a:t>
            </a:r>
            <a:endParaRPr lang="zh-CN" altLang="en-US" b="1" dirty="0"/>
          </a:p>
          <a:p>
            <a:pPr marL="0" indent="0">
              <a:buNone/>
            </a:pPr>
            <a:r>
              <a:rPr lang="zh-CN" altLang="en-US" b="1" dirty="0"/>
              <a:t>将</a:t>
            </a:r>
            <a:r>
              <a:rPr lang="en-US" altLang="x-none" b="1" dirty="0">
                <a:solidFill>
                  <a:srgbClr val="000000"/>
                </a:solidFill>
              </a:rPr>
              <a:t>s1[</a:t>
            </a:r>
            <a:r>
              <a:rPr lang="en-US" altLang="x-none" b="1" dirty="0">
                <a:solidFill>
                  <a:srgbClr val="800080"/>
                </a:solidFill>
              </a:rPr>
              <a:t>3</a:t>
            </a:r>
            <a:r>
              <a:rPr lang="en-US" altLang="x-none" b="1" dirty="0">
                <a:solidFill>
                  <a:srgbClr val="000000"/>
                </a:solidFill>
              </a:rPr>
              <a:t>]</a:t>
            </a:r>
            <a:r>
              <a:rPr lang="zh-CN" altLang="en-US" b="1" dirty="0">
                <a:solidFill>
                  <a:srgbClr val="000000"/>
                </a:solidFill>
              </a:rPr>
              <a:t>定义语句改为</a:t>
            </a:r>
            <a:r>
              <a:rPr lang="en-US" altLang="x-none" b="1" dirty="0">
                <a:solidFill>
                  <a:srgbClr val="000000"/>
                </a:solidFill>
              </a:rPr>
              <a:t>s1={</a:t>
            </a:r>
            <a:r>
              <a:rPr lang="en-US" altLang="x-none" b="1" dirty="0">
                <a:solidFill>
                  <a:srgbClr val="800000"/>
                </a:solidFill>
              </a:rPr>
              <a:t>"liudehua"</a:t>
            </a:r>
            <a:r>
              <a:rPr lang="en-US" altLang="x-none" b="1" dirty="0">
                <a:solidFill>
                  <a:srgbClr val="000000"/>
                </a:solidFill>
              </a:rPr>
              <a:t>,</a:t>
            </a:r>
            <a:r>
              <a:rPr lang="en-US" altLang="x-none" b="1" dirty="0">
                <a:solidFill>
                  <a:srgbClr val="800080"/>
                </a:solidFill>
              </a:rPr>
              <a:t>85.5</a:t>
            </a:r>
            <a:r>
              <a:rPr lang="en-US" altLang="x-none" b="1" dirty="0">
                <a:solidFill>
                  <a:srgbClr val="000000"/>
                </a:solidFill>
              </a:rPr>
              <a:t>,</a:t>
            </a:r>
            <a:r>
              <a:rPr lang="en-US" altLang="x-none" b="1" dirty="0">
                <a:solidFill>
                  <a:srgbClr val="800080"/>
                </a:solidFill>
              </a:rPr>
              <a:t>45</a:t>
            </a:r>
            <a:r>
              <a:rPr lang="en-US" altLang="x-none" b="1" dirty="0">
                <a:solidFill>
                  <a:srgbClr val="000000"/>
                </a:solidFill>
              </a:rPr>
              <a:t>};</a:t>
            </a:r>
            <a:r>
              <a:rPr lang="zh-CN" altLang="en-US" b="1" dirty="0">
                <a:solidFill>
                  <a:srgbClr val="000000"/>
                </a:solidFill>
              </a:rPr>
              <a:t>写操作更换为</a:t>
            </a:r>
            <a:r>
              <a:rPr lang="en-US" altLang="x-none" b="1" dirty="0">
                <a:solidFill>
                  <a:srgbClr val="000000"/>
                </a:solidFill>
              </a:rPr>
              <a:t>fwrite(s1,</a:t>
            </a:r>
            <a:r>
              <a:rPr lang="en-US" altLang="x-none" b="1" dirty="0">
                <a:solidFill>
                  <a:srgbClr val="0000FF"/>
                </a:solidFill>
              </a:rPr>
              <a:t>sizeof</a:t>
            </a:r>
            <a:r>
              <a:rPr lang="en-US" altLang="x-none" b="1" dirty="0">
                <a:solidFill>
                  <a:srgbClr val="000000"/>
                </a:solidFill>
              </a:rPr>
              <a:t>(Student),1,fp)</a:t>
            </a:r>
            <a:r>
              <a:rPr lang="zh-CN" altLang="en-US" b="1" dirty="0">
                <a:solidFill>
                  <a:srgbClr val="000000"/>
                </a:solidFill>
              </a:rPr>
              <a:t> ，测试下效果。</a:t>
            </a:r>
            <a:endParaRPr lang="zh-CN" altLang="en-US" b="1" dirty="0">
              <a:solidFill>
                <a:srgbClr val="000000"/>
              </a:solidFill>
            </a:endParaRPr>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23553"/>
          <p:cNvSpPr>
            <a:spLocks noGrp="1"/>
          </p:cNvSpPr>
          <p:nvPr>
            <p:ph type="body" idx="1"/>
          </p:nvPr>
        </p:nvSpPr>
        <p:spPr>
          <a:xfrm>
            <a:off x="685800" y="1295400"/>
            <a:ext cx="7989888" cy="4876800"/>
          </a:xfrm>
        </p:spPr>
        <p:txBody>
          <a:bodyPr lIns="92075" tIns="46038" rIns="92075" bIns="46038"/>
          <a:p>
            <a:pPr marL="0" indent="0" algn="just">
              <a:buNone/>
            </a:pPr>
            <a:r>
              <a:rPr lang="zh-CN" altLang="en-US" b="1" dirty="0">
                <a:effectLst>
                  <a:outerShdw blurRad="38100" dist="38100" dir="2700000">
                    <a:srgbClr val="C0C0C0"/>
                  </a:outerShdw>
                </a:effectLst>
              </a:rPr>
              <a:t>四、格式化读写</a:t>
            </a:r>
            <a:endParaRPr lang="zh-CN" altLang="en-US" b="1" dirty="0">
              <a:effectLst>
                <a:outerShdw blurRad="38100" dist="38100" dir="2700000">
                  <a:srgbClr val="C0C0C0"/>
                </a:outerShdw>
              </a:effectLst>
            </a:endParaRPr>
          </a:p>
          <a:p>
            <a:pPr marL="0" indent="0" algn="just">
              <a:buNone/>
            </a:pPr>
            <a:r>
              <a:rPr lang="en-US" altLang="x-none" b="1" dirty="0">
                <a:effectLst>
                  <a:outerShdw blurRad="38100" dist="38100" dir="2700000">
                    <a:srgbClr val="C0C0C0"/>
                  </a:outerShdw>
                </a:effectLst>
              </a:rPr>
              <a:t>1.</a:t>
            </a:r>
            <a:r>
              <a:rPr lang="zh-CN" altLang="en-US" b="1" dirty="0">
                <a:effectLst>
                  <a:outerShdw blurRad="38100" dist="38100" dir="2700000">
                    <a:srgbClr val="C0C0C0"/>
                  </a:outerShdw>
                </a:effectLst>
              </a:rPr>
              <a:t>库函数</a:t>
            </a:r>
            <a:r>
              <a:rPr lang="en-US" altLang="x-none" b="1" dirty="0">
                <a:effectLst>
                  <a:outerShdw blurRad="38100" dist="38100" dir="2700000">
                    <a:srgbClr val="C0C0C0"/>
                  </a:outerShdw>
                </a:effectLst>
              </a:rPr>
              <a:t>fscanf()</a:t>
            </a:r>
            <a:endParaRPr lang="en-US" altLang="x-none" b="1" dirty="0">
              <a:effectLst>
                <a:outerShdw blurRad="38100" dist="38100" dir="2700000">
                  <a:srgbClr val="C0C0C0"/>
                </a:outerShdw>
              </a:effectLst>
            </a:endParaRPr>
          </a:p>
          <a:p>
            <a:pPr marL="0" indent="0" algn="just">
              <a:buNone/>
            </a:pPr>
            <a:r>
              <a:rPr lang="en-US" altLang="x-none" b="1" dirty="0">
                <a:solidFill>
                  <a:schemeClr val="accent2"/>
                </a:solidFill>
              </a:rPr>
              <a:t>int fscanf(FILE * stream，const char * format</a:t>
            </a:r>
            <a:r>
              <a:rPr lang="zh-CN" altLang="en-US" b="1" dirty="0">
                <a:solidFill>
                  <a:schemeClr val="accent2"/>
                </a:solidFill>
              </a:rPr>
              <a:t>，输入变量首地址表);</a:t>
            </a:r>
            <a:endParaRPr lang="zh-CN" altLang="en-US" b="1" dirty="0">
              <a:solidFill>
                <a:schemeClr val="accent2"/>
              </a:solidFill>
            </a:endParaRPr>
          </a:p>
          <a:p>
            <a:pPr marL="0" indent="0" algn="just">
              <a:buNone/>
            </a:pPr>
            <a:r>
              <a:rPr lang="zh-CN" altLang="en-US" b="1" dirty="0"/>
              <a:t>用于从文件格式化读取数据，若读取成功，则返回读取的数据个数，否则返回</a:t>
            </a:r>
            <a:r>
              <a:rPr lang="en-US" altLang="x-none" b="1" dirty="0"/>
              <a:t>-1</a:t>
            </a:r>
            <a:r>
              <a:rPr lang="en-US" altLang="x-none" dirty="0"/>
              <a:t> </a:t>
            </a:r>
            <a:endParaRPr lang="zh-CN" altLang="en-US" b="1" dirty="0">
              <a:solidFill>
                <a:schemeClr val="accent2"/>
              </a:solidFill>
            </a:endParaRPr>
          </a:p>
          <a:p>
            <a:pPr marL="0" indent="0" algn="just">
              <a:buNone/>
            </a:pPr>
            <a:r>
              <a:rPr lang="en-US" altLang="x-none" b="1" dirty="0">
                <a:effectLst>
                  <a:outerShdw blurRad="38100" dist="38100" dir="2700000">
                    <a:srgbClr val="C0C0C0"/>
                  </a:outerShdw>
                </a:effectLst>
              </a:rPr>
              <a:t>2.</a:t>
            </a:r>
            <a:r>
              <a:rPr lang="zh-CN" altLang="en-US" b="1" dirty="0">
                <a:effectLst>
                  <a:outerShdw blurRad="38100" dist="38100" dir="2700000">
                    <a:srgbClr val="C0C0C0"/>
                  </a:outerShdw>
                </a:effectLst>
              </a:rPr>
              <a:t>库函数</a:t>
            </a:r>
            <a:r>
              <a:rPr lang="en-US" altLang="x-none" b="1" dirty="0">
                <a:effectLst>
                  <a:outerShdw blurRad="38100" dist="38100" dir="2700000">
                    <a:srgbClr val="C0C0C0"/>
                  </a:outerShdw>
                </a:effectLst>
              </a:rPr>
              <a:t>fprintf()</a:t>
            </a:r>
            <a:endParaRPr lang="en-US" altLang="x-none" b="1" dirty="0">
              <a:effectLst>
                <a:outerShdw blurRad="38100" dist="38100" dir="2700000">
                  <a:srgbClr val="C0C0C0"/>
                </a:outerShdw>
              </a:effectLst>
            </a:endParaRPr>
          </a:p>
          <a:p>
            <a:pPr marL="0" indent="0" algn="just">
              <a:buNone/>
            </a:pPr>
            <a:r>
              <a:rPr lang="en-US" altLang="x-none" b="1" dirty="0">
                <a:solidFill>
                  <a:schemeClr val="accent2"/>
                </a:solidFill>
              </a:rPr>
              <a:t>int  fprintf(FILE * stream，const char * format</a:t>
            </a:r>
            <a:r>
              <a:rPr lang="zh-CN" altLang="en-US" b="1" dirty="0">
                <a:solidFill>
                  <a:schemeClr val="accent2"/>
                </a:solidFill>
              </a:rPr>
              <a:t> ，输出参量表); </a:t>
            </a:r>
            <a:endParaRPr lang="zh-CN" altLang="en-US" b="1" dirty="0">
              <a:solidFill>
                <a:schemeClr val="accent2"/>
              </a:solidFill>
            </a:endParaRPr>
          </a:p>
          <a:p>
            <a:pPr marL="0" indent="0" algn="just">
              <a:buNone/>
            </a:pPr>
            <a:r>
              <a:rPr lang="zh-CN" altLang="en-US" b="1" dirty="0"/>
              <a:t>用于向文件格式化写入数据，若写入成功，则返回写入的字符个数，否则返回</a:t>
            </a:r>
            <a:r>
              <a:rPr lang="en-US" altLang="x-none" b="1" dirty="0"/>
              <a:t>-1</a:t>
            </a:r>
            <a:r>
              <a:rPr lang="en-US" altLang="x-none" dirty="0"/>
              <a:t> </a:t>
            </a:r>
            <a:endParaRPr lang="en-US" altLang="x-none" dirty="0"/>
          </a:p>
        </p:txBody>
      </p:sp>
      <p:sp>
        <p:nvSpPr>
          <p:cNvPr id="23555" name="标题 23554"/>
          <p:cNvSpPr>
            <a:spLocks noGrp="1"/>
          </p:cNvSpPr>
          <p:nvPr>
            <p:ph type="title"/>
          </p:nvPr>
        </p:nvSpPr>
        <p:spPr>
          <a:xfrm>
            <a:off x="2195513" y="260350"/>
            <a:ext cx="6913562" cy="838200"/>
          </a:xfrm>
        </p:spPr>
        <p:txBody>
          <a:bodyPr lIns="92075" tIns="46038" rIns="92075" bIns="46038" anchor="ctr"/>
          <a:p>
            <a:r>
              <a:rPr lang="zh-CN" altLang="en-US" sz="2800" b="1"/>
              <a:t>格式化读写函数</a:t>
            </a:r>
            <a:endParaRPr lang="zh-CN" altLang="en-US" sz="2800" b="1"/>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2289"/>
          <p:cNvSpPr>
            <a:spLocks noGrp="1"/>
          </p:cNvSpPr>
          <p:nvPr>
            <p:ph type="title"/>
          </p:nvPr>
        </p:nvSpPr>
        <p:spPr>
          <a:ln/>
        </p:spPr>
        <p:txBody>
          <a:bodyPr anchor="ctr"/>
          <a:p>
            <a:r>
              <a:rPr lang="en-US" altLang="zh-CN" b="1"/>
              <a:t>11.2 </a:t>
            </a:r>
            <a:r>
              <a:rPr lang="zh-CN" altLang="en-US" b="1"/>
              <a:t>文件概述</a:t>
            </a:r>
            <a:endParaRPr lang="zh-CN" altLang="en-US" b="1"/>
          </a:p>
        </p:txBody>
      </p:sp>
      <p:sp>
        <p:nvSpPr>
          <p:cNvPr id="12291" name="文本占位符 12290"/>
          <p:cNvSpPr>
            <a:spLocks noGrp="1"/>
          </p:cNvSpPr>
          <p:nvPr>
            <p:ph type="body" idx="1"/>
          </p:nvPr>
        </p:nvSpPr>
        <p:spPr>
          <a:xfrm>
            <a:off x="323850" y="1319213"/>
            <a:ext cx="8496300" cy="4846637"/>
          </a:xfrm>
          <a:ln/>
        </p:spPr>
        <p:txBody>
          <a:bodyPr/>
          <a:p>
            <a:pPr>
              <a:lnSpc>
                <a:spcPct val="80000"/>
              </a:lnSpc>
              <a:buNone/>
            </a:pPr>
            <a:r>
              <a:rPr lang="zh-CN" altLang="en-US" b="1" dirty="0">
                <a:latin typeface="宋体" panose="02010600030101010101" pitchFamily="2" charset="-122"/>
              </a:rPr>
              <a:t>2．文本文件和二进制文件</a:t>
            </a:r>
            <a:endParaRPr lang="zh-CN" altLang="en-US" b="1" dirty="0">
              <a:latin typeface="宋体" panose="02010600030101010101" pitchFamily="2" charset="-122"/>
            </a:endParaRPr>
          </a:p>
          <a:p>
            <a:pPr algn="just">
              <a:lnSpc>
                <a:spcPct val="80000"/>
              </a:lnSpc>
            </a:pPr>
            <a:r>
              <a:rPr lang="zh-CN" altLang="en-US" b="1" dirty="0"/>
              <a:t>文本文件的定义：由若干行字符构成的计算机文件，存在于计算机系统中。文本文件只能存储文件中的有效字符信息，不能存储图像、声音等信息。</a:t>
            </a:r>
            <a:endParaRPr lang="zh-CN" altLang="en-US" b="1" dirty="0"/>
          </a:p>
          <a:p>
            <a:pPr algn="just">
              <a:lnSpc>
                <a:spcPct val="80000"/>
              </a:lnSpc>
            </a:pPr>
            <a:r>
              <a:rPr lang="zh-CN" altLang="en-US" b="1" dirty="0"/>
              <a:t>狭义上的二进制文件则指除了文本文件之外的文件，如图片、</a:t>
            </a:r>
            <a:r>
              <a:rPr lang="en-US" altLang="x-none" b="1" dirty="0"/>
              <a:t>DOC</a:t>
            </a:r>
            <a:r>
              <a:rPr lang="zh-CN" altLang="en-US" b="1" dirty="0"/>
              <a:t>文档。</a:t>
            </a:r>
            <a:endParaRPr lang="zh-CN" altLang="en-US" b="1" dirty="0"/>
          </a:p>
          <a:p>
            <a:pPr algn="just">
              <a:lnSpc>
                <a:spcPct val="80000"/>
              </a:lnSpc>
            </a:pPr>
            <a:endParaRPr lang="zh-CN" altLang="en-US" b="1" dirty="0"/>
          </a:p>
          <a:p>
            <a:pPr lvl="1" algn="just">
              <a:lnSpc>
                <a:spcPct val="80000"/>
              </a:lnSpc>
            </a:pPr>
            <a:r>
              <a:rPr lang="zh-CN" altLang="en-US" b="1" dirty="0">
                <a:ea typeface="楷体_GB2312" pitchFamily="1" charset="-122"/>
              </a:rPr>
              <a:t>汉字编码主要有输入码、机内码、字形码三种。当汉字输出或者显示的时候由专门的字形检索程序根据这个汉字的机内码在字模库中找出与之对应的字形码，然后根据字形码输出到显示设备上。</a:t>
            </a:r>
            <a:endParaRPr lang="zh-CN" altLang="en-US" b="1" dirty="0">
              <a:ea typeface="楷体_GB2312" pitchFamily="1" charset="-122"/>
            </a:endParaRPr>
          </a:p>
          <a:p>
            <a:pPr algn="just">
              <a:lnSpc>
                <a:spcPct val="80000"/>
              </a:lnSpc>
            </a:pPr>
            <a:endParaRPr lang="zh-CN" altLang="en-US" b="1" dirty="0">
              <a:ea typeface="楷体_GB2312" pitchFamily="1" charset="-122"/>
            </a:endParaRPr>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24577"/>
          <p:cNvSpPr>
            <a:spLocks noGrp="1"/>
          </p:cNvSpPr>
          <p:nvPr>
            <p:ph type="title"/>
          </p:nvPr>
        </p:nvSpPr>
        <p:spPr>
          <a:xfrm>
            <a:off x="1192213" y="381000"/>
            <a:ext cx="7772400" cy="609600"/>
          </a:xfrm>
        </p:spPr>
        <p:txBody>
          <a:bodyPr anchor="ctr"/>
          <a:p>
            <a:r>
              <a:rPr lang="zh-CN" altLang="en-US" b="1"/>
              <a:t>格式化读写的不同</a:t>
            </a:r>
            <a:endParaRPr lang="zh-CN" altLang="en-US" b="1"/>
          </a:p>
        </p:txBody>
      </p:sp>
      <p:sp>
        <p:nvSpPr>
          <p:cNvPr id="24579" name="文本占位符 24578"/>
          <p:cNvSpPr>
            <a:spLocks noGrp="1"/>
          </p:cNvSpPr>
          <p:nvPr>
            <p:ph type="body" idx="1"/>
          </p:nvPr>
        </p:nvSpPr>
        <p:spPr>
          <a:xfrm>
            <a:off x="611188" y="1196975"/>
            <a:ext cx="8077200" cy="5105400"/>
          </a:xfrm>
        </p:spPr>
        <p:txBody>
          <a:bodyPr/>
          <a:p>
            <a:pPr marL="0" indent="0"/>
            <a:r>
              <a:rPr lang="zh-CN" altLang="en-US" b="1" dirty="0"/>
              <a:t>注意</a:t>
            </a:r>
            <a:r>
              <a:rPr lang="en-US" altLang="x-none" b="1" dirty="0"/>
              <a:t>:1)</a:t>
            </a:r>
            <a:r>
              <a:rPr lang="zh-CN" altLang="en-US" b="1" dirty="0"/>
              <a:t>格式化读写和其他几种读写有很大的不同。格式化读写是以我们人所能识别的格式将数据写入文件，即若以格式化方式写入一个整型数值</a:t>
            </a:r>
            <a:r>
              <a:rPr lang="en-US" altLang="x-none" b="1" dirty="0"/>
              <a:t>65</a:t>
            </a:r>
            <a:r>
              <a:rPr lang="zh-CN" altLang="en-US" b="1" dirty="0"/>
              <a:t>，则其实是写入的两个字符</a:t>
            </a:r>
            <a:r>
              <a:rPr lang="en-US" altLang="x-none" b="1" dirty="0"/>
              <a:t>'6'</a:t>
            </a:r>
            <a:r>
              <a:rPr lang="zh-CN" altLang="en-US" b="1" dirty="0"/>
              <a:t>和</a:t>
            </a:r>
            <a:r>
              <a:rPr lang="en-US" altLang="x-none" b="1" dirty="0"/>
              <a:t>'5'</a:t>
            </a:r>
            <a:r>
              <a:rPr lang="zh-CN" altLang="en-US" b="1" dirty="0"/>
              <a:t>，即占</a:t>
            </a:r>
            <a:r>
              <a:rPr lang="en-US" altLang="x-none" b="1" dirty="0"/>
              <a:t>2</a:t>
            </a:r>
            <a:r>
              <a:rPr lang="zh-CN" altLang="en-US" b="1" dirty="0"/>
              <a:t>字节，而不是</a:t>
            </a:r>
            <a:r>
              <a:rPr lang="en-US" altLang="x-none" b="1" dirty="0"/>
              <a:t>4</a:t>
            </a:r>
            <a:r>
              <a:rPr lang="zh-CN" altLang="en-US" b="1" dirty="0"/>
              <a:t>字节，但是若以块写方式写入，则其占</a:t>
            </a:r>
            <a:r>
              <a:rPr lang="en-US" altLang="x-none" b="1" dirty="0"/>
              <a:t>4</a:t>
            </a:r>
            <a:r>
              <a:rPr lang="zh-CN" altLang="en-US" b="1" dirty="0"/>
              <a:t>字节。即在使用格式化读写时系统自动进行了一些转换。</a:t>
            </a:r>
            <a:endParaRPr lang="zh-CN" altLang="en-US" b="1" dirty="0"/>
          </a:p>
          <a:p>
            <a:pPr marL="0" indent="0"/>
            <a:r>
              <a:rPr lang="zh-CN" altLang="en-US" b="1" dirty="0"/>
              <a:t>      </a:t>
            </a:r>
            <a:r>
              <a:rPr lang="en-US" altLang="x-none" b="1" dirty="0"/>
              <a:t>2)fprintf</a:t>
            </a:r>
            <a:r>
              <a:rPr lang="zh-CN" altLang="en-US" b="1" dirty="0"/>
              <a:t>和</a:t>
            </a:r>
            <a:r>
              <a:rPr lang="en-US" altLang="x-none" b="1" dirty="0"/>
              <a:t>fscanf</a:t>
            </a:r>
            <a:r>
              <a:rPr lang="zh-CN" altLang="en-US" b="1" dirty="0"/>
              <a:t>函数一般成对出现，若数据是用</a:t>
            </a:r>
            <a:r>
              <a:rPr lang="en-US" altLang="x-none" b="1" dirty="0"/>
              <a:t>fprintf</a:t>
            </a:r>
            <a:r>
              <a:rPr lang="zh-CN" altLang="en-US" b="1" dirty="0"/>
              <a:t>进行写入的，则最好使用</a:t>
            </a:r>
            <a:r>
              <a:rPr lang="en-US" altLang="x-none" b="1" dirty="0"/>
              <a:t>fscanf</a:t>
            </a:r>
            <a:r>
              <a:rPr lang="zh-CN" altLang="en-US" b="1" dirty="0"/>
              <a:t>进行读取。</a:t>
            </a:r>
            <a:endParaRPr lang="zh-CN" altLang="en-US" b="1" dirty="0"/>
          </a:p>
          <a:p>
            <a:pPr marL="0" indent="0"/>
            <a:r>
              <a:rPr lang="zh-CN" altLang="en-US" b="1" dirty="0"/>
              <a:t>      </a:t>
            </a:r>
            <a:r>
              <a:rPr lang="en-US" altLang="x-none" b="1" dirty="0"/>
              <a:t>3)</a:t>
            </a:r>
            <a:r>
              <a:rPr lang="zh-CN" altLang="en-US" b="1" dirty="0"/>
              <a:t>在使用</a:t>
            </a:r>
            <a:r>
              <a:rPr lang="en-US" altLang="x-none" b="1" dirty="0"/>
              <a:t>fprintf</a:t>
            </a:r>
            <a:r>
              <a:rPr lang="zh-CN" altLang="en-US" b="1" dirty="0"/>
              <a:t>函数写入时，若文件是以文本方式打开，如果参数</a:t>
            </a:r>
            <a:r>
              <a:rPr lang="en-US" altLang="x-none" b="1" dirty="0"/>
              <a:t>format</a:t>
            </a:r>
            <a:r>
              <a:rPr lang="zh-CN" altLang="en-US" b="1" dirty="0"/>
              <a:t>中包含了</a:t>
            </a:r>
            <a:r>
              <a:rPr lang="en-US" altLang="x-none" b="1" dirty="0"/>
              <a:t>'\n'</a:t>
            </a:r>
            <a:r>
              <a:rPr lang="zh-CN" altLang="en-US" b="1" dirty="0"/>
              <a:t>，则最后文件中会被添加</a:t>
            </a:r>
            <a:r>
              <a:rPr lang="en-US" altLang="x-none" b="1" dirty="0"/>
              <a:t>0D</a:t>
            </a:r>
            <a:r>
              <a:rPr lang="zh-CN" altLang="en-US" b="1" dirty="0"/>
              <a:t>回车符；而若文件以二进制方式打开，则文件中不会被添加</a:t>
            </a:r>
            <a:r>
              <a:rPr lang="en-US" altLang="x-none" b="1" dirty="0"/>
              <a:t>0D</a:t>
            </a:r>
            <a:r>
              <a:rPr lang="zh-CN" altLang="en-US" b="1" dirty="0"/>
              <a:t>回车符。</a:t>
            </a:r>
            <a:endParaRPr lang="en-US" altLang="x-none"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title"/>
          </p:nvPr>
        </p:nvSpPr>
        <p:spPr>
          <a:xfrm>
            <a:off x="1192213" y="381000"/>
            <a:ext cx="7772400" cy="609600"/>
          </a:xfrm>
        </p:spPr>
        <p:txBody>
          <a:bodyPr anchor="ctr"/>
          <a:p>
            <a:r>
              <a:rPr lang="zh-CN" altLang="en-US" b="1" dirty="0"/>
              <a:t>格式化读写测试程序</a:t>
            </a:r>
            <a:endParaRPr lang="en-US" altLang="x-none" b="1" dirty="0"/>
          </a:p>
        </p:txBody>
      </p:sp>
      <p:sp>
        <p:nvSpPr>
          <p:cNvPr id="25603" name="文本占位符 25602"/>
          <p:cNvSpPr>
            <a:spLocks noGrp="1"/>
          </p:cNvSpPr>
          <p:nvPr>
            <p:ph type="body" idx="1"/>
          </p:nvPr>
        </p:nvSpPr>
        <p:spPr>
          <a:xfrm>
            <a:off x="611188" y="1196975"/>
            <a:ext cx="8077200" cy="5105400"/>
          </a:xfrm>
        </p:spPr>
        <p:txBody>
          <a:bodyPr/>
          <a:p>
            <a:pPr marL="0" indent="0">
              <a:buNone/>
            </a:pPr>
            <a:r>
              <a:rPr lang="en-US" altLang="x-none" sz="2000" b="1" dirty="0">
                <a:solidFill>
                  <a:srgbClr val="000000"/>
                </a:solidFill>
                <a:latin typeface="Arial Unicode MS" pitchFamily="2" charset="-122"/>
              </a:rPr>
              <a:t>#include&lt;stdio.h&gt;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#include&lt;stdlib.h&gt;</a:t>
            </a:r>
            <a:br>
              <a:rPr lang="en-US" altLang="x-none" sz="2000" b="1" dirty="0">
                <a:solidFill>
                  <a:srgbClr val="000000"/>
                </a:solidFill>
                <a:latin typeface="Arial Unicode MS" pitchFamily="2" charset="-122"/>
              </a:rPr>
            </a:br>
            <a:endParaRPr lang="en-US" altLang="x-none" sz="2000" b="1" dirty="0">
              <a:solidFill>
                <a:srgbClr val="000000"/>
              </a:solidFill>
              <a:latin typeface="Arial Unicode MS" pitchFamily="2" charset="-122"/>
            </a:endParaRPr>
          </a:p>
          <a:p>
            <a:pPr marL="0" indent="0">
              <a:buNone/>
            </a:pPr>
            <a:r>
              <a:rPr lang="en-US" altLang="x-none" sz="2000" b="1" dirty="0">
                <a:solidFill>
                  <a:srgbClr val="000000"/>
                </a:solidFill>
                <a:latin typeface="Arial Unicode MS" pitchFamily="2" charset="-122"/>
              </a:rPr>
              <a:t>typedef </a:t>
            </a:r>
            <a:r>
              <a:rPr lang="en-US" altLang="x-none" sz="2000" b="1" dirty="0">
                <a:solidFill>
                  <a:srgbClr val="0000FF"/>
                </a:solidFill>
                <a:latin typeface="Arial Unicode MS" pitchFamily="2" charset="-122"/>
              </a:rPr>
              <a:t>struct</a:t>
            </a:r>
            <a:r>
              <a:rPr lang="en-US" altLang="x-none" sz="2000" b="1" dirty="0">
                <a:solidFill>
                  <a:srgbClr val="000000"/>
                </a:solidFill>
                <a:latin typeface="Arial Unicode MS" pitchFamily="2" charset="-122"/>
              </a:rPr>
              <a:t> node</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r>
              <a:rPr lang="en-US" altLang="x-none" sz="2000" b="1" dirty="0">
                <a:solidFill>
                  <a:srgbClr val="0000FF"/>
                </a:solidFill>
                <a:latin typeface="Arial Unicode MS" pitchFamily="2" charset="-122"/>
              </a:rPr>
              <a:t>char</a:t>
            </a:r>
            <a:r>
              <a:rPr lang="en-US" altLang="x-none" sz="2000" b="1" dirty="0">
                <a:solidFill>
                  <a:srgbClr val="000000"/>
                </a:solidFill>
                <a:latin typeface="Arial Unicode MS" pitchFamily="2" charset="-122"/>
              </a:rPr>
              <a:t> name[</a:t>
            </a:r>
            <a:r>
              <a:rPr lang="en-US" altLang="x-none" sz="2000" b="1" dirty="0">
                <a:solidFill>
                  <a:srgbClr val="800080"/>
                </a:solidFill>
                <a:latin typeface="Arial Unicode MS" pitchFamily="2" charset="-122"/>
              </a:rPr>
              <a:t>20</a:t>
            </a: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r>
              <a:rPr lang="en-US" altLang="x-none" sz="2000" b="1" dirty="0">
                <a:solidFill>
                  <a:srgbClr val="0000FF"/>
                </a:solidFill>
                <a:latin typeface="Arial Unicode MS" pitchFamily="2" charset="-122"/>
              </a:rPr>
              <a:t>double</a:t>
            </a:r>
            <a:r>
              <a:rPr lang="en-US" altLang="x-none" sz="2000" b="1" dirty="0">
                <a:solidFill>
                  <a:srgbClr val="000000"/>
                </a:solidFill>
                <a:latin typeface="Arial Unicode MS" pitchFamily="2" charset="-122"/>
              </a:rPr>
              <a:t> score;</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r>
              <a:rPr lang="en-US" altLang="x-none" sz="2000" b="1" dirty="0">
                <a:solidFill>
                  <a:srgbClr val="0000FF"/>
                </a:solidFill>
                <a:latin typeface="Arial Unicode MS" pitchFamily="2" charset="-122"/>
              </a:rPr>
              <a:t>int</a:t>
            </a:r>
            <a:r>
              <a:rPr lang="en-US" altLang="x-none" sz="2000" b="1" dirty="0">
                <a:solidFill>
                  <a:srgbClr val="000000"/>
                </a:solidFill>
                <a:latin typeface="Arial Unicode MS" pitchFamily="2" charset="-122"/>
              </a:rPr>
              <a:t> age;</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}Student;</a:t>
            </a:r>
            <a:br>
              <a:rPr lang="en-US" altLang="x-none" sz="2000" b="1" dirty="0">
                <a:solidFill>
                  <a:srgbClr val="000000"/>
                </a:solidFill>
                <a:latin typeface="Arial Unicode MS" pitchFamily="2" charset="-122"/>
              </a:rPr>
            </a:br>
            <a:br>
              <a:rPr lang="en-US" altLang="x-none" sz="2000" b="1" dirty="0">
                <a:solidFill>
                  <a:srgbClr val="000000"/>
                </a:solidFill>
                <a:latin typeface="Arial Unicode MS" pitchFamily="2" charset="-122"/>
              </a:rPr>
            </a:br>
            <a:r>
              <a:rPr lang="en-US" altLang="x-none" sz="2000" b="1" dirty="0">
                <a:solidFill>
                  <a:srgbClr val="0000FF"/>
                </a:solidFill>
                <a:latin typeface="Arial Unicode MS" pitchFamily="2" charset="-122"/>
              </a:rPr>
              <a:t>int</a:t>
            </a:r>
            <a:r>
              <a:rPr lang="en-US" altLang="x-none" sz="2000" b="1" dirty="0">
                <a:solidFill>
                  <a:srgbClr val="000000"/>
                </a:solidFill>
                <a:latin typeface="Arial Unicode MS" pitchFamily="2" charset="-122"/>
              </a:rPr>
              <a:t> main(</a:t>
            </a:r>
            <a:r>
              <a:rPr lang="en-US" altLang="x-none" sz="2000" b="1" dirty="0">
                <a:solidFill>
                  <a:srgbClr val="0000FF"/>
                </a:solidFill>
                <a:latin typeface="Arial Unicode MS" pitchFamily="2" charset="-122"/>
              </a:rPr>
              <a:t>void</a:t>
            </a: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FILE *fp;</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r>
              <a:rPr lang="en-US" altLang="x-none" sz="2000" b="1" dirty="0">
                <a:solidFill>
                  <a:srgbClr val="0000FF"/>
                </a:solidFill>
                <a:latin typeface="Arial Unicode MS" pitchFamily="2" charset="-122"/>
              </a:rPr>
              <a:t>int</a:t>
            </a:r>
            <a:r>
              <a:rPr lang="en-US" altLang="x-none" sz="2000" b="1" dirty="0">
                <a:solidFill>
                  <a:srgbClr val="000000"/>
                </a:solidFill>
                <a:latin typeface="Arial Unicode MS" pitchFamily="2" charset="-122"/>
              </a:rPr>
              <a:t> i;</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Student s1[</a:t>
            </a:r>
            <a:r>
              <a:rPr lang="en-US" altLang="x-none" sz="2000" b="1" dirty="0">
                <a:solidFill>
                  <a:srgbClr val="800080"/>
                </a:solidFill>
                <a:latin typeface="Arial Unicode MS" pitchFamily="2" charset="-122"/>
              </a:rPr>
              <a:t>3</a:t>
            </a:r>
            <a:r>
              <a:rPr lang="en-US" altLang="x-none" sz="2000" b="1" dirty="0">
                <a:solidFill>
                  <a:srgbClr val="000000"/>
                </a:solidFill>
                <a:latin typeface="Arial Unicode MS" pitchFamily="2" charset="-122"/>
              </a:rPr>
              <a:t>]={{</a:t>
            </a:r>
            <a:r>
              <a:rPr lang="en-US" altLang="x-none" sz="2000" b="1" dirty="0">
                <a:solidFill>
                  <a:srgbClr val="800000"/>
                </a:solidFill>
                <a:latin typeface="Arial Unicode MS" pitchFamily="2" charset="-122"/>
              </a:rPr>
              <a:t>"liudehua"</a:t>
            </a:r>
            <a:r>
              <a:rPr lang="en-US" altLang="x-none" sz="2000" b="1" dirty="0">
                <a:solidFill>
                  <a:srgbClr val="000000"/>
                </a:solidFill>
                <a:latin typeface="Arial Unicode MS" pitchFamily="2" charset="-122"/>
              </a:rPr>
              <a:t>,</a:t>
            </a:r>
            <a:r>
              <a:rPr lang="en-US" altLang="x-none" sz="2000" b="1" dirty="0">
                <a:solidFill>
                  <a:srgbClr val="800080"/>
                </a:solidFill>
                <a:latin typeface="Arial Unicode MS" pitchFamily="2" charset="-122"/>
              </a:rPr>
              <a:t>85.5</a:t>
            </a:r>
            <a:r>
              <a:rPr lang="en-US" altLang="x-none" sz="2000" b="1" dirty="0">
                <a:solidFill>
                  <a:srgbClr val="000000"/>
                </a:solidFill>
                <a:latin typeface="Arial Unicode MS" pitchFamily="2" charset="-122"/>
              </a:rPr>
              <a:t>,</a:t>
            </a:r>
            <a:r>
              <a:rPr lang="en-US" altLang="x-none" sz="2000" b="1" dirty="0">
                <a:solidFill>
                  <a:srgbClr val="800080"/>
                </a:solidFill>
                <a:latin typeface="Arial Unicode MS" pitchFamily="2" charset="-122"/>
              </a:rPr>
              <a:t>45</a:t>
            </a:r>
            <a:r>
              <a:rPr lang="en-US" altLang="x-none" sz="2000" b="1" dirty="0">
                <a:solidFill>
                  <a:srgbClr val="000000"/>
                </a:solidFill>
                <a:latin typeface="Arial Unicode MS" pitchFamily="2" charset="-122"/>
              </a:rPr>
              <a:t>},{</a:t>
            </a:r>
            <a:r>
              <a:rPr lang="en-US" altLang="x-none" sz="2000" b="1" dirty="0">
                <a:solidFill>
                  <a:srgbClr val="800000"/>
                </a:solidFill>
                <a:latin typeface="Arial Unicode MS" pitchFamily="2" charset="-122"/>
              </a:rPr>
              <a:t>"zhangxueyou"</a:t>
            </a:r>
            <a:r>
              <a:rPr lang="en-US" altLang="x-none" sz="2000" b="1" dirty="0">
                <a:solidFill>
                  <a:srgbClr val="000000"/>
                </a:solidFill>
                <a:latin typeface="Arial Unicode MS" pitchFamily="2" charset="-122"/>
              </a:rPr>
              <a:t>,</a:t>
            </a:r>
            <a:r>
              <a:rPr lang="en-US" altLang="x-none" sz="2000" b="1" dirty="0">
                <a:solidFill>
                  <a:srgbClr val="800080"/>
                </a:solidFill>
                <a:latin typeface="Arial Unicode MS" pitchFamily="2" charset="-122"/>
              </a:rPr>
              <a:t>79.3</a:t>
            </a:r>
            <a:r>
              <a:rPr lang="en-US" altLang="x-none" sz="2000" b="1" dirty="0">
                <a:solidFill>
                  <a:srgbClr val="000000"/>
                </a:solidFill>
                <a:latin typeface="Arial Unicode MS" pitchFamily="2" charset="-122"/>
              </a:rPr>
              <a:t>,</a:t>
            </a:r>
            <a:r>
              <a:rPr lang="en-US" altLang="x-none" sz="2000" b="1" dirty="0">
                <a:solidFill>
                  <a:srgbClr val="800080"/>
                </a:solidFill>
                <a:latin typeface="Arial Unicode MS" pitchFamily="2" charset="-122"/>
              </a:rPr>
              <a:t>47</a:t>
            </a:r>
            <a:r>
              <a:rPr lang="en-US" altLang="x-none" sz="2000" b="1" dirty="0">
                <a:solidFill>
                  <a:srgbClr val="000000"/>
                </a:solidFill>
                <a:latin typeface="Arial Unicode MS" pitchFamily="2" charset="-122"/>
              </a:rPr>
              <a:t>},{</a:t>
            </a:r>
            <a:r>
              <a:rPr lang="en-US" altLang="x-none" sz="2000" b="1" dirty="0">
                <a:solidFill>
                  <a:srgbClr val="800000"/>
                </a:solidFill>
                <a:latin typeface="Arial Unicode MS" pitchFamily="2" charset="-122"/>
              </a:rPr>
              <a:t>"guofucheng"</a:t>
            </a:r>
            <a:r>
              <a:rPr lang="en-US" altLang="x-none" sz="2000" b="1" dirty="0">
                <a:solidFill>
                  <a:srgbClr val="000000"/>
                </a:solidFill>
                <a:latin typeface="Arial Unicode MS" pitchFamily="2" charset="-122"/>
              </a:rPr>
              <a:t>,</a:t>
            </a:r>
            <a:r>
              <a:rPr lang="en-US" altLang="x-none" sz="2000" b="1" dirty="0">
                <a:solidFill>
                  <a:srgbClr val="800080"/>
                </a:solidFill>
                <a:latin typeface="Arial Unicode MS" pitchFamily="2" charset="-122"/>
              </a:rPr>
              <a:t>83.4</a:t>
            </a:r>
            <a:r>
              <a:rPr lang="en-US" altLang="x-none" sz="2000" b="1" dirty="0">
                <a:solidFill>
                  <a:srgbClr val="000000"/>
                </a:solidFill>
                <a:latin typeface="Arial Unicode MS" pitchFamily="2" charset="-122"/>
              </a:rPr>
              <a:t>,</a:t>
            </a:r>
            <a:r>
              <a:rPr lang="en-US" altLang="x-none" sz="2000" b="1" dirty="0">
                <a:solidFill>
                  <a:srgbClr val="800080"/>
                </a:solidFill>
                <a:latin typeface="Arial Unicode MS" pitchFamily="2" charset="-122"/>
              </a:rPr>
              <a:t>43</a:t>
            </a:r>
            <a:r>
              <a:rPr lang="en-US" altLang="x-none" sz="2000" b="1" dirty="0">
                <a:solidFill>
                  <a:srgbClr val="000000"/>
                </a:solidFill>
                <a:latin typeface="Arial Unicode MS" pitchFamily="2" charset="-122"/>
              </a:rPr>
              <a:t>}};</a:t>
            </a:r>
            <a:endParaRPr lang="en-US" altLang="x-none" sz="2000" b="1" dirty="0">
              <a:solidFill>
                <a:srgbClr val="000000"/>
              </a:solidFill>
              <a:latin typeface="Arial Unicode MS" pitchFamily="2" charset="-122"/>
            </a:endParaRPr>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26625"/>
          <p:cNvSpPr>
            <a:spLocks noGrp="1"/>
          </p:cNvSpPr>
          <p:nvPr>
            <p:ph type="title"/>
          </p:nvPr>
        </p:nvSpPr>
        <p:spPr>
          <a:xfrm>
            <a:off x="1192213" y="381000"/>
            <a:ext cx="7772400" cy="609600"/>
          </a:xfrm>
        </p:spPr>
        <p:txBody>
          <a:bodyPr anchor="ctr"/>
          <a:p>
            <a:r>
              <a:rPr lang="zh-CN" altLang="en-US" b="1" dirty="0"/>
              <a:t>格式化读写测试程序</a:t>
            </a:r>
            <a:endParaRPr lang="en-US" altLang="x-none" b="1" dirty="0"/>
          </a:p>
        </p:txBody>
      </p:sp>
      <p:sp>
        <p:nvSpPr>
          <p:cNvPr id="26627" name="文本占位符 26626"/>
          <p:cNvSpPr>
            <a:spLocks noGrp="1"/>
          </p:cNvSpPr>
          <p:nvPr>
            <p:ph type="body" idx="1"/>
          </p:nvPr>
        </p:nvSpPr>
        <p:spPr>
          <a:xfrm>
            <a:off x="611188" y="1196975"/>
            <a:ext cx="8077200" cy="5105400"/>
          </a:xfrm>
        </p:spPr>
        <p:txBody>
          <a:bodyPr/>
          <a:p>
            <a:pPr marL="0" indent="0">
              <a:buNone/>
            </a:pPr>
            <a:r>
              <a:rPr lang="en-US" altLang="x-none" sz="2000" b="1" dirty="0">
                <a:solidFill>
                  <a:srgbClr val="000000"/>
                </a:solidFill>
                <a:latin typeface="Arial Unicode MS" pitchFamily="2" charset="-122"/>
              </a:rPr>
              <a:t>    Student s2[</a:t>
            </a:r>
            <a:r>
              <a:rPr lang="en-US" altLang="x-none" sz="2000" b="1" dirty="0">
                <a:solidFill>
                  <a:srgbClr val="800080"/>
                </a:solidFill>
                <a:latin typeface="Arial Unicode MS" pitchFamily="2" charset="-122"/>
              </a:rPr>
              <a:t>3</a:t>
            </a: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r>
              <a:rPr lang="en-US" altLang="x-none" sz="2000" b="1" dirty="0">
                <a:solidFill>
                  <a:srgbClr val="0000FF"/>
                </a:solidFill>
                <a:latin typeface="Arial Unicode MS" pitchFamily="2" charset="-122"/>
              </a:rPr>
              <a:t>if</a:t>
            </a:r>
            <a:r>
              <a:rPr lang="en-US" altLang="x-none" sz="2000" b="1" dirty="0">
                <a:solidFill>
                  <a:srgbClr val="000000"/>
                </a:solidFill>
                <a:latin typeface="Arial Unicode MS" pitchFamily="2" charset="-122"/>
              </a:rPr>
              <a:t>((fp=fopen(</a:t>
            </a:r>
            <a:r>
              <a:rPr lang="en-US" altLang="x-none" sz="2000" b="1" dirty="0">
                <a:solidFill>
                  <a:srgbClr val="800000"/>
                </a:solidFill>
                <a:latin typeface="Arial Unicode MS" pitchFamily="2" charset="-122"/>
              </a:rPr>
              <a:t>"test.txt"</a:t>
            </a:r>
            <a:r>
              <a:rPr lang="en-US" altLang="x-none" sz="2000" b="1" dirty="0">
                <a:solidFill>
                  <a:srgbClr val="000000"/>
                </a:solidFill>
                <a:latin typeface="Arial Unicode MS" pitchFamily="2" charset="-122"/>
              </a:rPr>
              <a:t>,</a:t>
            </a:r>
            <a:r>
              <a:rPr lang="en-US" altLang="x-none" sz="2000" b="1" dirty="0">
                <a:solidFill>
                  <a:srgbClr val="800000"/>
                </a:solidFill>
                <a:latin typeface="Arial Unicode MS" pitchFamily="2" charset="-122"/>
              </a:rPr>
              <a:t>"wb+"</a:t>
            </a:r>
            <a:r>
              <a:rPr lang="en-US" altLang="x-none" sz="2000" b="1" dirty="0">
                <a:solidFill>
                  <a:srgbClr val="000000"/>
                </a:solidFill>
                <a:latin typeface="Arial Unicode MS" pitchFamily="2" charset="-122"/>
              </a:rPr>
              <a:t>))==NULL)</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printf(</a:t>
            </a:r>
            <a:r>
              <a:rPr lang="en-US" altLang="x-none" sz="2000" b="1" dirty="0">
                <a:solidFill>
                  <a:srgbClr val="800000"/>
                </a:solidFill>
                <a:latin typeface="Arial Unicode MS" pitchFamily="2" charset="-122"/>
              </a:rPr>
              <a:t>"can not open file\n"</a:t>
            </a: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exit(</a:t>
            </a:r>
            <a:r>
              <a:rPr lang="en-US" altLang="x-none" sz="2000" b="1" dirty="0">
                <a:solidFill>
                  <a:srgbClr val="800080"/>
                </a:solidFill>
                <a:latin typeface="Arial Unicode MS" pitchFamily="2" charset="-122"/>
              </a:rPr>
              <a:t>0</a:t>
            </a: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r>
              <a:rPr lang="en-US" altLang="x-none" sz="2000" b="1" dirty="0">
                <a:solidFill>
                  <a:srgbClr val="0000FF"/>
                </a:solidFill>
                <a:latin typeface="Arial Unicode MS" pitchFamily="2" charset="-122"/>
              </a:rPr>
              <a:t>for</a:t>
            </a:r>
            <a:r>
              <a:rPr lang="en-US" altLang="x-none" sz="2000" b="1" dirty="0">
                <a:solidFill>
                  <a:srgbClr val="000000"/>
                </a:solidFill>
                <a:latin typeface="Arial Unicode MS" pitchFamily="2" charset="-122"/>
              </a:rPr>
              <a:t>(i=</a:t>
            </a:r>
            <a:r>
              <a:rPr lang="en-US" altLang="x-none" sz="2000" b="1" dirty="0">
                <a:solidFill>
                  <a:srgbClr val="800080"/>
                </a:solidFill>
                <a:latin typeface="Arial Unicode MS" pitchFamily="2" charset="-122"/>
              </a:rPr>
              <a:t>0</a:t>
            </a:r>
            <a:r>
              <a:rPr lang="en-US" altLang="x-none" sz="2000" b="1" dirty="0">
                <a:solidFill>
                  <a:srgbClr val="000000"/>
                </a:solidFill>
                <a:latin typeface="Arial Unicode MS" pitchFamily="2" charset="-122"/>
              </a:rPr>
              <a:t>;i&lt;</a:t>
            </a:r>
            <a:r>
              <a:rPr lang="en-US" altLang="x-none" sz="2000" b="1" dirty="0">
                <a:solidFill>
                  <a:srgbClr val="800080"/>
                </a:solidFill>
                <a:latin typeface="Arial Unicode MS" pitchFamily="2" charset="-122"/>
              </a:rPr>
              <a:t>3</a:t>
            </a:r>
            <a:r>
              <a:rPr lang="en-US" altLang="x-none" sz="2000" b="1" dirty="0">
                <a:solidFill>
                  <a:srgbClr val="000000"/>
                </a:solidFill>
                <a:latin typeface="Arial Unicode MS" pitchFamily="2" charset="-122"/>
              </a:rPr>
              <a:t>;i++)</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printf(</a:t>
            </a:r>
            <a:r>
              <a:rPr lang="en-US" altLang="x-none" sz="2000" b="1" dirty="0">
                <a:solidFill>
                  <a:srgbClr val="800000"/>
                </a:solidFill>
                <a:latin typeface="Arial Unicode MS" pitchFamily="2" charset="-122"/>
              </a:rPr>
              <a:t>"%d\n"</a:t>
            </a:r>
            <a:r>
              <a:rPr lang="en-US" altLang="x-none" sz="2000" b="1" dirty="0">
                <a:solidFill>
                  <a:srgbClr val="000000"/>
                </a:solidFill>
                <a:latin typeface="Arial Unicode MS" pitchFamily="2" charset="-122"/>
              </a:rPr>
              <a:t>,fprintf(fp,</a:t>
            </a:r>
            <a:r>
              <a:rPr lang="en-US" altLang="x-none" sz="2000" b="1" dirty="0">
                <a:solidFill>
                  <a:srgbClr val="800000"/>
                </a:solidFill>
                <a:latin typeface="Arial Unicode MS" pitchFamily="2" charset="-122"/>
              </a:rPr>
              <a:t>"%s %lf %d\n"</a:t>
            </a:r>
            <a:r>
              <a:rPr lang="en-US" altLang="x-none" sz="2000" b="1" dirty="0">
                <a:solidFill>
                  <a:srgbClr val="000000"/>
                </a:solidFill>
                <a:latin typeface="Arial Unicode MS" pitchFamily="2" charset="-122"/>
              </a:rPr>
              <a:t>,s1[i].name,s1[i].score,s1[i].age));</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endParaRPr lang="en-US" altLang="x-none" sz="2000" b="1" dirty="0">
              <a:solidFill>
                <a:srgbClr val="000000"/>
              </a:solidFill>
              <a:latin typeface="Arial Unicode MS" pitchFamily="2" charset="-122"/>
            </a:endParaRPr>
          </a:p>
          <a:p>
            <a:pPr marL="0" indent="0">
              <a:buNone/>
            </a:pPr>
            <a:r>
              <a:rPr lang="en-US" altLang="x-none" sz="2000" b="1" dirty="0">
                <a:solidFill>
                  <a:srgbClr val="000000"/>
                </a:solidFill>
                <a:latin typeface="Arial Unicode MS" pitchFamily="2" charset="-122"/>
              </a:rPr>
              <a:t>    rewind(fp);</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r>
              <a:rPr lang="en-US" altLang="x-none" sz="2000" b="1" dirty="0">
                <a:solidFill>
                  <a:srgbClr val="0000FF"/>
                </a:solidFill>
                <a:latin typeface="Arial Unicode MS" pitchFamily="2" charset="-122"/>
              </a:rPr>
              <a:t>for</a:t>
            </a:r>
            <a:r>
              <a:rPr lang="en-US" altLang="x-none" sz="2000" b="1" dirty="0">
                <a:solidFill>
                  <a:srgbClr val="000000"/>
                </a:solidFill>
                <a:latin typeface="Arial Unicode MS" pitchFamily="2" charset="-122"/>
              </a:rPr>
              <a:t>(i=</a:t>
            </a:r>
            <a:r>
              <a:rPr lang="en-US" altLang="x-none" sz="2000" b="1" dirty="0">
                <a:solidFill>
                  <a:srgbClr val="800080"/>
                </a:solidFill>
                <a:latin typeface="Arial Unicode MS" pitchFamily="2" charset="-122"/>
              </a:rPr>
              <a:t>0</a:t>
            </a:r>
            <a:r>
              <a:rPr lang="en-US" altLang="x-none" sz="2000" b="1" dirty="0">
                <a:solidFill>
                  <a:srgbClr val="000000"/>
                </a:solidFill>
                <a:latin typeface="Arial Unicode MS" pitchFamily="2" charset="-122"/>
              </a:rPr>
              <a:t>;i&lt;</a:t>
            </a:r>
            <a:r>
              <a:rPr lang="en-US" altLang="x-none" sz="2000" b="1" dirty="0">
                <a:solidFill>
                  <a:srgbClr val="800080"/>
                </a:solidFill>
                <a:latin typeface="Arial Unicode MS" pitchFamily="2" charset="-122"/>
              </a:rPr>
              <a:t>3</a:t>
            </a:r>
            <a:r>
              <a:rPr lang="en-US" altLang="x-none" sz="2000" b="1" dirty="0">
                <a:solidFill>
                  <a:srgbClr val="000000"/>
                </a:solidFill>
                <a:latin typeface="Arial Unicode MS" pitchFamily="2" charset="-122"/>
              </a:rPr>
              <a:t>;i++)</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printf(</a:t>
            </a:r>
            <a:r>
              <a:rPr lang="en-US" altLang="x-none" sz="2000" b="1" dirty="0">
                <a:solidFill>
                  <a:srgbClr val="800000"/>
                </a:solidFill>
                <a:latin typeface="Arial Unicode MS" pitchFamily="2" charset="-122"/>
              </a:rPr>
              <a:t>"%d\n"</a:t>
            </a:r>
            <a:r>
              <a:rPr lang="en-US" altLang="x-none" sz="2000" b="1" dirty="0">
                <a:solidFill>
                  <a:srgbClr val="000000"/>
                </a:solidFill>
                <a:latin typeface="Arial Unicode MS" pitchFamily="2" charset="-122"/>
              </a:rPr>
              <a:t>,fscanf(fp,</a:t>
            </a:r>
            <a:r>
              <a:rPr lang="en-US" altLang="x-none" sz="2000" b="1" dirty="0">
                <a:solidFill>
                  <a:srgbClr val="800000"/>
                </a:solidFill>
                <a:latin typeface="Arial Unicode MS" pitchFamily="2" charset="-122"/>
              </a:rPr>
              <a:t>"%s %lf %d"</a:t>
            </a:r>
            <a:r>
              <a:rPr lang="en-US" altLang="x-none" sz="2000" b="1" dirty="0">
                <a:solidFill>
                  <a:srgbClr val="000000"/>
                </a:solidFill>
                <a:latin typeface="Arial Unicode MS" pitchFamily="2" charset="-122"/>
              </a:rPr>
              <a:t>,s2[i].name,&amp;s2[i].score,&amp;s2[i].age));</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endParaRPr lang="en-US" altLang="x-none" sz="2000" b="1" dirty="0">
              <a:solidFill>
                <a:srgbClr val="000000"/>
              </a:solidFill>
              <a:latin typeface="Arial Unicode MS" pitchFamily="2" charset="-122"/>
            </a:endParaRPr>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7649"/>
          <p:cNvSpPr>
            <a:spLocks noGrp="1"/>
          </p:cNvSpPr>
          <p:nvPr>
            <p:ph type="title"/>
          </p:nvPr>
        </p:nvSpPr>
        <p:spPr>
          <a:xfrm>
            <a:off x="1192213" y="381000"/>
            <a:ext cx="7772400" cy="609600"/>
          </a:xfrm>
        </p:spPr>
        <p:txBody>
          <a:bodyPr anchor="ctr"/>
          <a:p>
            <a:r>
              <a:rPr lang="zh-CN" altLang="en-US" b="1" dirty="0"/>
              <a:t>格式化读写测试程序</a:t>
            </a:r>
            <a:endParaRPr lang="en-US" altLang="x-none" b="1" dirty="0"/>
          </a:p>
        </p:txBody>
      </p:sp>
      <p:sp>
        <p:nvSpPr>
          <p:cNvPr id="27651" name="文本占位符 27650"/>
          <p:cNvSpPr>
            <a:spLocks noGrp="1"/>
          </p:cNvSpPr>
          <p:nvPr>
            <p:ph type="body" idx="1"/>
          </p:nvPr>
        </p:nvSpPr>
        <p:spPr>
          <a:xfrm>
            <a:off x="611188" y="1196975"/>
            <a:ext cx="8077200" cy="5105400"/>
          </a:xfrm>
        </p:spPr>
        <p:txBody>
          <a:bodyPr/>
          <a:p>
            <a:pPr marL="0" indent="0">
              <a:buNone/>
            </a:pPr>
            <a:r>
              <a:rPr lang="en-US" altLang="x-none" sz="2000" b="1" dirty="0">
                <a:solidFill>
                  <a:srgbClr val="0000FF"/>
                </a:solidFill>
                <a:latin typeface="Arial Unicode MS" pitchFamily="2" charset="-122"/>
              </a:rPr>
              <a:t>    for</a:t>
            </a:r>
            <a:r>
              <a:rPr lang="en-US" altLang="x-none" sz="2000" b="1" dirty="0">
                <a:solidFill>
                  <a:srgbClr val="000000"/>
                </a:solidFill>
                <a:latin typeface="Arial Unicode MS" pitchFamily="2" charset="-122"/>
              </a:rPr>
              <a:t>(i=</a:t>
            </a:r>
            <a:r>
              <a:rPr lang="en-US" altLang="x-none" sz="2000" b="1" dirty="0">
                <a:solidFill>
                  <a:srgbClr val="800080"/>
                </a:solidFill>
                <a:latin typeface="Arial Unicode MS" pitchFamily="2" charset="-122"/>
              </a:rPr>
              <a:t>0</a:t>
            </a:r>
            <a:r>
              <a:rPr lang="en-US" altLang="x-none" sz="2000" b="1" dirty="0">
                <a:solidFill>
                  <a:srgbClr val="000000"/>
                </a:solidFill>
                <a:latin typeface="Arial Unicode MS" pitchFamily="2" charset="-122"/>
              </a:rPr>
              <a:t>;i&lt;</a:t>
            </a:r>
            <a:r>
              <a:rPr lang="en-US" altLang="x-none" sz="2000" b="1" dirty="0">
                <a:solidFill>
                  <a:srgbClr val="800080"/>
                </a:solidFill>
                <a:latin typeface="Arial Unicode MS" pitchFamily="2" charset="-122"/>
              </a:rPr>
              <a:t>3</a:t>
            </a:r>
            <a:r>
              <a:rPr lang="en-US" altLang="x-none" sz="2000" b="1" dirty="0">
                <a:solidFill>
                  <a:srgbClr val="000000"/>
                </a:solidFill>
                <a:latin typeface="Arial Unicode MS" pitchFamily="2" charset="-122"/>
              </a:rPr>
              <a:t>;i++)</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printf(</a:t>
            </a:r>
            <a:r>
              <a:rPr lang="en-US" altLang="x-none" sz="2000" b="1" dirty="0">
                <a:solidFill>
                  <a:srgbClr val="800000"/>
                </a:solidFill>
                <a:latin typeface="Arial Unicode MS" pitchFamily="2" charset="-122"/>
              </a:rPr>
              <a:t>"%s %lf %d\n"</a:t>
            </a:r>
            <a:r>
              <a:rPr lang="en-US" altLang="x-none" sz="2000" b="1" dirty="0">
                <a:solidFill>
                  <a:srgbClr val="000000"/>
                </a:solidFill>
                <a:latin typeface="Arial Unicode MS" pitchFamily="2" charset="-122"/>
              </a:rPr>
              <a:t>,s2[i].name,s2[i].score,s2[i].age);</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fclose(fp);</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r>
              <a:rPr lang="en-US" altLang="x-none" sz="2000" b="1" dirty="0">
                <a:solidFill>
                  <a:srgbClr val="0000FF"/>
                </a:solidFill>
                <a:latin typeface="Arial Unicode MS" pitchFamily="2" charset="-122"/>
              </a:rPr>
              <a:t>return</a:t>
            </a:r>
            <a:r>
              <a:rPr lang="en-US" altLang="x-none" sz="2000" b="1" dirty="0">
                <a:solidFill>
                  <a:srgbClr val="000000"/>
                </a:solidFill>
                <a:latin typeface="Arial Unicode MS" pitchFamily="2" charset="-122"/>
              </a:rPr>
              <a:t> </a:t>
            </a:r>
            <a:r>
              <a:rPr lang="en-US" altLang="x-none" sz="2000" b="1" dirty="0">
                <a:solidFill>
                  <a:srgbClr val="800080"/>
                </a:solidFill>
                <a:latin typeface="Arial Unicode MS" pitchFamily="2" charset="-122"/>
              </a:rPr>
              <a:t>0</a:t>
            </a: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a:t>
            </a:r>
            <a:endParaRPr lang="en-US" altLang="x-none" sz="2000" b="1" dirty="0">
              <a:solidFill>
                <a:srgbClr val="000000"/>
              </a:solidFill>
              <a:latin typeface="Arial Unicode MS" pitchFamily="2" charset="-122"/>
            </a:endParaRPr>
          </a:p>
          <a:p>
            <a:pPr marL="0" indent="0">
              <a:buNone/>
            </a:pPr>
            <a:r>
              <a:rPr lang="zh-CN" altLang="en-US" sz="2000" b="1" dirty="0">
                <a:solidFill>
                  <a:srgbClr val="000000"/>
                </a:solidFill>
                <a:latin typeface="Arial Unicode MS" pitchFamily="2" charset="-122"/>
              </a:rPr>
              <a:t>执行结果</a:t>
            </a:r>
            <a:r>
              <a:rPr lang="en-US" altLang="x-none" sz="2000" b="1" dirty="0">
                <a:solidFill>
                  <a:srgbClr val="000000"/>
                </a:solidFill>
                <a:latin typeface="Arial Unicode MS" pitchFamily="2" charset="-122"/>
              </a:rPr>
              <a:t>:</a:t>
            </a:r>
            <a:endParaRPr lang="en-US" altLang="x-none" sz="2000" b="1" dirty="0">
              <a:solidFill>
                <a:srgbClr val="000000"/>
              </a:solidFill>
              <a:latin typeface="Arial Unicode MS" pitchFamily="2" charset="-122"/>
            </a:endParaRPr>
          </a:p>
          <a:p>
            <a:pPr marL="0" indent="0">
              <a:buNone/>
            </a:pPr>
            <a:r>
              <a:rPr lang="en-US" altLang="x-none" sz="2000" b="1" dirty="0">
                <a:solidFill>
                  <a:srgbClr val="000000"/>
                </a:solidFill>
                <a:latin typeface="Arial Unicode MS" pitchFamily="2" charset="-122"/>
              </a:rPr>
              <a:t>22</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25</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24</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3</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3</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3</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liudehua 85.500000 45</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zhangxueyou 79.300000 47</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guofucheng 83.400000 43</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Press any key to continue</a:t>
            </a:r>
            <a:endParaRPr lang="en-US" altLang="x-none" sz="2000" b="1" dirty="0">
              <a:solidFill>
                <a:srgbClr val="000000"/>
              </a:solidFill>
              <a:latin typeface="Arial Unicode MS" pitchFamily="2" charset="-122"/>
            </a:endParaRPr>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28673"/>
          <p:cNvSpPr>
            <a:spLocks noGrp="1"/>
          </p:cNvSpPr>
          <p:nvPr>
            <p:ph type="title"/>
          </p:nvPr>
        </p:nvSpPr>
        <p:spPr>
          <a:xfrm>
            <a:off x="1192213" y="381000"/>
            <a:ext cx="7772400" cy="609600"/>
          </a:xfrm>
        </p:spPr>
        <p:txBody>
          <a:bodyPr anchor="ctr"/>
          <a:p>
            <a:r>
              <a:rPr lang="zh-CN" altLang="en-US" b="1" dirty="0"/>
              <a:t>格式化读写测试程序</a:t>
            </a:r>
            <a:endParaRPr lang="en-US" altLang="x-none" b="1" dirty="0"/>
          </a:p>
        </p:txBody>
      </p:sp>
      <p:sp>
        <p:nvSpPr>
          <p:cNvPr id="28675" name="文本占位符 28674"/>
          <p:cNvSpPr>
            <a:spLocks noGrp="1"/>
          </p:cNvSpPr>
          <p:nvPr>
            <p:ph type="body" idx="1"/>
          </p:nvPr>
        </p:nvSpPr>
        <p:spPr>
          <a:xfrm>
            <a:off x="611188" y="1196975"/>
            <a:ext cx="8077200" cy="5105400"/>
          </a:xfrm>
        </p:spPr>
        <p:txBody>
          <a:bodyPr/>
          <a:p>
            <a:pPr marL="0" indent="0"/>
            <a:r>
              <a:rPr lang="zh-CN" altLang="en-US" b="1" dirty="0"/>
              <a:t>文件</a:t>
            </a:r>
            <a:r>
              <a:rPr lang="en-US" altLang="x-none" b="1" dirty="0"/>
              <a:t>test.txt</a:t>
            </a:r>
            <a:r>
              <a:rPr lang="zh-CN" altLang="en-US" b="1" dirty="0"/>
              <a:t>中的内容是</a:t>
            </a:r>
            <a:r>
              <a:rPr lang="en-US" altLang="x-none" b="1" dirty="0"/>
              <a:t>(</a:t>
            </a:r>
            <a:r>
              <a:rPr lang="zh-CN" altLang="en-US" b="1" dirty="0"/>
              <a:t>用</a:t>
            </a:r>
            <a:r>
              <a:rPr lang="en-US" altLang="x-none" b="1" dirty="0"/>
              <a:t>UltraEdit</a:t>
            </a:r>
            <a:r>
              <a:rPr lang="zh-CN" altLang="en-US" b="1" dirty="0"/>
              <a:t>打开</a:t>
            </a:r>
            <a:r>
              <a:rPr lang="en-US" altLang="x-none" b="1" dirty="0"/>
              <a:t>):</a:t>
            </a:r>
            <a:endParaRPr lang="en-US" altLang="x-none" b="1" dirty="0"/>
          </a:p>
          <a:p>
            <a:pPr marL="0" indent="0"/>
            <a:r>
              <a:rPr lang="en-US" altLang="x-none" b="1" dirty="0"/>
              <a:t> </a:t>
            </a:r>
            <a:endParaRPr lang="en-US" altLang="x-none" b="1" dirty="0"/>
          </a:p>
          <a:p>
            <a:pPr marL="0" indent="0"/>
            <a:endParaRPr lang="en-US" altLang="x-none" b="1" dirty="0"/>
          </a:p>
          <a:p>
            <a:pPr marL="0" indent="0"/>
            <a:endParaRPr lang="en-US" altLang="x-none" b="1" dirty="0"/>
          </a:p>
          <a:p>
            <a:pPr marL="0" indent="0"/>
            <a:endParaRPr lang="en-US" altLang="x-none" b="1" dirty="0"/>
          </a:p>
          <a:p>
            <a:pPr marL="0" indent="0"/>
            <a:r>
              <a:rPr lang="zh-CN" altLang="en-US" b="1" dirty="0"/>
              <a:t>若将打开方式改成</a:t>
            </a:r>
            <a:r>
              <a:rPr lang="en-US" altLang="x-none" b="1" dirty="0"/>
              <a:t>"wt+"</a:t>
            </a:r>
            <a:r>
              <a:rPr lang="zh-CN" altLang="en-US" b="1" dirty="0"/>
              <a:t>，则文件中的内容为</a:t>
            </a:r>
            <a:r>
              <a:rPr lang="en-US" altLang="x-none" b="1" dirty="0"/>
              <a:t>:</a:t>
            </a:r>
            <a:endParaRPr lang="en-US" altLang="x-none" b="1" dirty="0"/>
          </a:p>
          <a:p>
            <a:pPr marL="0" indent="0">
              <a:buNone/>
            </a:pPr>
            <a:r>
              <a:rPr lang="en-US" altLang="x-none" dirty="0"/>
              <a:t> </a:t>
            </a:r>
            <a:endParaRPr lang="en-US" altLang="x-none" dirty="0"/>
          </a:p>
        </p:txBody>
      </p:sp>
      <p:pic>
        <p:nvPicPr>
          <p:cNvPr id="28676" name="图片 28675"/>
          <p:cNvPicPr>
            <a:picLocks noChangeAspect="1"/>
          </p:cNvPicPr>
          <p:nvPr/>
        </p:nvPicPr>
        <p:blipFill>
          <a:blip r:embed="rId1"/>
          <a:stretch>
            <a:fillRect/>
          </a:stretch>
        </p:blipFill>
        <p:spPr>
          <a:xfrm>
            <a:off x="250825" y="1628775"/>
            <a:ext cx="8642350" cy="2087563"/>
          </a:xfrm>
          <a:prstGeom prst="rect">
            <a:avLst/>
          </a:prstGeom>
          <a:noFill/>
          <a:ln w="9525">
            <a:noFill/>
          </a:ln>
        </p:spPr>
      </p:pic>
      <p:pic>
        <p:nvPicPr>
          <p:cNvPr id="28677" name="图片 28676"/>
          <p:cNvPicPr>
            <a:picLocks noChangeAspect="1"/>
          </p:cNvPicPr>
          <p:nvPr/>
        </p:nvPicPr>
        <p:blipFill>
          <a:blip r:embed="rId2"/>
          <a:stretch>
            <a:fillRect/>
          </a:stretch>
        </p:blipFill>
        <p:spPr>
          <a:xfrm>
            <a:off x="250825" y="4292600"/>
            <a:ext cx="8642350" cy="2305050"/>
          </a:xfrm>
          <a:prstGeom prst="rect">
            <a:avLst/>
          </a:prstGeom>
          <a:noFill/>
          <a:ln w="9525">
            <a:noFill/>
          </a:ln>
        </p:spPr>
      </p:pic>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29697"/>
          <p:cNvSpPr>
            <a:spLocks noGrp="1"/>
          </p:cNvSpPr>
          <p:nvPr>
            <p:ph type="title"/>
          </p:nvPr>
        </p:nvSpPr>
        <p:spPr>
          <a:xfrm>
            <a:off x="1192213" y="381000"/>
            <a:ext cx="7772400" cy="609600"/>
          </a:xfrm>
        </p:spPr>
        <p:txBody>
          <a:bodyPr anchor="ctr"/>
          <a:p>
            <a:r>
              <a:rPr lang="zh-CN" altLang="en-US" b="1" dirty="0"/>
              <a:t>格式化读写测试程序</a:t>
            </a:r>
            <a:endParaRPr lang="en-US" altLang="x-none" b="1" dirty="0"/>
          </a:p>
        </p:txBody>
      </p:sp>
      <p:sp>
        <p:nvSpPr>
          <p:cNvPr id="29699" name="文本占位符 29698"/>
          <p:cNvSpPr>
            <a:spLocks noGrp="1"/>
          </p:cNvSpPr>
          <p:nvPr>
            <p:ph type="body" idx="1"/>
          </p:nvPr>
        </p:nvSpPr>
        <p:spPr>
          <a:xfrm>
            <a:off x="611188" y="1196975"/>
            <a:ext cx="8077200" cy="5105400"/>
          </a:xfrm>
        </p:spPr>
        <p:txBody>
          <a:bodyPr/>
          <a:p>
            <a:pPr marL="0" indent="0"/>
            <a:r>
              <a:rPr lang="zh-CN" altLang="en-US" sz="2000" b="1" dirty="0">
                <a:solidFill>
                  <a:srgbClr val="000000"/>
                </a:solidFill>
              </a:rPr>
              <a:t>而若以</a:t>
            </a:r>
            <a:r>
              <a:rPr lang="en-US" altLang="x-none" sz="2000" b="1" dirty="0">
                <a:solidFill>
                  <a:srgbClr val="000000"/>
                </a:solidFill>
              </a:rPr>
              <a:t>fread</a:t>
            </a:r>
            <a:r>
              <a:rPr lang="zh-CN" altLang="en-US" sz="2000" b="1" dirty="0">
                <a:solidFill>
                  <a:srgbClr val="000000"/>
                </a:solidFill>
              </a:rPr>
              <a:t>和</a:t>
            </a:r>
            <a:r>
              <a:rPr lang="en-US" altLang="x-none" sz="2000" b="1" dirty="0">
                <a:solidFill>
                  <a:srgbClr val="000000"/>
                </a:solidFill>
              </a:rPr>
              <a:t>fwrite</a:t>
            </a:r>
            <a:r>
              <a:rPr lang="zh-CN" altLang="en-US" sz="2000" b="1" dirty="0">
                <a:solidFill>
                  <a:srgbClr val="000000"/>
                </a:solidFill>
              </a:rPr>
              <a:t>方式进行读写时，其结果如下：</a:t>
            </a:r>
            <a:endParaRPr lang="zh-CN" altLang="en-US" sz="2000" b="1" dirty="0">
              <a:solidFill>
                <a:srgbClr val="000000"/>
              </a:solidFill>
            </a:endParaRPr>
          </a:p>
          <a:p>
            <a:pPr marL="0" indent="0"/>
            <a:r>
              <a:rPr lang="zh-CN" altLang="en-US" sz="2000" b="1" dirty="0">
                <a:solidFill>
                  <a:srgbClr val="000000"/>
                </a:solidFill>
              </a:rPr>
              <a:t>测试程序：</a:t>
            </a:r>
            <a:endParaRPr lang="zh-CN" altLang="en-US" sz="2000" b="1" dirty="0">
              <a:solidFill>
                <a:srgbClr val="000000"/>
              </a:solidFill>
              <a:latin typeface="Arial Unicode MS" pitchFamily="2" charset="-122"/>
            </a:endParaRPr>
          </a:p>
          <a:p>
            <a:pPr marL="0" indent="0">
              <a:buNone/>
            </a:pPr>
            <a:r>
              <a:rPr lang="en-US" altLang="x-none" sz="2000" b="1" dirty="0">
                <a:solidFill>
                  <a:srgbClr val="000000"/>
                </a:solidFill>
                <a:latin typeface="Arial Unicode MS" pitchFamily="2" charset="-122"/>
              </a:rPr>
              <a:t>#include&lt;stdio.h&gt;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#include&lt;stdlib.h&gt;</a:t>
            </a:r>
            <a:br>
              <a:rPr lang="en-US" altLang="x-none" sz="2000" b="1" dirty="0">
                <a:solidFill>
                  <a:srgbClr val="000000"/>
                </a:solidFill>
                <a:latin typeface="Arial Unicode MS" pitchFamily="2" charset="-122"/>
              </a:rPr>
            </a:b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typedef </a:t>
            </a:r>
            <a:r>
              <a:rPr lang="en-US" altLang="x-none" sz="2000" b="1" dirty="0">
                <a:solidFill>
                  <a:srgbClr val="0000FF"/>
                </a:solidFill>
                <a:latin typeface="Arial Unicode MS" pitchFamily="2" charset="-122"/>
              </a:rPr>
              <a:t>struct</a:t>
            </a:r>
            <a:r>
              <a:rPr lang="en-US" altLang="x-none" sz="2000" b="1" dirty="0">
                <a:solidFill>
                  <a:srgbClr val="000000"/>
                </a:solidFill>
                <a:latin typeface="Arial Unicode MS" pitchFamily="2" charset="-122"/>
              </a:rPr>
              <a:t> node</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FF"/>
                </a:solidFill>
                <a:latin typeface="Arial Unicode MS" pitchFamily="2" charset="-122"/>
              </a:rPr>
              <a:t>char</a:t>
            </a:r>
            <a:r>
              <a:rPr lang="en-US" altLang="x-none" sz="2000" b="1" dirty="0">
                <a:solidFill>
                  <a:srgbClr val="000000"/>
                </a:solidFill>
                <a:latin typeface="Arial Unicode MS" pitchFamily="2" charset="-122"/>
              </a:rPr>
              <a:t> name[</a:t>
            </a:r>
            <a:r>
              <a:rPr lang="en-US" altLang="x-none" sz="2000" b="1" dirty="0">
                <a:solidFill>
                  <a:srgbClr val="800080"/>
                </a:solidFill>
                <a:latin typeface="Arial Unicode MS" pitchFamily="2" charset="-122"/>
              </a:rPr>
              <a:t>20</a:t>
            </a: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FF"/>
                </a:solidFill>
                <a:latin typeface="Arial Unicode MS" pitchFamily="2" charset="-122"/>
              </a:rPr>
              <a:t>double</a:t>
            </a:r>
            <a:r>
              <a:rPr lang="en-US" altLang="x-none" sz="2000" b="1" dirty="0">
                <a:solidFill>
                  <a:srgbClr val="000000"/>
                </a:solidFill>
                <a:latin typeface="Arial Unicode MS" pitchFamily="2" charset="-122"/>
              </a:rPr>
              <a:t> score;</a:t>
            </a:r>
            <a:br>
              <a:rPr lang="en-US" altLang="x-none" sz="2000" b="1" dirty="0">
                <a:solidFill>
                  <a:srgbClr val="000000"/>
                </a:solidFill>
                <a:latin typeface="Arial Unicode MS" pitchFamily="2" charset="-122"/>
              </a:rPr>
            </a:br>
            <a:r>
              <a:rPr lang="en-US" altLang="x-none" sz="2000" b="1" dirty="0">
                <a:solidFill>
                  <a:srgbClr val="0000FF"/>
                </a:solidFill>
                <a:latin typeface="Arial Unicode MS" pitchFamily="2" charset="-122"/>
              </a:rPr>
              <a:t>int</a:t>
            </a:r>
            <a:r>
              <a:rPr lang="en-US" altLang="x-none" sz="2000" b="1" dirty="0">
                <a:solidFill>
                  <a:srgbClr val="000000"/>
                </a:solidFill>
                <a:latin typeface="Arial Unicode MS" pitchFamily="2" charset="-122"/>
              </a:rPr>
              <a:t> age;</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}Student;</a:t>
            </a:r>
            <a:br>
              <a:rPr lang="en-US" altLang="x-none" sz="2000" b="1" dirty="0">
                <a:solidFill>
                  <a:srgbClr val="000000"/>
                </a:solidFill>
                <a:latin typeface="Arial Unicode MS" pitchFamily="2" charset="-122"/>
              </a:rPr>
            </a:br>
            <a:br>
              <a:rPr lang="en-US" altLang="x-none" sz="2000" b="1" dirty="0">
                <a:solidFill>
                  <a:srgbClr val="000000"/>
                </a:solidFill>
                <a:latin typeface="Arial Unicode MS" pitchFamily="2" charset="-122"/>
              </a:rPr>
            </a:br>
            <a:r>
              <a:rPr lang="en-US" altLang="x-none" sz="2000" b="1" dirty="0">
                <a:solidFill>
                  <a:srgbClr val="0000FF"/>
                </a:solidFill>
                <a:latin typeface="Arial Unicode MS" pitchFamily="2" charset="-122"/>
              </a:rPr>
              <a:t>int</a:t>
            </a:r>
            <a:r>
              <a:rPr lang="en-US" altLang="x-none" sz="2000" b="1" dirty="0">
                <a:solidFill>
                  <a:srgbClr val="000000"/>
                </a:solidFill>
                <a:latin typeface="Arial Unicode MS" pitchFamily="2" charset="-122"/>
              </a:rPr>
              <a:t> main(</a:t>
            </a:r>
            <a:r>
              <a:rPr lang="en-US" altLang="x-none" sz="2000" b="1" dirty="0">
                <a:solidFill>
                  <a:srgbClr val="0000FF"/>
                </a:solidFill>
                <a:latin typeface="Arial Unicode MS" pitchFamily="2" charset="-122"/>
              </a:rPr>
              <a:t>void</a:t>
            </a: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FILE *fp;</a:t>
            </a:r>
            <a:br>
              <a:rPr lang="en-US" altLang="x-none" sz="2000" b="1" dirty="0">
                <a:solidFill>
                  <a:srgbClr val="000000"/>
                </a:solidFill>
                <a:latin typeface="Arial Unicode MS" pitchFamily="2" charset="-122"/>
              </a:rPr>
            </a:br>
            <a:r>
              <a:rPr lang="en-US" altLang="x-none" sz="2000" b="1" dirty="0">
                <a:solidFill>
                  <a:srgbClr val="000000"/>
                </a:solidFill>
                <a:latin typeface="Arial Unicode MS" pitchFamily="2" charset="-122"/>
              </a:rPr>
              <a:t>    Student s1[</a:t>
            </a:r>
            <a:r>
              <a:rPr lang="en-US" altLang="x-none" sz="2000" b="1" dirty="0">
                <a:solidFill>
                  <a:srgbClr val="800080"/>
                </a:solidFill>
                <a:latin typeface="Arial Unicode MS" pitchFamily="2" charset="-122"/>
              </a:rPr>
              <a:t>3</a:t>
            </a:r>
            <a:r>
              <a:rPr lang="en-US" altLang="x-none" sz="2000" b="1" dirty="0">
                <a:solidFill>
                  <a:srgbClr val="000000"/>
                </a:solidFill>
                <a:latin typeface="Arial Unicode MS" pitchFamily="2" charset="-122"/>
              </a:rPr>
              <a:t>]={{</a:t>
            </a:r>
            <a:r>
              <a:rPr lang="en-US" altLang="x-none" sz="2000" b="1" dirty="0">
                <a:solidFill>
                  <a:srgbClr val="800000"/>
                </a:solidFill>
                <a:latin typeface="Arial Unicode MS" pitchFamily="2" charset="-122"/>
              </a:rPr>
              <a:t>"liudehua"</a:t>
            </a:r>
            <a:r>
              <a:rPr lang="en-US" altLang="x-none" sz="2000" b="1" dirty="0">
                <a:solidFill>
                  <a:srgbClr val="000000"/>
                </a:solidFill>
                <a:latin typeface="Arial Unicode MS" pitchFamily="2" charset="-122"/>
              </a:rPr>
              <a:t>,</a:t>
            </a:r>
            <a:r>
              <a:rPr lang="en-US" altLang="x-none" sz="2000" b="1" dirty="0">
                <a:solidFill>
                  <a:srgbClr val="800080"/>
                </a:solidFill>
                <a:latin typeface="Arial Unicode MS" pitchFamily="2" charset="-122"/>
              </a:rPr>
              <a:t>85.5</a:t>
            </a:r>
            <a:r>
              <a:rPr lang="en-US" altLang="x-none" sz="2000" b="1" dirty="0">
                <a:solidFill>
                  <a:srgbClr val="000000"/>
                </a:solidFill>
                <a:latin typeface="Arial Unicode MS" pitchFamily="2" charset="-122"/>
              </a:rPr>
              <a:t>,</a:t>
            </a:r>
            <a:r>
              <a:rPr lang="en-US" altLang="x-none" sz="2000" b="1" dirty="0">
                <a:solidFill>
                  <a:srgbClr val="800080"/>
                </a:solidFill>
                <a:latin typeface="Arial Unicode MS" pitchFamily="2" charset="-122"/>
              </a:rPr>
              <a:t>45</a:t>
            </a:r>
            <a:r>
              <a:rPr lang="en-US" altLang="x-none" sz="2000" b="1" dirty="0">
                <a:solidFill>
                  <a:srgbClr val="000000"/>
                </a:solidFill>
                <a:latin typeface="Arial Unicode MS" pitchFamily="2" charset="-122"/>
              </a:rPr>
              <a:t>},{</a:t>
            </a:r>
            <a:r>
              <a:rPr lang="en-US" altLang="x-none" sz="2000" b="1" dirty="0">
                <a:solidFill>
                  <a:srgbClr val="800000"/>
                </a:solidFill>
                <a:latin typeface="Arial Unicode MS" pitchFamily="2" charset="-122"/>
              </a:rPr>
              <a:t>"zhangxueyou"</a:t>
            </a:r>
            <a:r>
              <a:rPr lang="en-US" altLang="x-none" sz="2000" b="1" dirty="0">
                <a:solidFill>
                  <a:srgbClr val="000000"/>
                </a:solidFill>
                <a:latin typeface="Arial Unicode MS" pitchFamily="2" charset="-122"/>
              </a:rPr>
              <a:t>,</a:t>
            </a:r>
            <a:r>
              <a:rPr lang="en-US" altLang="x-none" sz="2000" b="1" dirty="0">
                <a:solidFill>
                  <a:srgbClr val="800080"/>
                </a:solidFill>
                <a:latin typeface="Arial Unicode MS" pitchFamily="2" charset="-122"/>
              </a:rPr>
              <a:t>79.3</a:t>
            </a:r>
            <a:r>
              <a:rPr lang="en-US" altLang="x-none" sz="2000" b="1" dirty="0">
                <a:solidFill>
                  <a:srgbClr val="000000"/>
                </a:solidFill>
                <a:latin typeface="Arial Unicode MS" pitchFamily="2" charset="-122"/>
              </a:rPr>
              <a:t>,</a:t>
            </a:r>
            <a:r>
              <a:rPr lang="en-US" altLang="x-none" sz="2000" b="1" dirty="0">
                <a:solidFill>
                  <a:srgbClr val="800080"/>
                </a:solidFill>
                <a:latin typeface="Arial Unicode MS" pitchFamily="2" charset="-122"/>
              </a:rPr>
              <a:t>47</a:t>
            </a:r>
            <a:r>
              <a:rPr lang="en-US" altLang="x-none" sz="2000" b="1" dirty="0">
                <a:solidFill>
                  <a:srgbClr val="000000"/>
                </a:solidFill>
                <a:latin typeface="Arial Unicode MS" pitchFamily="2" charset="-122"/>
              </a:rPr>
              <a:t>},{</a:t>
            </a:r>
            <a:r>
              <a:rPr lang="en-US" altLang="x-none" sz="2000" b="1" dirty="0">
                <a:solidFill>
                  <a:srgbClr val="800000"/>
                </a:solidFill>
                <a:latin typeface="Arial Unicode MS" pitchFamily="2" charset="-122"/>
              </a:rPr>
              <a:t>"guofucheng"</a:t>
            </a:r>
            <a:r>
              <a:rPr lang="en-US" altLang="x-none" sz="2000" b="1" dirty="0">
                <a:solidFill>
                  <a:srgbClr val="000000"/>
                </a:solidFill>
                <a:latin typeface="Arial Unicode MS" pitchFamily="2" charset="-122"/>
              </a:rPr>
              <a:t>,</a:t>
            </a:r>
            <a:r>
              <a:rPr lang="en-US" altLang="x-none" sz="2000" b="1" dirty="0">
                <a:solidFill>
                  <a:srgbClr val="800080"/>
                </a:solidFill>
                <a:latin typeface="Arial Unicode MS" pitchFamily="2" charset="-122"/>
              </a:rPr>
              <a:t>83.4</a:t>
            </a:r>
            <a:r>
              <a:rPr lang="en-US" altLang="x-none" sz="2000" b="1" dirty="0">
                <a:solidFill>
                  <a:srgbClr val="000000"/>
                </a:solidFill>
                <a:latin typeface="Arial Unicode MS" pitchFamily="2" charset="-122"/>
              </a:rPr>
              <a:t>,</a:t>
            </a:r>
            <a:r>
              <a:rPr lang="en-US" altLang="x-none" sz="2000" b="1" dirty="0">
                <a:solidFill>
                  <a:srgbClr val="800080"/>
                </a:solidFill>
                <a:latin typeface="Arial Unicode MS" pitchFamily="2" charset="-122"/>
              </a:rPr>
              <a:t>43</a:t>
            </a:r>
            <a:r>
              <a:rPr lang="en-US" altLang="x-none" sz="2000" b="1" dirty="0">
                <a:solidFill>
                  <a:srgbClr val="000000"/>
                </a:solidFill>
                <a:latin typeface="Arial Unicode MS" pitchFamily="2" charset="-122"/>
              </a:rPr>
              <a:t>}};</a:t>
            </a:r>
            <a:endParaRPr lang="en-US" altLang="x-none" sz="2000" b="1" dirty="0">
              <a:solidFill>
                <a:srgbClr val="000000"/>
              </a:solidFill>
              <a:latin typeface="Arial Unicode MS" pitchFamily="2" charset="-122"/>
            </a:endParaRPr>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title"/>
          </p:nvPr>
        </p:nvSpPr>
        <p:spPr>
          <a:xfrm>
            <a:off x="1192213" y="381000"/>
            <a:ext cx="7772400" cy="609600"/>
          </a:xfrm>
        </p:spPr>
        <p:txBody>
          <a:bodyPr anchor="ctr"/>
          <a:p>
            <a:r>
              <a:rPr lang="zh-CN" altLang="en-US" b="1" dirty="0"/>
              <a:t>格式化读写测试程序</a:t>
            </a:r>
            <a:endParaRPr lang="en-US" altLang="x-none" b="1" dirty="0"/>
          </a:p>
        </p:txBody>
      </p:sp>
      <p:sp>
        <p:nvSpPr>
          <p:cNvPr id="30723" name="文本占位符 30722"/>
          <p:cNvSpPr>
            <a:spLocks noGrp="1"/>
          </p:cNvSpPr>
          <p:nvPr>
            <p:ph type="body" idx="1"/>
          </p:nvPr>
        </p:nvSpPr>
        <p:spPr>
          <a:xfrm>
            <a:off x="611188" y="1196975"/>
            <a:ext cx="8077200" cy="5105400"/>
          </a:xfrm>
        </p:spPr>
        <p:txBody>
          <a:bodyPr/>
          <a:p>
            <a:pPr marL="0" indent="0">
              <a:buNone/>
            </a:pPr>
            <a:r>
              <a:rPr lang="en-US" altLang="x-none" sz="2000" b="1" dirty="0">
                <a:solidFill>
                  <a:srgbClr val="0000FF"/>
                </a:solidFill>
              </a:rPr>
              <a:t>    if</a:t>
            </a:r>
            <a:r>
              <a:rPr lang="en-US" altLang="x-none" sz="2000" b="1" dirty="0">
                <a:solidFill>
                  <a:srgbClr val="000000"/>
                </a:solidFill>
              </a:rPr>
              <a:t>((fp=fopen(</a:t>
            </a:r>
            <a:r>
              <a:rPr lang="en-US" altLang="x-none" sz="2000" b="1" dirty="0">
                <a:solidFill>
                  <a:srgbClr val="800000"/>
                </a:solidFill>
              </a:rPr>
              <a:t>"test.txt"</a:t>
            </a:r>
            <a:r>
              <a:rPr lang="en-US" altLang="x-none" sz="2000" b="1" dirty="0">
                <a:solidFill>
                  <a:srgbClr val="000000"/>
                </a:solidFill>
              </a:rPr>
              <a:t>,</a:t>
            </a:r>
            <a:r>
              <a:rPr lang="en-US" altLang="x-none" sz="2000" b="1" dirty="0">
                <a:solidFill>
                  <a:srgbClr val="800000"/>
                </a:solidFill>
              </a:rPr>
              <a:t>"wt+"</a:t>
            </a:r>
            <a:r>
              <a:rPr lang="en-US" altLang="x-none" sz="2000" b="1" dirty="0">
                <a:solidFill>
                  <a:srgbClr val="000000"/>
                </a:solidFill>
              </a:rPr>
              <a:t>))==NULL)</a:t>
            </a:r>
            <a:br>
              <a:rPr lang="en-US" altLang="x-none" sz="2000" b="1" dirty="0">
                <a:solidFill>
                  <a:srgbClr val="000000"/>
                </a:solidFill>
              </a:rPr>
            </a:br>
            <a:r>
              <a:rPr lang="en-US" altLang="x-none" sz="2000" b="1" dirty="0">
                <a:solidFill>
                  <a:srgbClr val="000000"/>
                </a:solidFill>
              </a:rPr>
              <a:t>    {</a:t>
            </a:r>
            <a:br>
              <a:rPr lang="en-US" altLang="x-none" sz="2000" b="1" dirty="0">
                <a:solidFill>
                  <a:srgbClr val="000000"/>
                </a:solidFill>
              </a:rPr>
            </a:br>
            <a:r>
              <a:rPr lang="en-US" altLang="x-none" sz="2000" b="1" dirty="0">
                <a:solidFill>
                  <a:srgbClr val="000000"/>
                </a:solidFill>
              </a:rPr>
              <a:t>        printf(</a:t>
            </a:r>
            <a:r>
              <a:rPr lang="en-US" altLang="x-none" sz="2000" b="1" dirty="0">
                <a:solidFill>
                  <a:srgbClr val="800000"/>
                </a:solidFill>
              </a:rPr>
              <a:t>"can not open file\n"</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exit(</a:t>
            </a:r>
            <a:r>
              <a:rPr lang="en-US" altLang="x-none" sz="2000" b="1" dirty="0">
                <a:solidFill>
                  <a:srgbClr val="800080"/>
                </a:solidFill>
              </a:rPr>
              <a:t>0</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a:t>
            </a:r>
            <a:br>
              <a:rPr lang="en-US" altLang="x-none" sz="2000" b="1" dirty="0">
                <a:solidFill>
                  <a:srgbClr val="000000"/>
                </a:solidFill>
              </a:rPr>
            </a:br>
            <a:r>
              <a:rPr lang="en-US" altLang="x-none" sz="2000" b="1" dirty="0">
                <a:solidFill>
                  <a:srgbClr val="000000"/>
                </a:solidFill>
              </a:rPr>
              <a:t>    fwrite(s1,</a:t>
            </a:r>
            <a:r>
              <a:rPr lang="en-US" altLang="x-none" sz="2000" b="1" dirty="0">
                <a:solidFill>
                  <a:srgbClr val="0000FF"/>
                </a:solidFill>
              </a:rPr>
              <a:t>sizeof</a:t>
            </a:r>
            <a:r>
              <a:rPr lang="en-US" altLang="x-none" sz="2000" b="1" dirty="0">
                <a:solidFill>
                  <a:srgbClr val="000000"/>
                </a:solidFill>
              </a:rPr>
              <a:t>(s1),</a:t>
            </a:r>
            <a:r>
              <a:rPr lang="en-US" altLang="x-none" sz="2000" b="1" dirty="0">
                <a:solidFill>
                  <a:srgbClr val="800080"/>
                </a:solidFill>
              </a:rPr>
              <a:t>1</a:t>
            </a:r>
            <a:r>
              <a:rPr lang="en-US" altLang="x-none" sz="2000" b="1" dirty="0">
                <a:solidFill>
                  <a:srgbClr val="000000"/>
                </a:solidFill>
              </a:rPr>
              <a:t>,fp);</a:t>
            </a:r>
            <a:br>
              <a:rPr lang="en-US" altLang="x-none" sz="2000" b="1" dirty="0">
                <a:solidFill>
                  <a:srgbClr val="000000"/>
                </a:solidFill>
              </a:rPr>
            </a:br>
            <a:r>
              <a:rPr lang="en-US" altLang="x-none" sz="2000" b="1" dirty="0">
                <a:solidFill>
                  <a:srgbClr val="000000"/>
                </a:solidFill>
              </a:rPr>
              <a:t>    fclose(fp);</a:t>
            </a:r>
            <a:br>
              <a:rPr lang="en-US" altLang="x-none" sz="2000" b="1" dirty="0">
                <a:solidFill>
                  <a:srgbClr val="000000"/>
                </a:solidFill>
              </a:rPr>
            </a:br>
            <a:r>
              <a:rPr lang="en-US" altLang="x-none" sz="2000" b="1" dirty="0">
                <a:solidFill>
                  <a:srgbClr val="000000"/>
                </a:solidFill>
              </a:rPr>
              <a:t>    </a:t>
            </a:r>
            <a:r>
              <a:rPr lang="en-US" altLang="x-none" sz="2000" b="1" dirty="0">
                <a:solidFill>
                  <a:srgbClr val="0000FF"/>
                </a:solidFill>
              </a:rPr>
              <a:t>return</a:t>
            </a:r>
            <a:r>
              <a:rPr lang="en-US" altLang="x-none" sz="2000" b="1" dirty="0">
                <a:solidFill>
                  <a:srgbClr val="000000"/>
                </a:solidFill>
              </a:rPr>
              <a:t> </a:t>
            </a:r>
            <a:r>
              <a:rPr lang="en-US" altLang="x-none" sz="2000" b="1" dirty="0">
                <a:solidFill>
                  <a:srgbClr val="800080"/>
                </a:solidFill>
              </a:rPr>
              <a:t>0</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a:t>
            </a:r>
            <a:endParaRPr lang="en-US" altLang="x-none" sz="2000" b="1" dirty="0">
              <a:solidFill>
                <a:srgbClr val="000000"/>
              </a:solidFill>
            </a:endParaRPr>
          </a:p>
          <a:p>
            <a:pPr marL="0" indent="0"/>
            <a:r>
              <a:rPr lang="zh-CN" altLang="en-US" b="1" dirty="0"/>
              <a:t>则文件中的内容为</a:t>
            </a:r>
            <a:r>
              <a:rPr lang="en-US" altLang="x-none" b="1" dirty="0"/>
              <a:t>:</a:t>
            </a:r>
            <a:endParaRPr lang="en-US" altLang="x-none" b="1" dirty="0"/>
          </a:p>
          <a:p>
            <a:pPr marL="0" indent="0"/>
            <a:r>
              <a:rPr lang="en-US" altLang="x-none" b="1" dirty="0"/>
              <a:t> </a:t>
            </a:r>
            <a:endParaRPr lang="en-US" altLang="x-none" b="1" dirty="0"/>
          </a:p>
          <a:p>
            <a:pPr marL="0" indent="0"/>
            <a:endParaRPr lang="zh-CN" altLang="en-US" b="1" dirty="0"/>
          </a:p>
          <a:p>
            <a:pPr marL="0" indent="0"/>
            <a:endParaRPr lang="zh-CN" altLang="en-US" b="1" dirty="0"/>
          </a:p>
          <a:p>
            <a:pPr marL="0" indent="0"/>
            <a:r>
              <a:rPr lang="zh-CN" altLang="en-US" b="1" dirty="0"/>
              <a:t>从这里就可以看出格式化读写跟其他方式的区别。</a:t>
            </a:r>
            <a:endParaRPr lang="en-US" altLang="x-none" b="1" dirty="0"/>
          </a:p>
        </p:txBody>
      </p:sp>
      <p:pic>
        <p:nvPicPr>
          <p:cNvPr id="30724" name="图片 30723"/>
          <p:cNvPicPr>
            <a:picLocks noChangeAspect="1"/>
          </p:cNvPicPr>
          <p:nvPr/>
        </p:nvPicPr>
        <p:blipFill>
          <a:blip r:embed="rId1"/>
          <a:stretch>
            <a:fillRect/>
          </a:stretch>
        </p:blipFill>
        <p:spPr>
          <a:xfrm>
            <a:off x="179388" y="4508500"/>
            <a:ext cx="8713787" cy="1584325"/>
          </a:xfrm>
          <a:prstGeom prst="rect">
            <a:avLst/>
          </a:prstGeom>
          <a:noFill/>
          <a:ln w="9525">
            <a:noFill/>
          </a:ln>
        </p:spPr>
      </p:pic>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文本占位符 31745"/>
          <p:cNvSpPr>
            <a:spLocks noGrp="1"/>
          </p:cNvSpPr>
          <p:nvPr>
            <p:ph type="body" idx="1"/>
          </p:nvPr>
        </p:nvSpPr>
        <p:spPr/>
        <p:txBody>
          <a:bodyPr/>
          <a:p>
            <a:pPr>
              <a:spcBef>
                <a:spcPct val="50000"/>
              </a:spcBef>
              <a:buNone/>
            </a:pPr>
            <a:r>
              <a:rPr lang="zh-CN" altLang="en-US" b="1" dirty="0"/>
              <a:t>按书上</a:t>
            </a:r>
            <a:r>
              <a:rPr lang="en-US" altLang="x-none" b="1" dirty="0"/>
              <a:t>344</a:t>
            </a:r>
            <a:r>
              <a:rPr lang="zh-CN" altLang="en-US" b="1" dirty="0"/>
              <a:t>页</a:t>
            </a:r>
            <a:r>
              <a:rPr lang="en-US" altLang="x-none" b="1" dirty="0"/>
              <a:t>11-3</a:t>
            </a:r>
            <a:r>
              <a:rPr lang="zh-CN" altLang="en-US" b="1" dirty="0"/>
              <a:t>将使得</a:t>
            </a:r>
            <a:r>
              <a:rPr lang="en-US" altLang="x-none" b="1" dirty="0"/>
              <a:t>348</a:t>
            </a:r>
            <a:r>
              <a:rPr lang="zh-CN" altLang="en-US" b="1" dirty="0"/>
              <a:t>页程序</a:t>
            </a:r>
            <a:r>
              <a:rPr lang="en-US" altLang="x-none" b="1" dirty="0"/>
              <a:t>11-5</a:t>
            </a:r>
            <a:r>
              <a:rPr lang="zh-CN" altLang="en-US" b="1" dirty="0"/>
              <a:t>无法正确运行，</a:t>
            </a:r>
            <a:r>
              <a:rPr lang="en-US" altLang="x-none" b="1" dirty="0"/>
              <a:t>while</a:t>
            </a:r>
            <a:r>
              <a:rPr lang="zh-CN" altLang="en-US" b="1" dirty="0"/>
              <a:t>循环中</a:t>
            </a:r>
            <a:endParaRPr lang="zh-CN" altLang="en-US" b="1" dirty="0"/>
          </a:p>
          <a:p>
            <a:pPr>
              <a:spcBef>
                <a:spcPct val="50000"/>
              </a:spcBef>
              <a:buNone/>
            </a:pPr>
            <a:r>
              <a:rPr lang="en-US" altLang="x-none" b="1" dirty="0"/>
              <a:t>fprintf(cfPtr,"%d%s%.2f\n",account,name,balance);</a:t>
            </a:r>
            <a:endParaRPr lang="zh-CN" altLang="en-US" b="1" dirty="0"/>
          </a:p>
          <a:p>
            <a:pPr>
              <a:spcBef>
                <a:spcPct val="50000"/>
              </a:spcBef>
              <a:buNone/>
            </a:pPr>
            <a:r>
              <a:rPr lang="zh-CN" altLang="en-US" b="1" dirty="0"/>
              <a:t>改成：</a:t>
            </a:r>
            <a:endParaRPr lang="zh-CN" altLang="en-US" b="1" dirty="0"/>
          </a:p>
          <a:p>
            <a:pPr>
              <a:spcBef>
                <a:spcPct val="50000"/>
              </a:spcBef>
              <a:buNone/>
            </a:pPr>
            <a:r>
              <a:rPr lang="en-US" altLang="x-none" b="1" dirty="0"/>
              <a:t>fprintf(cfPtr,"%5d%13s%10.2f\n",account,name,balance);</a:t>
            </a:r>
            <a:endParaRPr lang="en-US" altLang="x-none" b="1" dirty="0"/>
          </a:p>
          <a:p>
            <a:pPr>
              <a:spcBef>
                <a:spcPct val="50000"/>
              </a:spcBef>
              <a:buNone/>
            </a:pPr>
            <a:r>
              <a:rPr lang="zh-CN" altLang="en-US" b="1" dirty="0"/>
              <a:t>即可</a:t>
            </a:r>
            <a:endParaRPr lang="zh-CN" altLang="en-US" b="1" dirty="0"/>
          </a:p>
          <a:p>
            <a:endParaRPr lang="zh-CN" altLang="en-US" dirty="0"/>
          </a:p>
        </p:txBody>
      </p:sp>
      <p:sp>
        <p:nvSpPr>
          <p:cNvPr id="31747" name="标题 31746"/>
          <p:cNvSpPr>
            <a:spLocks noGrp="1"/>
          </p:cNvSpPr>
          <p:nvPr>
            <p:ph type="title"/>
          </p:nvPr>
        </p:nvSpPr>
        <p:spPr/>
        <p:txBody>
          <a:bodyPr anchor="ctr"/>
          <a:p>
            <a:r>
              <a:rPr lang="zh-CN" altLang="en-US" b="1" dirty="0"/>
              <a:t>格式化读写常见问题</a:t>
            </a:r>
            <a:r>
              <a:rPr lang="en-US" altLang="x-none" b="1" dirty="0"/>
              <a:t>-</a:t>
            </a:r>
            <a:r>
              <a:rPr lang="zh-CN" altLang="en-US" b="1" dirty="0"/>
              <a:t>写入必须指定宽度</a:t>
            </a:r>
            <a:endParaRPr lang="zh-CN" altLang="en-US"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32769"/>
          <p:cNvSpPr>
            <a:spLocks noGrp="1"/>
          </p:cNvSpPr>
          <p:nvPr>
            <p:ph type="title"/>
          </p:nvPr>
        </p:nvSpPr>
        <p:spPr>
          <a:xfrm>
            <a:off x="2339975" y="457200"/>
            <a:ext cx="6575425" cy="533400"/>
          </a:xfrm>
        </p:spPr>
        <p:txBody>
          <a:bodyPr anchor="ctr"/>
          <a:p>
            <a:r>
              <a:rPr lang="zh-CN" altLang="en-US" sz="2800" b="1" dirty="0">
                <a:latin typeface="Arial" panose="020B0604020202020204" pitchFamily="34" charset="0"/>
              </a:rPr>
              <a:t>混合读写</a:t>
            </a:r>
            <a:r>
              <a:rPr lang="en-US" altLang="x-none" sz="2800" b="1" dirty="0">
                <a:latin typeface="Arial" panose="020B0604020202020204" pitchFamily="34" charset="0"/>
              </a:rPr>
              <a:t>+</a:t>
            </a:r>
            <a:r>
              <a:rPr lang="zh-CN" altLang="en-US" sz="2800" b="1" dirty="0">
                <a:latin typeface="Arial" panose="020B0604020202020204" pitchFamily="34" charset="0"/>
              </a:rPr>
              <a:t>模式（文件更新）时注意</a:t>
            </a:r>
            <a:endParaRPr lang="zh-CN" altLang="en-US" sz="2800" b="1" dirty="0">
              <a:latin typeface="Arial" panose="020B0604020202020204" pitchFamily="34" charset="0"/>
              <a:ea typeface="黑体" panose="02010609060101010101" pitchFamily="2" charset="-122"/>
            </a:endParaRPr>
          </a:p>
        </p:txBody>
      </p:sp>
      <p:sp>
        <p:nvSpPr>
          <p:cNvPr id="32771" name="矩形 32770"/>
          <p:cNvSpPr/>
          <p:nvPr/>
        </p:nvSpPr>
        <p:spPr>
          <a:xfrm>
            <a:off x="611188" y="1628775"/>
            <a:ext cx="8075612" cy="4279900"/>
          </a:xfrm>
          <a:prstGeom prst="rect">
            <a:avLst/>
          </a:prstGeom>
          <a:noFill/>
          <a:ln w="9525">
            <a:noFill/>
          </a:ln>
        </p:spPr>
        <p:txBody>
          <a:bodyPr>
            <a:spAutoFit/>
          </a:bodyPr>
          <a:p>
            <a:pPr lvl="0">
              <a:lnSpc>
                <a:spcPct val="90000"/>
              </a:lnSpc>
              <a:spcBef>
                <a:spcPct val="50000"/>
              </a:spcBef>
              <a:buChar char="•"/>
            </a:pPr>
            <a:r>
              <a:rPr lang="zh-CN" altLang="en-US" sz="3200" b="1" dirty="0">
                <a:solidFill>
                  <a:srgbClr val="000000"/>
                </a:solidFill>
                <a:latin typeface="华文仿宋" pitchFamily="2" charset="-122"/>
                <a:ea typeface="华文仿宋" pitchFamily="2" charset="-122"/>
              </a:rPr>
              <a:t>当文件打开用于更新时，可以通过文件指针对文件进行读写操作，但是如果没有给出</a:t>
            </a:r>
            <a:r>
              <a:rPr lang="en-US" altLang="x-none" sz="3200" b="1" dirty="0">
                <a:solidFill>
                  <a:srgbClr val="000000"/>
                </a:solidFill>
                <a:latin typeface="华文仿宋" pitchFamily="2" charset="-122"/>
                <a:ea typeface="华文仿宋" pitchFamily="2" charset="-122"/>
              </a:rPr>
              <a:t>fseek</a:t>
            </a:r>
            <a:r>
              <a:rPr lang="zh-CN" altLang="en-US" sz="3200" b="1" dirty="0">
                <a:solidFill>
                  <a:srgbClr val="000000"/>
                </a:solidFill>
                <a:latin typeface="华文仿宋" pitchFamily="2" charset="-122"/>
                <a:ea typeface="华文仿宋" pitchFamily="2" charset="-122"/>
              </a:rPr>
              <a:t>或者</a:t>
            </a:r>
            <a:r>
              <a:rPr lang="en-US" altLang="x-none" sz="3200" b="1" dirty="0">
                <a:solidFill>
                  <a:srgbClr val="000000"/>
                </a:solidFill>
                <a:latin typeface="华文仿宋" pitchFamily="2" charset="-122"/>
                <a:ea typeface="华文仿宋" pitchFamily="2" charset="-122"/>
              </a:rPr>
              <a:t>rewind</a:t>
            </a:r>
            <a:r>
              <a:rPr lang="zh-CN" altLang="en-US" sz="3200" b="1" dirty="0">
                <a:solidFill>
                  <a:srgbClr val="000000"/>
                </a:solidFill>
                <a:latin typeface="华文仿宋" pitchFamily="2" charset="-122"/>
                <a:ea typeface="华文仿宋" pitchFamily="2" charset="-122"/>
              </a:rPr>
              <a:t>的话，读操作后面不能直接跟写操作，否则会是无效的写操作</a:t>
            </a:r>
            <a:r>
              <a:rPr lang="en-US" altLang="x-none" sz="3200" b="1" dirty="0">
                <a:solidFill>
                  <a:srgbClr val="000000"/>
                </a:solidFill>
                <a:latin typeface="华文仿宋" pitchFamily="2" charset="-122"/>
                <a:ea typeface="华文仿宋" pitchFamily="2" charset="-122"/>
              </a:rPr>
              <a:t>(</a:t>
            </a:r>
            <a:r>
              <a:rPr lang="zh-CN" altLang="en-US" sz="3200" b="1" dirty="0">
                <a:solidFill>
                  <a:srgbClr val="000000"/>
                </a:solidFill>
                <a:latin typeface="华文仿宋" pitchFamily="2" charset="-122"/>
                <a:ea typeface="华文仿宋" pitchFamily="2" charset="-122"/>
              </a:rPr>
              <a:t>位置指针会移动，但是需要写入文件的内容不会被写入到文件当中</a:t>
            </a:r>
            <a:r>
              <a:rPr lang="en-US" altLang="x-none" sz="3200" b="1" dirty="0">
                <a:solidFill>
                  <a:srgbClr val="000000"/>
                </a:solidFill>
                <a:latin typeface="华文仿宋" pitchFamily="2" charset="-122"/>
                <a:ea typeface="华文仿宋" pitchFamily="2" charset="-122"/>
              </a:rPr>
              <a:t>)</a:t>
            </a:r>
            <a:r>
              <a:rPr lang="zh-CN" altLang="en-US" sz="3200" b="1" dirty="0">
                <a:solidFill>
                  <a:srgbClr val="000000"/>
                </a:solidFill>
                <a:latin typeface="华文仿宋" pitchFamily="2" charset="-122"/>
                <a:ea typeface="华文仿宋" pitchFamily="2" charset="-122"/>
              </a:rPr>
              <a:t> 。</a:t>
            </a:r>
            <a:endParaRPr lang="zh-CN" altLang="en-US" sz="3200" b="1" dirty="0">
              <a:solidFill>
                <a:srgbClr val="000000"/>
              </a:solidFill>
              <a:latin typeface="华文仿宋" pitchFamily="2" charset="-122"/>
              <a:ea typeface="华文仿宋" pitchFamily="2" charset="-122"/>
            </a:endParaRPr>
          </a:p>
          <a:p>
            <a:pPr lvl="0">
              <a:lnSpc>
                <a:spcPct val="90000"/>
              </a:lnSpc>
              <a:spcBef>
                <a:spcPct val="50000"/>
              </a:spcBef>
              <a:buChar char="•"/>
            </a:pPr>
            <a:r>
              <a:rPr lang="zh-CN" altLang="en-US" sz="3200" b="1" dirty="0">
                <a:solidFill>
                  <a:srgbClr val="000000"/>
                </a:solidFill>
                <a:latin typeface="华文仿宋" pitchFamily="2" charset="-122"/>
                <a:ea typeface="华文仿宋" pitchFamily="2" charset="-122"/>
              </a:rPr>
              <a:t>当文件打开用于更新时，如果没有给出</a:t>
            </a:r>
            <a:r>
              <a:rPr lang="en-US" altLang="x-none" sz="3200" b="1" dirty="0">
                <a:solidFill>
                  <a:srgbClr val="000000"/>
                </a:solidFill>
                <a:latin typeface="华文仿宋" pitchFamily="2" charset="-122"/>
                <a:ea typeface="华文仿宋" pitchFamily="2" charset="-122"/>
              </a:rPr>
              <a:t>fseek</a:t>
            </a:r>
            <a:r>
              <a:rPr lang="zh-CN" altLang="en-US" sz="3200" b="1" dirty="0">
                <a:solidFill>
                  <a:srgbClr val="000000"/>
                </a:solidFill>
                <a:latin typeface="华文仿宋" pitchFamily="2" charset="-122"/>
                <a:ea typeface="华文仿宋" pitchFamily="2" charset="-122"/>
              </a:rPr>
              <a:t>或者</a:t>
            </a:r>
            <a:r>
              <a:rPr lang="en-US" altLang="x-none" sz="3200" b="1" dirty="0">
                <a:solidFill>
                  <a:srgbClr val="000000"/>
                </a:solidFill>
                <a:latin typeface="华文仿宋" pitchFamily="2" charset="-122"/>
                <a:ea typeface="华文仿宋" pitchFamily="2" charset="-122"/>
              </a:rPr>
              <a:t>fflush</a:t>
            </a:r>
            <a:r>
              <a:rPr lang="zh-CN" altLang="en-US" sz="3200" b="1" dirty="0">
                <a:solidFill>
                  <a:srgbClr val="000000"/>
                </a:solidFill>
                <a:latin typeface="华文仿宋" pitchFamily="2" charset="-122"/>
                <a:ea typeface="华文仿宋" pitchFamily="2" charset="-122"/>
              </a:rPr>
              <a:t>的话，写操作后直接跟读操作，容易出现死循环。</a:t>
            </a:r>
            <a:endParaRPr lang="en-US" altLang="x-none" sz="3200" b="1" dirty="0">
              <a:solidFill>
                <a:srgbClr val="000000"/>
              </a:solidFill>
              <a:latin typeface="华文仿宋" pitchFamily="2" charset="-122"/>
              <a:ea typeface="华文仿宋" pitchFamily="2" charset="-122"/>
            </a:endParaRPr>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33793"/>
          <p:cNvSpPr>
            <a:spLocks noGrp="1"/>
          </p:cNvSpPr>
          <p:nvPr>
            <p:ph type="title"/>
          </p:nvPr>
        </p:nvSpPr>
        <p:spPr>
          <a:xfrm>
            <a:off x="1192213" y="381000"/>
            <a:ext cx="7772400" cy="609600"/>
          </a:xfrm>
        </p:spPr>
        <p:txBody>
          <a:bodyPr anchor="ctr"/>
          <a:p>
            <a:r>
              <a:rPr lang="zh-CN" altLang="en-US" b="1" dirty="0"/>
              <a:t>11.</a:t>
            </a:r>
            <a:r>
              <a:rPr lang="en-US" altLang="x-none" b="1" dirty="0"/>
              <a:t>5   </a:t>
            </a:r>
            <a:r>
              <a:rPr lang="zh-CN" altLang="en-US" b="1" dirty="0"/>
              <a:t>位置指针与文件定位</a:t>
            </a:r>
            <a:endParaRPr lang="zh-CN" altLang="en-US" b="1" dirty="0"/>
          </a:p>
        </p:txBody>
      </p:sp>
      <p:sp>
        <p:nvSpPr>
          <p:cNvPr id="33795" name="文本占位符 33794"/>
          <p:cNvSpPr>
            <a:spLocks noGrp="1"/>
          </p:cNvSpPr>
          <p:nvPr>
            <p:ph type="body" idx="1"/>
          </p:nvPr>
        </p:nvSpPr>
        <p:spPr>
          <a:xfrm>
            <a:off x="611188" y="1196975"/>
            <a:ext cx="8077200" cy="5105400"/>
          </a:xfrm>
        </p:spPr>
        <p:txBody>
          <a:bodyPr/>
          <a:p>
            <a:pPr marL="0" indent="476250">
              <a:buNone/>
            </a:pPr>
            <a:r>
              <a:rPr lang="zh-CN" altLang="en-US" sz="2400" b="1" dirty="0">
                <a:latin typeface="Arial" panose="020B0604020202020204" pitchFamily="34" charset="0"/>
                <a:ea typeface="黑体" panose="02010609060101010101" pitchFamily="2" charset="-122"/>
              </a:rPr>
              <a:t>一、 位置指针复位函数</a:t>
            </a:r>
            <a:r>
              <a:rPr lang="en-US" altLang="x-none" sz="2400" b="1" dirty="0">
                <a:latin typeface="Arial" panose="020B0604020202020204" pitchFamily="34" charset="0"/>
                <a:ea typeface="黑体" panose="02010609060101010101" pitchFamily="2" charset="-122"/>
              </a:rPr>
              <a:t>rewind()</a:t>
            </a:r>
            <a:endParaRPr lang="en-US" altLang="x-none" sz="2400" b="1" dirty="0">
              <a:latin typeface="Arial" panose="020B0604020202020204" pitchFamily="34" charset="0"/>
              <a:ea typeface="黑体" panose="02010609060101010101" pitchFamily="2" charset="-122"/>
            </a:endParaRPr>
          </a:p>
          <a:p>
            <a:pPr marL="0" indent="476250">
              <a:buNone/>
            </a:pPr>
            <a:r>
              <a:rPr lang="en-US" altLang="x-none" sz="2400" b="1" dirty="0"/>
              <a:t> 1．</a:t>
            </a:r>
            <a:r>
              <a:rPr lang="zh-CN" altLang="en-US" sz="2400" b="1" dirty="0"/>
              <a:t>用法：</a:t>
            </a:r>
            <a:r>
              <a:rPr lang="en-US" altLang="x-none" sz="2400" b="1" dirty="0">
                <a:solidFill>
                  <a:schemeClr val="accent2"/>
                </a:solidFill>
              </a:rPr>
              <a:t>int  rewind(FILE * stream);</a:t>
            </a:r>
            <a:endParaRPr lang="en-US" altLang="x-none" sz="2400" b="1" dirty="0">
              <a:solidFill>
                <a:schemeClr val="accent2"/>
              </a:solidFill>
            </a:endParaRPr>
          </a:p>
          <a:p>
            <a:pPr marL="0" indent="476250">
              <a:buNone/>
            </a:pPr>
            <a:r>
              <a:rPr lang="zh-CN" altLang="en-US" sz="2400" b="1" dirty="0"/>
              <a:t> 2．功能：把“文件位置指针”重新定位到文件的起始位置(即0字节处).</a:t>
            </a:r>
            <a:endParaRPr lang="zh-CN" altLang="en-US" sz="2400" b="1" dirty="0"/>
          </a:p>
          <a:p>
            <a:pPr marL="0" indent="476250">
              <a:buNone/>
            </a:pPr>
            <a:r>
              <a:rPr lang="zh-CN" altLang="en-US" sz="2400" b="1" dirty="0">
                <a:solidFill>
                  <a:schemeClr val="accent2"/>
                </a:solidFill>
                <a:latin typeface="Arial" panose="020B0604020202020204" pitchFamily="34" charset="0"/>
                <a:ea typeface="黑体" panose="02010609060101010101" pitchFamily="2" charset="-122"/>
              </a:rPr>
              <a:t>二、 随机读写与</a:t>
            </a:r>
            <a:r>
              <a:rPr lang="en-US" altLang="x-none" sz="2400" b="1" dirty="0">
                <a:solidFill>
                  <a:schemeClr val="accent2"/>
                </a:solidFill>
                <a:latin typeface="Arial" panose="020B0604020202020204" pitchFamily="34" charset="0"/>
                <a:ea typeface="黑体" panose="02010609060101010101" pitchFamily="2" charset="-122"/>
              </a:rPr>
              <a:t>fseek()</a:t>
            </a:r>
            <a:r>
              <a:rPr lang="zh-CN" altLang="en-US" sz="2400" b="1" dirty="0">
                <a:solidFill>
                  <a:schemeClr val="accent2"/>
                </a:solidFill>
                <a:latin typeface="Arial" panose="020B0604020202020204" pitchFamily="34" charset="0"/>
                <a:ea typeface="黑体" panose="02010609060101010101" pitchFamily="2" charset="-122"/>
              </a:rPr>
              <a:t>函数</a:t>
            </a:r>
            <a:endParaRPr lang="zh-CN" altLang="en-US" sz="2400" b="1" dirty="0">
              <a:solidFill>
                <a:schemeClr val="accent2"/>
              </a:solidFill>
              <a:latin typeface="Arial" panose="020B0604020202020204" pitchFamily="34" charset="0"/>
              <a:ea typeface="黑体" panose="02010609060101010101" pitchFamily="2" charset="-122"/>
            </a:endParaRPr>
          </a:p>
          <a:p>
            <a:pPr marL="0" indent="476250">
              <a:buNone/>
            </a:pPr>
            <a:r>
              <a:rPr lang="en-US" altLang="x-none" sz="2400" b="1" dirty="0"/>
              <a:t>1</a:t>
            </a:r>
            <a:r>
              <a:rPr lang="zh-CN" altLang="en-US" sz="2400" b="1" dirty="0"/>
              <a:t>．用法：</a:t>
            </a:r>
            <a:r>
              <a:rPr lang="en-US" altLang="x-none" sz="2400" b="1" dirty="0"/>
              <a:t>int fseek(FILE *stream</a:t>
            </a:r>
            <a:r>
              <a:rPr lang="zh-CN" altLang="en-US" sz="2400" b="1" dirty="0"/>
              <a:t>，位移量，参照点</a:t>
            </a:r>
            <a:r>
              <a:rPr lang="en-US" altLang="x-none" sz="2400" b="1" dirty="0"/>
              <a:t>);</a:t>
            </a:r>
            <a:endParaRPr lang="en-US" altLang="x-none" sz="2400" b="1" dirty="0"/>
          </a:p>
          <a:p>
            <a:pPr marL="0" indent="476250">
              <a:buNone/>
            </a:pPr>
            <a:r>
              <a:rPr lang="en-US" altLang="x-none" sz="2400" b="1" dirty="0"/>
              <a:t>2</a:t>
            </a:r>
            <a:r>
              <a:rPr lang="zh-CN" altLang="en-US" sz="2400" b="1" dirty="0"/>
              <a:t>．功能：将指定文件的位置指针，从参照点开始，移动指定的字节数（位移量）。</a:t>
            </a:r>
            <a:endParaRPr lang="zh-CN" altLang="en-US" sz="2400" b="1" dirty="0"/>
          </a:p>
          <a:p>
            <a:pPr marL="0" indent="476250">
              <a:buNone/>
            </a:pPr>
            <a:r>
              <a:rPr lang="zh-CN" altLang="en-US" sz="2400" b="1" dirty="0"/>
              <a:t>参照点（</a:t>
            </a:r>
            <a:r>
              <a:rPr lang="en-US" altLang="x-none" sz="2400" b="1" dirty="0"/>
              <a:t>3</a:t>
            </a:r>
            <a:r>
              <a:rPr lang="zh-CN" altLang="en-US" sz="2400" b="1" dirty="0"/>
              <a:t>种取值）：</a:t>
            </a:r>
            <a:endParaRPr lang="zh-CN" altLang="en-US" sz="2400" b="1" dirty="0"/>
          </a:p>
          <a:p>
            <a:pPr marL="0" indent="476250">
              <a:buNone/>
            </a:pPr>
            <a:r>
              <a:rPr lang="zh-CN" altLang="en-US" sz="2400" b="1" dirty="0"/>
              <a:t>          </a:t>
            </a:r>
            <a:r>
              <a:rPr lang="en-US" altLang="x-none" sz="2400" b="1" dirty="0"/>
              <a:t>SEEK_SET ──</a:t>
            </a:r>
            <a:r>
              <a:rPr lang="zh-CN" altLang="en-US" sz="2400" b="1" dirty="0"/>
              <a:t>值为</a:t>
            </a:r>
            <a:r>
              <a:rPr lang="en-US" altLang="x-none" sz="2400" b="1" dirty="0"/>
              <a:t>0</a:t>
            </a:r>
            <a:r>
              <a:rPr lang="zh-CN" altLang="en-US" sz="2400" b="1" dirty="0"/>
              <a:t>，表示文件头</a:t>
            </a:r>
            <a:endParaRPr lang="zh-CN" altLang="en-US" sz="2400" b="1" dirty="0"/>
          </a:p>
          <a:p>
            <a:pPr marL="0" indent="476250">
              <a:buNone/>
            </a:pPr>
            <a:r>
              <a:rPr lang="zh-CN" altLang="en-US" sz="2400" b="1" dirty="0"/>
              <a:t>          </a:t>
            </a:r>
            <a:r>
              <a:rPr lang="en-US" altLang="x-none" sz="2400" b="1" dirty="0"/>
              <a:t>SEEK_CUR──</a:t>
            </a:r>
            <a:r>
              <a:rPr lang="zh-CN" altLang="en-US" sz="2400" b="1" dirty="0"/>
              <a:t>值为</a:t>
            </a:r>
            <a:r>
              <a:rPr lang="en-US" altLang="x-none" sz="2400" b="1" dirty="0"/>
              <a:t>1</a:t>
            </a:r>
            <a:r>
              <a:rPr lang="zh-CN" altLang="en-US" sz="2400" b="1" dirty="0"/>
              <a:t>，表示当前位置</a:t>
            </a:r>
            <a:endParaRPr lang="zh-CN" altLang="en-US" sz="2400" b="1" dirty="0"/>
          </a:p>
          <a:p>
            <a:pPr marL="0" indent="476250">
              <a:buNone/>
            </a:pPr>
            <a:r>
              <a:rPr lang="zh-CN" altLang="en-US" sz="2400" b="1" dirty="0"/>
              <a:t>          </a:t>
            </a:r>
            <a:r>
              <a:rPr lang="en-US" altLang="x-none" sz="2400" b="1" dirty="0"/>
              <a:t>SEEK_END──</a:t>
            </a:r>
            <a:r>
              <a:rPr lang="zh-CN" altLang="en-US" sz="2400" b="1" dirty="0"/>
              <a:t>值为</a:t>
            </a:r>
            <a:r>
              <a:rPr lang="en-US" altLang="x-none" sz="2400" b="1" dirty="0"/>
              <a:t>2</a:t>
            </a:r>
            <a:r>
              <a:rPr lang="zh-CN" altLang="en-US" sz="2400" b="1" dirty="0"/>
              <a:t>，表示文件尾</a:t>
            </a:r>
            <a:endParaRPr lang="zh-CN" altLang="en-US" sz="2400"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占位符 14337"/>
          <p:cNvSpPr>
            <a:spLocks noGrp="1"/>
          </p:cNvSpPr>
          <p:nvPr>
            <p:ph type="body" idx="1"/>
          </p:nvPr>
        </p:nvSpPr>
        <p:spPr>
          <a:xfrm>
            <a:off x="684213" y="1268413"/>
            <a:ext cx="7772400" cy="5329237"/>
          </a:xfrm>
          <a:ln/>
        </p:spPr>
        <p:txBody>
          <a:bodyPr/>
          <a:p>
            <a:r>
              <a:rPr lang="zh-CN" altLang="en-US" b="1" dirty="0"/>
              <a:t>汉字</a:t>
            </a:r>
            <a:r>
              <a:rPr lang="zh-CN" altLang="en-US" b="1" dirty="0"/>
              <a:t>文本测试程序</a:t>
            </a:r>
            <a:endParaRPr lang="zh-CN" altLang="en-US" b="1" dirty="0"/>
          </a:p>
          <a:p>
            <a:pPr>
              <a:buNone/>
            </a:pPr>
            <a:r>
              <a:rPr lang="en-US" altLang="x-none" sz="2400" b="1" dirty="0"/>
              <a:t>#include&lt;stdio.h&gt;</a:t>
            </a:r>
            <a:endParaRPr lang="en-US" altLang="x-none" sz="2400" b="1" dirty="0"/>
          </a:p>
          <a:p>
            <a:pPr>
              <a:buNone/>
            </a:pPr>
            <a:r>
              <a:rPr lang="en-US" altLang="x-none" sz="2400" b="1" dirty="0"/>
              <a:t>#include&lt;string.h&gt;</a:t>
            </a:r>
            <a:endParaRPr lang="en-US" altLang="x-none" sz="2400" b="1" dirty="0"/>
          </a:p>
          <a:p>
            <a:pPr>
              <a:buNone/>
            </a:pPr>
            <a:r>
              <a:rPr lang="en-US" altLang="x-none" sz="2400" b="1" dirty="0"/>
              <a:t>int main(void)</a:t>
            </a:r>
            <a:endParaRPr lang="en-US" altLang="x-none" sz="2400" b="1" dirty="0"/>
          </a:p>
          <a:p>
            <a:pPr>
              <a:buNone/>
            </a:pPr>
            <a:r>
              <a:rPr lang="en-US" altLang="x-none" sz="2400" b="1" dirty="0"/>
              <a:t>{</a:t>
            </a:r>
            <a:br>
              <a:rPr lang="en-US" altLang="x-none" sz="2400" b="1" dirty="0"/>
            </a:br>
            <a:r>
              <a:rPr lang="en-US" altLang="x-none" sz="2400" b="1" dirty="0"/>
              <a:t>char s[]="</a:t>
            </a:r>
            <a:r>
              <a:rPr lang="zh-CN" altLang="en-US" sz="2400" b="1" dirty="0"/>
              <a:t>我</a:t>
            </a:r>
            <a:r>
              <a:rPr lang="en-US" altLang="x-none" sz="2400" b="1" dirty="0"/>
              <a:t>";</a:t>
            </a:r>
            <a:br>
              <a:rPr lang="en-US" altLang="x-none" sz="2400" b="1" dirty="0"/>
            </a:br>
            <a:r>
              <a:rPr lang="en-US" altLang="x-none" sz="2400" b="1" dirty="0"/>
              <a:t>unsigned char *p=(unsigned char *)s;</a:t>
            </a:r>
            <a:br>
              <a:rPr lang="en-US" altLang="x-none" sz="2400" b="1" dirty="0"/>
            </a:br>
            <a:r>
              <a:rPr lang="en-US" altLang="x-none" sz="2400" b="1" dirty="0"/>
              <a:t>printf("%d\n",strlen(s));</a:t>
            </a:r>
            <a:br>
              <a:rPr lang="en-US" altLang="x-none" sz="2400" b="1" dirty="0"/>
            </a:br>
            <a:r>
              <a:rPr lang="en-US" altLang="x-none" sz="2400" b="1" dirty="0"/>
              <a:t>printf("%X\n",*p);</a:t>
            </a:r>
            <a:br>
              <a:rPr lang="en-US" altLang="x-none" sz="2400" b="1" dirty="0"/>
            </a:br>
            <a:r>
              <a:rPr lang="en-US" altLang="x-none" sz="2400" b="1" dirty="0"/>
              <a:t>printf("%X\n",*(p+1));</a:t>
            </a:r>
            <a:br>
              <a:rPr lang="en-US" altLang="x-none" sz="2400" b="1" dirty="0"/>
            </a:br>
            <a:r>
              <a:rPr lang="en-US" altLang="x-none" sz="2400" b="1" dirty="0"/>
              <a:t>system("pause");</a:t>
            </a:r>
            <a:endParaRPr lang="en-US" altLang="x-none" sz="2400" b="1" dirty="0"/>
          </a:p>
          <a:p>
            <a:pPr>
              <a:buNone/>
            </a:pPr>
            <a:r>
              <a:rPr lang="en-US" altLang="x-none" sz="2400" b="1" dirty="0"/>
              <a:t>    return 0;</a:t>
            </a:r>
            <a:endParaRPr lang="en-US" altLang="x-none" sz="2400" b="1" dirty="0"/>
          </a:p>
          <a:p>
            <a:pPr>
              <a:buNone/>
            </a:pPr>
            <a:r>
              <a:rPr lang="en-US" altLang="x-none" sz="2400" b="1" dirty="0"/>
              <a:t>}</a:t>
            </a:r>
            <a:r>
              <a:rPr lang="en-US" altLang="x-none" sz="2400" dirty="0"/>
              <a:t> </a:t>
            </a:r>
            <a:endParaRPr lang="en-US" altLang="x-none" sz="2400" dirty="0"/>
          </a:p>
        </p:txBody>
      </p:sp>
      <p:sp>
        <p:nvSpPr>
          <p:cNvPr id="14339" name="矩形 14338"/>
          <p:cNvSpPr/>
          <p:nvPr/>
        </p:nvSpPr>
        <p:spPr>
          <a:xfrm>
            <a:off x="5508625" y="1341438"/>
            <a:ext cx="3297238" cy="1917700"/>
          </a:xfrm>
          <a:prstGeom prst="rect">
            <a:avLst/>
          </a:prstGeom>
          <a:noFill/>
          <a:ln w="9525">
            <a:noFill/>
          </a:ln>
        </p:spPr>
        <p:txBody>
          <a:bodyPr wrap="none" anchor="ctr">
            <a:spAutoFit/>
          </a:bodyPr>
          <a:p>
            <a:pPr lvl="0"/>
            <a:r>
              <a:rPr lang="zh-CN" altLang="en-US" sz="2400" dirty="0">
                <a:latin typeface="Times New Roman" panose="02020603050405020304" pitchFamily="2" charset="0"/>
                <a:ea typeface="宋体" panose="02010600030101010101" pitchFamily="2" charset="-122"/>
              </a:rPr>
              <a:t>输出结果：</a:t>
            </a:r>
            <a:endParaRPr lang="zh-CN" altLang="en-US" sz="2400" dirty="0">
              <a:latin typeface="Times New Roman" panose="02020603050405020304" pitchFamily="2" charset="0"/>
              <a:ea typeface="宋体" panose="02010600030101010101" pitchFamily="2" charset="-122"/>
            </a:endParaRPr>
          </a:p>
          <a:p>
            <a:pPr lvl="0" eaLnBrk="0" hangingPunct="0"/>
            <a:r>
              <a:rPr lang="en-US" altLang="x-none" sz="2400" dirty="0">
                <a:latin typeface="Times New Roman" panose="02020603050405020304" pitchFamily="2" charset="0"/>
                <a:ea typeface="宋体" panose="02010600030101010101" pitchFamily="2" charset="-122"/>
              </a:rPr>
              <a:t>2</a:t>
            </a:r>
            <a:br>
              <a:rPr lang="en-US" altLang="x-none" sz="2400" dirty="0">
                <a:latin typeface="Times New Roman" panose="02020603050405020304" pitchFamily="2" charset="0"/>
                <a:ea typeface="宋体" panose="02010600030101010101" pitchFamily="2" charset="-122"/>
              </a:rPr>
            </a:br>
            <a:r>
              <a:rPr lang="en-US" altLang="x-none" sz="2400" dirty="0">
                <a:latin typeface="Times New Roman" panose="02020603050405020304" pitchFamily="2" charset="0"/>
                <a:ea typeface="宋体" panose="02010600030101010101" pitchFamily="2" charset="-122"/>
              </a:rPr>
              <a:t>CE</a:t>
            </a:r>
            <a:br>
              <a:rPr lang="en-US" altLang="x-none" sz="2400" dirty="0">
                <a:latin typeface="Times New Roman" panose="02020603050405020304" pitchFamily="2" charset="0"/>
                <a:ea typeface="宋体" panose="02010600030101010101" pitchFamily="2" charset="-122"/>
              </a:rPr>
            </a:br>
            <a:r>
              <a:rPr lang="en-US" altLang="x-none" sz="2400" dirty="0">
                <a:latin typeface="Times New Roman" panose="02020603050405020304" pitchFamily="2" charset="0"/>
                <a:ea typeface="宋体" panose="02010600030101010101" pitchFamily="2" charset="-122"/>
              </a:rPr>
              <a:t>D2</a:t>
            </a:r>
            <a:br>
              <a:rPr lang="en-US" altLang="x-none" sz="2400" dirty="0">
                <a:latin typeface="Times New Roman" panose="02020603050405020304" pitchFamily="2" charset="0"/>
                <a:ea typeface="宋体" panose="02010600030101010101" pitchFamily="2" charset="-122"/>
              </a:rPr>
            </a:br>
            <a:r>
              <a:rPr lang="en-US" altLang="x-none" sz="2400" dirty="0">
                <a:latin typeface="Times New Roman" panose="02020603050405020304" pitchFamily="2" charset="0"/>
                <a:ea typeface="宋体" panose="02010600030101010101" pitchFamily="2" charset="-122"/>
              </a:rPr>
              <a:t>Press any key to continue</a:t>
            </a:r>
            <a:endParaRPr lang="en-US" altLang="x-none" sz="2400" dirty="0">
              <a:latin typeface="Times New Roman" panose="02020603050405020304" pitchFamily="2" charset="0"/>
              <a:ea typeface="宋体" panose="02010600030101010101" pitchFamily="2" charset="-122"/>
            </a:endParaRPr>
          </a:p>
        </p:txBody>
      </p:sp>
      <p:pic>
        <p:nvPicPr>
          <p:cNvPr id="14340" name="图片 14339" hidden="1"/>
          <p:cNvPicPr>
            <a:picLocks noGrp="1" noChangeAspect="1"/>
          </p:cNvPicPr>
          <p:nvPr/>
        </p:nvPicPr>
        <p:blipFill>
          <a:blip r:embed="rId1"/>
          <a:stretch>
            <a:fillRect/>
          </a:stretch>
        </p:blipFill>
        <p:spPr>
          <a:xfrm>
            <a:off x="6715125" y="5037138"/>
            <a:ext cx="190500" cy="142875"/>
          </a:xfrm>
          <a:prstGeom prst="rect">
            <a:avLst/>
          </a:prstGeom>
          <a:noFill/>
          <a:ln w="9525">
            <a:noFill/>
          </a:ln>
        </p:spPr>
      </p:pic>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p:txBody>
          <a:bodyPr anchor="ctr"/>
          <a:p>
            <a:r>
              <a:rPr lang="zh-CN" altLang="en-US" b="1" dirty="0"/>
              <a:t>11.</a:t>
            </a:r>
            <a:r>
              <a:rPr lang="en-US" altLang="x-none" b="1" dirty="0"/>
              <a:t>5   </a:t>
            </a:r>
            <a:r>
              <a:rPr lang="zh-CN" altLang="en-US" b="1" dirty="0"/>
              <a:t>位置指针与文件定位</a:t>
            </a:r>
            <a:endParaRPr lang="zh-CN" altLang="en-US" b="1" dirty="0"/>
          </a:p>
        </p:txBody>
      </p:sp>
      <p:sp>
        <p:nvSpPr>
          <p:cNvPr id="34819" name="文本占位符 34818"/>
          <p:cNvSpPr>
            <a:spLocks noGrp="1"/>
          </p:cNvSpPr>
          <p:nvPr>
            <p:ph type="body" idx="1"/>
          </p:nvPr>
        </p:nvSpPr>
        <p:spPr/>
        <p:txBody>
          <a:bodyPr/>
          <a:p>
            <a:pPr algn="just">
              <a:lnSpc>
                <a:spcPct val="90000"/>
              </a:lnSpc>
              <a:buNone/>
            </a:pPr>
            <a:r>
              <a:rPr lang="zh-CN" altLang="en-US" sz="2600" b="1" dirty="0">
                <a:latin typeface="Arial" panose="020B0604020202020204" pitchFamily="34" charset="0"/>
                <a:ea typeface="黑体" panose="02010609060101010101" pitchFamily="2" charset="-122"/>
              </a:rPr>
              <a:t>三、 返回文件当前位置的函数</a:t>
            </a:r>
            <a:r>
              <a:rPr lang="en-US" altLang="x-none" sz="2600" b="1" dirty="0">
                <a:latin typeface="Arial" panose="020B0604020202020204" pitchFamily="34" charset="0"/>
                <a:ea typeface="黑体" panose="02010609060101010101" pitchFamily="2" charset="-122"/>
              </a:rPr>
              <a:t>ftell()</a:t>
            </a:r>
            <a:endParaRPr lang="en-US" altLang="x-none" sz="2600" b="1" dirty="0">
              <a:latin typeface="Arial" panose="020B0604020202020204" pitchFamily="34" charset="0"/>
              <a:ea typeface="黑体" panose="02010609060101010101" pitchFamily="2" charset="-122"/>
            </a:endParaRPr>
          </a:p>
          <a:p>
            <a:pPr algn="just">
              <a:lnSpc>
                <a:spcPct val="90000"/>
              </a:lnSpc>
              <a:buNone/>
            </a:pPr>
            <a:r>
              <a:rPr lang="zh-CN" altLang="en-US" sz="2600" b="1" dirty="0"/>
              <a:t>    由于文件的位置指针可以任意移动，也经常移动，往往容易迷失当前位置，</a:t>
            </a:r>
            <a:r>
              <a:rPr lang="en-US" altLang="x-none" sz="2600" b="1" dirty="0"/>
              <a:t>ftell()</a:t>
            </a:r>
            <a:r>
              <a:rPr lang="zh-CN" altLang="en-US" sz="2600" b="1" dirty="0"/>
              <a:t>就可以解决这个问题。</a:t>
            </a:r>
            <a:endParaRPr lang="zh-CN" altLang="en-US" sz="2600" b="1" dirty="0"/>
          </a:p>
          <a:p>
            <a:pPr algn="just">
              <a:lnSpc>
                <a:spcPct val="90000"/>
              </a:lnSpc>
              <a:buNone/>
            </a:pPr>
            <a:r>
              <a:rPr lang="zh-CN" altLang="en-US" sz="2600" b="1" dirty="0"/>
              <a:t> 1．用法：</a:t>
            </a:r>
            <a:r>
              <a:rPr lang="en-US" altLang="x-none" sz="2600" b="1" dirty="0">
                <a:solidFill>
                  <a:schemeClr val="accent2"/>
                </a:solidFill>
              </a:rPr>
              <a:t>long  ftell(FILE *stream</a:t>
            </a:r>
            <a:r>
              <a:rPr lang="zh-CN" altLang="en-US" sz="2600" b="1" dirty="0">
                <a:solidFill>
                  <a:schemeClr val="accent2"/>
                </a:solidFill>
              </a:rPr>
              <a:t>);</a:t>
            </a:r>
            <a:endParaRPr lang="zh-CN" altLang="en-US" sz="2600" b="1" dirty="0">
              <a:solidFill>
                <a:schemeClr val="accent2"/>
              </a:solidFill>
            </a:endParaRPr>
          </a:p>
          <a:p>
            <a:pPr algn="just">
              <a:lnSpc>
                <a:spcPct val="90000"/>
              </a:lnSpc>
              <a:buNone/>
            </a:pPr>
            <a:r>
              <a:rPr lang="zh-CN" altLang="en-US" sz="2600" b="1" dirty="0"/>
              <a:t> 2．功能：返回文件位置指针的当前位置（用相对于文件头的位移量表示）。</a:t>
            </a:r>
            <a:endParaRPr lang="zh-CN" altLang="en-US" sz="2600" b="1" dirty="0"/>
          </a:p>
          <a:p>
            <a:pPr algn="just">
              <a:lnSpc>
                <a:spcPct val="90000"/>
              </a:lnSpc>
              <a:buNone/>
            </a:pPr>
            <a:r>
              <a:rPr lang="zh-CN" altLang="en-US" sz="2600" b="1" dirty="0"/>
              <a:t>      如果返回值为-1</a:t>
            </a:r>
            <a:r>
              <a:rPr lang="en-US" altLang="x-none" sz="2600" b="1" dirty="0"/>
              <a:t>L，</a:t>
            </a:r>
            <a:r>
              <a:rPr lang="zh-CN" altLang="en-US" sz="2600" b="1" dirty="0"/>
              <a:t>则表明调用出错。例如:</a:t>
            </a:r>
            <a:endParaRPr lang="zh-CN" altLang="en-US" sz="2600" b="1" dirty="0"/>
          </a:p>
          <a:p>
            <a:pPr algn="just">
              <a:lnSpc>
                <a:spcPct val="90000"/>
              </a:lnSpc>
              <a:buNone/>
            </a:pPr>
            <a:r>
              <a:rPr lang="zh-CN" altLang="en-US" sz="2600" b="1" dirty="0"/>
              <a:t>          </a:t>
            </a:r>
            <a:r>
              <a:rPr lang="en-US" altLang="x-none" sz="2600" b="1" dirty="0"/>
              <a:t>offset=ftell(fp)；</a:t>
            </a:r>
            <a:endParaRPr lang="en-US" altLang="x-none" sz="2600" b="1" dirty="0"/>
          </a:p>
          <a:p>
            <a:pPr algn="just">
              <a:lnSpc>
                <a:spcPct val="90000"/>
              </a:lnSpc>
              <a:buNone/>
            </a:pPr>
            <a:r>
              <a:rPr lang="en-US" altLang="x-none" sz="2600" b="1" dirty="0"/>
              <a:t>          if(offset= =-1L)</a:t>
            </a:r>
            <a:endParaRPr lang="en-US" altLang="x-none" sz="2600" b="1" dirty="0"/>
          </a:p>
          <a:p>
            <a:pPr algn="just">
              <a:lnSpc>
                <a:spcPct val="90000"/>
              </a:lnSpc>
              <a:buNone/>
            </a:pPr>
            <a:r>
              <a:rPr lang="en-US" altLang="x-none" sz="2600" b="1" dirty="0"/>
              <a:t>                printf(“ftell() error\n”)；</a:t>
            </a:r>
            <a:endParaRPr lang="zh-CN" altLang="en-US" sz="2600"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文本占位符 35841"/>
          <p:cNvSpPr>
            <a:spLocks noGrp="1"/>
          </p:cNvSpPr>
          <p:nvPr>
            <p:ph type="body" idx="1"/>
          </p:nvPr>
        </p:nvSpPr>
        <p:spPr>
          <a:xfrm>
            <a:off x="468313" y="1319213"/>
            <a:ext cx="8280400" cy="4611687"/>
          </a:xfrm>
        </p:spPr>
        <p:txBody>
          <a:bodyPr/>
          <a:p>
            <a:pPr>
              <a:lnSpc>
                <a:spcPct val="80000"/>
              </a:lnSpc>
              <a:buNone/>
            </a:pPr>
            <a:r>
              <a:rPr lang="en-US" altLang="x-none" sz="2000" b="1" dirty="0">
                <a:solidFill>
                  <a:srgbClr val="008000"/>
                </a:solidFill>
              </a:rPr>
              <a:t>/*</a:t>
            </a:r>
            <a:r>
              <a:rPr lang="zh-CN" altLang="en-US" sz="2000" b="1" dirty="0">
                <a:solidFill>
                  <a:srgbClr val="008000"/>
                </a:solidFill>
              </a:rPr>
              <a:t>测试读操作后能否直接跟写操作 </a:t>
            </a:r>
            <a:r>
              <a:rPr lang="en-US" altLang="x-none" sz="2000" b="1" dirty="0">
                <a:solidFill>
                  <a:srgbClr val="008000"/>
                </a:solidFill>
              </a:rPr>
              <a:t>2011.10.5*/</a:t>
            </a:r>
            <a:br>
              <a:rPr lang="en-US" altLang="x-none" sz="2000" b="1" dirty="0">
                <a:solidFill>
                  <a:srgbClr val="000000"/>
                </a:solidFill>
              </a:rPr>
            </a:br>
            <a:r>
              <a:rPr lang="en-US" altLang="x-none" sz="2000" b="1" dirty="0">
                <a:solidFill>
                  <a:srgbClr val="000000"/>
                </a:solidFill>
              </a:rPr>
              <a:t>#include&lt;stdio.h&gt;</a:t>
            </a:r>
            <a:br>
              <a:rPr lang="en-US" altLang="x-none" sz="2000" b="1" dirty="0">
                <a:solidFill>
                  <a:srgbClr val="000000"/>
                </a:solidFill>
              </a:rPr>
            </a:br>
            <a:r>
              <a:rPr lang="en-US" altLang="x-none" sz="2000" b="1" dirty="0">
                <a:solidFill>
                  <a:srgbClr val="000000"/>
                </a:solidFill>
              </a:rPr>
              <a:t>#include&lt;stdlib.h&gt;</a:t>
            </a:r>
            <a:br>
              <a:rPr lang="en-US" altLang="x-none" sz="2000" b="1" dirty="0">
                <a:solidFill>
                  <a:srgbClr val="000000"/>
                </a:solidFill>
              </a:rPr>
            </a:br>
            <a:br>
              <a:rPr lang="en-US" altLang="x-none" sz="2000" b="1" dirty="0">
                <a:solidFill>
                  <a:srgbClr val="000000"/>
                </a:solidFill>
              </a:rPr>
            </a:br>
            <a:r>
              <a:rPr lang="en-US" altLang="x-none" sz="2000" b="1" dirty="0">
                <a:solidFill>
                  <a:srgbClr val="0000FF"/>
                </a:solidFill>
              </a:rPr>
              <a:t>int</a:t>
            </a:r>
            <a:r>
              <a:rPr lang="en-US" altLang="x-none" sz="2000" b="1" dirty="0">
                <a:solidFill>
                  <a:srgbClr val="000000"/>
                </a:solidFill>
              </a:rPr>
              <a:t> main(</a:t>
            </a:r>
            <a:r>
              <a:rPr lang="en-US" altLang="x-none" sz="2000" b="1" dirty="0">
                <a:solidFill>
                  <a:srgbClr val="0000FF"/>
                </a:solidFill>
              </a:rPr>
              <a:t>void</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a:t>
            </a:r>
            <a:r>
              <a:rPr lang="en-US" altLang="x-none" sz="2000" b="1" dirty="0">
                <a:solidFill>
                  <a:srgbClr val="0000FF"/>
                </a:solidFill>
              </a:rPr>
              <a:t>int</a:t>
            </a:r>
            <a:r>
              <a:rPr lang="en-US" altLang="x-none" sz="2000" b="1" dirty="0">
                <a:solidFill>
                  <a:srgbClr val="000000"/>
                </a:solidFill>
              </a:rPr>
              <a:t> ch;</a:t>
            </a:r>
            <a:br>
              <a:rPr lang="en-US" altLang="x-none" sz="2000" b="1" dirty="0">
                <a:solidFill>
                  <a:srgbClr val="000000"/>
                </a:solidFill>
              </a:rPr>
            </a:br>
            <a:r>
              <a:rPr lang="en-US" altLang="x-none" sz="2000" b="1" dirty="0">
                <a:solidFill>
                  <a:srgbClr val="000000"/>
                </a:solidFill>
              </a:rPr>
              <a:t>	FILE *fp;</a:t>
            </a:r>
            <a:br>
              <a:rPr lang="en-US" altLang="x-none" sz="2000" b="1" dirty="0">
                <a:solidFill>
                  <a:srgbClr val="000000"/>
                </a:solidFill>
              </a:rPr>
            </a:br>
            <a:r>
              <a:rPr lang="en-US" altLang="x-none" sz="2000" b="1" dirty="0">
                <a:solidFill>
                  <a:srgbClr val="000000"/>
                </a:solidFill>
              </a:rPr>
              <a:t>	</a:t>
            </a:r>
            <a:r>
              <a:rPr lang="en-US" altLang="x-none" sz="2000" b="1" dirty="0">
                <a:solidFill>
                  <a:srgbClr val="0000FF"/>
                </a:solidFill>
              </a:rPr>
              <a:t>if</a:t>
            </a:r>
            <a:r>
              <a:rPr lang="en-US" altLang="x-none" sz="2000" b="1" dirty="0">
                <a:solidFill>
                  <a:srgbClr val="000000"/>
                </a:solidFill>
              </a:rPr>
              <a:t>((fp=fopen(</a:t>
            </a:r>
            <a:r>
              <a:rPr lang="en-US" altLang="x-none" sz="2000" b="1" dirty="0">
                <a:solidFill>
                  <a:srgbClr val="800000"/>
                </a:solidFill>
              </a:rPr>
              <a:t>"test.txt"</a:t>
            </a:r>
            <a:r>
              <a:rPr lang="en-US" altLang="x-none" sz="2000" b="1" dirty="0">
                <a:solidFill>
                  <a:srgbClr val="000000"/>
                </a:solidFill>
              </a:rPr>
              <a:t>,</a:t>
            </a:r>
            <a:r>
              <a:rPr lang="en-US" altLang="x-none" sz="2000" b="1" dirty="0">
                <a:solidFill>
                  <a:srgbClr val="800000"/>
                </a:solidFill>
              </a:rPr>
              <a:t>"r</a:t>
            </a:r>
            <a:r>
              <a:rPr lang="zh-CN" altLang="en-US" sz="2000" b="1" dirty="0">
                <a:solidFill>
                  <a:srgbClr val="800000"/>
                </a:solidFill>
              </a:rPr>
              <a:t>t</a:t>
            </a:r>
            <a:r>
              <a:rPr lang="en-US" altLang="x-none" sz="2000" b="1" dirty="0">
                <a:solidFill>
                  <a:srgbClr val="800000"/>
                </a:solidFill>
              </a:rPr>
              <a:t>+"</a:t>
            </a:r>
            <a:r>
              <a:rPr lang="en-US" altLang="x-none" sz="2000" b="1" dirty="0">
                <a:solidFill>
                  <a:srgbClr val="000000"/>
                </a:solidFill>
              </a:rPr>
              <a:t>))==NULL)</a:t>
            </a:r>
            <a:br>
              <a:rPr lang="en-US" altLang="x-none" sz="2000" b="1" dirty="0">
                <a:solidFill>
                  <a:srgbClr val="000000"/>
                </a:solidFill>
              </a:rPr>
            </a:br>
            <a:r>
              <a:rPr lang="en-US" altLang="x-none" sz="2000" b="1" dirty="0">
                <a:solidFill>
                  <a:srgbClr val="000000"/>
                </a:solidFill>
              </a:rPr>
              <a:t>	{</a:t>
            </a:r>
            <a:br>
              <a:rPr lang="en-US" altLang="x-none" sz="2000" b="1" dirty="0">
                <a:solidFill>
                  <a:srgbClr val="000000"/>
                </a:solidFill>
              </a:rPr>
            </a:br>
            <a:r>
              <a:rPr lang="en-US" altLang="x-none" sz="2000" b="1" dirty="0">
                <a:solidFill>
                  <a:srgbClr val="000000"/>
                </a:solidFill>
              </a:rPr>
              <a:t>		printf(</a:t>
            </a:r>
            <a:r>
              <a:rPr lang="en-US" altLang="x-none" sz="2000" b="1" dirty="0">
                <a:solidFill>
                  <a:srgbClr val="800000"/>
                </a:solidFill>
              </a:rPr>
              <a:t>"can not open file\n"</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exit(</a:t>
            </a:r>
            <a:r>
              <a:rPr lang="en-US" altLang="x-none" sz="2000" b="1" dirty="0">
                <a:solidFill>
                  <a:srgbClr val="800080"/>
                </a:solidFill>
              </a:rPr>
              <a:t>0</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a:t>
            </a:r>
            <a:br>
              <a:rPr lang="en-US" altLang="x-none" sz="2000" b="1" dirty="0">
                <a:solidFill>
                  <a:srgbClr val="000000"/>
                </a:solidFill>
              </a:rPr>
            </a:br>
            <a:r>
              <a:rPr lang="en-US" altLang="x-none" sz="2000" b="1" dirty="0">
                <a:solidFill>
                  <a:srgbClr val="000000"/>
                </a:solidFill>
              </a:rPr>
              <a:t>	fseek(fp,</a:t>
            </a:r>
            <a:r>
              <a:rPr lang="en-US" altLang="x-none" sz="2000" b="1" dirty="0">
                <a:solidFill>
                  <a:srgbClr val="800080"/>
                </a:solidFill>
              </a:rPr>
              <a:t>1L</a:t>
            </a:r>
            <a:r>
              <a:rPr lang="en-US" altLang="x-none" sz="2000" b="1" dirty="0">
                <a:solidFill>
                  <a:srgbClr val="000000"/>
                </a:solidFill>
              </a:rPr>
              <a:t>,</a:t>
            </a:r>
            <a:r>
              <a:rPr lang="en-US" altLang="x-none" sz="2000" b="1" dirty="0">
                <a:solidFill>
                  <a:srgbClr val="800080"/>
                </a:solidFill>
              </a:rPr>
              <a:t>0</a:t>
            </a:r>
            <a:r>
              <a:rPr lang="en-US" altLang="x-none" sz="2000" b="1" dirty="0">
                <a:solidFill>
                  <a:srgbClr val="000000"/>
                </a:solidFill>
              </a:rPr>
              <a:t>); </a:t>
            </a:r>
            <a:r>
              <a:rPr lang="en-US" altLang="x-none" sz="2000" b="1" dirty="0">
                <a:solidFill>
                  <a:srgbClr val="008000"/>
                </a:solidFill>
              </a:rPr>
              <a:t>//</a:t>
            </a:r>
            <a:r>
              <a:rPr lang="zh-CN" altLang="en-US" sz="2000" b="1" dirty="0">
                <a:solidFill>
                  <a:srgbClr val="008000"/>
                </a:solidFill>
              </a:rPr>
              <a:t>将</a:t>
            </a:r>
            <a:r>
              <a:rPr lang="en-US" altLang="x-none" sz="2000" b="1" dirty="0">
                <a:solidFill>
                  <a:srgbClr val="008000"/>
                </a:solidFill>
              </a:rPr>
              <a:t>fp</a:t>
            </a:r>
            <a:r>
              <a:rPr lang="zh-CN" altLang="en-US" sz="2000" b="1" dirty="0">
                <a:solidFill>
                  <a:srgbClr val="008000"/>
                </a:solidFill>
              </a:rPr>
              <a:t>移动到距文件首</a:t>
            </a:r>
            <a:r>
              <a:rPr lang="en-US" altLang="x-none" sz="2000" b="1" dirty="0">
                <a:solidFill>
                  <a:srgbClr val="008000"/>
                </a:solidFill>
              </a:rPr>
              <a:t>1</a:t>
            </a:r>
            <a:r>
              <a:rPr lang="zh-CN" altLang="en-US" sz="2000" b="1" dirty="0">
                <a:solidFill>
                  <a:srgbClr val="008000"/>
                </a:solidFill>
              </a:rPr>
              <a:t>字节的位置 </a:t>
            </a:r>
            <a:br>
              <a:rPr lang="zh-CN" altLang="en-US" sz="2000" b="1" dirty="0">
                <a:solidFill>
                  <a:srgbClr val="008000"/>
                </a:solidFill>
              </a:rPr>
            </a:br>
            <a:r>
              <a:rPr lang="zh-CN" altLang="en-US" sz="2000" b="1" dirty="0">
                <a:solidFill>
                  <a:srgbClr val="008000"/>
                </a:solidFill>
              </a:rPr>
              <a:t>	</a:t>
            </a:r>
            <a:r>
              <a:rPr lang="en-US" altLang="x-none" sz="2000" b="1" dirty="0">
                <a:solidFill>
                  <a:srgbClr val="000000"/>
                </a:solidFill>
              </a:rPr>
              <a:t>ch=fgetc(fp);</a:t>
            </a:r>
            <a:br>
              <a:rPr lang="en-US" altLang="x-none" sz="2000" b="1" dirty="0">
                <a:solidFill>
                  <a:srgbClr val="000000"/>
                </a:solidFill>
              </a:rPr>
            </a:br>
            <a:r>
              <a:rPr lang="en-US" altLang="x-none" sz="2000" b="1" dirty="0">
                <a:solidFill>
                  <a:srgbClr val="000000"/>
                </a:solidFill>
              </a:rPr>
              <a:t>	printf(</a:t>
            </a:r>
            <a:r>
              <a:rPr lang="en-US" altLang="x-none" sz="2000" b="1" dirty="0">
                <a:solidFill>
                  <a:srgbClr val="800000"/>
                </a:solidFill>
              </a:rPr>
              <a:t>"%c\n"</a:t>
            </a:r>
            <a:r>
              <a:rPr lang="en-US" altLang="x-none" sz="2000" b="1" dirty="0">
                <a:solidFill>
                  <a:srgbClr val="000000"/>
                </a:solidFill>
              </a:rPr>
              <a:t>,ch);</a:t>
            </a:r>
            <a:br>
              <a:rPr lang="en-US" altLang="x-none" sz="2000" b="1" dirty="0">
                <a:solidFill>
                  <a:srgbClr val="000000"/>
                </a:solidFill>
              </a:rPr>
            </a:br>
            <a:r>
              <a:rPr lang="en-US" altLang="x-none" sz="2000" b="1" dirty="0">
                <a:solidFill>
                  <a:srgbClr val="000000"/>
                </a:solidFill>
              </a:rPr>
              <a:t>	</a:t>
            </a:r>
            <a:endParaRPr lang="zh-CN" altLang="en-US" sz="2000" b="1" dirty="0">
              <a:solidFill>
                <a:srgbClr val="008000"/>
              </a:solidFill>
            </a:endParaRPr>
          </a:p>
        </p:txBody>
      </p:sp>
      <p:sp>
        <p:nvSpPr>
          <p:cNvPr id="35843" name="标题 35842"/>
          <p:cNvSpPr>
            <a:spLocks noGrp="1"/>
          </p:cNvSpPr>
          <p:nvPr>
            <p:ph type="title"/>
          </p:nvPr>
        </p:nvSpPr>
        <p:spPr/>
        <p:txBody>
          <a:bodyPr anchor="ctr"/>
          <a:p>
            <a:r>
              <a:rPr lang="zh-CN" altLang="en-US" b="1" dirty="0"/>
              <a:t>文件更新时注意事项</a:t>
            </a:r>
            <a:r>
              <a:rPr lang="en-US" altLang="x-none" b="1" dirty="0"/>
              <a:t>1-</a:t>
            </a:r>
            <a:r>
              <a:rPr lang="zh-CN" altLang="en-US" b="1" dirty="0"/>
              <a:t>测试程序</a:t>
            </a:r>
            <a:endParaRPr lang="zh-CN" altLang="en-US"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文本占位符 36865"/>
          <p:cNvSpPr>
            <a:spLocks noGrp="1"/>
          </p:cNvSpPr>
          <p:nvPr>
            <p:ph type="body" idx="1"/>
          </p:nvPr>
        </p:nvSpPr>
        <p:spPr>
          <a:xfrm>
            <a:off x="468313" y="1341438"/>
            <a:ext cx="8280400" cy="4611687"/>
          </a:xfrm>
        </p:spPr>
        <p:txBody>
          <a:bodyPr/>
          <a:p>
            <a:pPr>
              <a:lnSpc>
                <a:spcPct val="80000"/>
              </a:lnSpc>
              <a:buNone/>
            </a:pPr>
            <a:r>
              <a:rPr lang="en-US" altLang="x-none" sz="2000" b="1" dirty="0">
                <a:solidFill>
                  <a:srgbClr val="008000"/>
                </a:solidFill>
              </a:rPr>
              <a:t>    </a:t>
            </a:r>
            <a:r>
              <a:rPr lang="en-US" altLang="x-none" sz="2000" b="1" dirty="0">
                <a:solidFill>
                  <a:srgbClr val="000000"/>
                </a:solidFill>
              </a:rPr>
              <a:t>fseek(fp,1L,0);</a:t>
            </a:r>
            <a:endParaRPr lang="en-US" altLang="x-none" sz="2000" b="1" dirty="0">
              <a:solidFill>
                <a:srgbClr val="000000"/>
              </a:solidFill>
            </a:endParaRPr>
          </a:p>
          <a:p>
            <a:pPr>
              <a:lnSpc>
                <a:spcPct val="80000"/>
              </a:lnSpc>
              <a:buNone/>
            </a:pPr>
            <a:r>
              <a:rPr lang="en-US" altLang="x-none" sz="2000" b="1" dirty="0">
                <a:solidFill>
                  <a:srgbClr val="000000"/>
                </a:solidFill>
              </a:rPr>
              <a:t>    fputs("test",fp); //读操作后面要先重新定位再跟写操作 </a:t>
            </a:r>
            <a:endParaRPr lang="en-US" altLang="x-none" sz="2000" b="1" dirty="0">
              <a:solidFill>
                <a:srgbClr val="000000"/>
              </a:solidFill>
            </a:endParaRPr>
          </a:p>
          <a:p>
            <a:pPr>
              <a:lnSpc>
                <a:spcPct val="80000"/>
              </a:lnSpc>
              <a:buNone/>
            </a:pPr>
            <a:r>
              <a:rPr lang="en-US" altLang="x-none" sz="2000" b="1" dirty="0">
                <a:solidFill>
                  <a:srgbClr val="000000"/>
                </a:solidFill>
              </a:rPr>
              <a:t>    ch=fgetc(fp);    //写操作后面紧跟着读操作 </a:t>
            </a:r>
            <a:endParaRPr lang="en-US" altLang="x-none" sz="2000" b="1" dirty="0">
              <a:solidFill>
                <a:srgbClr val="000000"/>
              </a:solidFill>
            </a:endParaRPr>
          </a:p>
          <a:p>
            <a:pPr>
              <a:lnSpc>
                <a:spcPct val="80000"/>
              </a:lnSpc>
              <a:buNone/>
            </a:pPr>
            <a:r>
              <a:rPr lang="en-US" altLang="x-none" sz="2000" b="1" dirty="0">
                <a:solidFill>
                  <a:srgbClr val="000000"/>
                </a:solidFill>
              </a:rPr>
              <a:t>    printf("%c\n",ch);</a:t>
            </a:r>
            <a:endParaRPr lang="en-US" altLang="x-none" sz="2000" b="1" dirty="0">
              <a:solidFill>
                <a:srgbClr val="000000"/>
              </a:solidFill>
            </a:endParaRPr>
          </a:p>
          <a:p>
            <a:pPr>
              <a:lnSpc>
                <a:spcPct val="80000"/>
              </a:lnSpc>
              <a:buNone/>
            </a:pPr>
            <a:r>
              <a:rPr lang="en-US" altLang="x-none" sz="2000" b="1" dirty="0">
                <a:solidFill>
                  <a:srgbClr val="000000"/>
                </a:solidFill>
              </a:rPr>
              <a:t>    fclose(fp);</a:t>
            </a:r>
            <a:endParaRPr lang="en-US" altLang="x-none" sz="2000" b="1" dirty="0">
              <a:solidFill>
                <a:srgbClr val="000000"/>
              </a:solidFill>
            </a:endParaRPr>
          </a:p>
          <a:p>
            <a:pPr>
              <a:lnSpc>
                <a:spcPct val="80000"/>
              </a:lnSpc>
              <a:buNone/>
            </a:pPr>
            <a:r>
              <a:rPr lang="en-US" altLang="x-none" sz="2000" b="1" dirty="0">
                <a:solidFill>
                  <a:srgbClr val="000000"/>
                </a:solidFill>
              </a:rPr>
              <a:t>}</a:t>
            </a:r>
            <a:r>
              <a:rPr lang="en-US" altLang="x-none" sz="2000" b="1" dirty="0">
                <a:solidFill>
                  <a:srgbClr val="008000"/>
                </a:solidFill>
              </a:rPr>
              <a:t> </a:t>
            </a:r>
            <a:endParaRPr lang="en-US" altLang="x-none" sz="2000" b="1" dirty="0">
              <a:solidFill>
                <a:srgbClr val="008000"/>
              </a:solidFill>
            </a:endParaRPr>
          </a:p>
          <a:p>
            <a:pPr>
              <a:lnSpc>
                <a:spcPct val="80000"/>
              </a:lnSpc>
            </a:pPr>
            <a:r>
              <a:rPr lang="zh-CN" altLang="en-US" sz="2000" b="1" dirty="0">
                <a:solidFill>
                  <a:srgbClr val="000000"/>
                </a:solidFill>
              </a:rPr>
              <a:t>假设工程已经存在文件</a:t>
            </a:r>
            <a:r>
              <a:rPr lang="en-US" altLang="x-none" sz="2000" b="1" dirty="0">
                <a:solidFill>
                  <a:srgbClr val="000000"/>
                </a:solidFill>
              </a:rPr>
              <a:t>test.txt</a:t>
            </a:r>
            <a:r>
              <a:rPr lang="zh-CN" altLang="en-US" sz="2000" b="1" dirty="0">
                <a:solidFill>
                  <a:srgbClr val="000000"/>
                </a:solidFill>
              </a:rPr>
              <a:t>，文件中含有字符串</a:t>
            </a:r>
            <a:r>
              <a:rPr lang="en-US" altLang="x-none" sz="2000" b="1" dirty="0">
                <a:solidFill>
                  <a:srgbClr val="000000"/>
                </a:solidFill>
              </a:rPr>
              <a:t>"ABCDEFGH"</a:t>
            </a:r>
            <a:r>
              <a:rPr lang="zh-CN" altLang="en-US" sz="2000" b="1" dirty="0">
                <a:solidFill>
                  <a:srgbClr val="000000"/>
                </a:solidFill>
              </a:rPr>
              <a:t>。</a:t>
            </a:r>
            <a:endParaRPr lang="zh-CN" altLang="en-US" sz="2000" b="1" dirty="0">
              <a:solidFill>
                <a:srgbClr val="000000"/>
              </a:solidFill>
            </a:endParaRPr>
          </a:p>
          <a:p>
            <a:pPr>
              <a:lnSpc>
                <a:spcPct val="80000"/>
              </a:lnSpc>
            </a:pPr>
            <a:r>
              <a:rPr lang="zh-CN" altLang="en-US" sz="2000" b="1" dirty="0">
                <a:solidFill>
                  <a:srgbClr val="000000"/>
                </a:solidFill>
              </a:rPr>
              <a:t>则上述程序执行结果为</a:t>
            </a:r>
            <a:r>
              <a:rPr lang="en-US" altLang="x-none" sz="2000" b="1" dirty="0">
                <a:solidFill>
                  <a:srgbClr val="000000"/>
                </a:solidFill>
              </a:rPr>
              <a:t>:</a:t>
            </a:r>
            <a:endParaRPr lang="en-US" altLang="x-none" sz="2000" b="1" dirty="0">
              <a:solidFill>
                <a:srgbClr val="000000"/>
              </a:solidFill>
            </a:endParaRPr>
          </a:p>
          <a:p>
            <a:pPr>
              <a:lnSpc>
                <a:spcPct val="80000"/>
              </a:lnSpc>
              <a:buNone/>
            </a:pPr>
            <a:r>
              <a:rPr lang="en-US" altLang="x-none" sz="2000" b="1" dirty="0">
                <a:solidFill>
                  <a:srgbClr val="000000"/>
                </a:solidFill>
              </a:rPr>
              <a:t>	B</a:t>
            </a:r>
            <a:br>
              <a:rPr lang="en-US" altLang="x-none" sz="2000" b="1" dirty="0">
                <a:solidFill>
                  <a:srgbClr val="000000"/>
                </a:solidFill>
              </a:rPr>
            </a:br>
            <a:r>
              <a:rPr lang="en-US" altLang="x-none" sz="2000" b="1" dirty="0">
                <a:solidFill>
                  <a:srgbClr val="000000"/>
                </a:solidFill>
              </a:rPr>
              <a:t>F</a:t>
            </a:r>
            <a:br>
              <a:rPr lang="en-US" altLang="x-none" sz="2000" b="1" dirty="0">
                <a:solidFill>
                  <a:srgbClr val="000000"/>
                </a:solidFill>
              </a:rPr>
            </a:br>
            <a:r>
              <a:rPr lang="zh-CN" altLang="en-US" sz="2000" b="1" dirty="0">
                <a:solidFill>
                  <a:srgbClr val="000000"/>
                </a:solidFill>
              </a:rPr>
              <a:t>请按任意键继续</a:t>
            </a:r>
            <a:r>
              <a:rPr lang="en-US" altLang="x-none" sz="2000" b="1" dirty="0">
                <a:solidFill>
                  <a:srgbClr val="000000"/>
                </a:solidFill>
              </a:rPr>
              <a:t>. . .</a:t>
            </a:r>
            <a:r>
              <a:rPr lang="zh-CN" altLang="en-US" sz="2000" b="1" dirty="0">
                <a:solidFill>
                  <a:srgbClr val="000000"/>
                </a:solidFill>
              </a:rPr>
              <a:t>文件中内容为</a:t>
            </a:r>
            <a:r>
              <a:rPr lang="en-US" altLang="x-none" sz="2000" b="1" dirty="0">
                <a:solidFill>
                  <a:srgbClr val="000000"/>
                </a:solidFill>
              </a:rPr>
              <a:t>"ABtestFH"</a:t>
            </a:r>
            <a:r>
              <a:rPr lang="zh-CN" altLang="en-US" sz="2000" b="1" dirty="0">
                <a:solidFill>
                  <a:srgbClr val="000000"/>
                </a:solidFill>
              </a:rPr>
              <a:t>。</a:t>
            </a:r>
            <a:endParaRPr lang="zh-CN" altLang="en-US" sz="2000" b="1" dirty="0">
              <a:solidFill>
                <a:srgbClr val="000000"/>
              </a:solidFill>
            </a:endParaRPr>
          </a:p>
          <a:p>
            <a:pPr>
              <a:lnSpc>
                <a:spcPct val="80000"/>
              </a:lnSpc>
            </a:pPr>
            <a:r>
              <a:rPr lang="zh-CN" altLang="en-US" sz="2000" b="1" dirty="0">
                <a:solidFill>
                  <a:srgbClr val="000000"/>
                </a:solidFill>
              </a:rPr>
              <a:t>与预想结果相同，因此读取到字符</a:t>
            </a:r>
            <a:r>
              <a:rPr lang="en-US" altLang="x-none" sz="2000" b="1" dirty="0">
                <a:solidFill>
                  <a:srgbClr val="000000"/>
                </a:solidFill>
              </a:rPr>
              <a:t>'B'</a:t>
            </a:r>
            <a:r>
              <a:rPr lang="zh-CN" altLang="en-US" sz="2000" b="1" dirty="0">
                <a:solidFill>
                  <a:srgbClr val="000000"/>
                </a:solidFill>
              </a:rPr>
              <a:t>后，再将位置指针置到距文件首</a:t>
            </a:r>
            <a:r>
              <a:rPr lang="en-US" altLang="x-none" sz="2000" b="1" dirty="0">
                <a:solidFill>
                  <a:srgbClr val="000000"/>
                </a:solidFill>
              </a:rPr>
              <a:t>1</a:t>
            </a:r>
            <a:r>
              <a:rPr lang="zh-CN" altLang="en-US" sz="2000" b="1" dirty="0">
                <a:solidFill>
                  <a:srgbClr val="000000"/>
                </a:solidFill>
              </a:rPr>
              <a:t>字节处，即字符</a:t>
            </a:r>
            <a:r>
              <a:rPr lang="en-US" altLang="x-none" sz="2000" b="1" dirty="0">
                <a:solidFill>
                  <a:srgbClr val="000000"/>
                </a:solidFill>
              </a:rPr>
              <a:t>'B'</a:t>
            </a:r>
            <a:r>
              <a:rPr lang="zh-CN" altLang="en-US" sz="2000" b="1" dirty="0">
                <a:solidFill>
                  <a:srgbClr val="000000"/>
                </a:solidFill>
              </a:rPr>
              <a:t>处，写入</a:t>
            </a:r>
            <a:r>
              <a:rPr lang="en-US" altLang="x-none" sz="2000" b="1" dirty="0">
                <a:solidFill>
                  <a:srgbClr val="000000"/>
                </a:solidFill>
              </a:rPr>
              <a:t>"test"</a:t>
            </a:r>
            <a:r>
              <a:rPr lang="zh-CN" altLang="en-US" sz="2000" b="1" dirty="0">
                <a:solidFill>
                  <a:srgbClr val="000000"/>
                </a:solidFill>
              </a:rPr>
              <a:t>后，会覆盖掉</a:t>
            </a:r>
            <a:r>
              <a:rPr lang="en-US" altLang="x-none" sz="2000" b="1" dirty="0">
                <a:solidFill>
                  <a:srgbClr val="000000"/>
                </a:solidFill>
              </a:rPr>
              <a:t>"BCDE",</a:t>
            </a:r>
            <a:r>
              <a:rPr lang="zh-CN" altLang="en-US" sz="2000" b="1" dirty="0">
                <a:solidFill>
                  <a:srgbClr val="000000"/>
                </a:solidFill>
              </a:rPr>
              <a:t>写完后位置指针指向字符</a:t>
            </a:r>
            <a:r>
              <a:rPr lang="en-US" altLang="x-none" sz="2000" b="1" dirty="0">
                <a:solidFill>
                  <a:srgbClr val="000000"/>
                </a:solidFill>
              </a:rPr>
              <a:t>'F'</a:t>
            </a:r>
            <a:r>
              <a:rPr lang="zh-CN" altLang="en-US" sz="2000" b="1" dirty="0">
                <a:solidFill>
                  <a:srgbClr val="000000"/>
                </a:solidFill>
              </a:rPr>
              <a:t>，因此此时进行读操作，得到的结果是</a:t>
            </a:r>
            <a:r>
              <a:rPr lang="en-US" altLang="x-none" sz="2000" b="1" dirty="0">
                <a:solidFill>
                  <a:srgbClr val="000000"/>
                </a:solidFill>
              </a:rPr>
              <a:t>'F'</a:t>
            </a:r>
            <a:r>
              <a:rPr lang="zh-CN" altLang="en-US" sz="2000" b="1" dirty="0">
                <a:solidFill>
                  <a:srgbClr val="000000"/>
                </a:solidFill>
              </a:rPr>
              <a:t>。</a:t>
            </a:r>
            <a:endParaRPr lang="zh-CN" altLang="en-US" sz="2000" b="1" dirty="0">
              <a:solidFill>
                <a:srgbClr val="000000"/>
              </a:solidFill>
            </a:endParaRPr>
          </a:p>
        </p:txBody>
      </p:sp>
      <p:sp>
        <p:nvSpPr>
          <p:cNvPr id="36867" name="标题 36866"/>
          <p:cNvSpPr>
            <a:spLocks noGrp="1"/>
          </p:cNvSpPr>
          <p:nvPr>
            <p:ph type="title"/>
          </p:nvPr>
        </p:nvSpPr>
        <p:spPr/>
        <p:txBody>
          <a:bodyPr anchor="ctr"/>
          <a:p>
            <a:r>
              <a:rPr lang="zh-CN" altLang="en-US" b="1" dirty="0"/>
              <a:t>文件更新时注意事项</a:t>
            </a:r>
            <a:r>
              <a:rPr lang="en-US" altLang="x-none" b="1" dirty="0"/>
              <a:t>1-</a:t>
            </a:r>
            <a:r>
              <a:rPr lang="zh-CN" altLang="en-US" b="1" dirty="0"/>
              <a:t>测试程序</a:t>
            </a:r>
            <a:endParaRPr lang="zh-CN" altLang="en-US"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文本占位符 37889"/>
          <p:cNvSpPr>
            <a:spLocks noGrp="1"/>
          </p:cNvSpPr>
          <p:nvPr>
            <p:ph type="body" idx="1"/>
          </p:nvPr>
        </p:nvSpPr>
        <p:spPr>
          <a:xfrm>
            <a:off x="468313" y="1341438"/>
            <a:ext cx="8280400" cy="4611687"/>
          </a:xfrm>
        </p:spPr>
        <p:txBody>
          <a:bodyPr/>
          <a:p>
            <a:pPr>
              <a:lnSpc>
                <a:spcPct val="90000"/>
              </a:lnSpc>
            </a:pPr>
            <a:r>
              <a:rPr lang="zh-CN" altLang="en-US" b="1" dirty="0"/>
              <a:t>但是如果将</a:t>
            </a:r>
            <a:r>
              <a:rPr lang="en-US" altLang="x-none" b="1" dirty="0"/>
              <a:t>fseek(fp,</a:t>
            </a:r>
            <a:r>
              <a:rPr lang="zh-CN" altLang="en-US" b="1" dirty="0"/>
              <a:t>1</a:t>
            </a:r>
            <a:r>
              <a:rPr lang="en-US" altLang="x-none" b="1" dirty="0"/>
              <a:t>L,0);</a:t>
            </a:r>
            <a:r>
              <a:rPr lang="zh-CN" altLang="en-US" b="1" dirty="0"/>
              <a:t>这句注释掉，则执行结果为</a:t>
            </a:r>
            <a:r>
              <a:rPr lang="en-US" altLang="x-none" b="1" dirty="0"/>
              <a:t>:</a:t>
            </a:r>
            <a:endParaRPr lang="en-US" altLang="x-none" b="1" dirty="0"/>
          </a:p>
          <a:p>
            <a:pPr>
              <a:lnSpc>
                <a:spcPct val="90000"/>
              </a:lnSpc>
              <a:buNone/>
            </a:pPr>
            <a:r>
              <a:rPr lang="en-US" altLang="x-none" b="1" dirty="0"/>
              <a:t>	B</a:t>
            </a:r>
            <a:br>
              <a:rPr lang="en-US" altLang="x-none" b="1" dirty="0"/>
            </a:br>
            <a:r>
              <a:rPr lang="en-US" altLang="x-none" b="1" dirty="0"/>
              <a:t>G</a:t>
            </a:r>
            <a:br>
              <a:rPr lang="en-US" altLang="x-none" b="1" dirty="0"/>
            </a:br>
            <a:r>
              <a:rPr lang="zh-CN" altLang="en-US" b="1" dirty="0"/>
              <a:t>请按任意键继续</a:t>
            </a:r>
            <a:r>
              <a:rPr lang="en-US" altLang="x-none" b="1" dirty="0"/>
              <a:t>. . .</a:t>
            </a:r>
            <a:endParaRPr lang="en-US" altLang="x-none" b="1" dirty="0"/>
          </a:p>
          <a:p>
            <a:pPr>
              <a:lnSpc>
                <a:spcPct val="90000"/>
              </a:lnSpc>
              <a:buNone/>
            </a:pPr>
            <a:r>
              <a:rPr lang="zh-CN" altLang="en-US" b="1" dirty="0"/>
              <a:t>	文件中的内容为</a:t>
            </a:r>
            <a:r>
              <a:rPr lang="en-US" altLang="x-none" b="1" dirty="0"/>
              <a:t>"ABCDEFGH"</a:t>
            </a:r>
            <a:r>
              <a:rPr lang="zh-CN" altLang="en-US" b="1" dirty="0"/>
              <a:t>。</a:t>
            </a:r>
            <a:endParaRPr lang="zh-CN" altLang="en-US" b="1" dirty="0"/>
          </a:p>
          <a:p>
            <a:pPr>
              <a:lnSpc>
                <a:spcPct val="90000"/>
              </a:lnSpc>
            </a:pPr>
            <a:r>
              <a:rPr lang="zh-CN" altLang="en-US" b="1" dirty="0"/>
              <a:t>注释掉</a:t>
            </a:r>
            <a:r>
              <a:rPr lang="en-US" altLang="x-none" b="1" dirty="0"/>
              <a:t>fseek</a:t>
            </a:r>
            <a:r>
              <a:rPr lang="zh-CN" altLang="en-US" b="1" dirty="0"/>
              <a:t>一句后，读取完字符</a:t>
            </a:r>
            <a:r>
              <a:rPr lang="en-US" altLang="x-none" b="1" dirty="0"/>
              <a:t>'B'</a:t>
            </a:r>
            <a:r>
              <a:rPr lang="zh-CN" altLang="en-US" b="1" dirty="0"/>
              <a:t>后，位置指针指向字符</a:t>
            </a:r>
            <a:r>
              <a:rPr lang="en-US" altLang="x-none" b="1" dirty="0"/>
              <a:t>'C'</a:t>
            </a:r>
            <a:r>
              <a:rPr lang="zh-CN" altLang="en-US" b="1" dirty="0"/>
              <a:t>，再进行写操作，位置指针会向后移动</a:t>
            </a:r>
            <a:r>
              <a:rPr lang="en-US" altLang="x-none" b="1" dirty="0"/>
              <a:t>4</a:t>
            </a:r>
            <a:r>
              <a:rPr lang="zh-CN" altLang="en-US" b="1" dirty="0"/>
              <a:t>个字节的位置，指向字符</a:t>
            </a:r>
            <a:r>
              <a:rPr lang="en-US" altLang="x-none" b="1" dirty="0"/>
              <a:t>'G'</a:t>
            </a:r>
            <a:r>
              <a:rPr lang="zh-CN" altLang="en-US" b="1" dirty="0"/>
              <a:t>，因此第二次读取的输出结果为</a:t>
            </a:r>
            <a:r>
              <a:rPr lang="en-US" altLang="x-none" b="1" dirty="0"/>
              <a:t>'G'</a:t>
            </a:r>
            <a:r>
              <a:rPr lang="zh-CN" altLang="en-US" b="1" dirty="0"/>
              <a:t>。但是文件中的内容没有被改写，相当于这次写操作是无效操作。</a:t>
            </a:r>
            <a:endParaRPr lang="zh-CN" altLang="en-US" b="1" dirty="0"/>
          </a:p>
        </p:txBody>
      </p:sp>
      <p:sp>
        <p:nvSpPr>
          <p:cNvPr id="37891" name="标题 37890"/>
          <p:cNvSpPr>
            <a:spLocks noGrp="1"/>
          </p:cNvSpPr>
          <p:nvPr>
            <p:ph type="title"/>
          </p:nvPr>
        </p:nvSpPr>
        <p:spPr/>
        <p:txBody>
          <a:bodyPr anchor="ctr"/>
          <a:p>
            <a:r>
              <a:rPr lang="zh-CN" altLang="en-US" b="1" dirty="0"/>
              <a:t>文件更新时注意事项</a:t>
            </a:r>
            <a:r>
              <a:rPr lang="en-US" altLang="x-none" b="1" dirty="0"/>
              <a:t>1-</a:t>
            </a:r>
            <a:r>
              <a:rPr lang="zh-CN" altLang="en-US" b="1" dirty="0"/>
              <a:t>测试程序</a:t>
            </a:r>
            <a:endParaRPr lang="zh-CN" altLang="en-US"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38913"/>
          <p:cNvSpPr>
            <a:spLocks noGrp="1"/>
          </p:cNvSpPr>
          <p:nvPr>
            <p:ph type="title"/>
          </p:nvPr>
        </p:nvSpPr>
        <p:spPr/>
        <p:txBody>
          <a:bodyPr anchor="ctr"/>
          <a:p>
            <a:r>
              <a:rPr lang="zh-CN" altLang="en-US" b="1" dirty="0">
                <a:latin typeface="宋体" panose="02010600030101010101" pitchFamily="2" charset="-122"/>
              </a:rPr>
              <a:t>文件更新注意事项</a:t>
            </a:r>
            <a:r>
              <a:rPr lang="en-US" altLang="x-none" b="1" dirty="0">
                <a:latin typeface="宋体" panose="02010600030101010101" pitchFamily="2" charset="-122"/>
              </a:rPr>
              <a:t>2-</a:t>
            </a:r>
            <a:r>
              <a:rPr lang="zh-CN" altLang="en-US" b="1" dirty="0">
                <a:latin typeface="宋体" panose="02010600030101010101" pitchFamily="2" charset="-122"/>
              </a:rPr>
              <a:t>死循环</a:t>
            </a:r>
            <a:endParaRPr lang="zh-CN" altLang="en-US" b="1" dirty="0"/>
          </a:p>
        </p:txBody>
      </p:sp>
      <p:sp>
        <p:nvSpPr>
          <p:cNvPr id="38915" name="文本占位符 38914"/>
          <p:cNvSpPr>
            <a:spLocks noGrp="1"/>
          </p:cNvSpPr>
          <p:nvPr>
            <p:ph type="body" idx="1"/>
          </p:nvPr>
        </p:nvSpPr>
        <p:spPr>
          <a:xfrm>
            <a:off x="684213" y="1196975"/>
            <a:ext cx="8135937" cy="5256213"/>
          </a:xfrm>
        </p:spPr>
        <p:txBody>
          <a:bodyPr/>
          <a:p>
            <a:pPr>
              <a:lnSpc>
                <a:spcPct val="80000"/>
              </a:lnSpc>
              <a:buNone/>
            </a:pPr>
            <a:r>
              <a:rPr lang="en-US" altLang="x-none" sz="2000" b="1" dirty="0"/>
              <a:t>//测试程序，当更新文件时，常出现死循环的问题。 </a:t>
            </a:r>
            <a:endParaRPr lang="en-US" altLang="x-none" sz="2000" b="1" dirty="0"/>
          </a:p>
          <a:p>
            <a:pPr>
              <a:lnSpc>
                <a:spcPct val="80000"/>
              </a:lnSpc>
              <a:buNone/>
            </a:pPr>
            <a:r>
              <a:rPr lang="en-US" altLang="x-none" sz="2000" b="1" dirty="0"/>
              <a:t>//更新一个文本文件，将其中所有出现的字符'c'变为'd'</a:t>
            </a:r>
            <a:endParaRPr lang="en-US" altLang="x-none" sz="2000" b="1" dirty="0"/>
          </a:p>
          <a:p>
            <a:pPr>
              <a:lnSpc>
                <a:spcPct val="80000"/>
              </a:lnSpc>
              <a:buNone/>
            </a:pPr>
            <a:r>
              <a:rPr lang="en-US" altLang="x-none" sz="2000" b="1" dirty="0"/>
              <a:t>#include"stdio.h"</a:t>
            </a:r>
            <a:endParaRPr lang="en-US" altLang="x-none" sz="2000" b="1" dirty="0"/>
          </a:p>
          <a:p>
            <a:pPr>
              <a:lnSpc>
                <a:spcPct val="80000"/>
              </a:lnSpc>
              <a:buNone/>
            </a:pPr>
            <a:r>
              <a:rPr lang="en-US" altLang="x-none" sz="2000" b="1" dirty="0"/>
              <a:t>int main()</a:t>
            </a:r>
            <a:endParaRPr lang="en-US" altLang="x-none" sz="2000" b="1" dirty="0"/>
          </a:p>
          <a:p>
            <a:pPr>
              <a:lnSpc>
                <a:spcPct val="80000"/>
              </a:lnSpc>
              <a:buNone/>
            </a:pPr>
            <a:r>
              <a:rPr lang="en-US" altLang="x-none" sz="2000" b="1" dirty="0"/>
              <a:t>{  FILE *fp;</a:t>
            </a:r>
            <a:endParaRPr lang="en-US" altLang="x-none" sz="2000" b="1" dirty="0"/>
          </a:p>
          <a:p>
            <a:pPr>
              <a:lnSpc>
                <a:spcPct val="80000"/>
              </a:lnSpc>
              <a:buNone/>
            </a:pPr>
            <a:r>
              <a:rPr lang="en-US" altLang="x-none" sz="2000" b="1" dirty="0"/>
              <a:t>    char ch;</a:t>
            </a:r>
            <a:endParaRPr lang="en-US" altLang="x-none" sz="2000" b="1" dirty="0"/>
          </a:p>
          <a:p>
            <a:pPr>
              <a:lnSpc>
                <a:spcPct val="80000"/>
              </a:lnSpc>
              <a:buNone/>
            </a:pPr>
            <a:r>
              <a:rPr lang="en-US" altLang="x-none" sz="2000" b="1" dirty="0"/>
              <a:t>    if((fp=fopen("file.txt","r</a:t>
            </a:r>
            <a:r>
              <a:rPr lang="zh-CN" altLang="en-US" sz="2000" b="1" dirty="0"/>
              <a:t>t</a:t>
            </a:r>
            <a:r>
              <a:rPr lang="en-US" altLang="x-none" sz="2000" b="1" dirty="0"/>
              <a:t>+")) ==NULL)</a:t>
            </a:r>
            <a:endParaRPr lang="en-US" altLang="x-none" sz="2000" b="1" dirty="0"/>
          </a:p>
          <a:p>
            <a:pPr>
              <a:lnSpc>
                <a:spcPct val="80000"/>
              </a:lnSpc>
              <a:buNone/>
            </a:pPr>
            <a:r>
              <a:rPr lang="en-US" altLang="x-none" sz="2000" b="1" dirty="0"/>
              <a:t>         printf("Check File Path!\n");</a:t>
            </a:r>
            <a:endParaRPr lang="en-US" altLang="x-none" sz="2000" b="1" dirty="0"/>
          </a:p>
          <a:p>
            <a:pPr>
              <a:lnSpc>
                <a:spcPct val="80000"/>
              </a:lnSpc>
              <a:buNone/>
            </a:pPr>
            <a:r>
              <a:rPr lang="en-US" altLang="x-none" sz="2000" b="1" dirty="0"/>
              <a:t>    else {</a:t>
            </a:r>
            <a:endParaRPr lang="en-US" altLang="x-none" sz="2000" b="1" dirty="0"/>
          </a:p>
          <a:p>
            <a:pPr>
              <a:lnSpc>
                <a:spcPct val="80000"/>
              </a:lnSpc>
              <a:buNone/>
            </a:pPr>
            <a:r>
              <a:rPr lang="en-US" altLang="x-none" sz="2000" b="1" dirty="0"/>
              <a:t>      ch=fgetc(fp);</a:t>
            </a:r>
            <a:endParaRPr lang="en-US" altLang="x-none" sz="2000" b="1" dirty="0"/>
          </a:p>
          <a:p>
            <a:pPr>
              <a:lnSpc>
                <a:spcPct val="80000"/>
              </a:lnSpc>
              <a:buNone/>
            </a:pPr>
            <a:r>
              <a:rPr lang="en-US" altLang="x-none" sz="2000" b="1" dirty="0"/>
              <a:t>      while(!feof(fp))</a:t>
            </a:r>
            <a:endParaRPr lang="en-US" altLang="x-none" sz="2000" b="1" dirty="0"/>
          </a:p>
          <a:p>
            <a:pPr>
              <a:lnSpc>
                <a:spcPct val="80000"/>
              </a:lnSpc>
              <a:buNone/>
            </a:pPr>
            <a:r>
              <a:rPr lang="en-US" altLang="x-none" sz="2000" b="1" dirty="0"/>
              <a:t>      {</a:t>
            </a:r>
            <a:endParaRPr lang="en-US" altLang="x-none" sz="2000" b="1" dirty="0"/>
          </a:p>
          <a:p>
            <a:pPr>
              <a:lnSpc>
                <a:spcPct val="80000"/>
              </a:lnSpc>
              <a:buNone/>
            </a:pPr>
            <a:r>
              <a:rPr lang="en-US" altLang="x-none" sz="2000" b="1" dirty="0"/>
              <a:t>         if(ch == 'c') {</a:t>
            </a:r>
            <a:endParaRPr lang="en-US" altLang="x-none" sz="2000" b="1" dirty="0"/>
          </a:p>
          <a:p>
            <a:pPr>
              <a:lnSpc>
                <a:spcPct val="80000"/>
              </a:lnSpc>
              <a:buNone/>
            </a:pPr>
            <a:r>
              <a:rPr lang="en-US" altLang="x-none" sz="2000" b="1" dirty="0"/>
              <a:t>            printf("c");//跟踪 </a:t>
            </a:r>
            <a:endParaRPr lang="en-US" altLang="x-none" sz="2000" b="1" dirty="0"/>
          </a:p>
          <a:p>
            <a:pPr>
              <a:lnSpc>
                <a:spcPct val="80000"/>
              </a:lnSpc>
              <a:buNone/>
            </a:pPr>
            <a:r>
              <a:rPr lang="en-US" altLang="x-none" sz="2000" b="1" dirty="0"/>
              <a:t> 	      ch='d';</a:t>
            </a:r>
            <a:endParaRPr lang="en-US" altLang="x-none" sz="2000" b="1" dirty="0"/>
          </a:p>
          <a:p>
            <a:pPr>
              <a:lnSpc>
                <a:spcPct val="80000"/>
              </a:lnSpc>
              <a:buNone/>
            </a:pPr>
            <a:r>
              <a:rPr lang="en-US" altLang="x-none" sz="2000" b="1" dirty="0"/>
              <a:t>            fseek(fp,-1L,1);//回上一位            </a:t>
            </a:r>
            <a:endParaRPr lang="en-US" altLang="x-none" sz="2000" b="1" dirty="0"/>
          </a:p>
          <a:p>
            <a:pPr>
              <a:lnSpc>
                <a:spcPct val="80000"/>
              </a:lnSpc>
              <a:buNone/>
            </a:pPr>
            <a:r>
              <a:rPr lang="en-US" altLang="x-none" sz="2000" b="1" dirty="0"/>
              <a:t>            fputc(ch,fp);</a:t>
            </a:r>
            <a:endParaRPr lang="en-US" altLang="x-none" sz="2000"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40961"/>
          <p:cNvSpPr>
            <a:spLocks noGrp="1"/>
          </p:cNvSpPr>
          <p:nvPr>
            <p:ph type="title"/>
          </p:nvPr>
        </p:nvSpPr>
        <p:spPr/>
        <p:txBody>
          <a:bodyPr anchor="ctr"/>
          <a:p>
            <a:r>
              <a:rPr lang="zh-CN" altLang="en-US" b="1" dirty="0">
                <a:latin typeface="宋体" panose="02010600030101010101" pitchFamily="2" charset="-122"/>
              </a:rPr>
              <a:t>文件更新注意事项</a:t>
            </a:r>
            <a:r>
              <a:rPr lang="en-US" altLang="x-none" b="1" dirty="0">
                <a:latin typeface="宋体" panose="02010600030101010101" pitchFamily="2" charset="-122"/>
              </a:rPr>
              <a:t>2-</a:t>
            </a:r>
            <a:r>
              <a:rPr lang="zh-CN" altLang="en-US" b="1" dirty="0">
                <a:latin typeface="宋体" panose="02010600030101010101" pitchFamily="2" charset="-122"/>
              </a:rPr>
              <a:t>死循环</a:t>
            </a:r>
            <a:endParaRPr lang="zh-CN" altLang="en-US" b="1" dirty="0"/>
          </a:p>
        </p:txBody>
      </p:sp>
      <p:sp>
        <p:nvSpPr>
          <p:cNvPr id="40963" name="文本占位符 40962"/>
          <p:cNvSpPr>
            <a:spLocks noGrp="1"/>
          </p:cNvSpPr>
          <p:nvPr>
            <p:ph type="body" idx="1"/>
          </p:nvPr>
        </p:nvSpPr>
        <p:spPr>
          <a:xfrm>
            <a:off x="684213" y="1196975"/>
            <a:ext cx="8135937" cy="5256213"/>
          </a:xfrm>
        </p:spPr>
        <p:txBody>
          <a:bodyPr/>
          <a:p>
            <a:pPr>
              <a:lnSpc>
                <a:spcPct val="80000"/>
              </a:lnSpc>
              <a:buNone/>
            </a:pPr>
            <a:r>
              <a:rPr lang="en-US" altLang="x-none" sz="2000" b="1" dirty="0"/>
              <a:t>            fseek(fp,0L,1); //若无这一句，就死循环</a:t>
            </a:r>
            <a:endParaRPr lang="en-US" altLang="x-none" sz="2000" b="1" dirty="0"/>
          </a:p>
          <a:p>
            <a:pPr>
              <a:lnSpc>
                <a:spcPct val="80000"/>
              </a:lnSpc>
              <a:buNone/>
            </a:pPr>
            <a:r>
              <a:rPr lang="en-US" altLang="x-none" sz="2000" b="1" dirty="0"/>
              <a:t>            //fflush(fp); //起的作用和上一句一样</a:t>
            </a:r>
            <a:endParaRPr lang="en-US" altLang="x-none" sz="2000" b="1" dirty="0"/>
          </a:p>
          <a:p>
            <a:pPr>
              <a:lnSpc>
                <a:spcPct val="80000"/>
              </a:lnSpc>
              <a:buNone/>
            </a:pPr>
            <a:r>
              <a:rPr lang="en-US" altLang="x-none" sz="2000" b="1" dirty="0"/>
              <a:t>           }//end if ch=='c'</a:t>
            </a:r>
            <a:endParaRPr lang="en-US" altLang="x-none" sz="2000" b="1" dirty="0"/>
          </a:p>
          <a:p>
            <a:pPr>
              <a:lnSpc>
                <a:spcPct val="80000"/>
              </a:lnSpc>
              <a:buNone/>
            </a:pPr>
            <a:r>
              <a:rPr lang="en-US" altLang="x-none" sz="2000" b="1" dirty="0"/>
              <a:t>         ch=fgetc(fp);</a:t>
            </a:r>
            <a:endParaRPr lang="en-US" altLang="x-none" sz="2000" b="1" dirty="0"/>
          </a:p>
          <a:p>
            <a:pPr>
              <a:lnSpc>
                <a:spcPct val="80000"/>
              </a:lnSpc>
              <a:buNone/>
            </a:pPr>
            <a:r>
              <a:rPr lang="en-US" altLang="x-none" sz="2000" b="1" dirty="0"/>
              <a:t>      }//end while</a:t>
            </a:r>
            <a:endParaRPr lang="en-US" altLang="x-none" sz="2000" b="1" dirty="0"/>
          </a:p>
          <a:p>
            <a:pPr>
              <a:lnSpc>
                <a:spcPct val="80000"/>
              </a:lnSpc>
              <a:buNone/>
            </a:pPr>
            <a:r>
              <a:rPr lang="en-US" altLang="x-none" sz="2000" b="1" dirty="0"/>
              <a:t>      fclose(fp);</a:t>
            </a:r>
            <a:endParaRPr lang="en-US" altLang="x-none" sz="2000" b="1" dirty="0"/>
          </a:p>
          <a:p>
            <a:pPr>
              <a:lnSpc>
                <a:spcPct val="80000"/>
              </a:lnSpc>
              <a:buNone/>
            </a:pPr>
            <a:r>
              <a:rPr lang="en-US" altLang="x-none" sz="2000" b="1" dirty="0"/>
              <a:t>    }//end else 文件打开成功！  </a:t>
            </a:r>
            <a:endParaRPr lang="en-US" altLang="x-none" sz="2000" b="1" dirty="0"/>
          </a:p>
          <a:p>
            <a:pPr>
              <a:lnSpc>
                <a:spcPct val="80000"/>
              </a:lnSpc>
              <a:buNone/>
            </a:pPr>
            <a:r>
              <a:rPr lang="en-US" altLang="x-none" sz="2000" b="1" dirty="0"/>
              <a:t>    system("pause");</a:t>
            </a:r>
            <a:endParaRPr lang="en-US" altLang="x-none" sz="2000" b="1" dirty="0"/>
          </a:p>
          <a:p>
            <a:pPr>
              <a:lnSpc>
                <a:spcPct val="80000"/>
              </a:lnSpc>
              <a:buNone/>
            </a:pPr>
            <a:r>
              <a:rPr lang="en-US" altLang="x-none" sz="2000" b="1" dirty="0"/>
              <a:t>    return 0;</a:t>
            </a:r>
            <a:endParaRPr lang="en-US" altLang="x-none" sz="2000" b="1" dirty="0"/>
          </a:p>
          <a:p>
            <a:pPr>
              <a:lnSpc>
                <a:spcPct val="80000"/>
              </a:lnSpc>
              <a:buNone/>
            </a:pPr>
            <a:r>
              <a:rPr lang="en-US" altLang="x-none" sz="2000" b="1" dirty="0"/>
              <a:t>}</a:t>
            </a:r>
            <a:endParaRPr lang="en-US" altLang="x-none" sz="2000" b="1" dirty="0"/>
          </a:p>
          <a:p>
            <a:pPr>
              <a:lnSpc>
                <a:spcPct val="80000"/>
              </a:lnSpc>
              <a:buNone/>
            </a:pPr>
            <a:endParaRPr lang="zh-CN" altLang="en-US" sz="2000" b="1" dirty="0"/>
          </a:p>
          <a:p>
            <a:pPr>
              <a:lnSpc>
                <a:spcPct val="80000"/>
              </a:lnSpc>
              <a:buNone/>
            </a:pPr>
            <a:r>
              <a:rPr lang="zh-CN" altLang="en-US" sz="2000" b="1" dirty="0"/>
              <a:t>结论：</a:t>
            </a:r>
            <a:endParaRPr lang="zh-CN" altLang="en-US" sz="2000" b="1" dirty="0"/>
          </a:p>
        </p:txBody>
      </p:sp>
      <p:sp>
        <p:nvSpPr>
          <p:cNvPr id="40964" name="五边形 40963"/>
          <p:cNvSpPr/>
          <p:nvPr/>
        </p:nvSpPr>
        <p:spPr>
          <a:xfrm flipH="1">
            <a:off x="1042988" y="4797425"/>
            <a:ext cx="6840537" cy="936625"/>
          </a:xfrm>
          <a:prstGeom prst="homePlate">
            <a:avLst>
              <a:gd name="adj" fmla="val 120911"/>
            </a:avLst>
          </a:prstGeom>
          <a:solidFill>
            <a:srgbClr val="FFFF66"/>
          </a:solidFill>
          <a:ln w="9525" cap="flat" cmpd="sng">
            <a:solidFill>
              <a:schemeClr val="tx1"/>
            </a:solidFill>
            <a:prstDash val="solid"/>
            <a:miter/>
            <a:headEnd type="none" w="med" len="med"/>
            <a:tailEnd type="none" w="med" len="med"/>
          </a:ln>
        </p:spPr>
        <p:txBody>
          <a:bodyPr lIns="0" tIns="0" rIns="0" bIns="0" anchor="ctr"/>
          <a:p>
            <a:pPr marL="342900" lvl="0" indent="-342900" algn="ctr">
              <a:spcBef>
                <a:spcPct val="20000"/>
              </a:spcBef>
            </a:pPr>
            <a:r>
              <a:rPr lang="zh-CN" altLang="en-US" sz="2400" b="1" dirty="0">
                <a:solidFill>
                  <a:srgbClr val="990099"/>
                </a:solidFill>
                <a:latin typeface="Times New Roman" panose="02020603050405020304" pitchFamily="2" charset="0"/>
                <a:ea typeface="宋体" panose="02010600030101010101" pitchFamily="2" charset="-122"/>
              </a:rPr>
              <a:t>在读写  </a:t>
            </a:r>
            <a:r>
              <a:rPr lang="en-US" altLang="x-none" sz="2400" b="1" dirty="0">
                <a:solidFill>
                  <a:srgbClr val="990099"/>
                </a:solidFill>
                <a:latin typeface="Times New Roman" panose="02020603050405020304" pitchFamily="2" charset="0"/>
                <a:ea typeface="宋体" panose="02010600030101010101" pitchFamily="2" charset="-122"/>
              </a:rPr>
              <a:t>``+“ </a:t>
            </a:r>
            <a:r>
              <a:rPr lang="zh-CN" altLang="en-US" sz="2400" b="1" dirty="0">
                <a:solidFill>
                  <a:srgbClr val="990099"/>
                </a:solidFill>
                <a:latin typeface="Times New Roman" panose="02020603050405020304" pitchFamily="2" charset="0"/>
                <a:ea typeface="宋体" panose="02010600030101010101" pitchFamily="2" charset="-122"/>
              </a:rPr>
              <a:t>模式下的读和写操作之间总是需要 </a:t>
            </a:r>
            <a:r>
              <a:rPr lang="en-US" altLang="x-none" sz="2400" b="1" dirty="0">
                <a:solidFill>
                  <a:srgbClr val="990099"/>
                </a:solidFill>
                <a:latin typeface="Times New Roman" panose="02020603050405020304" pitchFamily="2" charset="0"/>
                <a:ea typeface="宋体" panose="02010600030101010101" pitchFamily="2" charset="-122"/>
              </a:rPr>
              <a:t>fseek </a:t>
            </a:r>
            <a:r>
              <a:rPr lang="zh-CN" altLang="en-US" sz="2400" b="1" dirty="0">
                <a:solidFill>
                  <a:srgbClr val="990099"/>
                </a:solidFill>
                <a:latin typeface="Times New Roman" panose="02020603050405020304" pitchFamily="2" charset="0"/>
                <a:ea typeface="宋体" panose="02010600030101010101" pitchFamily="2" charset="-122"/>
              </a:rPr>
              <a:t>或 </a:t>
            </a:r>
            <a:r>
              <a:rPr lang="en-US" altLang="x-none" sz="2400" b="1" dirty="0">
                <a:solidFill>
                  <a:srgbClr val="990099"/>
                </a:solidFill>
                <a:latin typeface="Times New Roman" panose="02020603050405020304" pitchFamily="2" charset="0"/>
                <a:ea typeface="宋体" panose="02010600030101010101" pitchFamily="2" charset="-122"/>
              </a:rPr>
              <a:t>fflush</a:t>
            </a:r>
            <a:r>
              <a:rPr lang="zh-CN" altLang="en-US" sz="2400" b="1" dirty="0">
                <a:solidFill>
                  <a:srgbClr val="990099"/>
                </a:solidFill>
                <a:latin typeface="Times New Roman" panose="02020603050405020304" pitchFamily="2" charset="0"/>
                <a:ea typeface="宋体" panose="02010600030101010101" pitchFamily="2" charset="-122"/>
              </a:rPr>
              <a:t>。</a:t>
            </a:r>
            <a:endParaRPr lang="zh-CN" altLang="en-US" sz="2400" b="1" dirty="0">
              <a:solidFill>
                <a:srgbClr val="990099"/>
              </a:solidFill>
              <a:latin typeface="Times New Roman" panose="02020603050405020304" pitchFamily="2" charset="0"/>
              <a:ea typeface="宋体" panose="02010600030101010101" pitchFamily="2" charset="-122"/>
            </a:endParaRPr>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43009"/>
          <p:cNvSpPr>
            <a:spLocks noGrp="1"/>
          </p:cNvSpPr>
          <p:nvPr>
            <p:ph type="title"/>
          </p:nvPr>
        </p:nvSpPr>
        <p:spPr/>
        <p:txBody>
          <a:bodyPr anchor="ctr"/>
          <a:p>
            <a:r>
              <a:rPr lang="zh-CN" altLang="en-US"/>
              <a:t>缓冲区操作函数</a:t>
            </a:r>
            <a:endParaRPr lang="zh-CN" altLang="en-US"/>
          </a:p>
        </p:txBody>
      </p:sp>
      <p:sp>
        <p:nvSpPr>
          <p:cNvPr id="43011" name="文本占位符 43010"/>
          <p:cNvSpPr>
            <a:spLocks noGrp="1"/>
          </p:cNvSpPr>
          <p:nvPr>
            <p:ph type="body" idx="1"/>
          </p:nvPr>
        </p:nvSpPr>
        <p:spPr/>
        <p:txBody>
          <a:bodyPr/>
          <a:p>
            <a:pPr>
              <a:lnSpc>
                <a:spcPct val="80000"/>
              </a:lnSpc>
            </a:pPr>
            <a:r>
              <a:rPr lang="en-US" altLang="x-none" sz="2400" b="1" dirty="0"/>
              <a:t>int fflush(FILE *fPtr);</a:t>
            </a:r>
            <a:endParaRPr lang="en-US" altLang="x-none" sz="2400" b="1" dirty="0"/>
          </a:p>
          <a:p>
            <a:pPr lvl="1">
              <a:lnSpc>
                <a:spcPct val="80000"/>
              </a:lnSpc>
            </a:pPr>
            <a:r>
              <a:rPr lang="zh-CN" altLang="en-US" sz="2400" b="1" dirty="0"/>
              <a:t>清理一个文件的缓冲区。</a:t>
            </a:r>
            <a:endParaRPr lang="zh-CN" altLang="en-US" sz="2400" b="1" dirty="0"/>
          </a:p>
          <a:p>
            <a:pPr lvl="1">
              <a:lnSpc>
                <a:spcPct val="80000"/>
              </a:lnSpc>
            </a:pPr>
            <a:r>
              <a:rPr lang="zh-CN" altLang="en-US" sz="2400" b="1" dirty="0"/>
              <a:t>参数</a:t>
            </a:r>
            <a:r>
              <a:rPr lang="en-US" altLang="x-none" sz="2400" b="1" dirty="0"/>
              <a:t>fPtr</a:t>
            </a:r>
            <a:r>
              <a:rPr lang="zh-CN" altLang="en-US" sz="2400" b="1" dirty="0"/>
              <a:t>是打开文件时由</a:t>
            </a:r>
            <a:r>
              <a:rPr lang="en-US" altLang="x-none" sz="2400" b="1" dirty="0"/>
              <a:t>fopen()</a:t>
            </a:r>
            <a:r>
              <a:rPr lang="zh-CN" altLang="en-US" sz="2400" b="1" dirty="0"/>
              <a:t>函数返回的</a:t>
            </a:r>
            <a:r>
              <a:rPr lang="en-US" altLang="x-none" sz="2400" b="1" dirty="0"/>
              <a:t>FILE</a:t>
            </a:r>
            <a:r>
              <a:rPr lang="zh-CN" altLang="en-US" sz="2400" b="1" dirty="0"/>
              <a:t>指针。</a:t>
            </a:r>
            <a:endParaRPr lang="zh-CN" altLang="en-US" sz="2400" b="1" dirty="0"/>
          </a:p>
          <a:p>
            <a:pPr lvl="1">
              <a:lnSpc>
                <a:spcPct val="80000"/>
              </a:lnSpc>
            </a:pPr>
            <a:r>
              <a:rPr lang="zh-CN" altLang="en-US" sz="2400" b="1" dirty="0"/>
              <a:t>对于以写方式打开的文件，函数将缓冲区中的数据写入磁盘文件。</a:t>
            </a:r>
            <a:endParaRPr lang="zh-CN" altLang="en-US" sz="2400" b="1" dirty="0"/>
          </a:p>
          <a:p>
            <a:pPr lvl="1">
              <a:lnSpc>
                <a:spcPct val="80000"/>
              </a:lnSpc>
            </a:pPr>
            <a:r>
              <a:rPr lang="zh-CN" altLang="en-US" sz="2400" b="1" dirty="0"/>
              <a:t>对于以读方式打开的文件，函数将缓冲区清空。</a:t>
            </a:r>
            <a:endParaRPr lang="zh-CN" altLang="en-US" sz="2400" b="1" dirty="0"/>
          </a:p>
          <a:p>
            <a:pPr lvl="1">
              <a:lnSpc>
                <a:spcPct val="80000"/>
              </a:lnSpc>
            </a:pPr>
            <a:r>
              <a:rPr lang="zh-CN" altLang="en-US" sz="2400" b="1" dirty="0"/>
              <a:t>函数如果运行成功则返回</a:t>
            </a:r>
            <a:r>
              <a:rPr lang="en-US" altLang="x-none" sz="2400" b="1" dirty="0"/>
              <a:t>0</a:t>
            </a:r>
            <a:r>
              <a:rPr lang="zh-CN" altLang="en-US" sz="2400" b="1" dirty="0"/>
              <a:t>，如果失败则返回</a:t>
            </a:r>
            <a:r>
              <a:rPr lang="en-US" altLang="x-none" sz="2400" b="1" dirty="0"/>
              <a:t>EOF</a:t>
            </a:r>
            <a:r>
              <a:rPr lang="zh-CN" altLang="en-US" sz="2400" b="1" dirty="0"/>
              <a:t>（也就是</a:t>
            </a:r>
            <a:r>
              <a:rPr lang="en-US" altLang="x-none" sz="2400" b="1" dirty="0"/>
              <a:t>-1</a:t>
            </a:r>
            <a:r>
              <a:rPr lang="zh-CN" altLang="en-US" sz="2400" b="1" dirty="0"/>
              <a:t>）。 </a:t>
            </a:r>
            <a:endParaRPr lang="zh-CN" altLang="en-US" sz="2400" b="1" dirty="0"/>
          </a:p>
          <a:p>
            <a:pPr>
              <a:lnSpc>
                <a:spcPct val="80000"/>
              </a:lnSpc>
            </a:pPr>
            <a:r>
              <a:rPr lang="en-US" altLang="x-none" sz="2400" b="1" dirty="0"/>
              <a:t>int flushall(void);</a:t>
            </a:r>
            <a:endParaRPr lang="en-US" altLang="x-none" sz="2400" b="1" dirty="0"/>
          </a:p>
          <a:p>
            <a:pPr lvl="1">
              <a:lnSpc>
                <a:spcPct val="80000"/>
              </a:lnSpc>
            </a:pPr>
            <a:r>
              <a:rPr lang="zh-CN" altLang="en-US" sz="2400" b="1" dirty="0"/>
              <a:t>用于清理所有文件的缓冲区。</a:t>
            </a:r>
            <a:endParaRPr lang="zh-CN" altLang="en-US" sz="2400" b="1" dirty="0"/>
          </a:p>
          <a:p>
            <a:pPr lvl="1">
              <a:lnSpc>
                <a:spcPct val="80000"/>
              </a:lnSpc>
            </a:pPr>
            <a:r>
              <a:rPr lang="zh-CN" altLang="en-US" sz="2400" b="1" dirty="0"/>
              <a:t>返回打开着的文件个数。</a:t>
            </a:r>
            <a:endParaRPr lang="zh-CN" altLang="en-US" sz="2400" b="1" dirty="0"/>
          </a:p>
          <a:p>
            <a:pPr>
              <a:lnSpc>
                <a:spcPct val="80000"/>
              </a:lnSpc>
            </a:pPr>
            <a:endParaRPr lang="zh-CN" altLang="en-US" sz="2400"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44033"/>
          <p:cNvSpPr>
            <a:spLocks noGrp="1"/>
          </p:cNvSpPr>
          <p:nvPr>
            <p:ph type="title"/>
          </p:nvPr>
        </p:nvSpPr>
        <p:spPr>
          <a:xfrm>
            <a:off x="2339975" y="457200"/>
            <a:ext cx="6575425" cy="533400"/>
          </a:xfrm>
        </p:spPr>
        <p:txBody>
          <a:bodyPr anchor="ctr"/>
          <a:p>
            <a:r>
              <a:rPr lang="zh-CN" altLang="en-US" sz="2800" b="1" dirty="0">
                <a:latin typeface="Arial" panose="020B0604020202020204" pitchFamily="34" charset="0"/>
              </a:rPr>
              <a:t>判断文件末尾</a:t>
            </a:r>
            <a:endParaRPr lang="en-US" altLang="x-none" sz="2800" b="1" dirty="0">
              <a:latin typeface="Arial" panose="020B0604020202020204" pitchFamily="34" charset="0"/>
              <a:ea typeface="黑体" panose="02010609060101010101" pitchFamily="2" charset="-122"/>
            </a:endParaRPr>
          </a:p>
        </p:txBody>
      </p:sp>
      <p:sp>
        <p:nvSpPr>
          <p:cNvPr id="44035" name="矩形 44034"/>
          <p:cNvSpPr/>
          <p:nvPr/>
        </p:nvSpPr>
        <p:spPr>
          <a:xfrm>
            <a:off x="611188" y="1371600"/>
            <a:ext cx="8075612" cy="4833938"/>
          </a:xfrm>
          <a:prstGeom prst="rect">
            <a:avLst/>
          </a:prstGeom>
          <a:noFill/>
          <a:ln w="9525">
            <a:noFill/>
          </a:ln>
        </p:spPr>
        <p:txBody>
          <a:bodyPr>
            <a:spAutoFit/>
          </a:bodyPr>
          <a:p>
            <a:pPr lvl="0">
              <a:lnSpc>
                <a:spcPct val="90000"/>
              </a:lnSpc>
              <a:spcBef>
                <a:spcPct val="50000"/>
              </a:spcBef>
            </a:pPr>
            <a:r>
              <a:rPr lang="zh-CN" altLang="en-US" sz="2800" b="1" dirty="0">
                <a:latin typeface="Times New Roman" panose="02020603050405020304" pitchFamily="2" charset="0"/>
                <a:ea typeface="宋体" panose="02010600030101010101" pitchFamily="2" charset="-122"/>
              </a:rPr>
              <a:t>四、判断文件末尾</a:t>
            </a:r>
            <a:endParaRPr lang="zh-CN" altLang="en-US" sz="2800" b="1" dirty="0">
              <a:latin typeface="Times New Roman" panose="02020603050405020304" pitchFamily="2" charset="0"/>
              <a:ea typeface="宋体" panose="02010600030101010101" pitchFamily="2" charset="-122"/>
            </a:endParaRPr>
          </a:p>
          <a:p>
            <a:pPr lvl="0">
              <a:lnSpc>
                <a:spcPct val="90000"/>
              </a:lnSpc>
              <a:spcBef>
                <a:spcPct val="50000"/>
              </a:spcBef>
            </a:pP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、符号常量</a:t>
            </a:r>
            <a:r>
              <a:rPr lang="en-US" altLang="x-none" sz="2800" b="1" dirty="0">
                <a:latin typeface="Times New Roman" panose="02020603050405020304" pitchFamily="2" charset="0"/>
                <a:ea typeface="宋体" panose="02010600030101010101" pitchFamily="2" charset="-122"/>
              </a:rPr>
              <a:t>EOF </a:t>
            </a:r>
            <a:r>
              <a:rPr lang="zh-CN" altLang="en-US" sz="2800" b="1" dirty="0">
                <a:latin typeface="Times New Roman" panose="02020603050405020304" pitchFamily="2" charset="0"/>
                <a:ea typeface="宋体" panose="02010600030101010101" pitchFamily="2" charset="-122"/>
              </a:rPr>
              <a:t>（其值被定义为</a:t>
            </a: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lvl="0">
              <a:lnSpc>
                <a:spcPct val="90000"/>
              </a:lnSpc>
              <a:spcBef>
                <a:spcPct val="50000"/>
              </a:spcBef>
            </a:pPr>
            <a:r>
              <a:rPr lang="zh-CN" altLang="en-US" sz="2800" b="1" dirty="0">
                <a:latin typeface="Times New Roman" panose="02020603050405020304" pitchFamily="2" charset="0"/>
                <a:ea typeface="宋体" panose="02010600030101010101" pitchFamily="2" charset="-122"/>
              </a:rPr>
              <a:t>在对</a:t>
            </a:r>
            <a:r>
              <a:rPr lang="en-US" altLang="x-none" sz="2800" b="1" dirty="0">
                <a:latin typeface="Times New Roman" panose="02020603050405020304" pitchFamily="2" charset="0"/>
                <a:ea typeface="宋体" panose="02010600030101010101" pitchFamily="2" charset="-122"/>
              </a:rPr>
              <a:t>ASCII</a:t>
            </a:r>
            <a:r>
              <a:rPr lang="zh-CN" altLang="en-US" sz="2800" b="1" dirty="0">
                <a:latin typeface="Times New Roman" panose="02020603050405020304" pitchFamily="2" charset="0"/>
                <a:ea typeface="宋体" panose="02010600030101010101" pitchFamily="2" charset="-122"/>
              </a:rPr>
              <a:t>码文件执行读入操作时，如果遇到文件尾，则读操作函数返回一个文件结束标志</a:t>
            </a:r>
            <a:r>
              <a:rPr lang="en-US" altLang="x-none" sz="2800" b="1" dirty="0">
                <a:latin typeface="Times New Roman" panose="02020603050405020304" pitchFamily="2" charset="0"/>
                <a:ea typeface="宋体" panose="02010600030101010101" pitchFamily="2" charset="-122"/>
              </a:rPr>
              <a:t>EOF</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lvl="0">
              <a:lnSpc>
                <a:spcPct val="80000"/>
              </a:lnSpc>
              <a:spcBef>
                <a:spcPct val="20000"/>
              </a:spcBef>
            </a:pPr>
            <a:r>
              <a:rPr lang="zh-CN" altLang="en-US" sz="2800" b="1" dirty="0">
                <a:latin typeface="Times New Roman" panose="02020603050405020304" pitchFamily="2" charset="0"/>
                <a:ea typeface="宋体" panose="02010600030101010101" pitchFamily="2" charset="-122"/>
              </a:rPr>
              <a:t>例：</a:t>
            </a:r>
            <a:r>
              <a:rPr lang="en-US" altLang="x-none" sz="2800" b="1" dirty="0">
                <a:latin typeface="Times New Roman" panose="02020603050405020304" pitchFamily="2" charset="0"/>
                <a:ea typeface="宋体" panose="02010600030101010101" pitchFamily="2" charset="-122"/>
              </a:rPr>
              <a:t>while((ch=fgetc(cfPtr)!=EOF) </a:t>
            </a:r>
            <a:r>
              <a:rPr lang="zh-CN" altLang="en-US" sz="2800" dirty="0">
                <a:latin typeface="Times New Roman" panose="02020603050405020304" pitchFamily="2" charset="0"/>
                <a:ea typeface="宋体" panose="02010600030101010101" pitchFamily="2" charset="-122"/>
              </a:rPr>
              <a:t>{</a:t>
            </a:r>
            <a:r>
              <a:rPr lang="en-US" altLang="x-none" sz="2800"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lvl="0">
              <a:lnSpc>
                <a:spcPct val="90000"/>
              </a:lnSpc>
              <a:spcBef>
                <a:spcPct val="50000"/>
              </a:spcBef>
            </a:pPr>
            <a:r>
              <a:rPr lang="en-US" altLang="x-none" sz="2800" b="1" dirty="0">
                <a:latin typeface="Times New Roman" panose="02020603050405020304" pitchFamily="2" charset="0"/>
                <a:ea typeface="宋体" panose="02010600030101010101" pitchFamily="2" charset="-122"/>
              </a:rPr>
              <a:t>2</a:t>
            </a:r>
            <a:r>
              <a:rPr lang="zh-CN" altLang="en-US" sz="2800" b="1" dirty="0">
                <a:latin typeface="Times New Roman" panose="02020603050405020304" pitchFamily="2" charset="0"/>
                <a:ea typeface="宋体" panose="02010600030101010101" pitchFamily="2" charset="-122"/>
              </a:rPr>
              <a:t>、库函数</a:t>
            </a:r>
            <a:r>
              <a:rPr lang="en-US" altLang="x-none" sz="2800" b="1" dirty="0">
                <a:latin typeface="Times New Roman" panose="02020603050405020304" pitchFamily="2" charset="0"/>
                <a:ea typeface="宋体" panose="02010600030101010101" pitchFamily="2" charset="-122"/>
              </a:rPr>
              <a:t>feof()</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int  feof(FILE *stream);</a:t>
            </a:r>
            <a:endParaRPr lang="en-US" altLang="x-none" sz="2800" b="1" dirty="0">
              <a:latin typeface="Times New Roman" panose="02020603050405020304" pitchFamily="2" charset="0"/>
              <a:ea typeface="宋体" panose="02010600030101010101" pitchFamily="2" charset="-122"/>
            </a:endParaRPr>
          </a:p>
          <a:p>
            <a:pPr lvl="0">
              <a:lnSpc>
                <a:spcPct val="90000"/>
              </a:lnSpc>
              <a:spcBef>
                <a:spcPct val="50000"/>
              </a:spcBef>
            </a:pPr>
            <a:r>
              <a:rPr lang="zh-CN" altLang="en-US" sz="2800" b="1" dirty="0">
                <a:latin typeface="Times New Roman" panose="02020603050405020304" pitchFamily="2" charset="0"/>
                <a:ea typeface="宋体" panose="02010600030101010101" pitchFamily="2" charset="-122"/>
              </a:rPr>
              <a:t>功能：在执行读文件操作时，如果遇到文件尾，则函数返回逻辑真（</a:t>
            </a: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）；否则，则返回逻辑假（</a:t>
            </a:r>
            <a:r>
              <a:rPr lang="en-US" altLang="x-none" sz="2800" b="1" dirty="0">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feof()</a:t>
            </a:r>
            <a:r>
              <a:rPr lang="zh-CN" altLang="en-US" sz="2800" b="1" dirty="0">
                <a:latin typeface="Times New Roman" panose="02020603050405020304" pitchFamily="2" charset="0"/>
                <a:ea typeface="宋体" panose="02010600030101010101" pitchFamily="2" charset="-122"/>
              </a:rPr>
              <a:t>函数同时适用于</a:t>
            </a:r>
            <a:r>
              <a:rPr lang="en-US" altLang="x-none" sz="2800" b="1" dirty="0">
                <a:latin typeface="Times New Roman" panose="02020603050405020304" pitchFamily="2" charset="0"/>
                <a:ea typeface="宋体" panose="02010600030101010101" pitchFamily="2" charset="-122"/>
              </a:rPr>
              <a:t>ASCII</a:t>
            </a:r>
            <a:r>
              <a:rPr lang="zh-CN" altLang="en-US" sz="2800" b="1" dirty="0">
                <a:latin typeface="Times New Roman" panose="02020603050405020304" pitchFamily="2" charset="0"/>
                <a:ea typeface="宋体" panose="02010600030101010101" pitchFamily="2" charset="-122"/>
              </a:rPr>
              <a:t>码文件和二进制文件。例：</a:t>
            </a:r>
            <a:r>
              <a:rPr lang="en-US" altLang="x-none" sz="2800" b="1" dirty="0">
                <a:latin typeface="Times New Roman" panose="02020603050405020304" pitchFamily="2" charset="0"/>
                <a:ea typeface="宋体" panose="02010600030101010101" pitchFamily="2" charset="-122"/>
              </a:rPr>
              <a:t>while ( !feof(cfPtr))</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文本占位符 45057"/>
          <p:cNvSpPr>
            <a:spLocks noGrp="1"/>
          </p:cNvSpPr>
          <p:nvPr>
            <p:ph type="body" idx="1"/>
          </p:nvPr>
        </p:nvSpPr>
        <p:spPr>
          <a:xfrm>
            <a:off x="468313" y="1319213"/>
            <a:ext cx="8280400" cy="4611687"/>
          </a:xfrm>
        </p:spPr>
        <p:txBody>
          <a:bodyPr/>
          <a:p>
            <a:pPr>
              <a:lnSpc>
                <a:spcPct val="80000"/>
              </a:lnSpc>
              <a:buNone/>
            </a:pPr>
            <a:r>
              <a:rPr lang="en-US" altLang="x-none" sz="2000" b="1" dirty="0"/>
              <a:t>/*以feof判断文件是否读取到末尾，出现最后一行输出两遍的错误 2012.2.26*/ </a:t>
            </a:r>
            <a:endParaRPr lang="en-US" altLang="x-none" sz="2000" b="1" dirty="0"/>
          </a:p>
          <a:p>
            <a:pPr>
              <a:lnSpc>
                <a:spcPct val="80000"/>
              </a:lnSpc>
              <a:buNone/>
            </a:pPr>
            <a:r>
              <a:rPr lang="en-US" altLang="x-none" sz="2000" b="1" dirty="0"/>
              <a:t>#include&lt;stdio.h&gt;</a:t>
            </a:r>
            <a:endParaRPr lang="en-US" altLang="x-none" sz="2000" b="1" dirty="0"/>
          </a:p>
          <a:p>
            <a:pPr>
              <a:lnSpc>
                <a:spcPct val="80000"/>
              </a:lnSpc>
              <a:buNone/>
            </a:pPr>
            <a:r>
              <a:rPr lang="en-US" altLang="x-none" sz="2000" b="1" dirty="0"/>
              <a:t>#include&lt;stdlib.h&gt;</a:t>
            </a:r>
            <a:endParaRPr lang="en-US" altLang="x-none" sz="2000" b="1" dirty="0"/>
          </a:p>
          <a:p>
            <a:pPr>
              <a:lnSpc>
                <a:spcPct val="80000"/>
              </a:lnSpc>
              <a:buNone/>
            </a:pPr>
            <a:endParaRPr lang="en-US" altLang="x-none" sz="2000" b="1" dirty="0"/>
          </a:p>
          <a:p>
            <a:pPr>
              <a:lnSpc>
                <a:spcPct val="80000"/>
              </a:lnSpc>
              <a:buNone/>
            </a:pPr>
            <a:r>
              <a:rPr lang="en-US" altLang="x-none" sz="2000" b="1" dirty="0"/>
              <a:t>int main(void)</a:t>
            </a:r>
            <a:endParaRPr lang="en-US" altLang="x-none" sz="2000" b="1" dirty="0"/>
          </a:p>
          <a:p>
            <a:pPr>
              <a:lnSpc>
                <a:spcPct val="80000"/>
              </a:lnSpc>
              <a:buNone/>
            </a:pPr>
            <a:r>
              <a:rPr lang="en-US" altLang="x-none" sz="2000" b="1" dirty="0"/>
              <a:t>{</a:t>
            </a:r>
            <a:endParaRPr lang="en-US" altLang="x-none" sz="2000" b="1" dirty="0"/>
          </a:p>
          <a:p>
            <a:pPr>
              <a:lnSpc>
                <a:spcPct val="80000"/>
              </a:lnSpc>
              <a:buNone/>
            </a:pPr>
            <a:r>
              <a:rPr lang="en-US" altLang="x-none" sz="2000" b="1" dirty="0"/>
              <a:t>    char s[20];</a:t>
            </a:r>
            <a:endParaRPr lang="en-US" altLang="x-none" sz="2000" b="1" dirty="0"/>
          </a:p>
          <a:p>
            <a:pPr>
              <a:lnSpc>
                <a:spcPct val="80000"/>
              </a:lnSpc>
              <a:buNone/>
            </a:pPr>
            <a:r>
              <a:rPr lang="en-US" altLang="x-none" sz="2000" b="1" dirty="0"/>
              <a:t>    FILE *fp;</a:t>
            </a:r>
            <a:endParaRPr lang="en-US" altLang="x-none" sz="2000" b="1" dirty="0"/>
          </a:p>
          <a:p>
            <a:pPr>
              <a:lnSpc>
                <a:spcPct val="80000"/>
              </a:lnSpc>
              <a:buNone/>
            </a:pPr>
            <a:r>
              <a:rPr lang="en-US" altLang="x-none" sz="2000" b="1" dirty="0"/>
              <a:t>    </a:t>
            </a:r>
            <a:endParaRPr lang="en-US" altLang="x-none" sz="2000" b="1" dirty="0"/>
          </a:p>
          <a:p>
            <a:pPr>
              <a:lnSpc>
                <a:spcPct val="80000"/>
              </a:lnSpc>
              <a:buNone/>
            </a:pPr>
            <a:r>
              <a:rPr lang="en-US" altLang="x-none" sz="2000" b="1" dirty="0"/>
              <a:t>    if((fp=fopen("test2.txt","rt"))==NULL)</a:t>
            </a:r>
            <a:endParaRPr lang="en-US" altLang="x-none" sz="2000" b="1" dirty="0"/>
          </a:p>
          <a:p>
            <a:pPr>
              <a:lnSpc>
                <a:spcPct val="80000"/>
              </a:lnSpc>
              <a:buNone/>
            </a:pPr>
            <a:r>
              <a:rPr lang="en-US" altLang="x-none" sz="2000" b="1" dirty="0"/>
              <a:t>    {</a:t>
            </a:r>
            <a:endParaRPr lang="en-US" altLang="x-none" sz="2000" b="1" dirty="0"/>
          </a:p>
          <a:p>
            <a:pPr>
              <a:lnSpc>
                <a:spcPct val="80000"/>
              </a:lnSpc>
              <a:buNone/>
            </a:pPr>
            <a:r>
              <a:rPr lang="en-US" altLang="x-none" sz="2000" b="1" dirty="0"/>
              <a:t>       printf("can not open file\n");</a:t>
            </a:r>
            <a:endParaRPr lang="en-US" altLang="x-none" sz="2000" b="1" dirty="0"/>
          </a:p>
          <a:p>
            <a:pPr>
              <a:lnSpc>
                <a:spcPct val="80000"/>
              </a:lnSpc>
              <a:buNone/>
            </a:pPr>
            <a:r>
              <a:rPr lang="en-US" altLang="x-none" sz="2000" b="1" dirty="0"/>
              <a:t>       exit(0);</a:t>
            </a:r>
            <a:endParaRPr lang="en-US" altLang="x-none" sz="2000" b="1" dirty="0"/>
          </a:p>
          <a:p>
            <a:pPr>
              <a:lnSpc>
                <a:spcPct val="80000"/>
              </a:lnSpc>
              <a:buNone/>
            </a:pPr>
            <a:r>
              <a:rPr lang="en-US" altLang="x-none" sz="2000" b="1" dirty="0"/>
              <a:t>    }</a:t>
            </a:r>
            <a:endParaRPr lang="zh-CN" altLang="en-US" sz="2000" b="1" dirty="0"/>
          </a:p>
        </p:txBody>
      </p:sp>
      <p:sp>
        <p:nvSpPr>
          <p:cNvPr id="45059" name="标题 45058"/>
          <p:cNvSpPr>
            <a:spLocks noGrp="1"/>
          </p:cNvSpPr>
          <p:nvPr>
            <p:ph type="title"/>
          </p:nvPr>
        </p:nvSpPr>
        <p:spPr/>
        <p:txBody>
          <a:bodyPr anchor="ctr"/>
          <a:p>
            <a:r>
              <a:rPr lang="zh-CN" altLang="en-US" b="1" dirty="0"/>
              <a:t>判断文件末尾时常见错误</a:t>
            </a:r>
            <a:r>
              <a:rPr lang="en-US" altLang="x-none" b="1" dirty="0"/>
              <a:t>-</a:t>
            </a:r>
            <a:r>
              <a:rPr lang="zh-CN" altLang="en-US" b="1" dirty="0"/>
              <a:t>测试程序</a:t>
            </a:r>
            <a:endParaRPr lang="zh-CN" altLang="en-US"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文本占位符 46081"/>
          <p:cNvSpPr>
            <a:spLocks noGrp="1"/>
          </p:cNvSpPr>
          <p:nvPr>
            <p:ph type="body" idx="1"/>
          </p:nvPr>
        </p:nvSpPr>
        <p:spPr>
          <a:xfrm>
            <a:off x="468313" y="1319213"/>
            <a:ext cx="8280400" cy="5205412"/>
          </a:xfrm>
        </p:spPr>
        <p:txBody>
          <a:bodyPr/>
          <a:p>
            <a:pPr>
              <a:lnSpc>
                <a:spcPct val="80000"/>
              </a:lnSpc>
              <a:buNone/>
            </a:pPr>
            <a:r>
              <a:rPr lang="en-US" altLang="x-none" sz="2000" b="1" dirty="0"/>
              <a:t> while(!feof(fp))</a:t>
            </a:r>
            <a:endParaRPr lang="en-US" altLang="x-none" sz="2000" b="1" dirty="0"/>
          </a:p>
          <a:p>
            <a:pPr>
              <a:lnSpc>
                <a:spcPct val="80000"/>
              </a:lnSpc>
              <a:buNone/>
            </a:pPr>
            <a:r>
              <a:rPr lang="en-US" altLang="x-none" sz="2000" b="1" dirty="0"/>
              <a:t>    {</a:t>
            </a:r>
            <a:endParaRPr lang="en-US" altLang="x-none" sz="2000" b="1" dirty="0"/>
          </a:p>
          <a:p>
            <a:pPr>
              <a:lnSpc>
                <a:spcPct val="80000"/>
              </a:lnSpc>
              <a:buNone/>
            </a:pPr>
            <a:r>
              <a:rPr lang="en-US" altLang="x-none" sz="2000" b="1" dirty="0"/>
              <a:t>       fgets(s,20,fp);   </a:t>
            </a:r>
            <a:endParaRPr lang="en-US" altLang="x-none" sz="2000" b="1" dirty="0"/>
          </a:p>
          <a:p>
            <a:pPr>
              <a:lnSpc>
                <a:spcPct val="80000"/>
              </a:lnSpc>
              <a:buNone/>
            </a:pPr>
            <a:r>
              <a:rPr lang="en-US" altLang="x-none" sz="2000" b="1" dirty="0"/>
              <a:t>       printf("%s\n",s);</a:t>
            </a:r>
            <a:endParaRPr lang="en-US" altLang="x-none" sz="2000" b="1" dirty="0"/>
          </a:p>
          <a:p>
            <a:pPr>
              <a:lnSpc>
                <a:spcPct val="80000"/>
              </a:lnSpc>
              <a:buNone/>
            </a:pPr>
            <a:r>
              <a:rPr lang="en-US" altLang="x-none" sz="2000" b="1" dirty="0"/>
              <a:t>    }</a:t>
            </a:r>
            <a:endParaRPr lang="en-US" altLang="x-none" sz="2000" b="1" dirty="0"/>
          </a:p>
          <a:p>
            <a:pPr>
              <a:lnSpc>
                <a:spcPct val="80000"/>
              </a:lnSpc>
              <a:buNone/>
            </a:pPr>
            <a:r>
              <a:rPr lang="en-US" altLang="x-none" sz="2000" b="1" dirty="0"/>
              <a:t>    fclose(fp);</a:t>
            </a:r>
            <a:endParaRPr lang="en-US" altLang="x-none" sz="2000" b="1" dirty="0"/>
          </a:p>
          <a:p>
            <a:pPr>
              <a:lnSpc>
                <a:spcPct val="80000"/>
              </a:lnSpc>
              <a:buNone/>
            </a:pPr>
            <a:r>
              <a:rPr lang="en-US" altLang="x-none" sz="2000" b="1" dirty="0"/>
              <a:t>    system("pause");</a:t>
            </a:r>
            <a:endParaRPr lang="en-US" altLang="x-none" sz="2000" b="1" dirty="0"/>
          </a:p>
          <a:p>
            <a:pPr>
              <a:lnSpc>
                <a:spcPct val="80000"/>
              </a:lnSpc>
              <a:buNone/>
            </a:pPr>
            <a:r>
              <a:rPr lang="en-US" altLang="x-none" sz="2000" b="1" dirty="0"/>
              <a:t>    return 0;</a:t>
            </a:r>
            <a:endParaRPr lang="en-US" altLang="x-none" sz="2000" b="1" dirty="0"/>
          </a:p>
          <a:p>
            <a:pPr>
              <a:lnSpc>
                <a:spcPct val="80000"/>
              </a:lnSpc>
              <a:buNone/>
            </a:pPr>
            <a:r>
              <a:rPr lang="en-US" altLang="x-none" sz="2000" b="1" dirty="0"/>
              <a:t>}</a:t>
            </a:r>
            <a:endParaRPr lang="en-US" altLang="x-none" sz="2000" b="1" dirty="0"/>
          </a:p>
          <a:p>
            <a:pPr>
              <a:lnSpc>
                <a:spcPct val="80000"/>
              </a:lnSpc>
            </a:pPr>
            <a:r>
              <a:rPr lang="zh-CN" altLang="en-US" sz="2000" b="1" dirty="0"/>
              <a:t>假设</a:t>
            </a:r>
            <a:r>
              <a:rPr lang="en-US" altLang="x-none" sz="2000" b="1" dirty="0"/>
              <a:t>test2.txt</a:t>
            </a:r>
            <a:r>
              <a:rPr lang="zh-CN" altLang="en-US" sz="2000" b="1" dirty="0"/>
              <a:t>文件已有内容</a:t>
            </a:r>
            <a:endParaRPr lang="zh-CN" altLang="en-US" sz="2000" b="1" dirty="0"/>
          </a:p>
          <a:p>
            <a:pPr lvl="1">
              <a:lnSpc>
                <a:spcPct val="80000"/>
              </a:lnSpc>
              <a:buNone/>
            </a:pPr>
            <a:r>
              <a:rPr lang="en-US" altLang="x-none" sz="2000" b="1" dirty="0"/>
              <a:t>abc</a:t>
            </a:r>
            <a:endParaRPr lang="en-US" altLang="x-none" sz="2000" b="1" dirty="0"/>
          </a:p>
          <a:p>
            <a:pPr lvl="1">
              <a:lnSpc>
                <a:spcPct val="80000"/>
              </a:lnSpc>
              <a:buNone/>
            </a:pPr>
            <a:r>
              <a:rPr lang="en-US" altLang="x-none" sz="2000" b="1" dirty="0"/>
              <a:t>12</a:t>
            </a:r>
            <a:endParaRPr lang="en-US" altLang="x-none" sz="2000" b="1" dirty="0"/>
          </a:p>
          <a:p>
            <a:pPr>
              <a:lnSpc>
                <a:spcPct val="80000"/>
              </a:lnSpc>
            </a:pPr>
            <a:r>
              <a:rPr lang="zh-CN" altLang="en-US" sz="2000" b="1" dirty="0"/>
              <a:t>执行结果：</a:t>
            </a:r>
            <a:endParaRPr lang="zh-CN" altLang="en-US" sz="2000" b="1" dirty="0"/>
          </a:p>
          <a:p>
            <a:pPr lvl="1">
              <a:lnSpc>
                <a:spcPct val="80000"/>
              </a:lnSpc>
              <a:buNone/>
            </a:pPr>
            <a:r>
              <a:rPr lang="en-US" altLang="x-none" sz="2000" b="1" dirty="0"/>
              <a:t>abc</a:t>
            </a:r>
            <a:endParaRPr lang="en-US" altLang="x-none" sz="2000" b="1" dirty="0"/>
          </a:p>
          <a:p>
            <a:pPr lvl="1">
              <a:lnSpc>
                <a:spcPct val="80000"/>
              </a:lnSpc>
              <a:buNone/>
            </a:pPr>
            <a:r>
              <a:rPr lang="en-US" altLang="x-none" sz="2000" b="1" dirty="0"/>
              <a:t>12</a:t>
            </a:r>
            <a:endParaRPr lang="en-US" altLang="x-none" sz="2000" b="1" dirty="0"/>
          </a:p>
          <a:p>
            <a:pPr lvl="1">
              <a:lnSpc>
                <a:spcPct val="80000"/>
              </a:lnSpc>
              <a:buNone/>
            </a:pPr>
            <a:r>
              <a:rPr lang="en-US" altLang="x-none" sz="2000" b="1" dirty="0"/>
              <a:t>12</a:t>
            </a:r>
            <a:endParaRPr lang="en-US" altLang="x-none" sz="2000" b="1" dirty="0"/>
          </a:p>
          <a:p>
            <a:pPr lvl="1">
              <a:lnSpc>
                <a:spcPct val="80000"/>
              </a:lnSpc>
              <a:buNone/>
            </a:pPr>
            <a:r>
              <a:rPr lang="zh-CN" altLang="en-US" sz="2000" b="1" dirty="0"/>
              <a:t>请按任意键继续</a:t>
            </a:r>
            <a:r>
              <a:rPr lang="en-US" altLang="x-none" sz="2000" b="1" dirty="0"/>
              <a:t>....</a:t>
            </a:r>
            <a:endParaRPr lang="en-US" altLang="x-none" sz="2000" b="1" dirty="0"/>
          </a:p>
        </p:txBody>
      </p:sp>
      <p:sp>
        <p:nvSpPr>
          <p:cNvPr id="46083" name="标题 46082"/>
          <p:cNvSpPr>
            <a:spLocks noGrp="1"/>
          </p:cNvSpPr>
          <p:nvPr>
            <p:ph type="title"/>
          </p:nvPr>
        </p:nvSpPr>
        <p:spPr/>
        <p:txBody>
          <a:bodyPr anchor="ctr"/>
          <a:p>
            <a:r>
              <a:rPr lang="zh-CN" altLang="en-US" b="1" dirty="0"/>
              <a:t>判断文件末尾时常见错误</a:t>
            </a:r>
            <a:r>
              <a:rPr lang="en-US" altLang="x-none" b="1" dirty="0"/>
              <a:t>-</a:t>
            </a:r>
            <a:r>
              <a:rPr lang="zh-CN" altLang="en-US" b="1" dirty="0"/>
              <a:t>测试程序</a:t>
            </a:r>
            <a:endParaRPr lang="zh-CN" altLang="en-US"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文本占位符 22529"/>
          <p:cNvSpPr>
            <a:spLocks noGrp="1"/>
          </p:cNvSpPr>
          <p:nvPr>
            <p:ph type="body" idx="1"/>
          </p:nvPr>
        </p:nvSpPr>
        <p:spPr>
          <a:xfrm>
            <a:off x="685800" y="1319213"/>
            <a:ext cx="7772400" cy="598487"/>
          </a:xfrm>
          <a:ln/>
        </p:spPr>
        <p:txBody>
          <a:bodyPr lIns="92075" tIns="46038" rIns="92075" bIns="46038"/>
          <a:p>
            <a:pPr>
              <a:buNone/>
            </a:pPr>
            <a:r>
              <a:rPr lang="zh-CN" altLang="en-US" sz="2400" b="1" dirty="0"/>
              <a:t>打开文件的操作方式</a:t>
            </a:r>
            <a:r>
              <a:rPr lang="en-US" altLang="x-none" sz="2400" b="1" dirty="0"/>
              <a:t>(</a:t>
            </a:r>
            <a:r>
              <a:rPr lang="zh-CN" altLang="en-US" sz="2400" b="1" dirty="0"/>
              <a:t>详细介绍见教材</a:t>
            </a:r>
            <a:r>
              <a:rPr lang="en-US" altLang="x-none" sz="2400" b="1" dirty="0"/>
              <a:t>465</a:t>
            </a:r>
            <a:r>
              <a:rPr lang="zh-CN" altLang="en-US" sz="2400" b="1" dirty="0"/>
              <a:t>页</a:t>
            </a:r>
            <a:r>
              <a:rPr lang="en-US" altLang="x-none" sz="2400" b="1" dirty="0"/>
              <a:t>)</a:t>
            </a:r>
            <a:endParaRPr lang="en-US" altLang="x-none" sz="2400" b="1" dirty="0"/>
          </a:p>
          <a:p>
            <a:pPr>
              <a:buNone/>
            </a:pPr>
            <a:endParaRPr lang="zh-CN" altLang="en-US" sz="2400" b="1" dirty="0"/>
          </a:p>
        </p:txBody>
      </p:sp>
      <p:graphicFrame>
        <p:nvGraphicFramePr>
          <p:cNvPr id="22531" name="表格 22530"/>
          <p:cNvGraphicFramePr/>
          <p:nvPr/>
        </p:nvGraphicFramePr>
        <p:xfrm>
          <a:off x="250825" y="1773238"/>
          <a:ext cx="8893175" cy="4848225"/>
        </p:xfrm>
        <a:graphic>
          <a:graphicData uri="http://schemas.openxmlformats.org/drawingml/2006/table">
            <a:tbl>
              <a:tblPr/>
              <a:tblGrid>
                <a:gridCol w="1944688"/>
                <a:gridCol w="6948487"/>
              </a:tblGrid>
              <a:tr h="427038">
                <a:tc>
                  <a:txBody>
                    <a:bodyPr wrap="square"/>
                    <a:lstStyle>
                      <a:lvl1pPr marL="342900" lvl="0" indent="-342900" algn="l" defTabSz="914400" eaLnBrk="1" fontAlgn="base" latinLnBrk="0" hangingPunct="1">
                        <a:lnSpc>
                          <a:spcPct val="100000"/>
                        </a:lnSpc>
                        <a:spcBef>
                          <a:spcPct val="20000"/>
                        </a:spcBef>
                        <a:spcAft>
                          <a:spcPct val="0"/>
                        </a:spcAft>
                        <a:buChar char="•"/>
                        <a:defRPr sz="240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a:buNone/>
                      </a:pPr>
                      <a:r>
                        <a:rPr lang="zh-CN" altLang="en-US" sz="2200" b="1"/>
                        <a:t>模式</a:t>
                      </a:r>
                      <a:endParaRPr lang="zh-CN" altLang="en-US" sz="2200" b="1"/>
                    </a:p>
                  </a:txBody>
                  <a:tcPr vert="horz" anchor="t">
                    <a:lnL cap="flat">
                      <a:noFill/>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40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a:buNone/>
                      </a:pPr>
                      <a:r>
                        <a:rPr lang="zh-CN" altLang="en-US" sz="2200" b="1"/>
                        <a:t>描述 </a:t>
                      </a:r>
                      <a:endParaRPr lang="zh-CN" altLang="en-US" sz="2200" b="1"/>
                    </a:p>
                  </a:txBody>
                  <a:tcPr vert="horz" anchor="t">
                    <a:lnL w="12700" cap="flat" cmpd="sng">
                      <a:solidFill>
                        <a:schemeClr val="tx1"/>
                      </a:solidFill>
                      <a:prstDash val="solid"/>
                      <a:headEnd type="none" w="med" len="med"/>
                      <a:tailEnd type="none" w="med" len="med"/>
                    </a:lnL>
                    <a:lnR cap="flat">
                      <a:noFill/>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7037">
                <a:tc>
                  <a:txBody>
                    <a:bodyPr wrap="square"/>
                    <a:lstStyle>
                      <a:lvl1pPr marL="342900" lvl="0" indent="-342900" algn="l" defTabSz="914400" eaLnBrk="1" fontAlgn="base" latinLnBrk="0" hangingPunct="1">
                        <a:lnSpc>
                          <a:spcPct val="100000"/>
                        </a:lnSpc>
                        <a:spcBef>
                          <a:spcPct val="20000"/>
                        </a:spcBef>
                        <a:spcAft>
                          <a:spcPct val="0"/>
                        </a:spcAft>
                        <a:buChar char="•"/>
                        <a:defRPr sz="240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a:buNone/>
                      </a:pPr>
                      <a:r>
                        <a:rPr lang="en-US" altLang="x-none" sz="2200" b="1" dirty="0"/>
                        <a:t>r</a:t>
                      </a:r>
                      <a:endParaRPr lang="en-US" altLang="x-none" sz="2200" b="1" dirty="0"/>
                    </a:p>
                  </a:txBody>
                  <a:tcPr vert="horz" anchor="t">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40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buNone/>
                      </a:pPr>
                      <a:r>
                        <a:rPr lang="zh-CN" altLang="en-US" sz="2200" b="1" dirty="0"/>
                        <a:t>以</a:t>
                      </a:r>
                      <a:r>
                        <a:rPr lang="zh-CN" altLang="en-US" sz="2200" b="1" dirty="0">
                          <a:solidFill>
                            <a:schemeClr val="accent2"/>
                          </a:solidFill>
                        </a:rPr>
                        <a:t>只读</a:t>
                      </a:r>
                      <a:r>
                        <a:rPr lang="zh-CN" altLang="en-US" sz="2200" b="1" dirty="0"/>
                        <a:t>方式打开一个</a:t>
                      </a:r>
                      <a:r>
                        <a:rPr lang="en-US" altLang="x-none" sz="2200" b="1" dirty="0"/>
                        <a:t>ASCII</a:t>
                      </a:r>
                      <a:r>
                        <a:rPr lang="zh-CN" altLang="en-US" sz="2200" b="1" dirty="0"/>
                        <a:t>文件（文件必须存在）。</a:t>
                      </a:r>
                      <a:endParaRPr lang="zh-CN" altLang="en-US" sz="2200" b="1" dirty="0"/>
                    </a:p>
                  </a:txBody>
                  <a:tcPr vert="horz" anchor="t">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62000">
                <a:tc>
                  <a:txBody>
                    <a:bodyPr wrap="square"/>
                    <a:lstStyle>
                      <a:lvl1pPr marL="342900" lvl="0" indent="-342900" algn="l" defTabSz="914400" eaLnBrk="1" fontAlgn="base" latinLnBrk="0" hangingPunct="1">
                        <a:lnSpc>
                          <a:spcPct val="100000"/>
                        </a:lnSpc>
                        <a:spcBef>
                          <a:spcPct val="20000"/>
                        </a:spcBef>
                        <a:spcAft>
                          <a:spcPct val="0"/>
                        </a:spcAft>
                        <a:buChar char="•"/>
                        <a:defRPr sz="240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a:buNone/>
                      </a:pPr>
                      <a:r>
                        <a:rPr lang="en-US" altLang="x-none" sz="2200" b="1" dirty="0"/>
                        <a:t>w</a:t>
                      </a:r>
                      <a:endParaRPr lang="en-US" altLang="x-none" sz="2200" b="1" dirty="0"/>
                    </a:p>
                  </a:txBody>
                  <a:tcPr vert="horz" anchor="t">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40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buNone/>
                      </a:pPr>
                      <a:r>
                        <a:rPr lang="zh-CN" altLang="en-US" sz="2200" b="1" dirty="0"/>
                        <a:t>如果文件存在，则以</a:t>
                      </a:r>
                      <a:r>
                        <a:rPr lang="zh-CN" altLang="en-US" sz="2200" b="1" dirty="0">
                          <a:solidFill>
                            <a:schemeClr val="accent2"/>
                          </a:solidFill>
                        </a:rPr>
                        <a:t>只写</a:t>
                      </a:r>
                      <a:r>
                        <a:rPr lang="zh-CN" altLang="en-US" sz="2200" b="1" dirty="0"/>
                        <a:t>方式打开一个</a:t>
                      </a:r>
                      <a:r>
                        <a:rPr lang="en-US" altLang="x-none" sz="2200" b="1" dirty="0"/>
                        <a:t>ASCII</a:t>
                      </a:r>
                      <a:r>
                        <a:rPr lang="zh-CN" altLang="en-US" sz="2200" b="1" dirty="0"/>
                        <a:t>文件，原有文件内容全部删除。如果该文件不存在，则新建。</a:t>
                      </a:r>
                      <a:endParaRPr lang="zh-CN" altLang="en-US" sz="2200" b="1" dirty="0"/>
                    </a:p>
                  </a:txBody>
                  <a:tcPr vert="horz" anchor="t">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62000">
                <a:tc>
                  <a:txBody>
                    <a:bodyPr wrap="square"/>
                    <a:lstStyle>
                      <a:lvl1pPr marL="342900" lvl="0" indent="-342900" algn="l" defTabSz="914400" eaLnBrk="1" fontAlgn="base" latinLnBrk="0" hangingPunct="1">
                        <a:lnSpc>
                          <a:spcPct val="100000"/>
                        </a:lnSpc>
                        <a:spcBef>
                          <a:spcPct val="20000"/>
                        </a:spcBef>
                        <a:spcAft>
                          <a:spcPct val="0"/>
                        </a:spcAft>
                        <a:buChar char="•"/>
                        <a:defRPr sz="240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a:buNone/>
                      </a:pPr>
                      <a:r>
                        <a:rPr lang="en-US" altLang="x-none" sz="2200" b="1" dirty="0"/>
                        <a:t>a</a:t>
                      </a:r>
                      <a:endParaRPr lang="en-US" altLang="x-none" sz="2200" b="1" dirty="0"/>
                    </a:p>
                  </a:txBody>
                  <a:tcPr vert="horz" anchor="t">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40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buNone/>
                      </a:pPr>
                      <a:r>
                        <a:rPr lang="zh-CN" altLang="en-US" sz="2200" b="1" dirty="0"/>
                        <a:t>如果文件存在，则</a:t>
                      </a:r>
                      <a:r>
                        <a:rPr lang="zh-CN" altLang="en-US" sz="2200" b="1" dirty="0">
                          <a:solidFill>
                            <a:schemeClr val="accent2"/>
                          </a:solidFill>
                        </a:rPr>
                        <a:t>打开</a:t>
                      </a:r>
                      <a:r>
                        <a:rPr lang="zh-CN" altLang="en-US" sz="2200" b="1" dirty="0"/>
                        <a:t>一个把数据追加到文件末尾的</a:t>
                      </a:r>
                      <a:r>
                        <a:rPr lang="en-US" altLang="x-none" sz="2200" b="1" dirty="0"/>
                        <a:t>ASCII</a:t>
                      </a:r>
                      <a:r>
                        <a:rPr lang="zh-CN" altLang="en-US" sz="2200" b="1" dirty="0"/>
                        <a:t>文件。如果该文件不存在，则新建。</a:t>
                      </a:r>
                      <a:endParaRPr lang="zh-CN" altLang="en-US" sz="2200" b="1" dirty="0"/>
                    </a:p>
                  </a:txBody>
                  <a:tcPr vert="horz" anchor="t">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2600">
                <a:tc>
                  <a:txBody>
                    <a:bodyPr wrap="square"/>
                    <a:lstStyle>
                      <a:lvl1pPr marL="342900" lvl="0" indent="-342900" algn="l" defTabSz="914400" eaLnBrk="1" fontAlgn="base" latinLnBrk="0" hangingPunct="1">
                        <a:lnSpc>
                          <a:spcPct val="100000"/>
                        </a:lnSpc>
                        <a:spcBef>
                          <a:spcPct val="20000"/>
                        </a:spcBef>
                        <a:spcAft>
                          <a:spcPct val="0"/>
                        </a:spcAft>
                        <a:buChar char="•"/>
                        <a:defRPr sz="240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a:buNone/>
                      </a:pPr>
                      <a:r>
                        <a:rPr lang="en-US" altLang="x-none" sz="2200" b="1" dirty="0"/>
                        <a:t>r+</a:t>
                      </a:r>
                      <a:endParaRPr lang="en-US" altLang="x-none" sz="2200" b="1" dirty="0"/>
                    </a:p>
                  </a:txBody>
                  <a:tcPr vert="horz" anchor="t">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40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buNone/>
                      </a:pPr>
                      <a:r>
                        <a:rPr lang="zh-CN" altLang="en-US" sz="2200" b="1" dirty="0"/>
                        <a:t>打开一个用于更新数据（读或写）的</a:t>
                      </a:r>
                      <a:r>
                        <a:rPr lang="en-US" altLang="x-none" sz="2200" b="1" dirty="0"/>
                        <a:t>ASCII</a:t>
                      </a:r>
                      <a:r>
                        <a:rPr lang="zh-CN" altLang="en-US" sz="2200" b="1" dirty="0"/>
                        <a:t>文件。</a:t>
                      </a:r>
                      <a:endParaRPr lang="zh-CN" altLang="en-US" sz="2200" b="1" dirty="0"/>
                    </a:p>
                  </a:txBody>
                  <a:tcPr vert="horz" anchor="t">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62000">
                <a:tc>
                  <a:txBody>
                    <a:bodyPr wrap="square"/>
                    <a:lstStyle>
                      <a:lvl1pPr marL="342900" lvl="0" indent="-342900" algn="l" defTabSz="914400" eaLnBrk="1" fontAlgn="base" latinLnBrk="0" hangingPunct="1">
                        <a:lnSpc>
                          <a:spcPct val="100000"/>
                        </a:lnSpc>
                        <a:spcBef>
                          <a:spcPct val="20000"/>
                        </a:spcBef>
                        <a:spcAft>
                          <a:spcPct val="0"/>
                        </a:spcAft>
                        <a:buChar char="•"/>
                        <a:defRPr sz="240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a:buNone/>
                      </a:pPr>
                      <a:r>
                        <a:rPr lang="en-US" altLang="x-none" sz="2200" b="1" dirty="0"/>
                        <a:t>w+</a:t>
                      </a:r>
                      <a:endParaRPr lang="en-US" altLang="x-none" sz="2200" b="1" dirty="0"/>
                    </a:p>
                  </a:txBody>
                  <a:tcPr vert="horz" anchor="t">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40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buNone/>
                      </a:pPr>
                      <a:r>
                        <a:rPr lang="zh-CN" altLang="en-US" sz="2200" b="1" dirty="0"/>
                        <a:t>以可读可写方式打开或新建一个</a:t>
                      </a:r>
                      <a:r>
                        <a:rPr lang="en-US" altLang="x-none" sz="2200" b="1" dirty="0"/>
                        <a:t>ASCII</a:t>
                      </a:r>
                      <a:r>
                        <a:rPr lang="zh-CN" altLang="en-US" sz="2200" b="1" dirty="0"/>
                        <a:t>文件。如果该文件已存在，原有文件内容全部删除。</a:t>
                      </a:r>
                      <a:endParaRPr lang="zh-CN" altLang="en-US" sz="2200" b="1" dirty="0"/>
                    </a:p>
                  </a:txBody>
                  <a:tcPr vert="horz" anchor="t">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3550">
                <a:tc>
                  <a:txBody>
                    <a:bodyPr wrap="square"/>
                    <a:lstStyle>
                      <a:lvl1pPr marL="342900" lvl="0" indent="-342900" algn="l" defTabSz="914400" eaLnBrk="1" fontAlgn="base" latinLnBrk="0" hangingPunct="1">
                        <a:lnSpc>
                          <a:spcPct val="100000"/>
                        </a:lnSpc>
                        <a:spcBef>
                          <a:spcPct val="20000"/>
                        </a:spcBef>
                        <a:spcAft>
                          <a:spcPct val="0"/>
                        </a:spcAft>
                        <a:buChar char="•"/>
                        <a:defRPr sz="240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a:buNone/>
                      </a:pPr>
                      <a:r>
                        <a:rPr lang="en-US" altLang="x-none" sz="2200" b="1" dirty="0"/>
                        <a:t>a+</a:t>
                      </a:r>
                      <a:endParaRPr lang="en-US" altLang="x-none" sz="2200" b="1" dirty="0"/>
                    </a:p>
                  </a:txBody>
                  <a:tcPr vert="horz" anchor="t">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40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buNone/>
                      </a:pPr>
                      <a:r>
                        <a:rPr lang="zh-CN" altLang="en-US" sz="2200" b="1" dirty="0"/>
                        <a:t>同“</a:t>
                      </a:r>
                      <a:r>
                        <a:rPr lang="en-US" altLang="x-none" sz="2200" b="1" dirty="0"/>
                        <a:t>w+”</a:t>
                      </a:r>
                      <a:r>
                        <a:rPr lang="zh-CN" altLang="en-US" sz="2200" b="1" dirty="0"/>
                        <a:t>。但是把数据追加到文件末尾。</a:t>
                      </a:r>
                      <a:endParaRPr lang="en-US" altLang="x-none" sz="2200" b="1" dirty="0"/>
                    </a:p>
                  </a:txBody>
                  <a:tcPr vert="horz" anchor="t">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762000">
                <a:tc>
                  <a:txBody>
                    <a:bodyPr wrap="square"/>
                    <a:lstStyle>
                      <a:lvl1pPr marL="342900" lvl="0" indent="-342900" algn="l" defTabSz="914400" eaLnBrk="1" fontAlgn="base" latinLnBrk="0" hangingPunct="1">
                        <a:lnSpc>
                          <a:spcPct val="100000"/>
                        </a:lnSpc>
                        <a:spcBef>
                          <a:spcPct val="20000"/>
                        </a:spcBef>
                        <a:spcAft>
                          <a:spcPct val="0"/>
                        </a:spcAft>
                        <a:buChar char="•"/>
                        <a:defRPr sz="240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lgn="ctr">
                        <a:buNone/>
                      </a:pPr>
                      <a:r>
                        <a:rPr lang="en-US" altLang="x-none" sz="2200" b="1" dirty="0"/>
                        <a:t>rb/wb/ab/r+b/w+b/a+b</a:t>
                      </a:r>
                      <a:endParaRPr lang="en-US" altLang="x-none" sz="2200" b="1" dirty="0"/>
                    </a:p>
                  </a:txBody>
                  <a:tcPr vert="horz" anchor="t">
                    <a:lnL cap="flat">
                      <a:noFill/>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40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3000" lvl="2" indent="-228600">
                        <a:buSzPct val="65000"/>
                        <a:buFont typeface="Wingdings" panose="05000000000000000000" pitchFamily="2" charset="2"/>
                        <a:defRPr sz="2400" kern="1200"/>
                      </a:lvl3pPr>
                      <a:lvl4pPr marL="1600200" lvl="3" indent="-228600">
                        <a:defRPr sz="2400" kern="1200"/>
                      </a:lvl4pPr>
                      <a:lvl5pPr marL="2057400" lvl="4" indent="-228600">
                        <a:defRPr sz="2400" kern="1200"/>
                      </a:lvl5pPr>
                    </a:lstStyle>
                    <a:p>
                      <a:pPr marL="0" lvl="0" indent="0">
                        <a:buNone/>
                      </a:pPr>
                      <a:r>
                        <a:rPr lang="zh-CN" altLang="en-US" sz="2200" b="1" dirty="0"/>
                        <a:t>对二进制文件的操作。</a:t>
                      </a:r>
                      <a:r>
                        <a:rPr lang="en-US" altLang="x-none" sz="2200" b="1" dirty="0"/>
                        <a:t>r</a:t>
                      </a:r>
                      <a:r>
                        <a:rPr lang="zh-CN" altLang="en-US" sz="2200" b="1" dirty="0"/>
                        <a:t>、</a:t>
                      </a:r>
                      <a:r>
                        <a:rPr lang="en-US" altLang="x-none" sz="2200" b="1" dirty="0"/>
                        <a:t>w</a:t>
                      </a:r>
                      <a:r>
                        <a:rPr lang="zh-CN" altLang="en-US" sz="2200" b="1" dirty="0"/>
                        <a:t>、</a:t>
                      </a:r>
                      <a:r>
                        <a:rPr lang="en-US" altLang="x-none" sz="2200" b="1" dirty="0"/>
                        <a:t>a</a:t>
                      </a:r>
                      <a:r>
                        <a:rPr lang="zh-CN" altLang="en-US" sz="2200" b="1" dirty="0"/>
                        <a:t>、</a:t>
                      </a:r>
                      <a:r>
                        <a:rPr lang="en-US" altLang="x-none" sz="2200" b="1" dirty="0"/>
                        <a:t>+</a:t>
                      </a:r>
                      <a:r>
                        <a:rPr lang="zh-CN" altLang="en-US" sz="2200" b="1" dirty="0"/>
                        <a:t>的含义同</a:t>
                      </a:r>
                      <a:r>
                        <a:rPr lang="en-US" altLang="x-none" sz="2200" b="1" dirty="0"/>
                        <a:t>ASCII</a:t>
                      </a:r>
                      <a:r>
                        <a:rPr lang="zh-CN" altLang="en-US" sz="2200" b="1" dirty="0"/>
                        <a:t>文件操作。</a:t>
                      </a:r>
                      <a:endParaRPr lang="zh-CN" altLang="en-US" sz="2200" b="1" dirty="0"/>
                    </a:p>
                  </a:txBody>
                  <a:tcPr vert="horz" anchor="t">
                    <a:lnL w="12700" cap="flat" cmpd="sng">
                      <a:solidFill>
                        <a:schemeClr val="tx1"/>
                      </a:solidFill>
                      <a:prstDash val="solid"/>
                      <a:headEnd type="none" w="med" len="med"/>
                      <a:tailEnd type="none" w="med" len="med"/>
                    </a:lnL>
                    <a:lnR cap="flat">
                      <a:noFill/>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2572" name="标题 22571"/>
          <p:cNvSpPr>
            <a:spLocks noGrp="1"/>
          </p:cNvSpPr>
          <p:nvPr>
            <p:ph type="title"/>
          </p:nvPr>
        </p:nvSpPr>
        <p:spPr>
          <a:ln/>
        </p:spPr>
        <p:txBody>
          <a:bodyPr anchor="ctr"/>
          <a:p>
            <a:r>
              <a:rPr lang="en-US" altLang="x-none" b="1" dirty="0"/>
              <a:t>11.3 </a:t>
            </a:r>
            <a:r>
              <a:rPr lang="zh-CN" altLang="en-US" b="1" dirty="0"/>
              <a:t>文件的打开</a:t>
            </a:r>
            <a:endParaRPr lang="zh-CN" altLang="en-US"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文本占位符 47105"/>
          <p:cNvSpPr>
            <a:spLocks noGrp="1"/>
          </p:cNvSpPr>
          <p:nvPr>
            <p:ph type="body" idx="1"/>
          </p:nvPr>
        </p:nvSpPr>
        <p:spPr>
          <a:xfrm>
            <a:off x="685800" y="1404938"/>
            <a:ext cx="7696200" cy="4525962"/>
          </a:xfrm>
        </p:spPr>
        <p:txBody>
          <a:bodyPr lIns="92075" tIns="46038" rIns="92075" bIns="46038"/>
          <a:p>
            <a:pPr>
              <a:lnSpc>
                <a:spcPct val="90000"/>
              </a:lnSpc>
              <a:buNone/>
            </a:pPr>
            <a:r>
              <a:rPr lang="zh-CN" altLang="en-US" sz="2400" b="1" dirty="0">
                <a:solidFill>
                  <a:srgbClr val="FF3300"/>
                </a:solidFill>
              </a:rPr>
              <a:t>错误程序</a:t>
            </a:r>
            <a:r>
              <a:rPr lang="en-US" altLang="x-none" sz="2400" b="1" dirty="0">
                <a:solidFill>
                  <a:srgbClr val="FF3300"/>
                </a:solidFill>
              </a:rPr>
              <a:t>:</a:t>
            </a:r>
            <a:endParaRPr lang="en-US" altLang="x-none" sz="2400" b="1" dirty="0">
              <a:solidFill>
                <a:srgbClr val="FF3300"/>
              </a:solidFill>
            </a:endParaRPr>
          </a:p>
          <a:p>
            <a:pPr>
              <a:lnSpc>
                <a:spcPct val="90000"/>
              </a:lnSpc>
              <a:buNone/>
            </a:pPr>
            <a:r>
              <a:rPr lang="en-US" altLang="x-none" sz="2400" b="1" dirty="0">
                <a:solidFill>
                  <a:srgbClr val="FF3300"/>
                </a:solidFill>
              </a:rPr>
              <a:t>while(!feof(infp)) </a:t>
            </a:r>
            <a:endParaRPr lang="en-US" altLang="x-none" sz="2400" b="1" dirty="0">
              <a:solidFill>
                <a:srgbClr val="FF3300"/>
              </a:solidFill>
            </a:endParaRPr>
          </a:p>
          <a:p>
            <a:pPr>
              <a:lnSpc>
                <a:spcPct val="90000"/>
              </a:lnSpc>
              <a:buNone/>
            </a:pPr>
            <a:r>
              <a:rPr lang="en-US" altLang="x-none" sz="2400" b="1" dirty="0">
                <a:solidFill>
                  <a:srgbClr val="FF3300"/>
                </a:solidFill>
              </a:rPr>
              <a:t>{</a:t>
            </a:r>
            <a:endParaRPr lang="en-US" altLang="x-none" sz="2400" b="1" dirty="0">
              <a:solidFill>
                <a:srgbClr val="FF3300"/>
              </a:solidFill>
            </a:endParaRPr>
          </a:p>
          <a:p>
            <a:pPr>
              <a:lnSpc>
                <a:spcPct val="90000"/>
              </a:lnSpc>
              <a:buNone/>
            </a:pPr>
            <a:r>
              <a:rPr lang="en-US" altLang="x-none" sz="2400" b="1" dirty="0">
                <a:solidFill>
                  <a:srgbClr val="FF3300"/>
                </a:solidFill>
              </a:rPr>
              <a:t>	 </a:t>
            </a:r>
            <a:r>
              <a:rPr lang="zh-CN" altLang="en-US" sz="2400" b="1" dirty="0">
                <a:solidFill>
                  <a:srgbClr val="FF3300"/>
                </a:solidFill>
              </a:rPr>
              <a:t>从文件</a:t>
            </a:r>
            <a:r>
              <a:rPr lang="en-US" altLang="x-none" sz="2400" b="1" dirty="0">
                <a:solidFill>
                  <a:srgbClr val="FF3300"/>
                </a:solidFill>
              </a:rPr>
              <a:t>1</a:t>
            </a:r>
            <a:r>
              <a:rPr lang="zh-CN" altLang="en-US" sz="2400" b="1" dirty="0">
                <a:solidFill>
                  <a:srgbClr val="FF3300"/>
                </a:solidFill>
              </a:rPr>
              <a:t>读</a:t>
            </a:r>
            <a:r>
              <a:rPr lang="en-US" altLang="x-none" sz="2400" b="1" dirty="0">
                <a:solidFill>
                  <a:srgbClr val="FF3300"/>
                </a:solidFill>
              </a:rPr>
              <a:t>; </a:t>
            </a:r>
            <a:endParaRPr lang="en-US" altLang="x-none" sz="2400" b="1" dirty="0">
              <a:solidFill>
                <a:srgbClr val="FF3300"/>
              </a:solidFill>
            </a:endParaRPr>
          </a:p>
          <a:p>
            <a:pPr>
              <a:lnSpc>
                <a:spcPct val="90000"/>
              </a:lnSpc>
              <a:buNone/>
            </a:pPr>
            <a:r>
              <a:rPr lang="zh-CN" altLang="en-US" sz="2400" b="1" dirty="0">
                <a:solidFill>
                  <a:srgbClr val="FF3300"/>
                </a:solidFill>
              </a:rPr>
              <a:t>      向文件</a:t>
            </a:r>
            <a:r>
              <a:rPr lang="en-US" altLang="x-none" sz="2400" b="1" dirty="0">
                <a:solidFill>
                  <a:srgbClr val="FF3300"/>
                </a:solidFill>
              </a:rPr>
              <a:t>2</a:t>
            </a:r>
            <a:r>
              <a:rPr lang="zh-CN" altLang="en-US" sz="2400" b="1" dirty="0">
                <a:solidFill>
                  <a:srgbClr val="FF3300"/>
                </a:solidFill>
              </a:rPr>
              <a:t>写</a:t>
            </a:r>
            <a:r>
              <a:rPr lang="en-US" altLang="x-none" sz="2400" b="1" dirty="0">
                <a:solidFill>
                  <a:srgbClr val="FF3300"/>
                </a:solidFill>
              </a:rPr>
              <a:t>; }  </a:t>
            </a:r>
            <a:endParaRPr lang="en-US" altLang="x-none" sz="2400" b="1" dirty="0">
              <a:solidFill>
                <a:srgbClr val="FF3300"/>
              </a:solidFill>
            </a:endParaRPr>
          </a:p>
          <a:p>
            <a:pPr>
              <a:lnSpc>
                <a:spcPct val="90000"/>
              </a:lnSpc>
              <a:buNone/>
            </a:pPr>
            <a:r>
              <a:rPr lang="zh-CN" altLang="en-US" sz="2400" b="1" dirty="0">
                <a:solidFill>
                  <a:srgbClr val="FF3300"/>
                </a:solidFill>
              </a:rPr>
              <a:t>结果最后一次读取的内容被复制了两遍。</a:t>
            </a:r>
            <a:endParaRPr lang="zh-CN" altLang="en-US" sz="2400" b="1" dirty="0">
              <a:solidFill>
                <a:srgbClr val="FF3300"/>
              </a:solidFill>
            </a:endParaRPr>
          </a:p>
          <a:p>
            <a:pPr>
              <a:lnSpc>
                <a:spcPct val="90000"/>
              </a:lnSpc>
            </a:pPr>
            <a:r>
              <a:rPr lang="zh-CN" altLang="en-US" sz="2400" b="1" dirty="0"/>
              <a:t>只有读取函数试图读并失败以后，</a:t>
            </a:r>
            <a:r>
              <a:rPr lang="en-US" altLang="x-none" sz="2400" b="1" dirty="0"/>
              <a:t>feof()</a:t>
            </a:r>
            <a:r>
              <a:rPr lang="zh-CN" altLang="en-US" sz="2400" b="1" dirty="0"/>
              <a:t>才返回真。因此，最后一次有效读取时，读取的内容被写入第一次。返回</a:t>
            </a:r>
            <a:r>
              <a:rPr lang="en-US" altLang="x-none" sz="2400" b="1" dirty="0"/>
              <a:t>while</a:t>
            </a:r>
            <a:r>
              <a:rPr lang="zh-CN" altLang="en-US" sz="2400" b="1" dirty="0"/>
              <a:t>条件判断</a:t>
            </a:r>
            <a:r>
              <a:rPr lang="en-US" altLang="x-none" sz="2400" b="1" dirty="0"/>
              <a:t>feof</a:t>
            </a:r>
            <a:r>
              <a:rPr lang="zh-CN" altLang="en-US" sz="2400" b="1" dirty="0"/>
              <a:t>仍为假（上次读取有效），读取遇到文件末尾，失败导致保存读取结果的变量值不能被更新，上次的内容被写入第二次。返回</a:t>
            </a:r>
            <a:r>
              <a:rPr lang="en-US" altLang="x-none" sz="2400" b="1" dirty="0"/>
              <a:t>while</a:t>
            </a:r>
            <a:r>
              <a:rPr lang="zh-CN" altLang="en-US" sz="2400" b="1" dirty="0"/>
              <a:t>条件判断</a:t>
            </a:r>
            <a:r>
              <a:rPr lang="en-US" altLang="x-none" sz="2400" b="1" dirty="0"/>
              <a:t>feof</a:t>
            </a:r>
            <a:r>
              <a:rPr lang="zh-CN" altLang="en-US" sz="2400" b="1" dirty="0"/>
              <a:t>为真，跳出循环。</a:t>
            </a:r>
            <a:endParaRPr lang="zh-CN" altLang="en-US" sz="2400" b="1" dirty="0"/>
          </a:p>
        </p:txBody>
      </p:sp>
      <p:sp>
        <p:nvSpPr>
          <p:cNvPr id="47107" name="标题 47106"/>
          <p:cNvSpPr>
            <a:spLocks noGrp="1"/>
          </p:cNvSpPr>
          <p:nvPr>
            <p:ph type="title"/>
          </p:nvPr>
        </p:nvSpPr>
        <p:spPr>
          <a:xfrm>
            <a:off x="1295400" y="228600"/>
            <a:ext cx="7772400" cy="1104900"/>
          </a:xfrm>
        </p:spPr>
        <p:txBody>
          <a:bodyPr lIns="92075" tIns="46038" rIns="92075" bIns="46038" anchor="ctr"/>
          <a:p>
            <a:r>
              <a:rPr lang="zh-CN" altLang="en-US" sz="2800" b="1"/>
              <a:t>判断文件末尾问题解析</a:t>
            </a:r>
            <a:endParaRPr lang="zh-CN" altLang="en-US" sz="2800" b="1"/>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文本占位符 49153"/>
          <p:cNvSpPr>
            <a:spLocks noGrp="1"/>
          </p:cNvSpPr>
          <p:nvPr>
            <p:ph type="body" idx="1"/>
          </p:nvPr>
        </p:nvSpPr>
        <p:spPr>
          <a:xfrm>
            <a:off x="685800" y="1404938"/>
            <a:ext cx="7696200" cy="4525962"/>
          </a:xfrm>
        </p:spPr>
        <p:txBody>
          <a:bodyPr lIns="92075" tIns="46038" rIns="92075" bIns="46038"/>
          <a:p>
            <a:pPr>
              <a:buNone/>
            </a:pPr>
            <a:r>
              <a:rPr lang="zh-CN" altLang="en-US" sz="3200" b="1" dirty="0">
                <a:solidFill>
                  <a:schemeClr val="accent2"/>
                </a:solidFill>
              </a:rPr>
              <a:t>正确程序</a:t>
            </a:r>
            <a:r>
              <a:rPr lang="en-US" altLang="x-none" sz="3200" b="1" dirty="0">
                <a:solidFill>
                  <a:schemeClr val="accent2"/>
                </a:solidFill>
              </a:rPr>
              <a:t>:</a:t>
            </a:r>
            <a:endParaRPr lang="en-US" altLang="x-none" sz="3200" b="1" dirty="0">
              <a:solidFill>
                <a:schemeClr val="accent2"/>
              </a:solidFill>
            </a:endParaRPr>
          </a:p>
          <a:p>
            <a:pPr>
              <a:buNone/>
            </a:pPr>
            <a:r>
              <a:rPr lang="en-US" altLang="x-none" sz="3200" b="1" dirty="0">
                <a:solidFill>
                  <a:schemeClr val="accent2"/>
                </a:solidFill>
              </a:rPr>
              <a:t>while(!feof(infp)) </a:t>
            </a:r>
            <a:endParaRPr lang="en-US" altLang="x-none" sz="3200" b="1" dirty="0">
              <a:solidFill>
                <a:schemeClr val="accent2"/>
              </a:solidFill>
            </a:endParaRPr>
          </a:p>
          <a:p>
            <a:pPr>
              <a:buNone/>
            </a:pPr>
            <a:r>
              <a:rPr lang="en-US" altLang="x-none" sz="3200" b="1" dirty="0">
                <a:solidFill>
                  <a:schemeClr val="accent2"/>
                </a:solidFill>
              </a:rPr>
              <a:t>{</a:t>
            </a:r>
            <a:endParaRPr lang="en-US" altLang="x-none" sz="3200" b="1" dirty="0">
              <a:solidFill>
                <a:schemeClr val="accent2"/>
              </a:solidFill>
            </a:endParaRPr>
          </a:p>
          <a:p>
            <a:pPr>
              <a:buNone/>
            </a:pPr>
            <a:r>
              <a:rPr lang="zh-CN" altLang="en-US" sz="3200" b="1" dirty="0">
                <a:solidFill>
                  <a:schemeClr val="accent2"/>
                </a:solidFill>
              </a:rPr>
              <a:t>	if (从文件</a:t>
            </a:r>
            <a:r>
              <a:rPr lang="en-US" altLang="x-none" sz="3200" b="1" dirty="0">
                <a:solidFill>
                  <a:schemeClr val="accent2"/>
                </a:solidFill>
              </a:rPr>
              <a:t>1</a:t>
            </a:r>
            <a:r>
              <a:rPr lang="zh-CN" altLang="en-US" sz="3200" b="1" dirty="0">
                <a:solidFill>
                  <a:schemeClr val="accent2"/>
                </a:solidFill>
              </a:rPr>
              <a:t>读 成功)</a:t>
            </a:r>
            <a:endParaRPr lang="zh-CN" altLang="en-US" sz="3200" b="1" dirty="0">
              <a:solidFill>
                <a:schemeClr val="accent2"/>
              </a:solidFill>
            </a:endParaRPr>
          </a:p>
          <a:p>
            <a:pPr>
              <a:buNone/>
            </a:pPr>
            <a:r>
              <a:rPr lang="zh-CN" altLang="en-US" sz="3200" b="1" dirty="0">
                <a:solidFill>
                  <a:schemeClr val="accent2"/>
                </a:solidFill>
              </a:rPr>
              <a:t>		向文件</a:t>
            </a:r>
            <a:r>
              <a:rPr lang="en-US" altLang="x-none" sz="3200" b="1" dirty="0">
                <a:solidFill>
                  <a:schemeClr val="accent2"/>
                </a:solidFill>
              </a:rPr>
              <a:t>2</a:t>
            </a:r>
            <a:r>
              <a:rPr lang="zh-CN" altLang="en-US" sz="3200" b="1" dirty="0">
                <a:solidFill>
                  <a:schemeClr val="accent2"/>
                </a:solidFill>
              </a:rPr>
              <a:t>写</a:t>
            </a:r>
            <a:r>
              <a:rPr lang="en-US" altLang="x-none" sz="3200" b="1" dirty="0">
                <a:solidFill>
                  <a:schemeClr val="accent2"/>
                </a:solidFill>
              </a:rPr>
              <a:t>; </a:t>
            </a:r>
            <a:endParaRPr lang="en-US" altLang="x-none" sz="3200" b="1" dirty="0">
              <a:solidFill>
                <a:schemeClr val="accent2"/>
              </a:solidFill>
            </a:endParaRPr>
          </a:p>
          <a:p>
            <a:pPr>
              <a:buNone/>
            </a:pPr>
            <a:r>
              <a:rPr lang="en-US" altLang="x-none" sz="3200" b="1" dirty="0">
                <a:solidFill>
                  <a:schemeClr val="accent2"/>
                </a:solidFill>
              </a:rPr>
              <a:t>}  </a:t>
            </a:r>
            <a:endParaRPr lang="en-US" altLang="x-none" sz="3200" b="1" dirty="0">
              <a:solidFill>
                <a:schemeClr val="accent2"/>
              </a:solidFill>
            </a:endParaRPr>
          </a:p>
          <a:p>
            <a:pPr>
              <a:buNone/>
            </a:pPr>
            <a:r>
              <a:rPr lang="zh-CN" altLang="en-US" sz="3200" b="1" dirty="0"/>
              <a:t>结果最后一次读取的内容只被复制一次。</a:t>
            </a:r>
            <a:endParaRPr lang="zh-CN" altLang="en-US" sz="3200" b="1" dirty="0"/>
          </a:p>
        </p:txBody>
      </p:sp>
      <p:sp>
        <p:nvSpPr>
          <p:cNvPr id="49155" name="标题 49154"/>
          <p:cNvSpPr>
            <a:spLocks noGrp="1"/>
          </p:cNvSpPr>
          <p:nvPr>
            <p:ph type="title"/>
          </p:nvPr>
        </p:nvSpPr>
        <p:spPr>
          <a:xfrm>
            <a:off x="1295400" y="228600"/>
            <a:ext cx="7772400" cy="1104900"/>
          </a:xfrm>
        </p:spPr>
        <p:txBody>
          <a:bodyPr lIns="92075" tIns="46038" rIns="92075" bIns="46038" anchor="ctr"/>
          <a:p>
            <a:r>
              <a:rPr lang="zh-CN" altLang="en-US" sz="2800" b="1"/>
              <a:t>正确的判断文件末尾</a:t>
            </a:r>
            <a:endParaRPr lang="zh-CN" altLang="en-US" sz="2800" b="1"/>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文本占位符 50177"/>
          <p:cNvSpPr>
            <a:spLocks noGrp="1"/>
          </p:cNvSpPr>
          <p:nvPr>
            <p:ph type="body" idx="1"/>
          </p:nvPr>
        </p:nvSpPr>
        <p:spPr>
          <a:xfrm>
            <a:off x="468313" y="1319213"/>
            <a:ext cx="8280400" cy="4611687"/>
          </a:xfrm>
        </p:spPr>
        <p:txBody>
          <a:bodyPr/>
          <a:p>
            <a:pPr>
              <a:lnSpc>
                <a:spcPct val="80000"/>
              </a:lnSpc>
              <a:buNone/>
            </a:pPr>
            <a:r>
              <a:rPr lang="en-US" altLang="x-none" sz="2000" b="1" dirty="0"/>
              <a:t>/*以feof判断文件是否读取到末尾，</a:t>
            </a:r>
            <a:r>
              <a:rPr lang="zh-CN" altLang="en-US" sz="2000" b="1" dirty="0"/>
              <a:t>修正</a:t>
            </a:r>
            <a:r>
              <a:rPr lang="en-US" altLang="x-none" sz="2000" b="1" dirty="0"/>
              <a:t>最后一行输出两遍的错误 2012.2.26*/ </a:t>
            </a:r>
            <a:endParaRPr lang="en-US" altLang="x-none" sz="2000" b="1" dirty="0"/>
          </a:p>
          <a:p>
            <a:pPr>
              <a:lnSpc>
                <a:spcPct val="80000"/>
              </a:lnSpc>
              <a:buNone/>
            </a:pPr>
            <a:r>
              <a:rPr lang="en-US" altLang="x-none" sz="2000" b="1" dirty="0"/>
              <a:t>#include&lt;stdio.h&gt;</a:t>
            </a:r>
            <a:endParaRPr lang="en-US" altLang="x-none" sz="2000" b="1" dirty="0"/>
          </a:p>
          <a:p>
            <a:pPr>
              <a:lnSpc>
                <a:spcPct val="80000"/>
              </a:lnSpc>
              <a:buNone/>
            </a:pPr>
            <a:r>
              <a:rPr lang="en-US" altLang="x-none" sz="2000" b="1" dirty="0"/>
              <a:t>#include&lt;stdlib.h&gt;</a:t>
            </a:r>
            <a:endParaRPr lang="en-US" altLang="x-none" sz="2000" b="1" dirty="0"/>
          </a:p>
          <a:p>
            <a:pPr>
              <a:lnSpc>
                <a:spcPct val="80000"/>
              </a:lnSpc>
              <a:buNone/>
            </a:pPr>
            <a:endParaRPr lang="en-US" altLang="x-none" sz="2000" b="1" dirty="0"/>
          </a:p>
          <a:p>
            <a:pPr>
              <a:lnSpc>
                <a:spcPct val="80000"/>
              </a:lnSpc>
              <a:buNone/>
            </a:pPr>
            <a:r>
              <a:rPr lang="en-US" altLang="x-none" sz="2000" b="1" dirty="0"/>
              <a:t>int main(void)</a:t>
            </a:r>
            <a:endParaRPr lang="en-US" altLang="x-none" sz="2000" b="1" dirty="0"/>
          </a:p>
          <a:p>
            <a:pPr>
              <a:lnSpc>
                <a:spcPct val="80000"/>
              </a:lnSpc>
              <a:buNone/>
            </a:pPr>
            <a:r>
              <a:rPr lang="en-US" altLang="x-none" sz="2000" b="1" dirty="0"/>
              <a:t>{</a:t>
            </a:r>
            <a:endParaRPr lang="en-US" altLang="x-none" sz="2000" b="1" dirty="0"/>
          </a:p>
          <a:p>
            <a:pPr>
              <a:lnSpc>
                <a:spcPct val="80000"/>
              </a:lnSpc>
              <a:buNone/>
            </a:pPr>
            <a:r>
              <a:rPr lang="en-US" altLang="x-none" sz="2000" b="1" dirty="0"/>
              <a:t>    char s[20];</a:t>
            </a:r>
            <a:endParaRPr lang="en-US" altLang="x-none" sz="2000" b="1" dirty="0"/>
          </a:p>
          <a:p>
            <a:pPr>
              <a:lnSpc>
                <a:spcPct val="80000"/>
              </a:lnSpc>
              <a:buNone/>
            </a:pPr>
            <a:r>
              <a:rPr lang="en-US" altLang="x-none" sz="2000" b="1" dirty="0"/>
              <a:t>    FILE *fp;</a:t>
            </a:r>
            <a:endParaRPr lang="en-US" altLang="x-none" sz="2000" b="1" dirty="0"/>
          </a:p>
          <a:p>
            <a:pPr>
              <a:lnSpc>
                <a:spcPct val="80000"/>
              </a:lnSpc>
              <a:buNone/>
            </a:pPr>
            <a:r>
              <a:rPr lang="en-US" altLang="x-none" sz="2000" b="1" dirty="0"/>
              <a:t>    </a:t>
            </a:r>
            <a:endParaRPr lang="en-US" altLang="x-none" sz="2000" b="1" dirty="0"/>
          </a:p>
          <a:p>
            <a:pPr>
              <a:lnSpc>
                <a:spcPct val="80000"/>
              </a:lnSpc>
              <a:buNone/>
            </a:pPr>
            <a:r>
              <a:rPr lang="en-US" altLang="x-none" sz="2000" b="1" dirty="0"/>
              <a:t>    if((fp=fopen("test2.txt","rt"))==NULL)</a:t>
            </a:r>
            <a:endParaRPr lang="en-US" altLang="x-none" sz="2000" b="1" dirty="0"/>
          </a:p>
          <a:p>
            <a:pPr>
              <a:lnSpc>
                <a:spcPct val="80000"/>
              </a:lnSpc>
              <a:buNone/>
            </a:pPr>
            <a:r>
              <a:rPr lang="en-US" altLang="x-none" sz="2000" b="1" dirty="0"/>
              <a:t>    {</a:t>
            </a:r>
            <a:endParaRPr lang="en-US" altLang="x-none" sz="2000" b="1" dirty="0"/>
          </a:p>
          <a:p>
            <a:pPr>
              <a:lnSpc>
                <a:spcPct val="80000"/>
              </a:lnSpc>
              <a:buNone/>
            </a:pPr>
            <a:r>
              <a:rPr lang="en-US" altLang="x-none" sz="2000" b="1" dirty="0"/>
              <a:t>       printf("can not open file\n");</a:t>
            </a:r>
            <a:endParaRPr lang="en-US" altLang="x-none" sz="2000" b="1" dirty="0"/>
          </a:p>
          <a:p>
            <a:pPr>
              <a:lnSpc>
                <a:spcPct val="80000"/>
              </a:lnSpc>
              <a:buNone/>
            </a:pPr>
            <a:r>
              <a:rPr lang="en-US" altLang="x-none" sz="2000" b="1" dirty="0"/>
              <a:t>       exit(0);</a:t>
            </a:r>
            <a:endParaRPr lang="en-US" altLang="x-none" sz="2000" b="1" dirty="0"/>
          </a:p>
          <a:p>
            <a:pPr>
              <a:lnSpc>
                <a:spcPct val="80000"/>
              </a:lnSpc>
              <a:buNone/>
            </a:pPr>
            <a:r>
              <a:rPr lang="en-US" altLang="x-none" sz="2000" b="1" dirty="0"/>
              <a:t>    }</a:t>
            </a:r>
            <a:endParaRPr lang="zh-CN" altLang="en-US" sz="2000" b="1" dirty="0"/>
          </a:p>
        </p:txBody>
      </p:sp>
      <p:sp>
        <p:nvSpPr>
          <p:cNvPr id="50179" name="标题 50178"/>
          <p:cNvSpPr>
            <a:spLocks noGrp="1"/>
          </p:cNvSpPr>
          <p:nvPr>
            <p:ph type="title"/>
          </p:nvPr>
        </p:nvSpPr>
        <p:spPr/>
        <p:txBody>
          <a:bodyPr anchor="ctr"/>
          <a:p>
            <a:r>
              <a:rPr lang="zh-CN" altLang="en-US" b="1" dirty="0"/>
              <a:t>判断文件末尾正确示例</a:t>
            </a:r>
            <a:r>
              <a:rPr lang="en-US" altLang="x-none" b="1" dirty="0"/>
              <a:t>-</a:t>
            </a:r>
            <a:r>
              <a:rPr lang="zh-CN" altLang="en-US" b="1" dirty="0"/>
              <a:t>测试程序</a:t>
            </a:r>
            <a:endParaRPr lang="zh-CN" altLang="en-US"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文本占位符 51201"/>
          <p:cNvSpPr>
            <a:spLocks noGrp="1"/>
          </p:cNvSpPr>
          <p:nvPr>
            <p:ph type="body" idx="1"/>
          </p:nvPr>
        </p:nvSpPr>
        <p:spPr>
          <a:xfrm>
            <a:off x="468313" y="1319213"/>
            <a:ext cx="8280400" cy="5205412"/>
          </a:xfrm>
        </p:spPr>
        <p:txBody>
          <a:bodyPr/>
          <a:p>
            <a:pPr>
              <a:lnSpc>
                <a:spcPct val="80000"/>
              </a:lnSpc>
              <a:buNone/>
            </a:pPr>
            <a:r>
              <a:rPr lang="en-US" altLang="x-none" sz="2000" b="1" dirty="0"/>
              <a:t>    while(!feof(fp))</a:t>
            </a:r>
            <a:endParaRPr lang="en-US" altLang="x-none" sz="2000" b="1" dirty="0"/>
          </a:p>
          <a:p>
            <a:pPr>
              <a:lnSpc>
                <a:spcPct val="80000"/>
              </a:lnSpc>
              <a:buNone/>
            </a:pPr>
            <a:r>
              <a:rPr lang="en-US" altLang="x-none" sz="2000" b="1" dirty="0"/>
              <a:t>    {</a:t>
            </a:r>
            <a:endParaRPr lang="en-US" altLang="x-none" sz="2000" b="1" dirty="0"/>
          </a:p>
          <a:p>
            <a:pPr>
              <a:lnSpc>
                <a:spcPct val="80000"/>
              </a:lnSpc>
              <a:buNone/>
            </a:pPr>
            <a:r>
              <a:rPr lang="zh-CN" altLang="en-US" sz="2000" b="1" dirty="0"/>
              <a:t>	   if (</a:t>
            </a:r>
            <a:r>
              <a:rPr lang="en-US" altLang="x-none" sz="2000" b="1" dirty="0"/>
              <a:t>fgets(s,20,fp)</a:t>
            </a:r>
            <a:r>
              <a:rPr lang="zh-CN" altLang="en-US" sz="2000" b="1" dirty="0"/>
              <a:t>)</a:t>
            </a:r>
            <a:endParaRPr lang="en-US" altLang="x-none" sz="2000" b="1" dirty="0"/>
          </a:p>
          <a:p>
            <a:pPr>
              <a:lnSpc>
                <a:spcPct val="80000"/>
              </a:lnSpc>
              <a:buNone/>
            </a:pPr>
            <a:r>
              <a:rPr lang="en-US" altLang="x-none" sz="2000" b="1" dirty="0"/>
              <a:t>         </a:t>
            </a:r>
            <a:r>
              <a:rPr lang="zh-CN" altLang="en-US" sz="2000" b="1" dirty="0"/>
              <a:t>	</a:t>
            </a:r>
            <a:r>
              <a:rPr lang="en-US" altLang="x-none" sz="2000" b="1" dirty="0"/>
              <a:t>printf("%s\n",s);</a:t>
            </a:r>
            <a:endParaRPr lang="en-US" altLang="x-none" sz="2000" b="1" dirty="0"/>
          </a:p>
          <a:p>
            <a:pPr>
              <a:lnSpc>
                <a:spcPct val="80000"/>
              </a:lnSpc>
              <a:buNone/>
            </a:pPr>
            <a:r>
              <a:rPr lang="en-US" altLang="x-none" sz="2000" b="1" dirty="0"/>
              <a:t>    }</a:t>
            </a:r>
            <a:endParaRPr lang="en-US" altLang="x-none" sz="2000" b="1" dirty="0"/>
          </a:p>
          <a:p>
            <a:pPr>
              <a:lnSpc>
                <a:spcPct val="80000"/>
              </a:lnSpc>
              <a:buNone/>
            </a:pPr>
            <a:r>
              <a:rPr lang="en-US" altLang="x-none" sz="2000" b="1" dirty="0"/>
              <a:t>    fclose(fp);</a:t>
            </a:r>
            <a:endParaRPr lang="en-US" altLang="x-none" sz="2000" b="1" dirty="0"/>
          </a:p>
          <a:p>
            <a:pPr>
              <a:lnSpc>
                <a:spcPct val="80000"/>
              </a:lnSpc>
              <a:buNone/>
            </a:pPr>
            <a:r>
              <a:rPr lang="en-US" altLang="x-none" sz="2000" b="1" dirty="0"/>
              <a:t>    system("pause");</a:t>
            </a:r>
            <a:endParaRPr lang="en-US" altLang="x-none" sz="2000" b="1" dirty="0"/>
          </a:p>
          <a:p>
            <a:pPr>
              <a:lnSpc>
                <a:spcPct val="80000"/>
              </a:lnSpc>
              <a:buNone/>
            </a:pPr>
            <a:r>
              <a:rPr lang="en-US" altLang="x-none" sz="2000" b="1" dirty="0"/>
              <a:t>    return 0;</a:t>
            </a:r>
            <a:endParaRPr lang="en-US" altLang="x-none" sz="2000" b="1" dirty="0"/>
          </a:p>
          <a:p>
            <a:pPr>
              <a:lnSpc>
                <a:spcPct val="80000"/>
              </a:lnSpc>
              <a:buNone/>
            </a:pPr>
            <a:r>
              <a:rPr lang="en-US" altLang="x-none" sz="2000" b="1" dirty="0"/>
              <a:t>}</a:t>
            </a:r>
            <a:endParaRPr lang="en-US" altLang="x-none" sz="2000" b="1" dirty="0"/>
          </a:p>
          <a:p>
            <a:pPr>
              <a:lnSpc>
                <a:spcPct val="80000"/>
              </a:lnSpc>
            </a:pPr>
            <a:r>
              <a:rPr lang="zh-CN" altLang="en-US" sz="2000" b="1" dirty="0"/>
              <a:t>假设</a:t>
            </a:r>
            <a:r>
              <a:rPr lang="en-US" altLang="x-none" sz="2000" b="1" dirty="0"/>
              <a:t>test2.txt</a:t>
            </a:r>
            <a:r>
              <a:rPr lang="zh-CN" altLang="en-US" sz="2000" b="1" dirty="0"/>
              <a:t>文件已有内容</a:t>
            </a:r>
            <a:endParaRPr lang="zh-CN" altLang="en-US" sz="2000" b="1" dirty="0"/>
          </a:p>
          <a:p>
            <a:pPr lvl="1">
              <a:lnSpc>
                <a:spcPct val="80000"/>
              </a:lnSpc>
              <a:buNone/>
            </a:pPr>
            <a:r>
              <a:rPr lang="en-US" altLang="x-none" sz="2000" b="1" dirty="0"/>
              <a:t>abc</a:t>
            </a:r>
            <a:endParaRPr lang="en-US" altLang="x-none" sz="2000" b="1" dirty="0"/>
          </a:p>
          <a:p>
            <a:pPr lvl="1">
              <a:lnSpc>
                <a:spcPct val="80000"/>
              </a:lnSpc>
              <a:buNone/>
            </a:pPr>
            <a:r>
              <a:rPr lang="en-US" altLang="x-none" sz="2000" b="1" dirty="0"/>
              <a:t>12</a:t>
            </a:r>
            <a:endParaRPr lang="en-US" altLang="x-none" sz="2000" b="1" dirty="0"/>
          </a:p>
          <a:p>
            <a:pPr>
              <a:lnSpc>
                <a:spcPct val="80000"/>
              </a:lnSpc>
            </a:pPr>
            <a:r>
              <a:rPr lang="zh-CN" altLang="en-US" sz="2000" b="1" dirty="0"/>
              <a:t>执行结果：</a:t>
            </a:r>
            <a:endParaRPr lang="zh-CN" altLang="en-US" sz="2000" b="1" dirty="0"/>
          </a:p>
          <a:p>
            <a:pPr lvl="1">
              <a:lnSpc>
                <a:spcPct val="80000"/>
              </a:lnSpc>
              <a:buNone/>
            </a:pPr>
            <a:r>
              <a:rPr lang="en-US" altLang="x-none" sz="2000" b="1" dirty="0"/>
              <a:t>abc</a:t>
            </a:r>
            <a:endParaRPr lang="en-US" altLang="x-none" sz="2000" b="1" dirty="0"/>
          </a:p>
          <a:p>
            <a:pPr lvl="1">
              <a:lnSpc>
                <a:spcPct val="80000"/>
              </a:lnSpc>
              <a:buNone/>
            </a:pPr>
            <a:r>
              <a:rPr lang="en-US" altLang="x-none" sz="2000" b="1" dirty="0"/>
              <a:t>12</a:t>
            </a:r>
            <a:endParaRPr lang="en-US" altLang="x-none" sz="2000" b="1" dirty="0"/>
          </a:p>
          <a:p>
            <a:pPr lvl="1">
              <a:lnSpc>
                <a:spcPct val="80000"/>
              </a:lnSpc>
              <a:buNone/>
            </a:pPr>
            <a:r>
              <a:rPr lang="zh-CN" altLang="en-US" sz="2000" b="1" dirty="0"/>
              <a:t>请按任意键继续</a:t>
            </a:r>
            <a:r>
              <a:rPr lang="en-US" altLang="x-none" sz="2000" b="1" dirty="0"/>
              <a:t>....</a:t>
            </a:r>
            <a:endParaRPr lang="en-US" altLang="x-none" sz="2000" b="1" dirty="0"/>
          </a:p>
        </p:txBody>
      </p:sp>
      <p:sp>
        <p:nvSpPr>
          <p:cNvPr id="51203" name="标题 51202"/>
          <p:cNvSpPr>
            <a:spLocks noGrp="1"/>
          </p:cNvSpPr>
          <p:nvPr>
            <p:ph type="title"/>
          </p:nvPr>
        </p:nvSpPr>
        <p:spPr/>
        <p:txBody>
          <a:bodyPr anchor="ctr"/>
          <a:p>
            <a:r>
              <a:rPr lang="zh-CN" altLang="en-US" b="1" dirty="0"/>
              <a:t>判断文件末尾正确示例</a:t>
            </a:r>
            <a:r>
              <a:rPr lang="en-US" altLang="x-none" b="1" dirty="0"/>
              <a:t>-</a:t>
            </a:r>
            <a:r>
              <a:rPr lang="zh-CN" altLang="en-US" b="1" dirty="0"/>
              <a:t>测试程序</a:t>
            </a:r>
            <a:endParaRPr lang="zh-CN" altLang="en-US"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文本占位符 52225"/>
          <p:cNvSpPr>
            <a:spLocks noGrp="1"/>
          </p:cNvSpPr>
          <p:nvPr>
            <p:ph type="body" idx="1"/>
          </p:nvPr>
        </p:nvSpPr>
        <p:spPr>
          <a:xfrm>
            <a:off x="533400" y="1474788"/>
            <a:ext cx="7924800" cy="4762500"/>
          </a:xfrm>
        </p:spPr>
        <p:txBody>
          <a:bodyPr/>
          <a:p>
            <a:pPr>
              <a:lnSpc>
                <a:spcPct val="90000"/>
              </a:lnSpc>
              <a:buNone/>
            </a:pPr>
            <a:r>
              <a:rPr lang="zh-CN" altLang="en-US" b="1" dirty="0">
                <a:latin typeface="宋体" panose="02010600030101010101" pitchFamily="2" charset="-122"/>
              </a:rPr>
              <a:t>根据</a:t>
            </a:r>
            <a:r>
              <a:rPr lang="zh-CN" altLang="en-US" b="1" dirty="0">
                <a:solidFill>
                  <a:schemeClr val="accent2"/>
                </a:solidFill>
                <a:latin typeface="宋体" panose="02010600030101010101" pitchFamily="2" charset="-122"/>
              </a:rPr>
              <a:t>文件的组织形式</a:t>
            </a:r>
            <a:r>
              <a:rPr lang="zh-CN" altLang="en-US" b="1" dirty="0">
                <a:latin typeface="宋体" panose="02010600030101010101" pitchFamily="2" charset="-122"/>
              </a:rPr>
              <a:t>，可分为顺序存取文件和随机存取文件。</a:t>
            </a:r>
            <a:r>
              <a:rPr lang="zh-CN" altLang="en-US" b="1" dirty="0">
                <a:solidFill>
                  <a:schemeClr val="accent2"/>
                </a:solidFill>
                <a:ea typeface="_x000B__x000C_"/>
              </a:rPr>
              <a:t>    </a:t>
            </a:r>
            <a:endParaRPr lang="zh-CN" altLang="en-US" b="1" dirty="0">
              <a:solidFill>
                <a:schemeClr val="accent2"/>
              </a:solidFill>
              <a:ea typeface="_x000B__x000C_"/>
            </a:endParaRPr>
          </a:p>
          <a:p>
            <a:pPr>
              <a:lnSpc>
                <a:spcPct val="90000"/>
              </a:lnSpc>
              <a:buNone/>
            </a:pPr>
            <a:r>
              <a:rPr lang="zh-CN" altLang="en-US" b="1" dirty="0">
                <a:solidFill>
                  <a:schemeClr val="accent2"/>
                </a:solidFill>
                <a:ea typeface="_x000B__x000C_"/>
              </a:rPr>
              <a:t>	顺序存取文件（</a:t>
            </a:r>
            <a:r>
              <a:rPr lang="en-US" altLang="x-none" b="1" dirty="0">
                <a:solidFill>
                  <a:schemeClr val="accent2"/>
                </a:solidFill>
                <a:ea typeface="_x000B__x000C_"/>
              </a:rPr>
              <a:t>Sequential Access File）</a:t>
            </a:r>
            <a:br>
              <a:rPr lang="en-US" altLang="x-none" b="1" dirty="0">
                <a:solidFill>
                  <a:schemeClr val="accent2"/>
                </a:solidFill>
                <a:ea typeface="_x000B__x000C_"/>
              </a:rPr>
            </a:br>
            <a:r>
              <a:rPr lang="en-US" altLang="x-none" b="1" dirty="0">
                <a:solidFill>
                  <a:srgbClr val="000000"/>
                </a:solidFill>
                <a:ea typeface="_x000B__x000C_"/>
              </a:rPr>
              <a:t>　　</a:t>
            </a:r>
            <a:r>
              <a:rPr lang="zh-CN" altLang="en-US" b="1" dirty="0">
                <a:solidFill>
                  <a:srgbClr val="000000"/>
                </a:solidFill>
                <a:ea typeface="_x000B__x000C_"/>
              </a:rPr>
              <a:t>简称“顺序文件”，数据写入</a:t>
            </a:r>
            <a:r>
              <a:rPr lang="zh-CN" altLang="en-US" b="1" dirty="0">
                <a:solidFill>
                  <a:srgbClr val="000000"/>
                </a:solidFill>
              </a:rPr>
              <a:t>文件</a:t>
            </a:r>
            <a:r>
              <a:rPr lang="zh-CN" altLang="en-US" b="1" dirty="0">
                <a:solidFill>
                  <a:srgbClr val="000000"/>
                </a:solidFill>
                <a:ea typeface="_x000B__x000C_"/>
              </a:rPr>
              <a:t>的方式是后输入的数据放在以前输入数据的后面，按照数据的先后次序一个接一个的放。若要读取数据，也是由第一条记录开始读取。</a:t>
            </a:r>
            <a:endParaRPr lang="zh-CN" altLang="en-US" b="1" dirty="0">
              <a:solidFill>
                <a:srgbClr val="000000"/>
              </a:solidFill>
              <a:ea typeface="_x000B__x000C_"/>
            </a:endParaRPr>
          </a:p>
          <a:p>
            <a:pPr>
              <a:lnSpc>
                <a:spcPct val="90000"/>
              </a:lnSpc>
              <a:buNone/>
            </a:pPr>
            <a:r>
              <a:rPr lang="zh-CN" altLang="en-US" b="1" dirty="0">
                <a:solidFill>
                  <a:srgbClr val="000000"/>
                </a:solidFill>
                <a:ea typeface="_x000B__x000C_"/>
              </a:rPr>
              <a:t>            这种数据文件</a:t>
            </a:r>
            <a:r>
              <a:rPr lang="zh-CN" altLang="en-US" b="1" u="sng" dirty="0">
                <a:solidFill>
                  <a:srgbClr val="000000"/>
                </a:solidFill>
                <a:ea typeface="_x000B__x000C_"/>
              </a:rPr>
              <a:t>每一条记录的长度都</a:t>
            </a:r>
            <a:r>
              <a:rPr lang="zh-CN" altLang="en-US" b="1" u="sng" dirty="0">
                <a:solidFill>
                  <a:srgbClr val="000000"/>
                </a:solidFill>
              </a:rPr>
              <a:t>可以</a:t>
            </a:r>
            <a:r>
              <a:rPr lang="zh-CN" altLang="en-US" b="1" u="sng" dirty="0">
                <a:solidFill>
                  <a:srgbClr val="000000"/>
                </a:solidFill>
                <a:ea typeface="_x000B__x000C_"/>
              </a:rPr>
              <a:t>不一样</a:t>
            </a:r>
            <a:r>
              <a:rPr lang="zh-CN" altLang="en-US" b="1" dirty="0">
                <a:solidFill>
                  <a:srgbClr val="000000"/>
                </a:solidFill>
                <a:ea typeface="_x000B__x000C_"/>
              </a:rPr>
              <a:t>，虽然比较节约空间，可是每次查询都必须从头开始找起，越在后的数据找寻时间就越久。</a:t>
            </a:r>
            <a:endParaRPr lang="zh-CN" altLang="en-US" b="1" dirty="0">
              <a:solidFill>
                <a:srgbClr val="000000"/>
              </a:solidFill>
              <a:ea typeface="_x000B__x000C_"/>
            </a:endParaRPr>
          </a:p>
        </p:txBody>
      </p:sp>
      <p:sp>
        <p:nvSpPr>
          <p:cNvPr id="52227" name="标题 52226"/>
          <p:cNvSpPr>
            <a:spLocks noGrp="1"/>
          </p:cNvSpPr>
          <p:nvPr>
            <p:ph type="title"/>
          </p:nvPr>
        </p:nvSpPr>
        <p:spPr>
          <a:xfrm>
            <a:off x="1371600" y="228600"/>
            <a:ext cx="7772400" cy="1104900"/>
          </a:xfrm>
        </p:spPr>
        <p:txBody>
          <a:bodyPr lIns="92075" tIns="46038" rIns="92075" bIns="46038" anchor="ctr"/>
          <a:p>
            <a:r>
              <a:rPr lang="zh-CN" altLang="en-US" b="1" dirty="0"/>
              <a:t>11.2 文件概述</a:t>
            </a:r>
            <a:endParaRPr lang="en-US" altLang="x-none"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p:cNvSpPr>
          <p:nvPr>
            <p:ph type="title"/>
          </p:nvPr>
        </p:nvSpPr>
        <p:spPr/>
        <p:txBody>
          <a:bodyPr anchor="ctr"/>
          <a:p>
            <a:r>
              <a:rPr lang="en-US" altLang="zh-CN" b="1"/>
              <a:t>11.2 </a:t>
            </a:r>
            <a:r>
              <a:rPr lang="zh-CN" altLang="en-US" b="1"/>
              <a:t>文件概述</a:t>
            </a:r>
            <a:endParaRPr lang="zh-CN" altLang="en-US" b="1"/>
          </a:p>
        </p:txBody>
      </p:sp>
      <p:sp>
        <p:nvSpPr>
          <p:cNvPr id="54275" name="文本占位符 54274"/>
          <p:cNvSpPr>
            <a:spLocks noGrp="1"/>
          </p:cNvSpPr>
          <p:nvPr>
            <p:ph type="body" idx="1"/>
          </p:nvPr>
        </p:nvSpPr>
        <p:spPr>
          <a:xfrm>
            <a:off x="685800" y="1319213"/>
            <a:ext cx="7772400" cy="4989512"/>
          </a:xfrm>
        </p:spPr>
        <p:txBody>
          <a:bodyPr/>
          <a:p>
            <a:pPr>
              <a:lnSpc>
                <a:spcPct val="90000"/>
              </a:lnSpc>
              <a:buNone/>
            </a:pPr>
            <a:r>
              <a:rPr lang="zh-CN" altLang="en-US" b="1" dirty="0">
                <a:solidFill>
                  <a:schemeClr val="accent2"/>
                </a:solidFill>
                <a:ea typeface="_x000B__x000C_"/>
              </a:rPr>
              <a:t>随机存取文件（</a:t>
            </a:r>
            <a:r>
              <a:rPr lang="en-US" altLang="x-none" b="1" dirty="0">
                <a:solidFill>
                  <a:schemeClr val="accent2"/>
                </a:solidFill>
                <a:ea typeface="_x000B__x000C_"/>
              </a:rPr>
              <a:t>Random Access File）</a:t>
            </a:r>
            <a:br>
              <a:rPr lang="en-US" altLang="x-none" b="1" dirty="0">
                <a:solidFill>
                  <a:schemeClr val="accent2"/>
                </a:solidFill>
                <a:ea typeface="_x000B__x000C_"/>
              </a:rPr>
            </a:br>
            <a:r>
              <a:rPr lang="en-US" altLang="x-none" b="1" dirty="0">
                <a:solidFill>
                  <a:srgbClr val="000000"/>
                </a:solidFill>
                <a:ea typeface="_x000B__x000C_"/>
              </a:rPr>
              <a:t>　　</a:t>
            </a:r>
            <a:r>
              <a:rPr lang="zh-CN" altLang="en-US" b="1" dirty="0">
                <a:solidFill>
                  <a:srgbClr val="000000"/>
                </a:solidFill>
                <a:ea typeface="_x000B__x000C_"/>
              </a:rPr>
              <a:t>简称“随机文件”，</a:t>
            </a:r>
            <a:r>
              <a:rPr lang="zh-CN" altLang="en-US" b="1" u="sng" dirty="0">
                <a:solidFill>
                  <a:srgbClr val="000000"/>
                </a:solidFill>
                <a:ea typeface="_x000B__x000C_"/>
              </a:rPr>
              <a:t>每一条记录在磁盘中所占的长度都相同</a:t>
            </a:r>
            <a:r>
              <a:rPr lang="zh-CN" altLang="en-US" b="1" dirty="0">
                <a:solidFill>
                  <a:srgbClr val="000000"/>
                </a:solidFill>
                <a:ea typeface="_x000B__x000C_"/>
              </a:rPr>
              <a:t>。数据存入磁盘的方式没有先后次序的限制；由于每个记录占用的长度固定，查询时只要告知第几个记录便可利用公式算出该记录的位置，快速地存取那个记录。所以不管记录在前还是在后，找寻的时间都大约相同。</a:t>
            </a:r>
            <a:endParaRPr lang="zh-CN" altLang="en-US" b="1" dirty="0">
              <a:solidFill>
                <a:srgbClr val="000000"/>
              </a:solidFill>
              <a:ea typeface="_x000B__x000C_"/>
            </a:endParaRPr>
          </a:p>
          <a:p>
            <a:pPr>
              <a:lnSpc>
                <a:spcPct val="90000"/>
              </a:lnSpc>
              <a:buNone/>
            </a:pPr>
            <a:r>
              <a:rPr lang="zh-CN" altLang="en-US" b="1" dirty="0">
                <a:solidFill>
                  <a:srgbClr val="000000"/>
                </a:solidFill>
                <a:ea typeface="_x000B__x000C_"/>
              </a:rPr>
              <a:t>            至于每个记录所占磁盘空间长度应设置多长，必须以一条长度最长的记录为基准，当每个记录实际长度差异很大时，</a:t>
            </a:r>
            <a:r>
              <a:rPr lang="zh-CN" altLang="en-US" b="1" dirty="0">
                <a:solidFill>
                  <a:srgbClr val="000000"/>
                </a:solidFill>
              </a:rPr>
              <a:t>使用</a:t>
            </a:r>
            <a:r>
              <a:rPr lang="zh-CN" altLang="en-US" b="1" dirty="0">
                <a:solidFill>
                  <a:srgbClr val="000000"/>
                </a:solidFill>
                <a:ea typeface="_x000B__x000C_"/>
              </a:rPr>
              <a:t>随机文件会比较浪费磁盘空间。</a:t>
            </a:r>
            <a:endParaRPr lang="zh-CN" altLang="en-US" b="1" dirty="0">
              <a:solidFill>
                <a:srgbClr val="000000"/>
              </a:solidFill>
              <a:ea typeface="_x000B__x000C_"/>
            </a:endParaRPr>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55297"/>
          <p:cNvSpPr>
            <a:spLocks noGrp="1"/>
          </p:cNvSpPr>
          <p:nvPr>
            <p:ph type="title"/>
          </p:nvPr>
        </p:nvSpPr>
        <p:spPr/>
        <p:txBody>
          <a:bodyPr anchor="ctr"/>
          <a:p>
            <a:r>
              <a:rPr lang="en-US" altLang="zh-CN" b="1"/>
              <a:t>11.2 </a:t>
            </a:r>
            <a:r>
              <a:rPr lang="zh-CN" altLang="en-US" b="1"/>
              <a:t>文件概述</a:t>
            </a:r>
            <a:endParaRPr lang="zh-CN" altLang="en-US" b="1"/>
          </a:p>
        </p:txBody>
      </p:sp>
      <p:sp>
        <p:nvSpPr>
          <p:cNvPr id="55299" name="文本占位符 55298"/>
          <p:cNvSpPr>
            <a:spLocks noGrp="1"/>
          </p:cNvSpPr>
          <p:nvPr>
            <p:ph type="body" idx="1"/>
          </p:nvPr>
        </p:nvSpPr>
        <p:spPr/>
        <p:txBody>
          <a:bodyPr/>
          <a:p>
            <a:r>
              <a:rPr lang="zh-CN" altLang="en-US" b="1" dirty="0"/>
              <a:t>使用顺序存取文件还是随机存取文件？</a:t>
            </a:r>
            <a:endParaRPr lang="zh-CN" altLang="en-US" b="1" dirty="0"/>
          </a:p>
          <a:p>
            <a:pPr>
              <a:buNone/>
            </a:pPr>
            <a:r>
              <a:rPr lang="zh-CN" altLang="en-US" b="1" dirty="0"/>
              <a:t>   如果要频繁操作文件中的记录</a:t>
            </a:r>
            <a:r>
              <a:rPr lang="en-US" altLang="x-none" b="1" dirty="0"/>
              <a:t>(</a:t>
            </a:r>
            <a:r>
              <a:rPr lang="zh-CN" altLang="en-US" b="1" dirty="0"/>
              <a:t>修改、插入、删除</a:t>
            </a:r>
            <a:r>
              <a:rPr lang="en-US" altLang="x-none" b="1" dirty="0"/>
              <a:t>)</a:t>
            </a:r>
            <a:r>
              <a:rPr lang="zh-CN" altLang="en-US" b="1" dirty="0"/>
              <a:t>，则应该使用随机文件的方式（便于定位记录的位置）；</a:t>
            </a:r>
            <a:endParaRPr lang="zh-CN" altLang="en-US" b="1" dirty="0"/>
          </a:p>
          <a:p>
            <a:pPr>
              <a:buNone/>
            </a:pPr>
            <a:r>
              <a:rPr lang="zh-CN" altLang="en-US" b="1" dirty="0"/>
              <a:t>   如果文件中的信息基本不修改，则应该使用顺序文件的方式（占用存储空间少）。</a:t>
            </a:r>
            <a:endParaRPr lang="zh-CN" altLang="en-US"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文本占位符 56321"/>
          <p:cNvSpPr>
            <a:spLocks noGrp="1"/>
          </p:cNvSpPr>
          <p:nvPr>
            <p:ph type="body" idx="1"/>
          </p:nvPr>
        </p:nvSpPr>
        <p:spPr>
          <a:xfrm>
            <a:off x="685800" y="1319213"/>
            <a:ext cx="8134350" cy="4611687"/>
          </a:xfrm>
        </p:spPr>
        <p:txBody>
          <a:bodyPr/>
          <a:p>
            <a:pPr>
              <a:buNone/>
            </a:pPr>
            <a:r>
              <a:rPr lang="en-US" altLang="x-none" b="1" dirty="0"/>
              <a:t>1.</a:t>
            </a:r>
            <a:r>
              <a:rPr lang="zh-CN" altLang="en-US" b="1" dirty="0"/>
              <a:t>按顺序建立一个随机存取文件（文件初始化）</a:t>
            </a:r>
            <a:endParaRPr lang="zh-CN" altLang="en-US" b="1" dirty="0"/>
          </a:p>
        </p:txBody>
      </p:sp>
      <p:sp>
        <p:nvSpPr>
          <p:cNvPr id="56323" name="标题 56322"/>
          <p:cNvSpPr>
            <a:spLocks noGrp="1"/>
          </p:cNvSpPr>
          <p:nvPr>
            <p:ph type="title"/>
          </p:nvPr>
        </p:nvSpPr>
        <p:spPr>
          <a:xfrm>
            <a:off x="1295400" y="228600"/>
            <a:ext cx="7772400" cy="1104900"/>
          </a:xfrm>
        </p:spPr>
        <p:txBody>
          <a:bodyPr lIns="92075" tIns="46038" rIns="92075" bIns="46038" anchor="ctr"/>
          <a:p>
            <a:r>
              <a:rPr lang="zh-CN" altLang="en-US" sz="2800" b="1" dirty="0"/>
              <a:t>随机存取文件的建立</a:t>
            </a:r>
            <a:endParaRPr lang="en-US" altLang="x-none" sz="2800" b="1" dirty="0"/>
          </a:p>
        </p:txBody>
      </p:sp>
      <p:sp>
        <p:nvSpPr>
          <p:cNvPr id="56324" name="矩形 56323"/>
          <p:cNvSpPr/>
          <p:nvPr/>
        </p:nvSpPr>
        <p:spPr>
          <a:xfrm>
            <a:off x="990600" y="1989138"/>
            <a:ext cx="7772400" cy="4114800"/>
          </a:xfrm>
          <a:prstGeom prst="rect">
            <a:avLst/>
          </a:prstGeom>
          <a:noFill/>
          <a:ln w="9525">
            <a:noFill/>
          </a:ln>
        </p:spPr>
        <p:txBody>
          <a:bodyPr lIns="92075" tIns="46038" rIns="92075" bIns="46038"/>
          <a:p>
            <a:pPr marL="342900" lvl="0" indent="-342900">
              <a:spcBef>
                <a:spcPct val="20000"/>
              </a:spcBef>
              <a:buClr>
                <a:schemeClr val="accent2"/>
              </a:buClr>
              <a:buSzPct val="75000"/>
              <a:buFont typeface="Monotype Sorts" charset="2"/>
              <a:buNone/>
            </a:pPr>
            <a:r>
              <a:rPr lang="zh-CN" altLang="en-US" sz="2400" b="1" dirty="0">
                <a:latin typeface="Times New Roman" panose="02020603050405020304" pitchFamily="2" charset="0"/>
                <a:ea typeface="宋体" panose="02010600030101010101" pitchFamily="2" charset="-122"/>
              </a:rPr>
              <a:t>#</a:t>
            </a:r>
            <a:r>
              <a:rPr lang="en-US" altLang="x-none" sz="2400" b="1" dirty="0">
                <a:latin typeface="Times New Roman" panose="02020603050405020304" pitchFamily="2" charset="0"/>
                <a:ea typeface="宋体" panose="02010600030101010101" pitchFamily="2" charset="-122"/>
              </a:rPr>
              <a:t>include&lt;stdio.h&gt;</a:t>
            </a:r>
            <a:endParaRPr lang="en-US" altLang="x-none" sz="2400" b="1" dirty="0">
              <a:latin typeface="Times New Roman" panose="02020603050405020304" pitchFamily="2" charset="0"/>
              <a:ea typeface="宋体" panose="02010600030101010101" pitchFamily="2" charset="-122"/>
            </a:endParaRPr>
          </a:p>
          <a:p>
            <a:pPr marL="342900" lvl="0" indent="-342900">
              <a:spcBef>
                <a:spcPct val="20000"/>
              </a:spcBef>
              <a:buClr>
                <a:schemeClr val="accent2"/>
              </a:buClr>
              <a:buSzPct val="75000"/>
              <a:buFont typeface="Monotype Sorts" charset="2"/>
              <a:buNone/>
            </a:pPr>
            <a:r>
              <a:rPr lang="en-US" altLang="x-none" sz="2400" b="1" dirty="0">
                <a:latin typeface="Times New Roman" panose="02020603050405020304" pitchFamily="2" charset="0"/>
                <a:ea typeface="宋体" panose="02010600030101010101" pitchFamily="2" charset="-122"/>
              </a:rPr>
              <a:t>struct clientData</a:t>
            </a:r>
            <a:endParaRPr lang="en-US" altLang="x-none" sz="2400" b="1" dirty="0">
              <a:latin typeface="Times New Roman" panose="02020603050405020304" pitchFamily="2" charset="0"/>
              <a:ea typeface="宋体" panose="02010600030101010101" pitchFamily="2" charset="-122"/>
            </a:endParaRPr>
          </a:p>
          <a:p>
            <a:pPr marL="342900" lvl="0" indent="-342900">
              <a:spcBef>
                <a:spcPct val="20000"/>
              </a:spcBef>
              <a:buClr>
                <a:schemeClr val="accent2"/>
              </a:buClr>
              <a:buSzPct val="75000"/>
              <a:buFont typeface="Monotype Sorts" charset="2"/>
              <a:buNone/>
            </a:pP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342900" lvl="0" indent="-342900">
              <a:spcBef>
                <a:spcPct val="20000"/>
              </a:spcBef>
              <a:buClr>
                <a:schemeClr val="accent2"/>
              </a:buClr>
              <a:buSzPct val="75000"/>
              <a:buFont typeface="Monotype Sorts" charset="2"/>
              <a:buNone/>
            </a:pPr>
            <a:r>
              <a:rPr lang="en-US" altLang="x-none" sz="2400" b="1" dirty="0">
                <a:latin typeface="Times New Roman" panose="02020603050405020304" pitchFamily="2" charset="0"/>
                <a:ea typeface="宋体" panose="02010600030101010101" pitchFamily="2" charset="-122"/>
              </a:rPr>
              <a:t>    int acctNum;</a:t>
            </a:r>
            <a:endParaRPr lang="en-US" altLang="x-none" sz="2400" b="1" dirty="0">
              <a:latin typeface="Times New Roman" panose="02020603050405020304" pitchFamily="2" charset="0"/>
              <a:ea typeface="宋体" panose="02010600030101010101" pitchFamily="2" charset="-122"/>
            </a:endParaRPr>
          </a:p>
          <a:p>
            <a:pPr marL="342900" lvl="0" indent="-342900">
              <a:spcBef>
                <a:spcPct val="20000"/>
              </a:spcBef>
              <a:buClr>
                <a:schemeClr val="accent2"/>
              </a:buClr>
              <a:buSzPct val="75000"/>
              <a:buFont typeface="Monotype Sorts" charset="2"/>
              <a:buNone/>
            </a:pPr>
            <a:r>
              <a:rPr lang="en-US" altLang="x-none" sz="2400" b="1" dirty="0">
                <a:latin typeface="Times New Roman" panose="02020603050405020304" pitchFamily="2" charset="0"/>
                <a:ea typeface="宋体" panose="02010600030101010101" pitchFamily="2" charset="-122"/>
              </a:rPr>
              <a:t>    char lastName[15];</a:t>
            </a:r>
            <a:endParaRPr lang="en-US" altLang="x-none" sz="2400" b="1" dirty="0">
              <a:latin typeface="Times New Roman" panose="02020603050405020304" pitchFamily="2" charset="0"/>
              <a:ea typeface="宋体" panose="02010600030101010101" pitchFamily="2" charset="-122"/>
            </a:endParaRPr>
          </a:p>
          <a:p>
            <a:pPr marL="342900" lvl="0" indent="-342900">
              <a:spcBef>
                <a:spcPct val="20000"/>
              </a:spcBef>
              <a:buClr>
                <a:schemeClr val="accent2"/>
              </a:buClr>
              <a:buSzPct val="75000"/>
              <a:buFont typeface="Monotype Sorts" charset="2"/>
              <a:buNone/>
            </a:pPr>
            <a:r>
              <a:rPr lang="en-US" altLang="x-none" sz="2400" b="1" dirty="0">
                <a:latin typeface="Times New Roman" panose="02020603050405020304" pitchFamily="2" charset="0"/>
                <a:ea typeface="宋体" panose="02010600030101010101" pitchFamily="2" charset="-122"/>
              </a:rPr>
              <a:t>    char firstName[10];</a:t>
            </a:r>
            <a:endParaRPr lang="en-US" altLang="x-none" sz="2400" b="1" dirty="0">
              <a:latin typeface="Times New Roman" panose="02020603050405020304" pitchFamily="2" charset="0"/>
              <a:ea typeface="宋体" panose="02010600030101010101" pitchFamily="2" charset="-122"/>
            </a:endParaRPr>
          </a:p>
          <a:p>
            <a:pPr marL="342900" lvl="0" indent="-342900">
              <a:spcBef>
                <a:spcPct val="20000"/>
              </a:spcBef>
              <a:buClr>
                <a:schemeClr val="accent2"/>
              </a:buClr>
              <a:buSzPct val="75000"/>
              <a:buFont typeface="Monotype Sorts" charset="2"/>
              <a:buNone/>
            </a:pPr>
            <a:r>
              <a:rPr lang="en-US" altLang="x-none" sz="2400" b="1" dirty="0">
                <a:latin typeface="Times New Roman" panose="02020603050405020304" pitchFamily="2" charset="0"/>
                <a:ea typeface="宋体" panose="02010600030101010101" pitchFamily="2" charset="-122"/>
              </a:rPr>
              <a:t>    float balance;  </a:t>
            </a:r>
            <a:endParaRPr lang="en-US" altLang="x-none" sz="2400" b="1" dirty="0">
              <a:latin typeface="Times New Roman" panose="02020603050405020304" pitchFamily="2" charset="0"/>
              <a:ea typeface="宋体" panose="02010600030101010101" pitchFamily="2" charset="-122"/>
            </a:endParaRPr>
          </a:p>
          <a:p>
            <a:pPr marL="342900" lvl="0" indent="-342900">
              <a:spcBef>
                <a:spcPct val="20000"/>
              </a:spcBef>
              <a:buClr>
                <a:schemeClr val="accent2"/>
              </a:buClr>
              <a:buSzPct val="75000"/>
              <a:buFont typeface="Monotype Sorts" charset="2"/>
              <a:buNone/>
            </a:pP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342900" lvl="0" indent="-342900">
              <a:spcBef>
                <a:spcPct val="20000"/>
              </a:spcBef>
              <a:buClr>
                <a:schemeClr val="accent2"/>
              </a:buClr>
              <a:buSzPct val="75000"/>
              <a:buFont typeface="Monotype Sorts" charset="2"/>
              <a:buNone/>
            </a:pPr>
            <a:endParaRPr lang="en-US" altLang="x-none" sz="2400" b="1" dirty="0">
              <a:latin typeface="Times New Roman" panose="02020603050405020304" pitchFamily="2" charset="0"/>
              <a:ea typeface="宋体" panose="02010600030101010101" pitchFamily="2" charset="-122"/>
            </a:endParaRPr>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文本占位符 57345"/>
          <p:cNvSpPr>
            <a:spLocks noGrp="1"/>
          </p:cNvSpPr>
          <p:nvPr>
            <p:ph type="body" idx="1"/>
          </p:nvPr>
        </p:nvSpPr>
        <p:spPr/>
        <p:txBody>
          <a:bodyPr/>
          <a:p>
            <a:pPr>
              <a:lnSpc>
                <a:spcPct val="90000"/>
              </a:lnSpc>
              <a:buNone/>
            </a:pPr>
            <a:r>
              <a:rPr lang="en-US" altLang="x-none" sz="2000" b="1" dirty="0"/>
              <a:t>main()</a:t>
            </a:r>
            <a:endParaRPr lang="en-US" altLang="x-none" sz="2000" b="1" dirty="0"/>
          </a:p>
          <a:p>
            <a:pPr>
              <a:lnSpc>
                <a:spcPct val="90000"/>
              </a:lnSpc>
              <a:buNone/>
            </a:pPr>
            <a:r>
              <a:rPr lang="en-US" altLang="x-none" sz="2000" b="1" dirty="0"/>
              <a:t>{</a:t>
            </a:r>
            <a:endParaRPr lang="en-US" altLang="x-none" sz="2000" b="1" dirty="0"/>
          </a:p>
          <a:p>
            <a:pPr>
              <a:lnSpc>
                <a:spcPct val="90000"/>
              </a:lnSpc>
              <a:buNone/>
            </a:pPr>
            <a:r>
              <a:rPr lang="en-US" altLang="x-none" sz="2000" b="1" dirty="0"/>
              <a:t>    int i;</a:t>
            </a:r>
            <a:endParaRPr lang="en-US" altLang="x-none" sz="2000" b="1" dirty="0"/>
          </a:p>
          <a:p>
            <a:pPr>
              <a:lnSpc>
                <a:spcPct val="90000"/>
              </a:lnSpc>
              <a:buNone/>
            </a:pPr>
            <a:r>
              <a:rPr lang="en-US" altLang="x-none" sz="2000" b="1" dirty="0"/>
              <a:t>    struct clientData blankClient={0,"","",0.0};</a:t>
            </a:r>
            <a:endParaRPr lang="en-US" altLang="x-none" sz="2000" b="1" dirty="0"/>
          </a:p>
          <a:p>
            <a:pPr>
              <a:lnSpc>
                <a:spcPct val="90000"/>
              </a:lnSpc>
              <a:buNone/>
            </a:pPr>
            <a:r>
              <a:rPr lang="en-US" altLang="x-none" sz="2000" b="1" dirty="0"/>
              <a:t>    FILE * cfPtr;</a:t>
            </a:r>
            <a:endParaRPr lang="en-US" altLang="x-none" sz="2000" b="1" dirty="0"/>
          </a:p>
          <a:p>
            <a:pPr>
              <a:lnSpc>
                <a:spcPct val="90000"/>
              </a:lnSpc>
              <a:buNone/>
            </a:pPr>
            <a:r>
              <a:rPr lang="en-US" altLang="x-none" sz="2000" b="1" dirty="0"/>
              <a:t>    if ( (cfPtr=fopen("client.dat","wb"))==NULL ) /*</a:t>
            </a:r>
            <a:r>
              <a:rPr lang="zh-CN" altLang="en-US" sz="2000" b="1" dirty="0"/>
              <a:t>打开文件*/</a:t>
            </a:r>
            <a:endParaRPr lang="zh-CN" altLang="en-US" sz="2000" b="1" dirty="0"/>
          </a:p>
          <a:p>
            <a:pPr>
              <a:lnSpc>
                <a:spcPct val="90000"/>
              </a:lnSpc>
              <a:buNone/>
            </a:pPr>
            <a:r>
              <a:rPr lang="zh-CN" altLang="en-US" sz="2000" b="1" dirty="0"/>
              <a:t>    	   </a:t>
            </a:r>
            <a:r>
              <a:rPr lang="en-US" altLang="x-none" sz="2000" b="1" dirty="0"/>
              <a:t>printf("File could not be opened\n");</a:t>
            </a:r>
            <a:endParaRPr lang="en-US" altLang="x-none" sz="2000" b="1" dirty="0"/>
          </a:p>
          <a:p>
            <a:pPr>
              <a:lnSpc>
                <a:spcPct val="90000"/>
              </a:lnSpc>
              <a:buNone/>
            </a:pPr>
            <a:r>
              <a:rPr lang="en-US" altLang="x-none" sz="2000" b="1" dirty="0"/>
              <a:t>    else{</a:t>
            </a:r>
            <a:endParaRPr lang="en-US" altLang="x-none" sz="2000" b="1" dirty="0"/>
          </a:p>
          <a:p>
            <a:pPr>
              <a:lnSpc>
                <a:spcPct val="90000"/>
              </a:lnSpc>
              <a:buNone/>
            </a:pPr>
            <a:r>
              <a:rPr lang="en-US" altLang="x-none" sz="2000" b="1" dirty="0"/>
              <a:t>         for(i=1;i&lt;=100;i++)</a:t>
            </a:r>
            <a:endParaRPr lang="en-US" altLang="x-none" sz="2000" b="1" dirty="0"/>
          </a:p>
          <a:p>
            <a:pPr>
              <a:lnSpc>
                <a:spcPct val="90000"/>
              </a:lnSpc>
              <a:buNone/>
            </a:pPr>
            <a:r>
              <a:rPr lang="en-US" altLang="x-none" sz="2000" b="1" dirty="0"/>
              <a:t>    		</a:t>
            </a:r>
            <a:r>
              <a:rPr lang="en-US" altLang="x-none" sz="2000" b="1" dirty="0">
                <a:solidFill>
                  <a:schemeClr val="accent2"/>
                </a:solidFill>
              </a:rPr>
              <a:t>fwrite(&amp;blankClient,sizeof(struct clientData),1,cfPtr);</a:t>
            </a:r>
            <a:endParaRPr lang="en-US" altLang="x-none" sz="2000" b="1" dirty="0">
              <a:solidFill>
                <a:schemeClr val="accent2"/>
              </a:solidFill>
            </a:endParaRPr>
          </a:p>
          <a:p>
            <a:pPr>
              <a:lnSpc>
                <a:spcPct val="90000"/>
              </a:lnSpc>
              <a:buNone/>
            </a:pPr>
            <a:r>
              <a:rPr lang="en-US" altLang="x-none" sz="2000" b="1" dirty="0"/>
              <a:t>	   fclose(cfPtr);</a:t>
            </a:r>
            <a:endParaRPr lang="en-US" altLang="x-none" sz="2000" b="1" dirty="0"/>
          </a:p>
          <a:p>
            <a:pPr>
              <a:lnSpc>
                <a:spcPct val="90000"/>
              </a:lnSpc>
              <a:buNone/>
            </a:pPr>
            <a:r>
              <a:rPr lang="en-US" altLang="x-none" sz="2000" b="1" dirty="0"/>
              <a:t>    }</a:t>
            </a:r>
            <a:endParaRPr lang="en-US" altLang="x-none" sz="2000" b="1" dirty="0"/>
          </a:p>
          <a:p>
            <a:pPr>
              <a:lnSpc>
                <a:spcPct val="90000"/>
              </a:lnSpc>
              <a:buNone/>
            </a:pPr>
            <a:r>
              <a:rPr lang="en-US" altLang="x-none" sz="2000" b="1" dirty="0"/>
              <a:t>   return 0;</a:t>
            </a:r>
            <a:endParaRPr lang="en-US" altLang="x-none" sz="2000" b="1" dirty="0"/>
          </a:p>
          <a:p>
            <a:pPr>
              <a:lnSpc>
                <a:spcPct val="90000"/>
              </a:lnSpc>
              <a:buNone/>
            </a:pPr>
            <a:r>
              <a:rPr lang="en-US" altLang="x-none" sz="2000" b="1" dirty="0"/>
              <a:t>}</a:t>
            </a:r>
            <a:endParaRPr lang="zh-CN" altLang="en-US" sz="2000" b="1" dirty="0"/>
          </a:p>
          <a:p>
            <a:pPr>
              <a:lnSpc>
                <a:spcPct val="90000"/>
              </a:lnSpc>
              <a:buNone/>
            </a:pPr>
            <a:endParaRPr lang="zh-CN" altLang="en-US" sz="2000"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文本占位符 58369"/>
          <p:cNvSpPr>
            <a:spLocks noGrp="1"/>
          </p:cNvSpPr>
          <p:nvPr>
            <p:ph type="body" idx="1"/>
          </p:nvPr>
        </p:nvSpPr>
        <p:spPr>
          <a:xfrm>
            <a:off x="685800" y="1371600"/>
            <a:ext cx="7772400" cy="685800"/>
          </a:xfrm>
        </p:spPr>
        <p:txBody>
          <a:bodyPr/>
          <a:p>
            <a:pPr>
              <a:buNone/>
            </a:pPr>
            <a:r>
              <a:rPr lang="en-US" altLang="x-none" b="1" dirty="0"/>
              <a:t>2.</a:t>
            </a:r>
            <a:r>
              <a:rPr lang="zh-CN" altLang="en-US" b="1" dirty="0"/>
              <a:t>把数据随机地写入随机存取文件</a:t>
            </a:r>
            <a:r>
              <a:rPr lang="en-US" altLang="x-none" b="1" dirty="0"/>
              <a:t>(</a:t>
            </a:r>
            <a:r>
              <a:rPr lang="zh-CN" altLang="en-US" b="1" dirty="0"/>
              <a:t>更新</a:t>
            </a:r>
            <a:r>
              <a:rPr lang="en-US" altLang="x-none" b="1" dirty="0"/>
              <a:t>)</a:t>
            </a:r>
            <a:endParaRPr lang="en-US" altLang="x-none" b="1" dirty="0"/>
          </a:p>
        </p:txBody>
      </p:sp>
      <p:sp>
        <p:nvSpPr>
          <p:cNvPr id="58371" name="标题 58370"/>
          <p:cNvSpPr>
            <a:spLocks noGrp="1"/>
          </p:cNvSpPr>
          <p:nvPr>
            <p:ph type="title"/>
          </p:nvPr>
        </p:nvSpPr>
        <p:spPr>
          <a:xfrm>
            <a:off x="1295400" y="228600"/>
            <a:ext cx="7772400" cy="1104900"/>
          </a:xfrm>
        </p:spPr>
        <p:txBody>
          <a:bodyPr lIns="92075" tIns="46038" rIns="92075" bIns="46038" anchor="ctr"/>
          <a:p>
            <a:r>
              <a:rPr lang="zh-CN" altLang="en-US" sz="2800" b="1" dirty="0"/>
              <a:t>随机读写</a:t>
            </a:r>
            <a:endParaRPr lang="en-US" altLang="x-none" sz="2800" b="1" dirty="0"/>
          </a:p>
        </p:txBody>
      </p:sp>
      <p:sp>
        <p:nvSpPr>
          <p:cNvPr id="58372" name="文本框 58371"/>
          <p:cNvSpPr txBox="1"/>
          <p:nvPr/>
        </p:nvSpPr>
        <p:spPr>
          <a:xfrm>
            <a:off x="762000" y="2057400"/>
            <a:ext cx="8001000" cy="3560763"/>
          </a:xfrm>
          <a:prstGeom prst="rect">
            <a:avLst/>
          </a:prstGeom>
          <a:noFill/>
          <a:ln w="9525">
            <a:noFill/>
          </a:ln>
        </p:spPr>
        <p:txBody>
          <a:bodyPr>
            <a:spAutoFit/>
          </a:bodyPr>
          <a:p>
            <a:pPr lvl="0">
              <a:spcBef>
                <a:spcPct val="50000"/>
              </a:spcBef>
            </a:pPr>
            <a:r>
              <a:rPr lang="en-US" altLang="x-none" sz="2400" b="1" dirty="0">
                <a:latin typeface="Times New Roman" panose="02020603050405020304" pitchFamily="2" charset="0"/>
                <a:ea typeface="宋体" panose="02010600030101010101" pitchFamily="2" charset="-122"/>
              </a:rPr>
              <a:t>main()</a:t>
            </a:r>
            <a:endParaRPr lang="en-US" altLang="x-none" sz="2400" b="1" dirty="0">
              <a:latin typeface="Times New Roman" panose="02020603050405020304" pitchFamily="2" charset="0"/>
              <a:ea typeface="宋体" panose="02010600030101010101" pitchFamily="2" charset="-122"/>
            </a:endParaRPr>
          </a:p>
          <a:p>
            <a:pPr lvl="0">
              <a:spcBef>
                <a:spcPct val="50000"/>
              </a:spcBef>
            </a:pP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lvl="0">
              <a:spcBef>
                <a:spcPct val="50000"/>
              </a:spcBef>
            </a:pPr>
            <a:r>
              <a:rPr lang="en-US" altLang="x-none" sz="2400" b="1" dirty="0">
                <a:latin typeface="Times New Roman" panose="02020603050405020304" pitchFamily="2" charset="0"/>
                <a:ea typeface="宋体" panose="02010600030101010101" pitchFamily="2" charset="-122"/>
              </a:rPr>
              <a:t>    struct clientData client;</a:t>
            </a:r>
            <a:endParaRPr lang="en-US" altLang="x-none" sz="2400" b="1" dirty="0">
              <a:latin typeface="Times New Roman" panose="02020603050405020304" pitchFamily="2" charset="0"/>
              <a:ea typeface="宋体" panose="02010600030101010101" pitchFamily="2" charset="-122"/>
            </a:endParaRPr>
          </a:p>
          <a:p>
            <a:pPr lvl="0">
              <a:spcBef>
                <a:spcPct val="50000"/>
              </a:spcBef>
            </a:pPr>
            <a:r>
              <a:rPr lang="en-US" altLang="x-none" sz="2400" b="1" dirty="0">
                <a:latin typeface="Times New Roman" panose="02020603050405020304" pitchFamily="2" charset="0"/>
                <a:ea typeface="宋体" panose="02010600030101010101" pitchFamily="2" charset="-122"/>
              </a:rPr>
              <a:t>    FILE * cfPtr;</a:t>
            </a:r>
            <a:endParaRPr lang="en-US" altLang="x-none" sz="2400" b="1" dirty="0">
              <a:latin typeface="Times New Roman" panose="02020603050405020304" pitchFamily="2" charset="0"/>
              <a:ea typeface="宋体" panose="02010600030101010101" pitchFamily="2" charset="-122"/>
            </a:endParaRPr>
          </a:p>
          <a:p>
            <a:pPr lvl="0">
              <a:spcBef>
                <a:spcPct val="50000"/>
              </a:spcBef>
            </a:pPr>
            <a:r>
              <a:rPr lang="en-US" altLang="x-none" sz="2400" b="1" dirty="0">
                <a:latin typeface="Times New Roman" panose="02020603050405020304" pitchFamily="2" charset="0"/>
                <a:ea typeface="宋体" panose="02010600030101010101" pitchFamily="2" charset="-122"/>
              </a:rPr>
              <a:t>    if ( (cfPtr=fopen(“client.dat”,“rb+"))==NULL ) </a:t>
            </a:r>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printf("File could not be opened\n");</a:t>
            </a:r>
            <a:endParaRPr lang="en-US" altLang="x-none" sz="2400" b="1" dirty="0">
              <a:latin typeface="Times New Roman" panose="02020603050405020304" pitchFamily="2" charset="0"/>
              <a:ea typeface="宋体" panose="02010600030101010101" pitchFamily="2" charset="-122"/>
            </a:endParaRPr>
          </a:p>
          <a:p>
            <a:pPr lvl="0">
              <a:spcBef>
                <a:spcPct val="50000"/>
              </a:spcBef>
            </a:pPr>
            <a:r>
              <a:rPr lang="en-US" altLang="x-none" sz="2400" b="1" dirty="0">
                <a:latin typeface="Times New Roman" panose="02020603050405020304" pitchFamily="2" charset="0"/>
                <a:ea typeface="宋体" panose="02010600030101010101" pitchFamily="2" charset="-122"/>
              </a:rPr>
              <a:t>    </a:t>
            </a:r>
            <a:endParaRPr lang="zh-CN" altLang="en-US" sz="2400" b="1" dirty="0">
              <a:latin typeface="Times New Roman" panose="02020603050405020304" pitchFamily="2" charset="0"/>
              <a:ea typeface="宋体" panose="02010600030101010101" pitchFamily="2" charset="-122"/>
            </a:endParaRPr>
          </a:p>
        </p:txBody>
      </p:sp>
      <p:sp>
        <p:nvSpPr>
          <p:cNvPr id="58373" name="圆角矩形标注 58372"/>
          <p:cNvSpPr/>
          <p:nvPr/>
        </p:nvSpPr>
        <p:spPr>
          <a:xfrm>
            <a:off x="6011863" y="2349500"/>
            <a:ext cx="2232025" cy="1584325"/>
          </a:xfrm>
          <a:prstGeom prst="wedgeRoundRectCallout">
            <a:avLst>
              <a:gd name="adj1" fmla="val -82292"/>
              <a:gd name="adj2" fmla="val 77356"/>
              <a:gd name="adj3" fmla="val 16667"/>
            </a:avLst>
          </a:prstGeom>
          <a:solidFill>
            <a:srgbClr val="FFFF66"/>
          </a:solidFill>
          <a:ln w="9525" cap="flat" cmpd="sng">
            <a:solidFill>
              <a:schemeClr val="tx1"/>
            </a:solidFill>
            <a:prstDash val="solid"/>
            <a:miter/>
            <a:headEnd type="none" w="med" len="med"/>
            <a:tailEnd type="none" w="med" len="med"/>
          </a:ln>
        </p:spPr>
        <p:txBody>
          <a:bodyPr/>
          <a:p>
            <a:pPr lvl="0" algn="ctr"/>
            <a:r>
              <a:rPr lang="zh-CN" altLang="en-US" sz="2400" b="1" dirty="0">
                <a:latin typeface="Times New Roman" panose="02020603050405020304" pitchFamily="2" charset="0"/>
                <a:ea typeface="宋体" panose="02010600030101010101" pitchFamily="2" charset="-122"/>
              </a:rPr>
              <a:t>思考：文件打开模式设为</a:t>
            </a:r>
            <a:r>
              <a:rPr lang="en-US" altLang="x-none" sz="2400" b="1" dirty="0">
                <a:latin typeface="Times New Roman" panose="02020603050405020304" pitchFamily="2" charset="0"/>
                <a:ea typeface="宋体" panose="02010600030101010101" pitchFamily="2" charset="-122"/>
              </a:rPr>
              <a:t>“w”</a:t>
            </a:r>
            <a:r>
              <a:rPr lang="zh-CN" altLang="en-US" sz="2400" b="1" dirty="0">
                <a:latin typeface="Times New Roman" panose="02020603050405020304" pitchFamily="2" charset="0"/>
                <a:ea typeface="宋体" panose="02010600030101010101" pitchFamily="2" charset="-122"/>
              </a:rPr>
              <a:t>可以否？</a:t>
            </a:r>
            <a:endParaRPr lang="zh-CN" altLang="en-US" sz="2400" b="1" dirty="0">
              <a:latin typeface="Times New Roman" panose="02020603050405020304" pitchFamily="2" charset="0"/>
              <a:ea typeface="宋体" panose="02010600030101010101" pitchFamily="2" charset="-122"/>
            </a:endParaRPr>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23553"/>
          <p:cNvSpPr>
            <a:spLocks noGrp="1"/>
          </p:cNvSpPr>
          <p:nvPr>
            <p:ph type="body" idx="1"/>
          </p:nvPr>
        </p:nvSpPr>
        <p:spPr>
          <a:xfrm>
            <a:off x="468313" y="1319213"/>
            <a:ext cx="8280400" cy="4611687"/>
          </a:xfrm>
          <a:ln/>
        </p:spPr>
        <p:txBody>
          <a:bodyPr/>
          <a:p>
            <a:pPr>
              <a:lnSpc>
                <a:spcPct val="80000"/>
              </a:lnSpc>
            </a:pPr>
            <a:r>
              <a:rPr lang="zh-CN" altLang="en-US" b="1" dirty="0"/>
              <a:t>比如用</a:t>
            </a:r>
            <a:r>
              <a:rPr lang="en-US" altLang="x-none" b="1" dirty="0"/>
              <a:t>FILE *fp</a:t>
            </a:r>
            <a:r>
              <a:rPr lang="zh-CN" altLang="en-US" b="1" dirty="0"/>
              <a:t>定义了一个文件指针，并成功打开一个文件之后，</a:t>
            </a:r>
            <a:r>
              <a:rPr lang="en-US" altLang="x-none" b="1" dirty="0"/>
              <a:t>fp</a:t>
            </a:r>
            <a:r>
              <a:rPr lang="zh-CN" altLang="en-US" b="1" dirty="0"/>
              <a:t>只是指向该结构体，而在对文件进行读写操作时，</a:t>
            </a:r>
            <a:r>
              <a:rPr lang="en-US" altLang="x-none" b="1" dirty="0"/>
              <a:t>fp</a:t>
            </a:r>
            <a:r>
              <a:rPr lang="zh-CN" altLang="en-US" b="1" dirty="0"/>
              <a:t>的值并不会改变，改变的是结构体中</a:t>
            </a:r>
            <a:r>
              <a:rPr lang="en-US" altLang="x-none" b="1" dirty="0"/>
              <a:t>_ptr</a:t>
            </a:r>
            <a:r>
              <a:rPr lang="zh-CN" altLang="en-US" b="1" dirty="0"/>
              <a:t>的值，这个</a:t>
            </a:r>
            <a:r>
              <a:rPr lang="en-US" altLang="x-none" b="1" dirty="0"/>
              <a:t>_ptr</a:t>
            </a:r>
            <a:r>
              <a:rPr lang="zh-CN" altLang="en-US" b="1" dirty="0"/>
              <a:t>就是位置指针。</a:t>
            </a:r>
            <a:endParaRPr lang="zh-CN" altLang="en-US" b="1" dirty="0"/>
          </a:p>
          <a:p>
            <a:pPr>
              <a:lnSpc>
                <a:spcPct val="80000"/>
              </a:lnSpc>
            </a:pPr>
            <a:r>
              <a:rPr lang="zh-CN" altLang="en-US" b="1" dirty="0"/>
              <a:t>注意</a:t>
            </a:r>
            <a:r>
              <a:rPr lang="en-US" altLang="x-none" b="1" dirty="0"/>
              <a:t>: 1)</a:t>
            </a:r>
            <a:r>
              <a:rPr lang="zh-CN" altLang="en-US" b="1" dirty="0"/>
              <a:t>在以追加方式打开文件时，位置指针指向文件的首部。</a:t>
            </a:r>
            <a:endParaRPr lang="zh-CN" altLang="en-US" b="1" dirty="0"/>
          </a:p>
          <a:p>
            <a:pPr lvl="1">
              <a:lnSpc>
                <a:spcPct val="80000"/>
              </a:lnSpc>
            </a:pPr>
            <a:r>
              <a:rPr lang="en-US" altLang="x-none" b="1" dirty="0"/>
              <a:t>2)</a:t>
            </a:r>
            <a:r>
              <a:rPr lang="zh-CN" altLang="en-US" b="1" dirty="0"/>
              <a:t>以追加方式打开时，若进行写操作，则</a:t>
            </a:r>
            <a:r>
              <a:rPr lang="en-US" altLang="x-none" b="1" dirty="0"/>
              <a:t>rewind</a:t>
            </a:r>
            <a:r>
              <a:rPr lang="zh-CN" altLang="en-US" b="1" dirty="0"/>
              <a:t>函数和</a:t>
            </a:r>
            <a:r>
              <a:rPr lang="en-US" altLang="x-none" b="1" dirty="0"/>
              <a:t>fseek</a:t>
            </a:r>
            <a:r>
              <a:rPr lang="zh-CN" altLang="en-US" b="1" dirty="0"/>
              <a:t>函数不会起到作用，因为以追加方式打开时进行写操作的话，系统会自动将位置指针移动到末尾。</a:t>
            </a:r>
            <a:endParaRPr lang="zh-CN" altLang="en-US" b="1" dirty="0"/>
          </a:p>
        </p:txBody>
      </p:sp>
      <p:sp>
        <p:nvSpPr>
          <p:cNvPr id="23555" name="标题 23554"/>
          <p:cNvSpPr>
            <a:spLocks noGrp="1"/>
          </p:cNvSpPr>
          <p:nvPr>
            <p:ph type="title"/>
          </p:nvPr>
        </p:nvSpPr>
        <p:spPr>
          <a:ln/>
        </p:spPr>
        <p:txBody>
          <a:bodyPr anchor="ctr"/>
          <a:p>
            <a:r>
              <a:rPr lang="en-US" altLang="x-none" b="1" dirty="0"/>
              <a:t>11.3 </a:t>
            </a:r>
            <a:r>
              <a:rPr lang="zh-CN" altLang="en-US" b="1" dirty="0"/>
              <a:t>文件的打开</a:t>
            </a:r>
            <a:endParaRPr lang="zh-CN" altLang="en-US"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文本占位符 59393"/>
          <p:cNvSpPr>
            <a:spLocks noGrp="1"/>
          </p:cNvSpPr>
          <p:nvPr>
            <p:ph type="body" idx="1"/>
          </p:nvPr>
        </p:nvSpPr>
        <p:spPr>
          <a:xfrm>
            <a:off x="1066800" y="762000"/>
            <a:ext cx="7772400" cy="5638800"/>
          </a:xfrm>
        </p:spPr>
        <p:txBody>
          <a:bodyPr/>
          <a:p>
            <a:pPr>
              <a:lnSpc>
                <a:spcPct val="90000"/>
              </a:lnSpc>
              <a:spcBef>
                <a:spcPct val="50000"/>
              </a:spcBef>
              <a:buNone/>
            </a:pPr>
            <a:r>
              <a:rPr lang="en-US" altLang="x-none" sz="1800" b="1" dirty="0"/>
              <a:t>else{</a:t>
            </a:r>
            <a:endParaRPr lang="en-US" altLang="x-none" sz="1800" b="1" dirty="0"/>
          </a:p>
          <a:p>
            <a:pPr>
              <a:lnSpc>
                <a:spcPct val="90000"/>
              </a:lnSpc>
              <a:spcBef>
                <a:spcPct val="50000"/>
              </a:spcBef>
              <a:buNone/>
            </a:pPr>
            <a:r>
              <a:rPr lang="en-US" altLang="x-none" sz="1800" b="1" dirty="0"/>
              <a:t>    	printf("Enter account number(1 to 100 to end input)\n");</a:t>
            </a:r>
            <a:endParaRPr lang="en-US" altLang="x-none" sz="1800" b="1" dirty="0"/>
          </a:p>
          <a:p>
            <a:pPr>
              <a:lnSpc>
                <a:spcPct val="90000"/>
              </a:lnSpc>
              <a:spcBef>
                <a:spcPct val="50000"/>
              </a:spcBef>
              <a:buNone/>
            </a:pPr>
            <a:r>
              <a:rPr lang="en-US" altLang="x-none" sz="1800" b="1" dirty="0"/>
              <a:t>     	scanf("%d",&amp;client.acctNum); </a:t>
            </a:r>
            <a:endParaRPr lang="en-US" altLang="x-none" sz="1800" b="1" dirty="0"/>
          </a:p>
          <a:p>
            <a:pPr>
              <a:lnSpc>
                <a:spcPct val="90000"/>
              </a:lnSpc>
              <a:spcBef>
                <a:spcPct val="50000"/>
              </a:spcBef>
              <a:buNone/>
            </a:pPr>
            <a:r>
              <a:rPr lang="en-US" altLang="x-none" sz="1800" b="1" dirty="0"/>
              <a:t>     	while (client.acctNum!=0){</a:t>
            </a:r>
            <a:endParaRPr lang="en-US" altLang="x-none" sz="1800" b="1" dirty="0"/>
          </a:p>
          <a:p>
            <a:pPr>
              <a:lnSpc>
                <a:spcPct val="90000"/>
              </a:lnSpc>
              <a:spcBef>
                <a:spcPct val="50000"/>
              </a:spcBef>
              <a:buNone/>
            </a:pPr>
            <a:r>
              <a:rPr lang="en-US" altLang="x-none" sz="1800" b="1" dirty="0"/>
              <a:t>     	     printf("Enter lastname,firstname,balance\n?");</a:t>
            </a:r>
            <a:endParaRPr lang="en-US" altLang="x-none" sz="1800" b="1" dirty="0"/>
          </a:p>
          <a:p>
            <a:pPr>
              <a:lnSpc>
                <a:spcPct val="90000"/>
              </a:lnSpc>
              <a:spcBef>
                <a:spcPct val="50000"/>
              </a:spcBef>
              <a:buNone/>
            </a:pPr>
            <a:r>
              <a:rPr lang="en-US" altLang="x-none" sz="1800" b="1" dirty="0"/>
              <a:t>            scanf("%s%s%f",client.lastName,client.firstName,&amp;client.balance); </a:t>
            </a:r>
            <a:endParaRPr lang="en-US" altLang="x-none" sz="1800" b="1" dirty="0"/>
          </a:p>
          <a:p>
            <a:pPr>
              <a:lnSpc>
                <a:spcPct val="90000"/>
              </a:lnSpc>
              <a:spcBef>
                <a:spcPct val="50000"/>
              </a:spcBef>
              <a:buNone/>
            </a:pPr>
            <a:r>
              <a:rPr lang="en-US" altLang="x-none" sz="1800" b="1" dirty="0"/>
              <a:t>           </a:t>
            </a:r>
            <a:r>
              <a:rPr lang="en-US" altLang="x-none" sz="1800" b="1" dirty="0">
                <a:solidFill>
                  <a:schemeClr val="accent2"/>
                </a:solidFill>
              </a:rPr>
              <a:t>//</a:t>
            </a:r>
            <a:r>
              <a:rPr lang="zh-CN" altLang="en-US" sz="1800" b="1" dirty="0">
                <a:solidFill>
                  <a:schemeClr val="accent2"/>
                </a:solidFill>
              </a:rPr>
              <a:t>根据帐户号码将文件位置指针定位到待写入位置，然后写入记录</a:t>
            </a:r>
            <a:endParaRPr lang="zh-CN" altLang="en-US" sz="1800" b="1" dirty="0">
              <a:solidFill>
                <a:schemeClr val="accent2"/>
              </a:solidFill>
            </a:endParaRPr>
          </a:p>
          <a:p>
            <a:pPr>
              <a:lnSpc>
                <a:spcPct val="90000"/>
              </a:lnSpc>
              <a:spcBef>
                <a:spcPct val="50000"/>
              </a:spcBef>
              <a:buNone/>
            </a:pPr>
            <a:r>
              <a:rPr lang="en-US" altLang="x-none" sz="1800" b="1" dirty="0"/>
              <a:t>            </a:t>
            </a:r>
            <a:r>
              <a:rPr lang="en-US" altLang="x-none" sz="1800" b="1" dirty="0">
                <a:solidFill>
                  <a:schemeClr val="accent2"/>
                </a:solidFill>
              </a:rPr>
              <a:t>fseek(cfPtr,(client.acctNum-1)*sizeof(struct clientData),SEEK_SET);</a:t>
            </a:r>
            <a:endParaRPr lang="en-US" altLang="x-none" sz="1800" b="1" dirty="0">
              <a:solidFill>
                <a:schemeClr val="accent2"/>
              </a:solidFill>
            </a:endParaRPr>
          </a:p>
          <a:p>
            <a:pPr>
              <a:lnSpc>
                <a:spcPct val="90000"/>
              </a:lnSpc>
              <a:spcBef>
                <a:spcPct val="50000"/>
              </a:spcBef>
              <a:buNone/>
            </a:pPr>
            <a:r>
              <a:rPr lang="en-US" altLang="x-none" sz="1800" b="1" dirty="0">
                <a:solidFill>
                  <a:schemeClr val="accent2"/>
                </a:solidFill>
              </a:rPr>
              <a:t>            fwrite(&amp;client,sizeof(struct clientData),1,cfPtr);</a:t>
            </a:r>
            <a:endParaRPr lang="en-US" altLang="x-none" sz="1800" b="1" dirty="0">
              <a:solidFill>
                <a:schemeClr val="accent2"/>
              </a:solidFill>
            </a:endParaRPr>
          </a:p>
          <a:p>
            <a:pPr>
              <a:lnSpc>
                <a:spcPct val="90000"/>
              </a:lnSpc>
              <a:spcBef>
                <a:spcPct val="50000"/>
              </a:spcBef>
              <a:buNone/>
            </a:pPr>
            <a:r>
              <a:rPr lang="en-US" altLang="x-none" sz="1800" b="1" dirty="0"/>
              <a:t>            printf("Enter account number(1 to 100,0 to end input)\n");</a:t>
            </a:r>
            <a:endParaRPr lang="en-US" altLang="x-none" sz="1800" b="1" dirty="0"/>
          </a:p>
          <a:p>
            <a:pPr>
              <a:lnSpc>
                <a:spcPct val="90000"/>
              </a:lnSpc>
              <a:spcBef>
                <a:spcPct val="50000"/>
              </a:spcBef>
              <a:buNone/>
            </a:pPr>
            <a:r>
              <a:rPr lang="en-US" altLang="x-none" sz="1800" b="1" dirty="0"/>
              <a:t>     	     scanf("%d",&amp;client.acctNum); </a:t>
            </a:r>
            <a:endParaRPr lang="en-US" altLang="x-none" sz="1800" b="1" dirty="0"/>
          </a:p>
          <a:p>
            <a:pPr>
              <a:lnSpc>
                <a:spcPct val="90000"/>
              </a:lnSpc>
              <a:spcBef>
                <a:spcPct val="50000"/>
              </a:spcBef>
              <a:buNone/>
            </a:pPr>
            <a:r>
              <a:rPr lang="en-US" altLang="x-none" sz="1800" b="1" dirty="0"/>
              <a:t>        } </a:t>
            </a:r>
            <a:endParaRPr lang="en-US" altLang="x-none" sz="1800" b="1" dirty="0"/>
          </a:p>
          <a:p>
            <a:pPr>
              <a:lnSpc>
                <a:spcPct val="90000"/>
              </a:lnSpc>
              <a:spcBef>
                <a:spcPct val="50000"/>
              </a:spcBef>
              <a:buNone/>
            </a:pPr>
            <a:r>
              <a:rPr lang="en-US" altLang="x-none" sz="1800" b="1" dirty="0"/>
              <a:t>   	    fclose(cfPtr);</a:t>
            </a:r>
            <a:endParaRPr lang="en-US" altLang="x-none" sz="1800" b="1" dirty="0"/>
          </a:p>
          <a:p>
            <a:pPr>
              <a:lnSpc>
                <a:spcPct val="90000"/>
              </a:lnSpc>
              <a:spcBef>
                <a:spcPct val="50000"/>
              </a:spcBef>
              <a:buNone/>
            </a:pPr>
            <a:r>
              <a:rPr lang="en-US" altLang="x-none" sz="1800" b="1" dirty="0"/>
              <a:t>    }    </a:t>
            </a:r>
            <a:endParaRPr lang="en-US" altLang="x-none" sz="1800" b="1" dirty="0"/>
          </a:p>
          <a:p>
            <a:pPr>
              <a:lnSpc>
                <a:spcPct val="90000"/>
              </a:lnSpc>
              <a:spcBef>
                <a:spcPct val="50000"/>
              </a:spcBef>
              <a:buNone/>
            </a:pPr>
            <a:r>
              <a:rPr lang="en-US" altLang="x-none" sz="1800" b="1" dirty="0"/>
              <a:t>    return 0;</a:t>
            </a:r>
            <a:endParaRPr lang="en-US" altLang="x-none" sz="1800" b="1" dirty="0"/>
          </a:p>
          <a:p>
            <a:pPr>
              <a:lnSpc>
                <a:spcPct val="90000"/>
              </a:lnSpc>
              <a:spcBef>
                <a:spcPct val="50000"/>
              </a:spcBef>
              <a:buNone/>
            </a:pPr>
            <a:r>
              <a:rPr lang="en-US" altLang="x-none" sz="1800" b="1" dirty="0"/>
              <a:t>}</a:t>
            </a:r>
            <a:endParaRPr lang="zh-CN" altLang="en-US" sz="1800"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60417"/>
          <p:cNvSpPr>
            <a:spLocks noGrp="1"/>
          </p:cNvSpPr>
          <p:nvPr>
            <p:ph type="title"/>
          </p:nvPr>
        </p:nvSpPr>
        <p:spPr/>
        <p:txBody>
          <a:bodyPr anchor="ctr"/>
          <a:p>
            <a:r>
              <a:rPr lang="zh-CN" altLang="en-US" b="1" dirty="0">
                <a:latin typeface="宋体" panose="02010600030101010101" pitchFamily="2" charset="-122"/>
              </a:rPr>
              <a:t>二进制文件的随机读写混合操作</a:t>
            </a:r>
            <a:r>
              <a:rPr lang="en-US" altLang="x-none" b="1" dirty="0">
                <a:latin typeface="宋体" panose="02010600030101010101" pitchFamily="2" charset="-122"/>
              </a:rPr>
              <a:t>(</a:t>
            </a:r>
            <a:r>
              <a:rPr lang="zh-CN" altLang="en-US" b="1" dirty="0">
                <a:latin typeface="宋体" panose="02010600030101010101" pitchFamily="2" charset="-122"/>
              </a:rPr>
              <a:t>上</a:t>
            </a:r>
            <a:r>
              <a:rPr lang="en-US" altLang="x-none" b="1" dirty="0">
                <a:latin typeface="宋体" panose="02010600030101010101" pitchFamily="2" charset="-122"/>
              </a:rPr>
              <a:t>)</a:t>
            </a:r>
            <a:endParaRPr lang="en-US" altLang="x-none" b="1" dirty="0"/>
          </a:p>
        </p:txBody>
      </p:sp>
      <p:sp>
        <p:nvSpPr>
          <p:cNvPr id="60419" name="文本占位符 60418"/>
          <p:cNvSpPr>
            <a:spLocks noGrp="1"/>
          </p:cNvSpPr>
          <p:nvPr>
            <p:ph type="body" idx="1"/>
          </p:nvPr>
        </p:nvSpPr>
        <p:spPr>
          <a:xfrm>
            <a:off x="0" y="1216025"/>
            <a:ext cx="9144000" cy="5237163"/>
          </a:xfrm>
        </p:spPr>
        <p:txBody>
          <a:bodyPr/>
          <a:p>
            <a:pPr>
              <a:lnSpc>
                <a:spcPct val="80000"/>
              </a:lnSpc>
              <a:spcBef>
                <a:spcPct val="0"/>
              </a:spcBef>
              <a:buNone/>
            </a:pPr>
            <a:r>
              <a:rPr lang="en-US" altLang="x-none" sz="2700" dirty="0">
                <a:latin typeface="宋体" panose="02010600030101010101" pitchFamily="2" charset="-122"/>
              </a:rPr>
              <a:t>/*</a:t>
            </a:r>
            <a:r>
              <a:rPr lang="zh-CN" altLang="en-US" sz="2700" dirty="0">
                <a:latin typeface="宋体" panose="02010600030101010101" pitchFamily="2" charset="-122"/>
              </a:rPr>
              <a:t>打开一个二进制文件</a:t>
            </a:r>
            <a:r>
              <a:rPr lang="en-US" altLang="x-none" sz="2700" dirty="0">
                <a:latin typeface="宋体" panose="02010600030101010101" pitchFamily="2" charset="-122"/>
              </a:rPr>
              <a:t>, </a:t>
            </a:r>
            <a:r>
              <a:rPr lang="zh-CN" altLang="en-US" sz="2700" dirty="0">
                <a:latin typeface="宋体" panose="02010600030101010101" pitchFamily="2" charset="-122"/>
              </a:rPr>
              <a:t>读出一条记录</a:t>
            </a:r>
            <a:r>
              <a:rPr lang="en-US" altLang="x-none" sz="2700" dirty="0">
                <a:latin typeface="宋体" panose="02010600030101010101" pitchFamily="2" charset="-122"/>
              </a:rPr>
              <a:t>, </a:t>
            </a:r>
            <a:r>
              <a:rPr lang="zh-CN" altLang="en-US" sz="2700" dirty="0">
                <a:latin typeface="宋体" panose="02010600030101010101" pitchFamily="2" charset="-122"/>
              </a:rPr>
              <a:t>修改之后再写入</a:t>
            </a:r>
            <a:r>
              <a:rPr lang="en-US" altLang="x-none" sz="2700" dirty="0">
                <a:latin typeface="宋体" panose="02010600030101010101" pitchFamily="2" charset="-122"/>
              </a:rPr>
              <a:t>, </a:t>
            </a:r>
            <a:r>
              <a:rPr lang="zh-CN" altLang="en-US" sz="2700" dirty="0">
                <a:latin typeface="宋体" panose="02010600030101010101" pitchFamily="2" charset="-122"/>
              </a:rPr>
              <a:t>从而直接更新文件。*</a:t>
            </a:r>
            <a:r>
              <a:rPr lang="en-US" altLang="x-none" sz="2700" dirty="0">
                <a:latin typeface="宋体" panose="02010600030101010101" pitchFamily="2" charset="-122"/>
              </a:rPr>
              <a:t>/</a:t>
            </a:r>
            <a:endParaRPr lang="en-US" altLang="x-none" sz="2700" dirty="0">
              <a:latin typeface="宋体" panose="02010600030101010101" pitchFamily="2" charset="-122"/>
            </a:endParaRPr>
          </a:p>
          <a:p>
            <a:pPr>
              <a:lnSpc>
                <a:spcPct val="80000"/>
              </a:lnSpc>
              <a:spcBef>
                <a:spcPct val="0"/>
              </a:spcBef>
              <a:buNone/>
            </a:pPr>
            <a:r>
              <a:rPr lang="en-US" altLang="x-none" sz="2700" dirty="0">
                <a:solidFill>
                  <a:schemeClr val="accent2"/>
                </a:solidFill>
                <a:ea typeface="Arial Unicode MS" pitchFamily="2" charset="-122"/>
              </a:rPr>
              <a:t>if ( (cfPtr=fopen("client.dat","rb+"))==NULL )</a:t>
            </a:r>
            <a:endParaRPr lang="en-US" altLang="x-none" sz="2700" dirty="0">
              <a:solidFill>
                <a:schemeClr val="accent2"/>
              </a:solidFill>
              <a:ea typeface="Arial Unicode MS" pitchFamily="2" charset="-122"/>
            </a:endParaRPr>
          </a:p>
          <a:p>
            <a:pPr>
              <a:lnSpc>
                <a:spcPct val="80000"/>
              </a:lnSpc>
              <a:spcBef>
                <a:spcPct val="0"/>
              </a:spcBef>
              <a:buNone/>
            </a:pPr>
            <a:r>
              <a:rPr lang="zh-CN" altLang="en-US" sz="2700" dirty="0">
                <a:ea typeface="Arial Unicode MS" pitchFamily="2" charset="-122"/>
              </a:rPr>
              <a:t>	</a:t>
            </a:r>
            <a:r>
              <a:rPr lang="en-US" altLang="x-none" sz="2700" dirty="0">
                <a:ea typeface="Arial Unicode MS" pitchFamily="2" charset="-122"/>
              </a:rPr>
              <a:t>printf("File could not be opened\n");</a:t>
            </a:r>
            <a:endParaRPr lang="en-US" altLang="x-none" sz="2700" dirty="0">
              <a:ea typeface="Arial Unicode MS" pitchFamily="2" charset="-122"/>
            </a:endParaRPr>
          </a:p>
          <a:p>
            <a:pPr>
              <a:lnSpc>
                <a:spcPct val="80000"/>
              </a:lnSpc>
              <a:spcBef>
                <a:spcPct val="0"/>
              </a:spcBef>
              <a:buNone/>
            </a:pPr>
            <a:r>
              <a:rPr lang="en-US" altLang="x-none" sz="2700" dirty="0">
                <a:ea typeface="Arial Unicode MS" pitchFamily="2" charset="-122"/>
              </a:rPr>
              <a:t>else{</a:t>
            </a:r>
            <a:endParaRPr lang="en-US" altLang="x-none" sz="2700" dirty="0">
              <a:ea typeface="Arial Unicode MS" pitchFamily="2" charset="-122"/>
            </a:endParaRPr>
          </a:p>
          <a:p>
            <a:pPr>
              <a:lnSpc>
                <a:spcPct val="80000"/>
              </a:lnSpc>
              <a:spcBef>
                <a:spcPct val="0"/>
              </a:spcBef>
              <a:buNone/>
            </a:pPr>
            <a:r>
              <a:rPr lang="en-US" altLang="x-none" sz="2700" dirty="0">
                <a:ea typeface="Arial Unicode MS" pitchFamily="2" charset="-122"/>
              </a:rPr>
              <a:t>     boolean endSign=false;</a:t>
            </a:r>
            <a:endParaRPr lang="en-US" altLang="x-none" sz="2700" dirty="0">
              <a:ea typeface="Arial Unicode MS" pitchFamily="2" charset="-122"/>
            </a:endParaRPr>
          </a:p>
          <a:p>
            <a:pPr>
              <a:lnSpc>
                <a:spcPct val="80000"/>
              </a:lnSpc>
              <a:spcBef>
                <a:spcPct val="0"/>
              </a:spcBef>
              <a:buNone/>
            </a:pPr>
            <a:r>
              <a:rPr lang="zh-CN" altLang="en-US" sz="2700" dirty="0">
                <a:solidFill>
                  <a:srgbClr val="FF3300"/>
                </a:solidFill>
                <a:ea typeface="Arial Unicode MS" pitchFamily="2" charset="-122"/>
              </a:rPr>
              <a:t>	</a:t>
            </a:r>
            <a:r>
              <a:rPr lang="en-US" altLang="x-none" sz="2700" dirty="0">
                <a:ea typeface="Arial Unicode MS" pitchFamily="2" charset="-122"/>
              </a:rPr>
              <a:t>while(!endSign) {</a:t>
            </a:r>
            <a:r>
              <a:rPr lang="en-US" altLang="x-none" sz="2700" dirty="0">
                <a:latin typeface="宋体" panose="02010600030101010101" pitchFamily="2" charset="-122"/>
                <a:ea typeface="Arial Unicode MS" pitchFamily="2" charset="-122"/>
              </a:rPr>
              <a:t>//</a:t>
            </a:r>
            <a:r>
              <a:rPr lang="zh-CN" altLang="en-US" sz="2700" dirty="0">
                <a:latin typeface="宋体" panose="02010600030101010101" pitchFamily="2" charset="-122"/>
                <a:ea typeface="Arial Unicode MS" pitchFamily="2" charset="-122"/>
              </a:rPr>
              <a:t>思考随机读时如何判断文件结束</a:t>
            </a:r>
            <a:endParaRPr lang="zh-CN" altLang="en-US" sz="2700" dirty="0">
              <a:latin typeface="宋体" panose="02010600030101010101" pitchFamily="2" charset="-122"/>
              <a:ea typeface="Arial Unicode MS" pitchFamily="2" charset="-122"/>
            </a:endParaRPr>
          </a:p>
          <a:p>
            <a:pPr>
              <a:lnSpc>
                <a:spcPct val="80000"/>
              </a:lnSpc>
              <a:spcBef>
                <a:spcPct val="0"/>
              </a:spcBef>
              <a:buNone/>
            </a:pPr>
            <a:r>
              <a:rPr lang="en-US" altLang="x-none" sz="2700" dirty="0">
                <a:ea typeface="Arial Unicode MS" pitchFamily="2" charset="-122"/>
              </a:rPr>
              <a:t>	   scanf(“%d”,&amp;client.acctNum); </a:t>
            </a:r>
            <a:endParaRPr lang="en-US" altLang="x-none" sz="2700" dirty="0">
              <a:ea typeface="Arial Unicode MS" pitchFamily="2" charset="-122"/>
            </a:endParaRPr>
          </a:p>
          <a:p>
            <a:pPr>
              <a:lnSpc>
                <a:spcPct val="80000"/>
              </a:lnSpc>
              <a:spcBef>
                <a:spcPct val="0"/>
              </a:spcBef>
              <a:buNone/>
            </a:pPr>
            <a:r>
              <a:rPr lang="en-US" altLang="x-none" sz="2700" dirty="0">
                <a:ea typeface="Arial Unicode MS" pitchFamily="2" charset="-122"/>
              </a:rPr>
              <a:t>       if (client.acctNum!=0){</a:t>
            </a:r>
            <a:endParaRPr lang="en-US" altLang="x-none" sz="2700" dirty="0">
              <a:ea typeface="Arial Unicode MS" pitchFamily="2" charset="-122"/>
            </a:endParaRPr>
          </a:p>
          <a:p>
            <a:pPr>
              <a:lnSpc>
                <a:spcPct val="80000"/>
              </a:lnSpc>
              <a:spcBef>
                <a:spcPct val="0"/>
              </a:spcBef>
              <a:buNone/>
            </a:pPr>
            <a:r>
              <a:rPr lang="en-US" altLang="x-none" sz="2700" dirty="0">
                <a:ea typeface="Arial Unicode MS" pitchFamily="2" charset="-122"/>
              </a:rPr>
              <a:t>	     </a:t>
            </a:r>
            <a:r>
              <a:rPr lang="en-US" altLang="x-none" sz="2700" dirty="0">
                <a:solidFill>
                  <a:schemeClr val="accent2"/>
                </a:solidFill>
                <a:ea typeface="Arial Unicode MS" pitchFamily="2" charset="-122"/>
              </a:rPr>
              <a:t>fseek(cfPtr,(client.acctNum-1)*sizeof(struct clientData), SEEK_SET);</a:t>
            </a:r>
            <a:endParaRPr lang="en-US" altLang="x-none" sz="2700" dirty="0">
              <a:solidFill>
                <a:schemeClr val="accent2"/>
              </a:solidFill>
              <a:ea typeface="Arial Unicode MS" pitchFamily="2" charset="-122"/>
            </a:endParaRPr>
          </a:p>
          <a:p>
            <a:pPr>
              <a:lnSpc>
                <a:spcPct val="80000"/>
              </a:lnSpc>
              <a:spcBef>
                <a:spcPct val="0"/>
              </a:spcBef>
              <a:buNone/>
            </a:pPr>
            <a:r>
              <a:rPr lang="en-US" altLang="x-none" sz="2700" dirty="0">
                <a:solidFill>
                  <a:schemeClr val="accent2"/>
                </a:solidFill>
                <a:ea typeface="Arial Unicode MS" pitchFamily="2" charset="-122"/>
              </a:rPr>
              <a:t>         if (fread(&amp;client,sizeof(struct clientData),1,cfPtr)&lt;1) {</a:t>
            </a:r>
            <a:endParaRPr lang="en-US" altLang="x-none" sz="2700" dirty="0">
              <a:solidFill>
                <a:schemeClr val="accent2"/>
              </a:solidFill>
              <a:ea typeface="Arial Unicode MS" pitchFamily="2" charset="-122"/>
            </a:endParaRPr>
          </a:p>
          <a:p>
            <a:pPr>
              <a:lnSpc>
                <a:spcPct val="80000"/>
              </a:lnSpc>
              <a:spcBef>
                <a:spcPct val="0"/>
              </a:spcBef>
              <a:buNone/>
            </a:pPr>
            <a:r>
              <a:rPr lang="en-US" altLang="x-none" sz="2700" dirty="0">
                <a:solidFill>
                  <a:schemeClr val="accent2"/>
                </a:solidFill>
                <a:ea typeface="Arial Unicode MS" pitchFamily="2" charset="-122"/>
              </a:rPr>
              <a:t>		</a:t>
            </a:r>
            <a:r>
              <a:rPr lang="en-US" altLang="x-none" sz="2700" dirty="0">
                <a:solidFill>
                  <a:schemeClr val="accent2"/>
                </a:solidFill>
                <a:latin typeface="宋体" panose="02010600030101010101" pitchFamily="2" charset="-122"/>
                <a:ea typeface="Arial Unicode MS" pitchFamily="2" charset="-122"/>
              </a:rPr>
              <a:t>//</a:t>
            </a:r>
            <a:r>
              <a:rPr lang="zh-CN" altLang="en-US" sz="2700" dirty="0">
                <a:solidFill>
                  <a:schemeClr val="accent2"/>
                </a:solidFill>
                <a:latin typeface="宋体" panose="02010600030101010101" pitchFamily="2" charset="-122"/>
                <a:ea typeface="Arial Unicode MS" pitchFamily="2" charset="-122"/>
              </a:rPr>
              <a:t>读取错误</a:t>
            </a:r>
            <a:endParaRPr lang="en-US" altLang="x-none" sz="2700" dirty="0">
              <a:solidFill>
                <a:schemeClr val="accent2"/>
              </a:solidFill>
              <a:latin typeface="宋体" panose="02010600030101010101" pitchFamily="2" charset="-122"/>
              <a:ea typeface="Arial Unicode MS" pitchFamily="2" charset="-122"/>
            </a:endParaRPr>
          </a:p>
          <a:p>
            <a:pPr>
              <a:lnSpc>
                <a:spcPct val="80000"/>
              </a:lnSpc>
              <a:spcBef>
                <a:spcPct val="0"/>
              </a:spcBef>
              <a:buNone/>
            </a:pPr>
            <a:r>
              <a:rPr lang="en-US" altLang="x-none" sz="2700" dirty="0">
                <a:solidFill>
                  <a:schemeClr val="accent2"/>
                </a:solidFill>
                <a:ea typeface="Arial Unicode MS" pitchFamily="2" charset="-122"/>
              </a:rPr>
              <a:t>		printf(“can not read the record!”);</a:t>
            </a:r>
            <a:endParaRPr lang="en-US" altLang="x-none" sz="2700" dirty="0">
              <a:solidFill>
                <a:schemeClr val="accent2"/>
              </a:solidFill>
              <a:ea typeface="Arial Unicode MS" pitchFamily="2" charset="-122"/>
            </a:endParaRPr>
          </a:p>
          <a:p>
            <a:pPr>
              <a:lnSpc>
                <a:spcPct val="80000"/>
              </a:lnSpc>
              <a:spcBef>
                <a:spcPct val="0"/>
              </a:spcBef>
              <a:buNone/>
            </a:pPr>
            <a:r>
              <a:rPr lang="en-US" altLang="x-none" sz="2700" dirty="0">
                <a:solidFill>
                  <a:schemeClr val="accent2"/>
                </a:solidFill>
                <a:ea typeface="Arial Unicode MS" pitchFamily="2" charset="-122"/>
              </a:rPr>
              <a:t>		endSign=true; }</a:t>
            </a:r>
            <a:endParaRPr lang="en-US" altLang="x-none" sz="2700" dirty="0">
              <a:solidFill>
                <a:schemeClr val="accent2"/>
              </a:solidFill>
              <a:ea typeface="Arial Unicode MS" pitchFamily="2" charset="-122"/>
            </a:endParaRPr>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ph type="title"/>
          </p:nvPr>
        </p:nvSpPr>
        <p:spPr/>
        <p:txBody>
          <a:bodyPr anchor="ctr"/>
          <a:p>
            <a:r>
              <a:rPr lang="zh-CN" altLang="en-US" b="1" dirty="0">
                <a:latin typeface="宋体" panose="02010600030101010101" pitchFamily="2" charset="-122"/>
              </a:rPr>
              <a:t>二进制文件的随机读写混合操作</a:t>
            </a:r>
            <a:r>
              <a:rPr lang="en-US" altLang="x-none" b="1" dirty="0">
                <a:latin typeface="宋体" panose="02010600030101010101" pitchFamily="2" charset="-122"/>
              </a:rPr>
              <a:t>(</a:t>
            </a:r>
            <a:r>
              <a:rPr lang="zh-CN" altLang="en-US" b="1" dirty="0">
                <a:latin typeface="宋体" panose="02010600030101010101" pitchFamily="2" charset="-122"/>
              </a:rPr>
              <a:t>下</a:t>
            </a:r>
            <a:r>
              <a:rPr lang="en-US" altLang="x-none" b="1" dirty="0">
                <a:latin typeface="宋体" panose="02010600030101010101" pitchFamily="2" charset="-122"/>
              </a:rPr>
              <a:t>)</a:t>
            </a:r>
            <a:endParaRPr lang="en-US" altLang="x-none" b="1" dirty="0"/>
          </a:p>
        </p:txBody>
      </p:sp>
      <p:sp>
        <p:nvSpPr>
          <p:cNvPr id="61443" name="文本占位符 61442"/>
          <p:cNvSpPr>
            <a:spLocks noGrp="1"/>
          </p:cNvSpPr>
          <p:nvPr>
            <p:ph type="body" idx="1"/>
          </p:nvPr>
        </p:nvSpPr>
        <p:spPr>
          <a:xfrm>
            <a:off x="0" y="1216025"/>
            <a:ext cx="9144000" cy="5237163"/>
          </a:xfrm>
        </p:spPr>
        <p:txBody>
          <a:bodyPr/>
          <a:p>
            <a:pPr>
              <a:spcBef>
                <a:spcPct val="0"/>
              </a:spcBef>
              <a:buNone/>
            </a:pPr>
            <a:r>
              <a:rPr lang="en-US" altLang="x-none" sz="2700" dirty="0">
                <a:solidFill>
                  <a:schemeClr val="accent2"/>
                </a:solidFill>
              </a:rPr>
              <a:t>	     else {</a:t>
            </a:r>
            <a:endParaRPr lang="en-US" altLang="x-none" sz="2700" dirty="0">
              <a:solidFill>
                <a:schemeClr val="accent2"/>
              </a:solidFill>
            </a:endParaRPr>
          </a:p>
          <a:p>
            <a:pPr>
              <a:spcBef>
                <a:spcPct val="0"/>
              </a:spcBef>
              <a:buNone/>
            </a:pPr>
            <a:r>
              <a:rPr lang="en-US" altLang="x-none" sz="2700" dirty="0">
                <a:solidFill>
                  <a:schemeClr val="accent2"/>
                </a:solidFill>
              </a:rPr>
              <a:t>		// </a:t>
            </a:r>
            <a:r>
              <a:rPr lang="zh-CN" altLang="en-US" sz="2700" dirty="0">
                <a:solidFill>
                  <a:schemeClr val="accent2"/>
                </a:solidFill>
              </a:rPr>
              <a:t>打印当前记录</a:t>
            </a:r>
            <a:r>
              <a:rPr lang="en-US" altLang="x-none" sz="2700" dirty="0">
                <a:solidFill>
                  <a:schemeClr val="accent2"/>
                </a:solidFill>
              </a:rPr>
              <a:t>…</a:t>
            </a:r>
            <a:endParaRPr lang="en-US" altLang="x-none" sz="2700" dirty="0">
              <a:solidFill>
                <a:schemeClr val="accent2"/>
              </a:solidFill>
            </a:endParaRPr>
          </a:p>
          <a:p>
            <a:pPr>
              <a:spcBef>
                <a:spcPct val="0"/>
              </a:spcBef>
              <a:buNone/>
            </a:pPr>
            <a:r>
              <a:rPr lang="en-US" altLang="x-none" sz="2700" dirty="0">
                <a:solidFill>
                  <a:srgbClr val="FF3300"/>
                </a:solidFill>
              </a:rPr>
              <a:t>             </a:t>
            </a:r>
            <a:r>
              <a:rPr lang="en-US" altLang="x-none" sz="2700" dirty="0"/>
              <a:t>scanf("%s%s%f",client.lastName,client.firstName, &amp;client.balance); </a:t>
            </a:r>
            <a:endParaRPr lang="en-US" altLang="x-none" sz="2700" dirty="0"/>
          </a:p>
          <a:p>
            <a:pPr>
              <a:spcBef>
                <a:spcPct val="0"/>
              </a:spcBef>
              <a:buNone/>
            </a:pPr>
            <a:r>
              <a:rPr lang="en-US" altLang="x-none" sz="2700" dirty="0">
                <a:solidFill>
                  <a:srgbClr val="FF3300"/>
                </a:solidFill>
              </a:rPr>
              <a:t>             </a:t>
            </a:r>
            <a:r>
              <a:rPr lang="en-US" altLang="x-none" sz="2700" dirty="0">
                <a:solidFill>
                  <a:schemeClr val="accent2"/>
                </a:solidFill>
              </a:rPr>
              <a:t>fseek(cfPtr,(client.acctNum-1)*sizeof(struct clientData), SEEK_SET);//</a:t>
            </a:r>
            <a:r>
              <a:rPr lang="zh-CN" altLang="en-US" sz="2700" dirty="0">
                <a:solidFill>
                  <a:schemeClr val="accent2"/>
                </a:solidFill>
              </a:rPr>
              <a:t>重新定位到要覆盖的记录起始位置</a:t>
            </a:r>
            <a:endParaRPr lang="zh-CN" altLang="en-US" sz="2700" dirty="0">
              <a:solidFill>
                <a:schemeClr val="accent2"/>
              </a:solidFill>
            </a:endParaRPr>
          </a:p>
          <a:p>
            <a:pPr>
              <a:spcBef>
                <a:spcPct val="0"/>
              </a:spcBef>
              <a:buNone/>
            </a:pPr>
            <a:r>
              <a:rPr lang="en-US" altLang="x-none" sz="2700" dirty="0">
                <a:solidFill>
                  <a:schemeClr val="accent2"/>
                </a:solidFill>
              </a:rPr>
              <a:t>             fwrite(&amp;client,sizeof(struct clientData),1,cfPtr);</a:t>
            </a:r>
            <a:endParaRPr lang="en-US" altLang="x-none" sz="2700" dirty="0">
              <a:solidFill>
                <a:schemeClr val="accent2"/>
              </a:solidFill>
            </a:endParaRPr>
          </a:p>
          <a:p>
            <a:pPr>
              <a:spcBef>
                <a:spcPct val="0"/>
              </a:spcBef>
              <a:buNone/>
            </a:pPr>
            <a:r>
              <a:rPr lang="en-US" altLang="x-none" sz="2700" dirty="0">
                <a:solidFill>
                  <a:schemeClr val="accent2"/>
                </a:solidFill>
              </a:rPr>
              <a:t>	     }//end if fread</a:t>
            </a:r>
            <a:r>
              <a:rPr lang="zh-CN" altLang="en-US" sz="2700" dirty="0">
                <a:solidFill>
                  <a:schemeClr val="accent2"/>
                </a:solidFill>
              </a:rPr>
              <a:t>读取是否错误</a:t>
            </a:r>
            <a:endParaRPr lang="en-US" altLang="x-none" sz="2700" dirty="0">
              <a:solidFill>
                <a:schemeClr val="accent2"/>
              </a:solidFill>
            </a:endParaRPr>
          </a:p>
          <a:p>
            <a:pPr>
              <a:spcBef>
                <a:spcPct val="0"/>
              </a:spcBef>
              <a:buNone/>
            </a:pPr>
            <a:r>
              <a:rPr lang="en-US" altLang="x-none" sz="2700" dirty="0">
                <a:solidFill>
                  <a:srgbClr val="FF3300"/>
                </a:solidFill>
              </a:rPr>
              <a:t>	  </a:t>
            </a:r>
            <a:r>
              <a:rPr lang="en-US" altLang="x-none" sz="2700" dirty="0"/>
              <a:t>}// end if acctNum</a:t>
            </a:r>
            <a:endParaRPr lang="en-US" altLang="x-none" sz="2700" dirty="0"/>
          </a:p>
          <a:p>
            <a:pPr>
              <a:spcBef>
                <a:spcPct val="0"/>
              </a:spcBef>
              <a:buNone/>
            </a:pPr>
            <a:r>
              <a:rPr lang="en-US" altLang="x-none" sz="2700" dirty="0"/>
              <a:t>      }//end while</a:t>
            </a:r>
            <a:endParaRPr lang="en-US" altLang="x-none" sz="2700" dirty="0"/>
          </a:p>
          <a:p>
            <a:pPr>
              <a:spcBef>
                <a:spcPct val="0"/>
              </a:spcBef>
              <a:buNone/>
            </a:pPr>
            <a:r>
              <a:rPr lang="en-US" altLang="x-none" sz="2700" dirty="0"/>
              <a:t>	fclose(cfPtr);</a:t>
            </a:r>
            <a:endParaRPr lang="en-US" altLang="x-none" sz="2700" dirty="0"/>
          </a:p>
          <a:p>
            <a:pPr>
              <a:spcBef>
                <a:spcPct val="0"/>
              </a:spcBef>
              <a:buNone/>
            </a:pPr>
            <a:r>
              <a:rPr lang="en-US" altLang="x-none" sz="2700" dirty="0"/>
              <a:t>}//</a:t>
            </a:r>
            <a:endParaRPr lang="en-US" altLang="x-none" sz="2700"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矩形 67585"/>
          <p:cNvSpPr/>
          <p:nvPr/>
        </p:nvSpPr>
        <p:spPr>
          <a:xfrm>
            <a:off x="1547813" y="1773238"/>
            <a:ext cx="5903912" cy="1800225"/>
          </a:xfrm>
          <a:prstGeom prst="rect">
            <a:avLst/>
          </a:prstGeom>
          <a:gradFill rotWithShape="0">
            <a:gsLst>
              <a:gs pos="0">
                <a:srgbClr val="CF0E30">
                  <a:gamma/>
                  <a:shade val="29804"/>
                  <a:invGamma/>
                </a:srgbClr>
              </a:gs>
              <a:gs pos="50000">
                <a:srgbClr val="CF0E30"/>
              </a:gs>
              <a:gs pos="100000">
                <a:srgbClr val="CF0E30">
                  <a:gamma/>
                  <a:shade val="29804"/>
                  <a:invGamma/>
                </a:srgbClr>
              </a:gs>
            </a:gsLst>
            <a:lin ang="2700000" scaled="1"/>
            <a:tileRect/>
          </a:gradFill>
          <a:ln w="28575" cap="flat" cmpd="sng">
            <a:solidFill>
              <a:srgbClr val="F68295"/>
            </a:solidFill>
            <a:prstDash val="solid"/>
            <a:miter/>
            <a:headEnd type="none" w="med" len="med"/>
            <a:tailEnd type="none" w="med" len="med"/>
          </a:ln>
        </p:spPr>
        <p:txBody>
          <a:bodyPr/>
          <a:p>
            <a:endParaRPr lang="zh-CN" altLang="en-US"/>
          </a:p>
        </p:txBody>
      </p:sp>
      <p:sp>
        <p:nvSpPr>
          <p:cNvPr id="67587" name="文本框 67586"/>
          <p:cNvSpPr txBox="1"/>
          <p:nvPr/>
        </p:nvSpPr>
        <p:spPr>
          <a:xfrm>
            <a:off x="1651000" y="1827213"/>
            <a:ext cx="5637213" cy="1465262"/>
          </a:xfrm>
          <a:prstGeom prst="rect">
            <a:avLst/>
          </a:prstGeom>
          <a:noFill/>
          <a:ln w="9525">
            <a:noFill/>
          </a:ln>
        </p:spPr>
        <p:txBody>
          <a:bodyPr>
            <a:spAutoFit/>
          </a:bodyPr>
          <a:p>
            <a:pPr lvl="0" algn="ctr" eaLnBrk="0" hangingPunct="0">
              <a:spcBef>
                <a:spcPct val="50000"/>
              </a:spcBef>
            </a:pPr>
            <a:r>
              <a:rPr lang="zh-CN" altLang="en-US" sz="3600" b="1" dirty="0">
                <a:solidFill>
                  <a:schemeClr val="bg1"/>
                </a:solidFill>
                <a:latin typeface="Times New Roman" panose="02020603050405020304" pitchFamily="2" charset="0"/>
                <a:ea typeface="宋体" panose="02010600030101010101" pitchFamily="2" charset="-122"/>
              </a:rPr>
              <a:t>文件读写程序</a:t>
            </a:r>
            <a:endParaRPr lang="zh-CN" altLang="en-US" sz="3600" b="1" dirty="0">
              <a:solidFill>
                <a:schemeClr val="bg1"/>
              </a:solidFill>
              <a:latin typeface="Times New Roman" panose="02020603050405020304" pitchFamily="2" charset="0"/>
              <a:ea typeface="宋体" panose="02010600030101010101" pitchFamily="2" charset="-122"/>
            </a:endParaRPr>
          </a:p>
          <a:p>
            <a:pPr lvl="0" algn="ctr" eaLnBrk="0" hangingPunct="0">
              <a:spcBef>
                <a:spcPct val="50000"/>
              </a:spcBef>
            </a:pPr>
            <a:r>
              <a:rPr lang="zh-CN" altLang="en-US" sz="3600" b="1" dirty="0">
                <a:solidFill>
                  <a:schemeClr val="bg1"/>
                </a:solidFill>
                <a:latin typeface="Times New Roman" panose="02020603050405020304" pitchFamily="2" charset="0"/>
                <a:ea typeface="宋体" panose="02010600030101010101" pitchFamily="2" charset="-122"/>
              </a:rPr>
              <a:t>其他常见问题</a:t>
            </a:r>
            <a:endParaRPr lang="zh-CN" altLang="en-US" sz="3600" b="1" dirty="0">
              <a:solidFill>
                <a:schemeClr val="bg1"/>
              </a:solidFill>
              <a:latin typeface="Times New Roman" panose="02020603050405020304" pitchFamily="2" charset="0"/>
              <a:ea typeface="宋体" panose="02010600030101010101" pitchFamily="2" charset="-122"/>
            </a:endParaRPr>
          </a:p>
        </p:txBody>
      </p:sp>
      <p:pic>
        <p:nvPicPr>
          <p:cNvPr id="67588" name="图片 67587" descr="地球"/>
          <p:cNvPicPr>
            <a:picLocks noChangeAspect="1"/>
          </p:cNvPicPr>
          <p:nvPr/>
        </p:nvPicPr>
        <p:blipFill>
          <a:blip r:embed="rId1"/>
          <a:stretch>
            <a:fillRect/>
          </a:stretch>
        </p:blipFill>
        <p:spPr>
          <a:xfrm>
            <a:off x="6732588" y="4292600"/>
            <a:ext cx="1584325" cy="1514475"/>
          </a:xfrm>
          <a:prstGeom prst="rect">
            <a:avLst/>
          </a:prstGeom>
          <a:noFill/>
          <a:ln w="9525">
            <a:noFill/>
          </a:ln>
        </p:spPr>
      </p:pic>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文本占位符 68609"/>
          <p:cNvSpPr>
            <a:spLocks noGrp="1"/>
          </p:cNvSpPr>
          <p:nvPr>
            <p:ph type="body" idx="1"/>
          </p:nvPr>
        </p:nvSpPr>
        <p:spPr/>
        <p:txBody>
          <a:bodyPr/>
          <a:p>
            <a:pPr>
              <a:buNone/>
            </a:pPr>
            <a:r>
              <a:rPr lang="zh-CN" altLang="en-US" sz="2400" b="1" dirty="0"/>
              <a:t>写文件以后，再读取出来发现少了最后一条记录。</a:t>
            </a:r>
            <a:endParaRPr lang="zh-CN" altLang="en-US" sz="2400" b="1" dirty="0"/>
          </a:p>
          <a:p>
            <a:r>
              <a:rPr lang="en-US" altLang="x-none" sz="2400" b="1" dirty="0"/>
              <a:t>scanf</a:t>
            </a:r>
            <a:r>
              <a:rPr lang="zh-CN" altLang="en-US" sz="2400" b="1" dirty="0"/>
              <a:t>和</a:t>
            </a:r>
            <a:r>
              <a:rPr lang="en-US" altLang="x-none" sz="2400" b="1" dirty="0"/>
              <a:t>fscanf</a:t>
            </a:r>
            <a:r>
              <a:rPr lang="zh-CN" altLang="en-US" sz="2400" b="1" dirty="0"/>
              <a:t>格式化读的问题比较多，你只能尽量小心使用，确保整齐的输入格式，防止输入缓冲区溢出。</a:t>
            </a:r>
            <a:endParaRPr lang="zh-CN" altLang="en-US" sz="2400" b="1" dirty="0"/>
          </a:p>
        </p:txBody>
      </p:sp>
      <p:sp>
        <p:nvSpPr>
          <p:cNvPr id="68611" name="矩形 68610"/>
          <p:cNvSpPr/>
          <p:nvPr/>
        </p:nvSpPr>
        <p:spPr>
          <a:xfrm>
            <a:off x="1263650" y="404813"/>
            <a:ext cx="7772400" cy="720725"/>
          </a:xfrm>
          <a:prstGeom prst="rect">
            <a:avLst/>
          </a:prstGeom>
          <a:noFill/>
          <a:ln w="9525">
            <a:noFill/>
          </a:ln>
        </p:spPr>
        <p:txBody>
          <a:bodyPr anchor="ctr"/>
          <a:lstStyle>
            <a:lvl1pPr marL="0" lvl="0" indent="0" algn="r" defTabSz="914400" eaLnBrk="1" fontAlgn="base" latinLnBrk="0" hangingPunct="1">
              <a:lnSpc>
                <a:spcPct val="100000"/>
              </a:lnSpc>
              <a:spcBef>
                <a:spcPct val="0"/>
              </a:spcBef>
              <a:spcAft>
                <a:spcPct val="0"/>
              </a:spcAft>
              <a:buNone/>
              <a:defRPr sz="3200" u="none" kern="1200" baseline="0">
                <a:solidFill>
                  <a:srgbClr val="FF3300"/>
                </a:solidFill>
                <a:latin typeface="Times New Roman" panose="02020603050405020304" pitchFamily="2" charset="0"/>
                <a:ea typeface="宋体" panose="02010600030101010101" pitchFamily="2" charset="-122"/>
              </a:defRPr>
            </a:lvl1pPr>
          </a:lstStyle>
          <a:p>
            <a:pPr lvl="0"/>
            <a:r>
              <a:rPr lang="zh-CN" altLang="en-US" b="1" dirty="0"/>
              <a:t>文件程序问题</a:t>
            </a:r>
            <a:r>
              <a:rPr lang="en-US" altLang="x-none" b="1" dirty="0"/>
              <a:t>-</a:t>
            </a:r>
            <a:r>
              <a:rPr lang="zh-CN" altLang="en-US" b="1" dirty="0"/>
              <a:t>丢失最后一行</a:t>
            </a:r>
            <a:endParaRPr lang="zh-CN" altLang="en-US" b="1" dirty="0"/>
          </a:p>
        </p:txBody>
      </p:sp>
      <p:pic>
        <p:nvPicPr>
          <p:cNvPr id="68612" name="图片 68611" descr="页面"/>
          <p:cNvPicPr>
            <a:picLocks noChangeAspect="1"/>
          </p:cNvPicPr>
          <p:nvPr/>
        </p:nvPicPr>
        <p:blipFill>
          <a:blip r:embed="rId1"/>
          <a:stretch>
            <a:fillRect/>
          </a:stretch>
        </p:blipFill>
        <p:spPr>
          <a:xfrm>
            <a:off x="6659563" y="5157788"/>
            <a:ext cx="1676400" cy="573087"/>
          </a:xfrm>
          <a:prstGeom prst="rect">
            <a:avLst/>
          </a:prstGeom>
          <a:noFill/>
          <a:ln w="9525">
            <a:noFill/>
          </a:ln>
        </p:spPr>
      </p:pic>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69633"/>
          <p:cNvSpPr>
            <a:spLocks noGrp="1"/>
          </p:cNvSpPr>
          <p:nvPr>
            <p:ph type="title"/>
          </p:nvPr>
        </p:nvSpPr>
        <p:spPr/>
        <p:txBody>
          <a:bodyPr anchor="ctr"/>
          <a:p>
            <a:r>
              <a:rPr lang="zh-CN" altLang="en-US" b="1" dirty="0"/>
              <a:t>文件程序问题</a:t>
            </a:r>
            <a:r>
              <a:rPr lang="en-US" altLang="x-none" b="1" dirty="0"/>
              <a:t>-</a:t>
            </a:r>
            <a:r>
              <a:rPr lang="zh-CN" altLang="en-US" b="1" dirty="0"/>
              <a:t>文件读出来是乱码</a:t>
            </a:r>
            <a:endParaRPr lang="en-US" altLang="x-none" b="1" dirty="0"/>
          </a:p>
        </p:txBody>
      </p:sp>
      <p:sp>
        <p:nvSpPr>
          <p:cNvPr id="69635" name="文本占位符 69634"/>
          <p:cNvSpPr>
            <a:spLocks noGrp="1"/>
          </p:cNvSpPr>
          <p:nvPr>
            <p:ph type="body" idx="1"/>
          </p:nvPr>
        </p:nvSpPr>
        <p:spPr/>
        <p:txBody>
          <a:bodyPr/>
          <a:p>
            <a:pPr algn="just">
              <a:buNone/>
            </a:pPr>
            <a:r>
              <a:rPr lang="zh-CN" altLang="en-US" b="1" dirty="0"/>
              <a:t>原因：用</a:t>
            </a:r>
            <a:r>
              <a:rPr lang="en-US" altLang="x-none" b="1" dirty="0"/>
              <a:t>fprintf</a:t>
            </a:r>
            <a:r>
              <a:rPr lang="zh-CN" altLang="en-US" b="1" dirty="0"/>
              <a:t>向二进制文件写记录，然后</a:t>
            </a:r>
            <a:r>
              <a:rPr lang="en-US" altLang="x-none" b="1" dirty="0"/>
              <a:t>fread</a:t>
            </a:r>
            <a:r>
              <a:rPr lang="zh-CN" altLang="en-US" b="1" dirty="0"/>
              <a:t>读。</a:t>
            </a:r>
            <a:endParaRPr lang="zh-CN" altLang="en-US" b="1" dirty="0"/>
          </a:p>
          <a:p>
            <a:pPr algn="just"/>
            <a:r>
              <a:rPr lang="en-US" altLang="x-none" b="1" dirty="0"/>
              <a:t>fprintf()</a:t>
            </a:r>
            <a:r>
              <a:rPr lang="zh-CN" altLang="en-US" b="1" dirty="0"/>
              <a:t>函数，将指定的数据以“可读”的格式写入文件，与</a:t>
            </a:r>
            <a:r>
              <a:rPr lang="en-US" altLang="x-none" b="1" dirty="0"/>
              <a:t>printf</a:t>
            </a:r>
            <a:r>
              <a:rPr lang="zh-CN" altLang="en-US" b="1" dirty="0"/>
              <a:t>的输出格式相同。因此，它只能用于写文本文件！书上例子</a:t>
            </a:r>
            <a:r>
              <a:rPr lang="en-US" altLang="x-none" b="1" dirty="0"/>
              <a:t>P358</a:t>
            </a:r>
            <a:r>
              <a:rPr lang="zh-CN" altLang="en-US" b="1" dirty="0"/>
              <a:t>页的</a:t>
            </a:r>
            <a:r>
              <a:rPr lang="en-US" altLang="x-none" b="1" dirty="0"/>
              <a:t>textfile()</a:t>
            </a:r>
            <a:r>
              <a:rPr lang="zh-CN" altLang="en-US" b="1" dirty="0"/>
              <a:t>函数，清楚表明了这点，该函数从一个二进制文件</a:t>
            </a:r>
            <a:r>
              <a:rPr lang="en-US" altLang="x-none" b="1" dirty="0"/>
              <a:t>fread</a:t>
            </a:r>
            <a:r>
              <a:rPr lang="zh-CN" altLang="en-US" b="1" dirty="0"/>
              <a:t>读取“原始”格式的数据，然后以“可读”格式写入文本文件中。</a:t>
            </a:r>
            <a:endParaRPr lang="zh-CN" altLang="en-US" b="1" dirty="0"/>
          </a:p>
          <a:p>
            <a:pPr algn="just"/>
            <a:r>
              <a:rPr lang="zh-CN" altLang="en-US" b="1" dirty="0"/>
              <a:t>“可读”格式就是</a:t>
            </a:r>
            <a:r>
              <a:rPr lang="en-US" altLang="x-none" b="1" dirty="0"/>
              <a:t>ASCII</a:t>
            </a:r>
            <a:r>
              <a:rPr lang="zh-CN" altLang="en-US" b="1" dirty="0"/>
              <a:t>字符形式。</a:t>
            </a:r>
            <a:endParaRPr lang="zh-CN" altLang="en-US"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70657"/>
          <p:cNvSpPr>
            <a:spLocks noGrp="1"/>
          </p:cNvSpPr>
          <p:nvPr>
            <p:ph type="title"/>
          </p:nvPr>
        </p:nvSpPr>
        <p:spPr/>
        <p:txBody>
          <a:bodyPr anchor="ctr"/>
          <a:p>
            <a:r>
              <a:rPr lang="zh-CN" altLang="en-US" b="1" dirty="0"/>
              <a:t>文件程序问题</a:t>
            </a:r>
            <a:r>
              <a:rPr lang="en-US" altLang="x-none" b="1" dirty="0"/>
              <a:t>-</a:t>
            </a:r>
            <a:r>
              <a:rPr lang="zh-CN" altLang="en-US" b="1" dirty="0"/>
              <a:t>对某些数据敏感</a:t>
            </a:r>
            <a:endParaRPr lang="zh-CN" altLang="en-US" b="1" dirty="0"/>
          </a:p>
        </p:txBody>
      </p:sp>
      <p:sp>
        <p:nvSpPr>
          <p:cNvPr id="70659" name="文本占位符 70658"/>
          <p:cNvSpPr>
            <a:spLocks noGrp="1"/>
          </p:cNvSpPr>
          <p:nvPr>
            <p:ph type="body" idx="1"/>
          </p:nvPr>
        </p:nvSpPr>
        <p:spPr>
          <a:xfrm>
            <a:off x="468313" y="1319213"/>
            <a:ext cx="8278812" cy="5205412"/>
          </a:xfrm>
        </p:spPr>
        <p:txBody>
          <a:bodyPr/>
          <a:p>
            <a:pPr>
              <a:lnSpc>
                <a:spcPct val="80000"/>
              </a:lnSpc>
              <a:spcBef>
                <a:spcPct val="0"/>
              </a:spcBef>
              <a:buNone/>
            </a:pPr>
            <a:r>
              <a:rPr lang="zh-CN" altLang="en-US" sz="3000" b="1" dirty="0"/>
              <a:t>二进制文件读写记录时遇到</a:t>
            </a:r>
            <a:r>
              <a:rPr lang="en-US" altLang="x-none" sz="3000" b="1" dirty="0"/>
              <a:t>11.99</a:t>
            </a:r>
            <a:r>
              <a:rPr lang="zh-CN" altLang="en-US" sz="3000" b="1" dirty="0"/>
              <a:t>浮点数就发生错误，或添加到记录号为</a:t>
            </a:r>
            <a:r>
              <a:rPr lang="en-US" altLang="x-none" sz="3000" b="1" dirty="0"/>
              <a:t>10</a:t>
            </a:r>
            <a:r>
              <a:rPr lang="zh-CN" altLang="en-US" sz="3000" b="1" dirty="0"/>
              <a:t>以上的数据会出现乱码，如何避免？</a:t>
            </a:r>
            <a:endParaRPr lang="zh-CN" altLang="en-US" sz="3000" b="1" dirty="0"/>
          </a:p>
          <a:p>
            <a:pPr>
              <a:lnSpc>
                <a:spcPct val="80000"/>
              </a:lnSpc>
              <a:spcBef>
                <a:spcPct val="0"/>
              </a:spcBef>
            </a:pPr>
            <a:endParaRPr lang="zh-CN" altLang="en-US" sz="3000" b="1" dirty="0"/>
          </a:p>
          <a:p>
            <a:pPr>
              <a:lnSpc>
                <a:spcPct val="80000"/>
              </a:lnSpc>
              <a:spcBef>
                <a:spcPct val="0"/>
              </a:spcBef>
            </a:pPr>
            <a:r>
              <a:rPr lang="zh-CN" altLang="en-US" sz="3000" b="1" dirty="0"/>
              <a:t>读取二进制数据文件的时候你应该用 </a:t>
            </a:r>
            <a:r>
              <a:rPr lang="en-US" altLang="x-none" sz="3000" b="1" dirty="0"/>
              <a:t>``rb`` </a:t>
            </a:r>
            <a:r>
              <a:rPr lang="zh-CN" altLang="en-US" sz="3000" b="1" dirty="0"/>
              <a:t>调用 </a:t>
            </a:r>
            <a:r>
              <a:rPr lang="en-US" altLang="x-none" sz="3000" b="1" dirty="0"/>
              <a:t>fopen(), </a:t>
            </a:r>
            <a:r>
              <a:rPr lang="zh-CN" altLang="en-US" sz="3000" b="1" dirty="0"/>
              <a:t>确保不会发生文本文件的解释。类似的</a:t>
            </a:r>
            <a:r>
              <a:rPr lang="en-US" altLang="x-none" sz="3000" b="1" dirty="0"/>
              <a:t>, </a:t>
            </a:r>
            <a:r>
              <a:rPr lang="zh-CN" altLang="en-US" sz="3000" b="1" dirty="0"/>
              <a:t>写二进制文件时</a:t>
            </a:r>
            <a:r>
              <a:rPr lang="en-US" altLang="x-none" sz="3000" b="1" dirty="0"/>
              <a:t>, </a:t>
            </a:r>
            <a:r>
              <a:rPr lang="zh-CN" altLang="en-US" sz="3000" b="1" dirty="0"/>
              <a:t>使用 </a:t>
            </a:r>
            <a:r>
              <a:rPr lang="en-US" altLang="x-none" sz="3000" b="1" dirty="0"/>
              <a:t>``wb``</a:t>
            </a:r>
            <a:r>
              <a:rPr lang="zh-CN" altLang="en-US" sz="3000" b="1" dirty="0"/>
              <a:t>。否则，你的文件数据中某些数据都要被插入或减少一个字节。</a:t>
            </a:r>
            <a:endParaRPr lang="en-US" altLang="x-none" sz="3000"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71681"/>
          <p:cNvSpPr>
            <a:spLocks noGrp="1"/>
          </p:cNvSpPr>
          <p:nvPr>
            <p:ph type="title"/>
          </p:nvPr>
        </p:nvSpPr>
        <p:spPr/>
        <p:txBody>
          <a:bodyPr anchor="ctr"/>
          <a:p>
            <a:r>
              <a:rPr lang="zh-CN" altLang="en-US" b="1" dirty="0"/>
              <a:t>文件程序问题</a:t>
            </a:r>
            <a:r>
              <a:rPr lang="en-US" altLang="x-none" b="1" dirty="0"/>
              <a:t>-</a:t>
            </a:r>
            <a:r>
              <a:rPr lang="zh-CN" altLang="en-US" b="1" dirty="0"/>
              <a:t>文件不能打开</a:t>
            </a:r>
            <a:endParaRPr lang="en-US" altLang="x-none" b="1" dirty="0"/>
          </a:p>
        </p:txBody>
      </p:sp>
      <p:sp>
        <p:nvSpPr>
          <p:cNvPr id="71683" name="文本占位符 71682"/>
          <p:cNvSpPr>
            <a:spLocks noGrp="1"/>
          </p:cNvSpPr>
          <p:nvPr>
            <p:ph type="body" idx="1"/>
          </p:nvPr>
        </p:nvSpPr>
        <p:spPr>
          <a:xfrm>
            <a:off x="468313" y="1319213"/>
            <a:ext cx="8278812" cy="4611687"/>
          </a:xfrm>
        </p:spPr>
        <p:txBody>
          <a:bodyPr/>
          <a:p>
            <a:pPr>
              <a:buNone/>
            </a:pPr>
            <a:r>
              <a:rPr lang="zh-CN" altLang="en-US" sz="2400" b="1" dirty="0"/>
              <a:t>为什么用了详尽的路径还不能打开文件？</a:t>
            </a:r>
            <a:r>
              <a:rPr lang="en-US" altLang="x-none" sz="2400" b="1" dirty="0"/>
              <a:t>fopen("c:\newdir\file.dat", "r")  </a:t>
            </a:r>
            <a:r>
              <a:rPr lang="zh-CN" altLang="en-US" sz="2400" b="1" dirty="0"/>
              <a:t>返回错误。 </a:t>
            </a:r>
            <a:endParaRPr lang="zh-CN" altLang="en-US" sz="2400" b="1" dirty="0"/>
          </a:p>
          <a:p>
            <a:r>
              <a:rPr lang="zh-CN" altLang="en-US" sz="2400" b="1" dirty="0"/>
              <a:t>你实际请求的文件名内含有字符 </a:t>
            </a:r>
            <a:r>
              <a:rPr lang="en-US" altLang="x-none" sz="2400" b="1" dirty="0"/>
              <a:t>\n </a:t>
            </a:r>
            <a:r>
              <a:rPr lang="zh-CN" altLang="en-US" sz="2400" b="1" dirty="0"/>
              <a:t>和 </a:t>
            </a:r>
            <a:r>
              <a:rPr lang="en-US" altLang="x-none" sz="2400" b="1" dirty="0"/>
              <a:t>\f, </a:t>
            </a:r>
            <a:r>
              <a:rPr lang="zh-CN" altLang="en-US" sz="2400" b="1" dirty="0"/>
              <a:t>或者</a:t>
            </a:r>
            <a:r>
              <a:rPr lang="en-US" altLang="x-none" sz="2400" b="1" dirty="0"/>
              <a:t>\d</a:t>
            </a:r>
            <a:r>
              <a:rPr lang="zh-CN" altLang="en-US" sz="2400" b="1" dirty="0"/>
              <a:t>等转义字符。在字符常量和字符串中</a:t>
            </a:r>
            <a:r>
              <a:rPr lang="en-US" altLang="x-none" sz="2400" b="1" dirty="0"/>
              <a:t>, </a:t>
            </a:r>
            <a:r>
              <a:rPr lang="zh-CN" altLang="en-US" sz="2400" b="1" dirty="0"/>
              <a:t>反斜杠 </a:t>
            </a:r>
            <a:r>
              <a:rPr lang="en-US" altLang="x-none" sz="2400" b="1" dirty="0"/>
              <a:t>\ </a:t>
            </a:r>
            <a:r>
              <a:rPr lang="zh-CN" altLang="en-US" sz="2400" b="1" dirty="0"/>
              <a:t>是逃逸字符</a:t>
            </a:r>
            <a:r>
              <a:rPr lang="en-US" altLang="x-none" sz="2400" b="1" dirty="0"/>
              <a:t>, </a:t>
            </a:r>
            <a:r>
              <a:rPr lang="zh-CN" altLang="en-US" sz="2400" b="1" dirty="0"/>
              <a:t>它赋予后面紧跟的字符特殊意义。为了正确的把反斜杠传递给</a:t>
            </a:r>
            <a:r>
              <a:rPr lang="en-US" altLang="x-none" sz="2400" b="1" dirty="0"/>
              <a:t>fopen() (</a:t>
            </a:r>
            <a:r>
              <a:rPr lang="zh-CN" altLang="en-US" sz="2400" b="1" dirty="0"/>
              <a:t>或其它函数</a:t>
            </a:r>
            <a:r>
              <a:rPr lang="en-US" altLang="x-none" sz="2400" b="1" dirty="0"/>
              <a:t>), </a:t>
            </a:r>
            <a:r>
              <a:rPr lang="zh-CN" altLang="en-US" sz="2400" b="1" dirty="0"/>
              <a:t>必须成双的使用</a:t>
            </a:r>
            <a:r>
              <a:rPr lang="en-US" altLang="x-none" sz="2400" b="1" dirty="0"/>
              <a:t>, </a:t>
            </a:r>
            <a:r>
              <a:rPr lang="zh-CN" altLang="en-US" sz="2400" b="1" dirty="0"/>
              <a:t>这样第一个反斜杠引述了第二个</a:t>
            </a:r>
            <a:r>
              <a:rPr lang="en-US" altLang="x-none" sz="2400" b="1" dirty="0"/>
              <a:t>:fopen("c:\\newdir\\file.dat", "r") </a:t>
            </a:r>
            <a:endParaRPr lang="en-US" altLang="x-none" sz="2400" b="1" dirty="0"/>
          </a:p>
          <a:p>
            <a:r>
              <a:rPr lang="zh-CN" altLang="en-US" sz="2400" b="1" dirty="0"/>
              <a:t>另一个选择</a:t>
            </a:r>
            <a:r>
              <a:rPr lang="en-US" altLang="x-none" sz="2400" b="1" dirty="0"/>
              <a:t>, </a:t>
            </a:r>
            <a:r>
              <a:rPr lang="zh-CN" altLang="en-US" sz="2400" b="1" dirty="0"/>
              <a:t>在 </a:t>
            </a:r>
            <a:r>
              <a:rPr lang="en-US" altLang="x-none" sz="2400" b="1" dirty="0"/>
              <a:t>MS-DOS </a:t>
            </a:r>
            <a:r>
              <a:rPr lang="zh-CN" altLang="en-US" sz="2400" b="1" dirty="0"/>
              <a:t>下</a:t>
            </a:r>
            <a:r>
              <a:rPr lang="en-US" altLang="x-none" sz="2400" b="1" dirty="0"/>
              <a:t>, </a:t>
            </a:r>
            <a:r>
              <a:rPr lang="zh-CN" altLang="en-US" sz="2400" b="1" dirty="0"/>
              <a:t>正斜杠也被接受为路径分隔符</a:t>
            </a:r>
            <a:r>
              <a:rPr lang="en-US" altLang="x-none" sz="2400" b="1" dirty="0"/>
              <a:t>, </a:t>
            </a:r>
            <a:r>
              <a:rPr lang="zh-CN" altLang="en-US" sz="2400" b="1" dirty="0"/>
              <a:t>所以也可以这样用：</a:t>
            </a:r>
            <a:r>
              <a:rPr lang="en-US" altLang="x-none" sz="2400" b="1" dirty="0"/>
              <a:t>fopen("c:/newdir/file.dat", "r") </a:t>
            </a:r>
            <a:endParaRPr lang="en-US" altLang="x-none" sz="2400" b="1" dirty="0"/>
          </a:p>
          <a:p>
            <a:r>
              <a:rPr lang="zh-CN" altLang="en-US" sz="2400" b="1" dirty="0"/>
              <a:t>注意</a:t>
            </a:r>
            <a:r>
              <a:rPr lang="en-US" altLang="x-none" sz="2400" b="1" dirty="0"/>
              <a:t>,  </a:t>
            </a:r>
            <a:r>
              <a:rPr lang="zh-CN" altLang="en-US" sz="2400" b="1" dirty="0"/>
              <a:t>用于预处理 </a:t>
            </a:r>
            <a:r>
              <a:rPr lang="en-US" altLang="x-none" sz="2400" b="1" dirty="0"/>
              <a:t>#include </a:t>
            </a:r>
            <a:r>
              <a:rPr lang="zh-CN" altLang="en-US" sz="2400" b="1" dirty="0"/>
              <a:t>指令的头文件名不是字符串文字</a:t>
            </a:r>
            <a:r>
              <a:rPr lang="en-US" altLang="x-none" sz="2400" b="1" dirty="0"/>
              <a:t>, </a:t>
            </a:r>
            <a:r>
              <a:rPr lang="zh-CN" altLang="en-US" sz="2400" b="1" dirty="0"/>
              <a:t>所以不必担心反斜杠的问题。</a:t>
            </a:r>
            <a:endParaRPr lang="zh-CN" altLang="en-US" sz="2400"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72705"/>
          <p:cNvSpPr>
            <a:spLocks noGrp="1"/>
          </p:cNvSpPr>
          <p:nvPr>
            <p:ph type="title"/>
          </p:nvPr>
        </p:nvSpPr>
        <p:spPr/>
        <p:txBody>
          <a:bodyPr anchor="ctr"/>
          <a:p>
            <a:r>
              <a:rPr lang="zh-CN" altLang="en-US" b="1" dirty="0"/>
              <a:t>文件程序问题</a:t>
            </a:r>
            <a:r>
              <a:rPr lang="en-US" altLang="x-none" b="1" dirty="0"/>
              <a:t>-</a:t>
            </a:r>
            <a:r>
              <a:rPr lang="zh-CN" altLang="en-US" b="1" dirty="0"/>
              <a:t>读写结果混乱</a:t>
            </a:r>
            <a:endParaRPr lang="zh-CN" altLang="en-US" b="1" dirty="0"/>
          </a:p>
        </p:txBody>
      </p:sp>
      <p:sp>
        <p:nvSpPr>
          <p:cNvPr id="72707" name="文本占位符 72706"/>
          <p:cNvSpPr>
            <a:spLocks noGrp="1"/>
          </p:cNvSpPr>
          <p:nvPr>
            <p:ph type="body" idx="1"/>
          </p:nvPr>
        </p:nvSpPr>
        <p:spPr>
          <a:xfrm>
            <a:off x="468313" y="1319213"/>
            <a:ext cx="8278812" cy="4611687"/>
          </a:xfrm>
        </p:spPr>
        <p:txBody>
          <a:bodyPr/>
          <a:p>
            <a:pPr>
              <a:lnSpc>
                <a:spcPct val="90000"/>
              </a:lnSpc>
              <a:buNone/>
            </a:pPr>
            <a:r>
              <a:rPr lang="zh-CN" altLang="en-US" sz="2000" b="1" dirty="0"/>
              <a:t>程序中将文件读、写设计为多个函数实现，多次函数调用之后，谁也搞不清文件的开关状态和位置指针。因此导致了文件各种异常。</a:t>
            </a:r>
            <a:endParaRPr lang="zh-CN" altLang="en-US" sz="2000" b="1" dirty="0"/>
          </a:p>
          <a:p>
            <a:pPr>
              <a:lnSpc>
                <a:spcPct val="90000"/>
              </a:lnSpc>
              <a:buNone/>
            </a:pPr>
            <a:r>
              <a:rPr lang="en-US" altLang="x-none" sz="2000" dirty="0"/>
              <a:t>1</a:t>
            </a:r>
            <a:r>
              <a:rPr lang="zh-CN" altLang="en-US" sz="2000" dirty="0"/>
              <a:t>、用“</a:t>
            </a:r>
            <a:r>
              <a:rPr lang="en-US" altLang="x-none" sz="2000" dirty="0"/>
              <a:t>w”</a:t>
            </a:r>
            <a:r>
              <a:rPr lang="zh-CN" altLang="en-US" sz="2000" dirty="0"/>
              <a:t>模式创建文件写入</a:t>
            </a:r>
            <a:r>
              <a:rPr lang="en-US" altLang="x-none" sz="2000" dirty="0"/>
              <a:t>100</a:t>
            </a:r>
            <a:r>
              <a:rPr lang="zh-CN" altLang="en-US" sz="2000" dirty="0"/>
              <a:t>条空记录之后关闭文件，又用“</a:t>
            </a:r>
            <a:r>
              <a:rPr lang="en-US" altLang="x-none" sz="2000" dirty="0"/>
              <a:t>w”</a:t>
            </a:r>
            <a:r>
              <a:rPr lang="zh-CN" altLang="en-US" sz="2000" dirty="0"/>
              <a:t>或</a:t>
            </a:r>
            <a:r>
              <a:rPr lang="en-US" altLang="x-none" sz="2000" dirty="0"/>
              <a:t>w+</a:t>
            </a:r>
            <a:r>
              <a:rPr lang="zh-CN" altLang="en-US" sz="2000" dirty="0"/>
              <a:t>模式往里添加数据，导致最后数据混乱。原因是没有理解清楚打开文件模式的区别，“</a:t>
            </a:r>
            <a:r>
              <a:rPr lang="en-US" altLang="x-none" sz="2000" dirty="0"/>
              <a:t>w”</a:t>
            </a:r>
            <a:r>
              <a:rPr lang="zh-CN" altLang="en-US" sz="2000" dirty="0"/>
              <a:t>或</a:t>
            </a:r>
            <a:r>
              <a:rPr lang="en-US" altLang="x-none" sz="2000" dirty="0"/>
              <a:t>w+</a:t>
            </a:r>
            <a:r>
              <a:rPr lang="zh-CN" altLang="en-US" sz="2000" dirty="0"/>
              <a:t>模式添加数据会将之前原有的内容废除，重新写入，这样之前初始化的</a:t>
            </a:r>
            <a:r>
              <a:rPr lang="en-US" altLang="x-none" sz="2000" dirty="0"/>
              <a:t>100</a:t>
            </a:r>
            <a:r>
              <a:rPr lang="zh-CN" altLang="en-US" sz="2000" dirty="0"/>
              <a:t>条空记录就没有了。</a:t>
            </a:r>
            <a:endParaRPr lang="zh-CN" altLang="en-US" sz="2000" dirty="0"/>
          </a:p>
          <a:p>
            <a:pPr>
              <a:lnSpc>
                <a:spcPct val="90000"/>
              </a:lnSpc>
              <a:buNone/>
            </a:pPr>
            <a:r>
              <a:rPr lang="en-US" altLang="x-none" sz="2000" dirty="0"/>
              <a:t>2</a:t>
            </a:r>
            <a:r>
              <a:rPr lang="zh-CN" altLang="en-US" sz="2000" dirty="0"/>
              <a:t>、程序中只用“</a:t>
            </a:r>
            <a:r>
              <a:rPr lang="en-US" altLang="x-none" sz="2000" dirty="0"/>
              <a:t>w”</a:t>
            </a:r>
            <a:r>
              <a:rPr lang="zh-CN" altLang="en-US" sz="2000" dirty="0"/>
              <a:t>打开了一次文件，中间要作更新操作，结果只是将数据追加到文件末尾了。</a:t>
            </a:r>
            <a:endParaRPr lang="en-US" altLang="x-none" sz="2000" dirty="0"/>
          </a:p>
          <a:p>
            <a:pPr>
              <a:lnSpc>
                <a:spcPct val="90000"/>
              </a:lnSpc>
              <a:buNone/>
            </a:pPr>
            <a:r>
              <a:rPr lang="en-US" altLang="x-none" sz="2000" dirty="0"/>
              <a:t>3</a:t>
            </a:r>
            <a:r>
              <a:rPr lang="zh-CN" altLang="en-US" sz="2000" dirty="0"/>
              <a:t>、在读取文件中的一项之后，文件就自动读取结束了。在读取文件前，应该先</a:t>
            </a:r>
            <a:r>
              <a:rPr lang="en-US" altLang="x-none" sz="2000" dirty="0"/>
              <a:t>rewind</a:t>
            </a:r>
            <a:r>
              <a:rPr lang="zh-CN" altLang="en-US" sz="2000" dirty="0"/>
              <a:t>把指针复位到文件头。 </a:t>
            </a:r>
            <a:endParaRPr lang="zh-CN" altLang="en-US" sz="2000" dirty="0"/>
          </a:p>
          <a:p>
            <a:pPr>
              <a:lnSpc>
                <a:spcPct val="90000"/>
              </a:lnSpc>
              <a:buNone/>
            </a:pPr>
            <a:r>
              <a:rPr lang="en-US" altLang="x-none" sz="2000" dirty="0"/>
              <a:t>4</a:t>
            </a:r>
            <a:r>
              <a:rPr lang="zh-CN" altLang="en-US" sz="2000" dirty="0"/>
              <a:t>、打开文件关闭文件操作混乱，</a:t>
            </a:r>
            <a:r>
              <a:rPr lang="en-US" altLang="x-none" sz="2000" dirty="0"/>
              <a:t>main</a:t>
            </a:r>
            <a:r>
              <a:rPr lang="zh-CN" altLang="en-US" sz="2000" dirty="0"/>
              <a:t>函数和子函数中都有打开关闭文件的操作，但有的地方开了忘记关，或者没有打开文件，就进行读写操作，导致错误。 </a:t>
            </a:r>
            <a:endParaRPr lang="zh-CN" altLang="en-US" sz="2000" dirty="0"/>
          </a:p>
          <a:p>
            <a:pPr>
              <a:lnSpc>
                <a:spcPct val="90000"/>
              </a:lnSpc>
              <a:buNone/>
            </a:pPr>
            <a:r>
              <a:rPr lang="en-US" altLang="x-none" sz="2000" dirty="0"/>
              <a:t>5</a:t>
            </a:r>
            <a:r>
              <a:rPr lang="zh-CN" altLang="en-US" sz="2000" dirty="0"/>
              <a:t>、用</a:t>
            </a:r>
            <a:r>
              <a:rPr lang="en-US" altLang="x-none" sz="2000" dirty="0"/>
              <a:t>scanf</a:t>
            </a:r>
            <a:r>
              <a:rPr lang="zh-CN" altLang="en-US" sz="2000" dirty="0"/>
              <a:t>语句之前，未用</a:t>
            </a:r>
            <a:r>
              <a:rPr lang="en-US" altLang="x-none" sz="2000" dirty="0"/>
              <a:t>fflush</a:t>
            </a:r>
            <a:r>
              <a:rPr lang="zh-CN" altLang="en-US" sz="2000" dirty="0"/>
              <a:t>清空缓冲区导致还没有从键盘输入程序就结束了。 </a:t>
            </a:r>
            <a:endParaRPr lang="zh-CN" altLang="en-US" sz="2000"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3730" name="内容占位符 73729"/>
          <p:cNvGraphicFramePr>
            <a:graphicFrameLocks noChangeAspect="1"/>
          </p:cNvGraphicFramePr>
          <p:nvPr>
            <p:ph/>
          </p:nvPr>
        </p:nvGraphicFramePr>
        <p:xfrm>
          <a:off x="755650" y="2133600"/>
          <a:ext cx="2376488" cy="2212975"/>
        </p:xfrm>
        <a:graphic>
          <a:graphicData uri="http://schemas.openxmlformats.org/presentationml/2006/ole">
            <mc:AlternateContent xmlns:mc="http://schemas.openxmlformats.org/markup-compatibility/2006">
              <mc:Choice xmlns:v="urn:schemas-microsoft-com:vml" Requires="v">
                <p:oleObj spid="_x0000_s3077" name="" r:id="rId1" imgW="1132205" imgH="1054100" progId="MS_ClipArt_Gallery.2">
                  <p:embed/>
                </p:oleObj>
              </mc:Choice>
              <mc:Fallback>
                <p:oleObj name="" r:id="rId1" imgW="1132205" imgH="1054100" progId="MS_ClipArt_Gallery.2">
                  <p:embed/>
                  <p:pic>
                    <p:nvPicPr>
                      <p:cNvPr id="0" name="图片 3076"/>
                      <p:cNvPicPr/>
                      <p:nvPr/>
                    </p:nvPicPr>
                    <p:blipFill>
                      <a:blip r:embed="rId2"/>
                      <a:stretch>
                        <a:fillRect/>
                      </a:stretch>
                    </p:blipFill>
                    <p:spPr>
                      <a:xfrm>
                        <a:off x="755650" y="2133600"/>
                        <a:ext cx="2376488" cy="2212975"/>
                      </a:xfrm>
                      <a:prstGeom prst="rect">
                        <a:avLst/>
                      </a:prstGeom>
                      <a:noFill/>
                      <a:ln w="38100">
                        <a:miter/>
                      </a:ln>
                    </p:spPr>
                  </p:pic>
                </p:oleObj>
              </mc:Fallback>
            </mc:AlternateContent>
          </a:graphicData>
        </a:graphic>
      </p:graphicFrame>
      <p:sp>
        <p:nvSpPr>
          <p:cNvPr id="73731" name="文本框 73730"/>
          <p:cNvSpPr txBox="1"/>
          <p:nvPr/>
        </p:nvSpPr>
        <p:spPr>
          <a:xfrm>
            <a:off x="3348038" y="2708275"/>
            <a:ext cx="5364162" cy="641350"/>
          </a:xfrm>
          <a:prstGeom prst="rect">
            <a:avLst/>
          </a:prstGeom>
          <a:noFill/>
          <a:ln w="9525">
            <a:noFill/>
          </a:ln>
          <a:effectLst>
            <a:prstShdw prst="shdw17" dist="17961" dir="13499999">
              <a:srgbClr val="FF66CC">
                <a:gamma/>
                <a:shade val="60000"/>
                <a:invGamma/>
              </a:srgbClr>
            </a:prstShdw>
          </a:effectLst>
        </p:spPr>
        <p:txBody>
          <a:bodyPr>
            <a:spAutoFit/>
          </a:bodyPr>
          <a:p>
            <a:pPr lvl="0">
              <a:spcBef>
                <a:spcPct val="50000"/>
              </a:spcBef>
            </a:pPr>
            <a:r>
              <a:rPr lang="zh-CN" altLang="en-US" sz="3600" b="1" dirty="0">
                <a:solidFill>
                  <a:srgbClr val="FF0000"/>
                </a:solidFill>
                <a:latin typeface="华文隶书" pitchFamily="2" charset="-122"/>
                <a:ea typeface="华文隶书" pitchFamily="2" charset="-122"/>
              </a:rPr>
              <a:t>谢谢！</a:t>
            </a:r>
            <a:endParaRPr lang="zh-CN" altLang="en-US" sz="3600" b="1" dirty="0">
              <a:solidFill>
                <a:srgbClr val="FF0000"/>
              </a:solidFill>
              <a:latin typeface="华文隶书" pitchFamily="2" charset="-122"/>
              <a:ea typeface="华文隶书" pitchFamily="2" charset="-122"/>
            </a:endParaRPr>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文本占位符 24577"/>
          <p:cNvSpPr>
            <a:spLocks noGrp="1"/>
          </p:cNvSpPr>
          <p:nvPr>
            <p:ph type="body" idx="1"/>
          </p:nvPr>
        </p:nvSpPr>
        <p:spPr>
          <a:xfrm>
            <a:off x="539750" y="1268413"/>
            <a:ext cx="7772400" cy="4611687"/>
          </a:xfrm>
          <a:ln/>
        </p:spPr>
        <p:txBody>
          <a:bodyPr/>
          <a:p>
            <a:pPr>
              <a:buNone/>
            </a:pPr>
            <a:r>
              <a:rPr lang="en-US" altLang="x-none" sz="2000" b="1" dirty="0">
                <a:solidFill>
                  <a:srgbClr val="008000"/>
                </a:solidFill>
              </a:rPr>
              <a:t>/*</a:t>
            </a:r>
            <a:r>
              <a:rPr lang="zh-CN" altLang="en-US" sz="2000" b="1" dirty="0">
                <a:solidFill>
                  <a:srgbClr val="008000"/>
                </a:solidFill>
              </a:rPr>
              <a:t>测试</a:t>
            </a:r>
            <a:r>
              <a:rPr lang="en-US" altLang="x-none" sz="2000" b="1" dirty="0">
                <a:solidFill>
                  <a:srgbClr val="008000"/>
                </a:solidFill>
              </a:rPr>
              <a:t>fopen</a:t>
            </a:r>
            <a:r>
              <a:rPr lang="zh-CN" altLang="en-US" sz="2000" b="1" dirty="0">
                <a:solidFill>
                  <a:srgbClr val="008000"/>
                </a:solidFill>
              </a:rPr>
              <a:t>函数以追加方式打开文件时初始指针的位置 </a:t>
            </a:r>
            <a:r>
              <a:rPr lang="en-US" altLang="x-none" sz="2000" b="1" dirty="0">
                <a:solidFill>
                  <a:srgbClr val="008000"/>
                </a:solidFill>
              </a:rPr>
              <a:t>2011.10.5*/</a:t>
            </a:r>
            <a:br>
              <a:rPr lang="en-US" altLang="x-none" sz="2000" b="1" dirty="0">
                <a:solidFill>
                  <a:srgbClr val="000000"/>
                </a:solidFill>
              </a:rPr>
            </a:br>
            <a:r>
              <a:rPr lang="en-US" altLang="x-none" sz="2000" b="1" dirty="0">
                <a:solidFill>
                  <a:srgbClr val="000000"/>
                </a:solidFill>
              </a:rPr>
              <a:t>#include&lt;stdio.h&gt;</a:t>
            </a:r>
            <a:br>
              <a:rPr lang="en-US" altLang="x-none" sz="2000" b="1" dirty="0">
                <a:solidFill>
                  <a:srgbClr val="000000"/>
                </a:solidFill>
              </a:rPr>
            </a:br>
            <a:r>
              <a:rPr lang="en-US" altLang="x-none" sz="2000" b="1" dirty="0">
                <a:solidFill>
                  <a:srgbClr val="000000"/>
                </a:solidFill>
              </a:rPr>
              <a:t>#include&lt;stdlib.h&gt;</a:t>
            </a:r>
            <a:br>
              <a:rPr lang="en-US" altLang="x-none" sz="2000" b="1" dirty="0">
                <a:solidFill>
                  <a:srgbClr val="000000"/>
                </a:solidFill>
              </a:rPr>
            </a:br>
            <a:r>
              <a:rPr lang="en-US" altLang="x-none" sz="2000" b="1" dirty="0">
                <a:solidFill>
                  <a:srgbClr val="0000FF"/>
                </a:solidFill>
              </a:rPr>
              <a:t>int</a:t>
            </a:r>
            <a:r>
              <a:rPr lang="en-US" altLang="x-none" sz="2000" b="1" dirty="0">
                <a:solidFill>
                  <a:srgbClr val="000000"/>
                </a:solidFill>
              </a:rPr>
              <a:t> main(</a:t>
            </a:r>
            <a:r>
              <a:rPr lang="en-US" altLang="x-none" sz="2000" b="1" dirty="0">
                <a:solidFill>
                  <a:srgbClr val="0000FF"/>
                </a:solidFill>
              </a:rPr>
              <a:t>void</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a:t>
            </a:r>
            <a:r>
              <a:rPr lang="en-US" altLang="x-none" sz="2000" b="1" dirty="0">
                <a:solidFill>
                  <a:srgbClr val="0000FF"/>
                </a:solidFill>
              </a:rPr>
              <a:t>int</a:t>
            </a:r>
            <a:r>
              <a:rPr lang="en-US" altLang="x-none" sz="2000" b="1" dirty="0">
                <a:solidFill>
                  <a:srgbClr val="000000"/>
                </a:solidFill>
              </a:rPr>
              <a:t> n;</a:t>
            </a:r>
            <a:br>
              <a:rPr lang="en-US" altLang="x-none" sz="2000" b="1" dirty="0">
                <a:solidFill>
                  <a:srgbClr val="000000"/>
                </a:solidFill>
              </a:rPr>
            </a:br>
            <a:r>
              <a:rPr lang="en-US" altLang="x-none" sz="2000" b="1" dirty="0">
                <a:solidFill>
                  <a:srgbClr val="000000"/>
                </a:solidFill>
              </a:rPr>
              <a:t>	FILE *fp;</a:t>
            </a:r>
            <a:br>
              <a:rPr lang="en-US" altLang="x-none" sz="2000" b="1" dirty="0">
                <a:solidFill>
                  <a:srgbClr val="000000"/>
                </a:solidFill>
              </a:rPr>
            </a:br>
            <a:r>
              <a:rPr lang="en-US" altLang="x-none" sz="2000" b="1" dirty="0">
                <a:solidFill>
                  <a:srgbClr val="000000"/>
                </a:solidFill>
              </a:rPr>
              <a:t>	</a:t>
            </a:r>
            <a:r>
              <a:rPr lang="en-US" altLang="x-none" sz="2000" b="1" dirty="0">
                <a:solidFill>
                  <a:srgbClr val="0000FF"/>
                </a:solidFill>
              </a:rPr>
              <a:t>if</a:t>
            </a:r>
            <a:r>
              <a:rPr lang="en-US" altLang="x-none" sz="2000" b="1" dirty="0">
                <a:solidFill>
                  <a:srgbClr val="000000"/>
                </a:solidFill>
              </a:rPr>
              <a:t>((fp=fopen(</a:t>
            </a:r>
            <a:r>
              <a:rPr lang="en-US" altLang="x-none" sz="2000" b="1" dirty="0">
                <a:solidFill>
                  <a:srgbClr val="800000"/>
                </a:solidFill>
              </a:rPr>
              <a:t>"test.txt"</a:t>
            </a:r>
            <a:r>
              <a:rPr lang="en-US" altLang="x-none" sz="2000" b="1" dirty="0">
                <a:solidFill>
                  <a:srgbClr val="000000"/>
                </a:solidFill>
              </a:rPr>
              <a:t>,</a:t>
            </a:r>
            <a:r>
              <a:rPr lang="en-US" altLang="x-none" sz="2000" b="1" dirty="0">
                <a:solidFill>
                  <a:srgbClr val="800000"/>
                </a:solidFill>
              </a:rPr>
              <a:t>"a"</a:t>
            </a:r>
            <a:r>
              <a:rPr lang="en-US" altLang="x-none" sz="2000" b="1" dirty="0">
                <a:solidFill>
                  <a:srgbClr val="000000"/>
                </a:solidFill>
              </a:rPr>
              <a:t>))==NULL)</a:t>
            </a:r>
            <a:br>
              <a:rPr lang="en-US" altLang="x-none" sz="2000" b="1" dirty="0">
                <a:solidFill>
                  <a:srgbClr val="000000"/>
                </a:solidFill>
              </a:rPr>
            </a:br>
            <a:r>
              <a:rPr lang="en-US" altLang="x-none" sz="2000" b="1" dirty="0">
                <a:solidFill>
                  <a:srgbClr val="000000"/>
                </a:solidFill>
              </a:rPr>
              <a:t>	{</a:t>
            </a:r>
            <a:br>
              <a:rPr lang="en-US" altLang="x-none" sz="2000" b="1" dirty="0">
                <a:solidFill>
                  <a:srgbClr val="000000"/>
                </a:solidFill>
              </a:rPr>
            </a:br>
            <a:r>
              <a:rPr lang="en-US" altLang="x-none" sz="2000" b="1" dirty="0">
                <a:solidFill>
                  <a:srgbClr val="000000"/>
                </a:solidFill>
              </a:rPr>
              <a:t>		printf(</a:t>
            </a:r>
            <a:r>
              <a:rPr lang="en-US" altLang="x-none" sz="2000" b="1" dirty="0">
                <a:solidFill>
                  <a:srgbClr val="800000"/>
                </a:solidFill>
              </a:rPr>
              <a:t>"can not open file\n"</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exit(</a:t>
            </a:r>
            <a:r>
              <a:rPr lang="en-US" altLang="x-none" sz="2000" b="1" dirty="0">
                <a:solidFill>
                  <a:srgbClr val="800080"/>
                </a:solidFill>
              </a:rPr>
              <a:t>0</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	}</a:t>
            </a:r>
            <a:br>
              <a:rPr lang="en-US" altLang="x-none" sz="2000" b="1" dirty="0">
                <a:solidFill>
                  <a:srgbClr val="000000"/>
                </a:solidFill>
              </a:rPr>
            </a:br>
            <a:r>
              <a:rPr lang="en-US" altLang="x-none" sz="2000" b="1" dirty="0">
                <a:solidFill>
                  <a:srgbClr val="000000"/>
                </a:solidFill>
              </a:rPr>
              <a:t>	n=ftell(fp); </a:t>
            </a:r>
            <a:r>
              <a:rPr lang="en-US" altLang="x-none" sz="2000" b="1" dirty="0">
                <a:solidFill>
                  <a:srgbClr val="008000"/>
                </a:solidFill>
              </a:rPr>
              <a:t>//</a:t>
            </a:r>
            <a:r>
              <a:rPr lang="zh-CN" altLang="en-US" sz="2000" b="1" dirty="0">
                <a:solidFill>
                  <a:srgbClr val="008000"/>
                </a:solidFill>
              </a:rPr>
              <a:t>得到此时</a:t>
            </a:r>
            <a:r>
              <a:rPr lang="en-US" altLang="x-none" sz="2000" b="1" dirty="0">
                <a:solidFill>
                  <a:srgbClr val="008000"/>
                </a:solidFill>
              </a:rPr>
              <a:t>fp</a:t>
            </a:r>
            <a:r>
              <a:rPr lang="zh-CN" altLang="en-US" sz="2000" b="1" dirty="0">
                <a:solidFill>
                  <a:srgbClr val="008000"/>
                </a:solidFill>
              </a:rPr>
              <a:t>所处位置距文件首的偏移字节数</a:t>
            </a:r>
            <a:br>
              <a:rPr lang="zh-CN" altLang="en-US" sz="2000" b="1" dirty="0">
                <a:solidFill>
                  <a:srgbClr val="008000"/>
                </a:solidFill>
              </a:rPr>
            </a:br>
            <a:r>
              <a:rPr lang="zh-CN" altLang="en-US" sz="2000" b="1" dirty="0">
                <a:solidFill>
                  <a:srgbClr val="008000"/>
                </a:solidFill>
              </a:rPr>
              <a:t>	</a:t>
            </a:r>
            <a:r>
              <a:rPr lang="en-US" altLang="x-none" sz="2000" b="1" dirty="0">
                <a:solidFill>
                  <a:srgbClr val="000000"/>
                </a:solidFill>
              </a:rPr>
              <a:t>printf(</a:t>
            </a:r>
            <a:r>
              <a:rPr lang="en-US" altLang="x-none" sz="2000" b="1" dirty="0">
                <a:solidFill>
                  <a:srgbClr val="800000"/>
                </a:solidFill>
              </a:rPr>
              <a:t>"%d\n"</a:t>
            </a:r>
            <a:r>
              <a:rPr lang="en-US" altLang="x-none" sz="2000" b="1" dirty="0">
                <a:solidFill>
                  <a:srgbClr val="000000"/>
                </a:solidFill>
              </a:rPr>
              <a:t>,n);</a:t>
            </a:r>
            <a:endParaRPr lang="en-US" altLang="x-none" sz="2000" b="1" dirty="0">
              <a:solidFill>
                <a:srgbClr val="000000"/>
              </a:solidFill>
            </a:endParaRPr>
          </a:p>
        </p:txBody>
      </p:sp>
      <p:sp>
        <p:nvSpPr>
          <p:cNvPr id="24579" name="标题 24578"/>
          <p:cNvSpPr>
            <a:spLocks noGrp="1"/>
          </p:cNvSpPr>
          <p:nvPr>
            <p:ph type="title"/>
          </p:nvPr>
        </p:nvSpPr>
        <p:spPr>
          <a:ln/>
        </p:spPr>
        <p:txBody>
          <a:bodyPr anchor="ctr"/>
          <a:p>
            <a:r>
              <a:rPr lang="zh-CN" altLang="en-US" b="1" dirty="0"/>
              <a:t>位置指针的测试程序</a:t>
            </a:r>
            <a:endParaRPr lang="en-US" altLang="x-none"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文本占位符 25601"/>
          <p:cNvSpPr>
            <a:spLocks noGrp="1"/>
          </p:cNvSpPr>
          <p:nvPr>
            <p:ph type="body" idx="1"/>
          </p:nvPr>
        </p:nvSpPr>
        <p:spPr>
          <a:xfrm>
            <a:off x="539750" y="1268413"/>
            <a:ext cx="7772400" cy="4611687"/>
          </a:xfrm>
          <a:ln/>
        </p:spPr>
        <p:txBody>
          <a:bodyPr/>
          <a:p>
            <a:pPr>
              <a:buNone/>
            </a:pPr>
            <a:r>
              <a:rPr lang="en-US" altLang="x-none" sz="2000" b="1" dirty="0">
                <a:solidFill>
                  <a:srgbClr val="000000"/>
                </a:solidFill>
              </a:rPr>
              <a:t>		fputs(</a:t>
            </a:r>
            <a:r>
              <a:rPr lang="en-US" altLang="x-none" sz="2000" b="1" dirty="0">
                <a:solidFill>
                  <a:srgbClr val="800000"/>
                </a:solidFill>
              </a:rPr>
              <a:t>"test"</a:t>
            </a:r>
            <a:r>
              <a:rPr lang="en-US" altLang="x-none" sz="2000" b="1" dirty="0">
                <a:solidFill>
                  <a:srgbClr val="000000"/>
                </a:solidFill>
              </a:rPr>
              <a:t>,fp);</a:t>
            </a:r>
            <a:br>
              <a:rPr lang="en-US" altLang="x-none" sz="2000" b="1" dirty="0">
                <a:solidFill>
                  <a:srgbClr val="000000"/>
                </a:solidFill>
              </a:rPr>
            </a:br>
            <a:r>
              <a:rPr lang="en-US" altLang="x-none" sz="2000" b="1" dirty="0">
                <a:solidFill>
                  <a:srgbClr val="000000"/>
                </a:solidFill>
              </a:rPr>
              <a:t>	n=ftell(fp);</a:t>
            </a:r>
            <a:br>
              <a:rPr lang="en-US" altLang="x-none" sz="2000" b="1" dirty="0">
                <a:solidFill>
                  <a:srgbClr val="000000"/>
                </a:solidFill>
              </a:rPr>
            </a:br>
            <a:r>
              <a:rPr lang="en-US" altLang="x-none" sz="2000" b="1" dirty="0">
                <a:solidFill>
                  <a:srgbClr val="000000"/>
                </a:solidFill>
              </a:rPr>
              <a:t>	printf(</a:t>
            </a:r>
            <a:r>
              <a:rPr lang="en-US" altLang="x-none" sz="2000" b="1" dirty="0">
                <a:solidFill>
                  <a:srgbClr val="800000"/>
                </a:solidFill>
              </a:rPr>
              <a:t>"%d\n"</a:t>
            </a:r>
            <a:r>
              <a:rPr lang="en-US" altLang="x-none" sz="2000" b="1" dirty="0">
                <a:solidFill>
                  <a:srgbClr val="000000"/>
                </a:solidFill>
              </a:rPr>
              <a:t>,n);</a:t>
            </a:r>
            <a:br>
              <a:rPr lang="en-US" altLang="x-none" sz="2000" b="1" dirty="0">
                <a:solidFill>
                  <a:srgbClr val="000000"/>
                </a:solidFill>
              </a:rPr>
            </a:br>
            <a:r>
              <a:rPr lang="en-US" altLang="x-none" sz="2000" b="1" dirty="0">
                <a:solidFill>
                  <a:srgbClr val="000000"/>
                </a:solidFill>
              </a:rPr>
              <a:t>	fclose(fp);</a:t>
            </a:r>
            <a:br>
              <a:rPr lang="en-US" altLang="x-none" sz="2000" b="1" dirty="0">
                <a:solidFill>
                  <a:srgbClr val="000000"/>
                </a:solidFill>
              </a:rPr>
            </a:br>
            <a:r>
              <a:rPr lang="en-US" altLang="x-none" sz="2000" b="1" dirty="0">
                <a:solidFill>
                  <a:srgbClr val="000000"/>
                </a:solidFill>
              </a:rPr>
              <a:t>	</a:t>
            </a:r>
            <a:r>
              <a:rPr lang="en-US" altLang="x-none" sz="2000" b="1" dirty="0">
                <a:solidFill>
                  <a:srgbClr val="0000FF"/>
                </a:solidFill>
              </a:rPr>
              <a:t>return</a:t>
            </a:r>
            <a:r>
              <a:rPr lang="en-US" altLang="x-none" sz="2000" b="1" dirty="0">
                <a:solidFill>
                  <a:srgbClr val="000000"/>
                </a:solidFill>
              </a:rPr>
              <a:t> </a:t>
            </a:r>
            <a:r>
              <a:rPr lang="en-US" altLang="x-none" sz="2000" b="1" dirty="0">
                <a:solidFill>
                  <a:srgbClr val="800080"/>
                </a:solidFill>
              </a:rPr>
              <a:t>0</a:t>
            </a:r>
            <a:r>
              <a:rPr lang="en-US" altLang="x-none" sz="2000" b="1" dirty="0">
                <a:solidFill>
                  <a:srgbClr val="000000"/>
                </a:solidFill>
              </a:rPr>
              <a:t>;</a:t>
            </a:r>
            <a:br>
              <a:rPr lang="en-US" altLang="x-none" sz="2000" b="1" dirty="0">
                <a:solidFill>
                  <a:srgbClr val="000000"/>
                </a:solidFill>
              </a:rPr>
            </a:br>
            <a:r>
              <a:rPr lang="en-US" altLang="x-none" sz="2000" b="1" dirty="0">
                <a:solidFill>
                  <a:srgbClr val="000000"/>
                </a:solidFill>
              </a:rPr>
              <a:t>}</a:t>
            </a:r>
            <a:endParaRPr lang="en-US" altLang="x-none" sz="2000" b="1" dirty="0">
              <a:solidFill>
                <a:srgbClr val="000000"/>
              </a:solidFill>
            </a:endParaRPr>
          </a:p>
          <a:p>
            <a:pPr>
              <a:buNone/>
            </a:pPr>
            <a:r>
              <a:rPr lang="zh-CN" altLang="en-US" sz="2000" b="1" dirty="0">
                <a:solidFill>
                  <a:srgbClr val="000000"/>
                </a:solidFill>
              </a:rPr>
              <a:t>假设工程目录下已存在文件</a:t>
            </a:r>
            <a:r>
              <a:rPr lang="en-US" altLang="x-none" sz="2000" b="1" dirty="0">
                <a:solidFill>
                  <a:srgbClr val="000000"/>
                </a:solidFill>
              </a:rPr>
              <a:t>test.txt</a:t>
            </a:r>
            <a:r>
              <a:rPr lang="zh-CN" altLang="en-US" sz="2000" b="1" dirty="0">
                <a:solidFill>
                  <a:srgbClr val="000000"/>
                </a:solidFill>
              </a:rPr>
              <a:t>，文件中含有的字符串为</a:t>
            </a:r>
            <a:r>
              <a:rPr lang="en-US" altLang="x-none" sz="2000" b="1" dirty="0">
                <a:solidFill>
                  <a:srgbClr val="000000"/>
                </a:solidFill>
              </a:rPr>
              <a:t>"ABC"</a:t>
            </a:r>
            <a:r>
              <a:rPr lang="zh-CN" altLang="en-US" sz="2000" b="1" dirty="0">
                <a:solidFill>
                  <a:srgbClr val="000000"/>
                </a:solidFill>
              </a:rPr>
              <a:t>。</a:t>
            </a:r>
            <a:endParaRPr lang="zh-CN" altLang="en-US" sz="2000" b="1" dirty="0">
              <a:solidFill>
                <a:srgbClr val="000000"/>
              </a:solidFill>
            </a:endParaRPr>
          </a:p>
          <a:p>
            <a:pPr>
              <a:buNone/>
            </a:pPr>
            <a:r>
              <a:rPr lang="zh-CN" altLang="en-US" sz="2000" b="1" dirty="0">
                <a:solidFill>
                  <a:srgbClr val="000000"/>
                </a:solidFill>
              </a:rPr>
              <a:t>输出结果为：</a:t>
            </a:r>
            <a:endParaRPr lang="zh-CN" altLang="en-US" sz="2000" b="1" dirty="0">
              <a:solidFill>
                <a:srgbClr val="000000"/>
              </a:solidFill>
            </a:endParaRPr>
          </a:p>
          <a:p>
            <a:pPr>
              <a:buNone/>
            </a:pPr>
            <a:r>
              <a:rPr lang="en-US" altLang="x-none" sz="2000" b="1" dirty="0">
                <a:solidFill>
                  <a:srgbClr val="000000"/>
                </a:solidFill>
              </a:rPr>
              <a:t>	0</a:t>
            </a:r>
            <a:br>
              <a:rPr lang="en-US" altLang="x-none" sz="2000" b="1" dirty="0">
                <a:solidFill>
                  <a:srgbClr val="000000"/>
                </a:solidFill>
              </a:rPr>
            </a:br>
            <a:r>
              <a:rPr lang="en-US" altLang="x-none" sz="2000" b="1" dirty="0">
                <a:solidFill>
                  <a:srgbClr val="000000"/>
                </a:solidFill>
              </a:rPr>
              <a:t>7</a:t>
            </a:r>
            <a:br>
              <a:rPr lang="en-US" altLang="x-none" sz="2000" b="1" dirty="0">
                <a:solidFill>
                  <a:srgbClr val="000000"/>
                </a:solidFill>
              </a:rPr>
            </a:br>
            <a:r>
              <a:rPr lang="en-US" altLang="x-none" sz="2000" b="1" dirty="0">
                <a:solidFill>
                  <a:srgbClr val="000000"/>
                </a:solidFill>
              </a:rPr>
              <a:t>Press any key to continue</a:t>
            </a:r>
            <a:endParaRPr lang="en-US" altLang="x-none" sz="2000" b="1" dirty="0">
              <a:solidFill>
                <a:srgbClr val="000000"/>
              </a:solidFill>
            </a:endParaRPr>
          </a:p>
          <a:p>
            <a:pPr>
              <a:buNone/>
            </a:pPr>
            <a:r>
              <a:rPr lang="zh-CN" altLang="en-US" sz="2000" b="1" dirty="0">
                <a:solidFill>
                  <a:srgbClr val="000000"/>
                </a:solidFill>
              </a:rPr>
              <a:t>由输出结果可知，初始打开文件后，位置指针是位于文件首部，只是在往文件中添加内容时，才将位置指针移动到文件末尾。</a:t>
            </a:r>
            <a:endParaRPr lang="zh-CN" altLang="en-US" sz="2000" b="1" dirty="0">
              <a:solidFill>
                <a:srgbClr val="000000"/>
              </a:solidFill>
            </a:endParaRPr>
          </a:p>
        </p:txBody>
      </p:sp>
      <p:sp>
        <p:nvSpPr>
          <p:cNvPr id="25603" name="标题 25602"/>
          <p:cNvSpPr>
            <a:spLocks noGrp="1"/>
          </p:cNvSpPr>
          <p:nvPr>
            <p:ph type="title"/>
          </p:nvPr>
        </p:nvSpPr>
        <p:spPr>
          <a:ln/>
        </p:spPr>
        <p:txBody>
          <a:bodyPr anchor="ctr"/>
          <a:p>
            <a:r>
              <a:rPr lang="zh-CN" altLang="en-US" b="1" dirty="0"/>
              <a:t>位置指针的测试程序</a:t>
            </a:r>
            <a:endParaRPr lang="en-US" altLang="x-none"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文本占位符 26625"/>
          <p:cNvSpPr>
            <a:spLocks noGrp="1"/>
          </p:cNvSpPr>
          <p:nvPr>
            <p:ph type="body" idx="1"/>
          </p:nvPr>
        </p:nvSpPr>
        <p:spPr>
          <a:xfrm>
            <a:off x="468313" y="1319213"/>
            <a:ext cx="8280400" cy="4611687"/>
          </a:xfrm>
          <a:ln/>
        </p:spPr>
        <p:txBody>
          <a:bodyPr/>
          <a:p>
            <a:pPr algn="just">
              <a:lnSpc>
                <a:spcPct val="80000"/>
              </a:lnSpc>
              <a:buNone/>
            </a:pPr>
            <a:r>
              <a:rPr lang="zh-CN" altLang="en-US" b="1" dirty="0"/>
              <a:t>以二进制方式和文本方式打开文件有什么区别？在处理某些特殊字符的时候。</a:t>
            </a:r>
            <a:endParaRPr lang="zh-CN" altLang="en-US" b="1" dirty="0"/>
          </a:p>
          <a:p>
            <a:pPr algn="just">
              <a:lnSpc>
                <a:spcPct val="80000"/>
              </a:lnSpc>
            </a:pPr>
            <a:r>
              <a:rPr lang="zh-CN" altLang="en-US" sz="2400" b="1" dirty="0"/>
              <a:t>以文本方式打开文件，若将数据写入文件，如果遇到换行符</a:t>
            </a:r>
            <a:r>
              <a:rPr lang="en-US" altLang="x-none" sz="2400" b="1" dirty="0"/>
              <a:t>'\n'(ASII </a:t>
            </a:r>
            <a:r>
              <a:rPr lang="zh-CN" altLang="en-US" sz="2400" b="1" dirty="0"/>
              <a:t>值为</a:t>
            </a:r>
            <a:r>
              <a:rPr lang="en-US" altLang="x-none" sz="2400" b="1" dirty="0"/>
              <a:t>10</a:t>
            </a:r>
            <a:r>
              <a:rPr lang="zh-CN" altLang="en-US" sz="2400" b="1" dirty="0"/>
              <a:t>，</a:t>
            </a:r>
            <a:r>
              <a:rPr lang="en-US" altLang="x-none" sz="2400" b="1" dirty="0"/>
              <a:t>0A)</a:t>
            </a:r>
            <a:r>
              <a:rPr lang="zh-CN" altLang="en-US" sz="2400" b="1" dirty="0"/>
              <a:t>，则会转换为回车</a:t>
            </a:r>
            <a:r>
              <a:rPr lang="en-US" altLang="x-none" sz="2400" b="1" dirty="0"/>
              <a:t>—</a:t>
            </a:r>
            <a:r>
              <a:rPr lang="zh-CN" altLang="en-US" sz="2400" b="1" dirty="0"/>
              <a:t>换行</a:t>
            </a:r>
            <a:r>
              <a:rPr lang="en-US" altLang="x-none" sz="2400" b="1" dirty="0"/>
              <a:t>'\r\n'(ASII</a:t>
            </a:r>
            <a:r>
              <a:rPr lang="zh-CN" altLang="en-US" sz="2400" b="1" dirty="0"/>
              <a:t>值为</a:t>
            </a:r>
            <a:r>
              <a:rPr lang="en-US" altLang="x-none" sz="2400" b="1" dirty="0"/>
              <a:t>13</a:t>
            </a:r>
            <a:r>
              <a:rPr lang="zh-CN" altLang="en-US" sz="2400" b="1" dirty="0"/>
              <a:t>，</a:t>
            </a:r>
            <a:r>
              <a:rPr lang="en-US" altLang="x-none" sz="2400" b="1" dirty="0"/>
              <a:t>10</a:t>
            </a:r>
            <a:r>
              <a:rPr lang="zh-CN" altLang="en-US" sz="2400" b="1" dirty="0"/>
              <a:t>，</a:t>
            </a:r>
            <a:r>
              <a:rPr lang="en-US" altLang="x-none" sz="2400" b="1" dirty="0"/>
              <a:t>0D0A)</a:t>
            </a:r>
            <a:r>
              <a:rPr lang="zh-CN" altLang="en-US" sz="2400" b="1" dirty="0"/>
              <a:t>存入到文件中，同样读取的时候，若遇到回车</a:t>
            </a:r>
            <a:r>
              <a:rPr lang="en-US" altLang="x-none" sz="2400" b="1" dirty="0"/>
              <a:t>—</a:t>
            </a:r>
            <a:r>
              <a:rPr lang="zh-CN" altLang="en-US" sz="2400" b="1" dirty="0"/>
              <a:t>换行，即连续的</a:t>
            </a:r>
            <a:r>
              <a:rPr lang="en-US" altLang="x-none" sz="2400" b="1" dirty="0"/>
              <a:t>ASII</a:t>
            </a:r>
            <a:r>
              <a:rPr lang="zh-CN" altLang="en-US" sz="2400" b="1" dirty="0"/>
              <a:t>值</a:t>
            </a:r>
            <a:r>
              <a:rPr lang="en-US" altLang="x-none" sz="2400" b="1" dirty="0"/>
              <a:t>13</a:t>
            </a:r>
            <a:r>
              <a:rPr lang="zh-CN" altLang="en-US" sz="2400" b="1" dirty="0"/>
              <a:t>，</a:t>
            </a:r>
            <a:r>
              <a:rPr lang="en-US" altLang="x-none" sz="2400" b="1" dirty="0"/>
              <a:t>10</a:t>
            </a:r>
            <a:r>
              <a:rPr lang="zh-CN" altLang="en-US" sz="2400" b="1" dirty="0"/>
              <a:t>，则自动转换为换行符。而以二进制方式打开文件时，不会进行这样的处理。</a:t>
            </a:r>
            <a:endParaRPr lang="zh-CN" altLang="en-US" sz="2400" b="1" dirty="0"/>
          </a:p>
          <a:p>
            <a:pPr algn="just">
              <a:lnSpc>
                <a:spcPct val="80000"/>
              </a:lnSpc>
            </a:pPr>
            <a:r>
              <a:rPr lang="zh-CN" altLang="en-US" sz="2400" b="1" dirty="0"/>
              <a:t>还有如果以文本方式打开文件时，若读取到</a:t>
            </a:r>
            <a:r>
              <a:rPr lang="en-US" altLang="x-none" sz="2400" b="1" dirty="0"/>
              <a:t>Ctrl</a:t>
            </a:r>
            <a:r>
              <a:rPr lang="en-US" altLang="x-none" sz="2400" b="1" dirty="0"/>
              <a:t>+Z</a:t>
            </a:r>
            <a:r>
              <a:rPr lang="zh-CN" altLang="en-US" sz="2400" b="1" dirty="0"/>
              <a:t>字符</a:t>
            </a:r>
            <a:r>
              <a:rPr lang="en-US" altLang="x-none" sz="2400" b="1" dirty="0"/>
              <a:t>(</a:t>
            </a:r>
            <a:r>
              <a:rPr lang="en-US" altLang="x-none" sz="2400" b="1" dirty="0"/>
              <a:t>ASCII</a:t>
            </a:r>
            <a:r>
              <a:rPr lang="zh-CN" altLang="en-US" sz="2400" b="1" dirty="0"/>
              <a:t>码为</a:t>
            </a:r>
            <a:r>
              <a:rPr lang="en-US" altLang="x-none" sz="2400" b="1" dirty="0"/>
              <a:t>26,</a:t>
            </a:r>
            <a:r>
              <a:rPr lang="en-US" altLang="x-none" sz="2400" b="1" dirty="0"/>
              <a:t>1A</a:t>
            </a:r>
            <a:r>
              <a:rPr lang="en-US" altLang="x-none" sz="2400" b="1" dirty="0"/>
              <a:t>)</a:t>
            </a:r>
            <a:r>
              <a:rPr lang="zh-CN" altLang="en-US" sz="2400" b="1" dirty="0"/>
              <a:t>，则停止对文件的读取，会默认为文件已结束，而以二进制方式读取时不会发生这样的情况。由于正常情况下我们手动编辑完成的文件是不可能出现</a:t>
            </a:r>
            <a:r>
              <a:rPr lang="en-US" altLang="x-none" sz="2400" b="1" dirty="0"/>
              <a:t>Ctrl</a:t>
            </a:r>
            <a:r>
              <a:rPr lang="en-US" altLang="x-none" sz="2400" b="1" dirty="0"/>
              <a:t>+Z</a:t>
            </a:r>
            <a:r>
              <a:rPr lang="zh-CN" altLang="en-US" sz="2400" b="1" dirty="0"/>
              <a:t>的字符，所以可以用</a:t>
            </a:r>
            <a:r>
              <a:rPr lang="en-US" altLang="x-none" sz="2400" b="1" dirty="0"/>
              <a:t>feof</a:t>
            </a:r>
            <a:r>
              <a:rPr lang="zh-CN" altLang="en-US" sz="2400" b="1" dirty="0"/>
              <a:t>函数去检测文件是否结束。</a:t>
            </a:r>
            <a:endParaRPr lang="zh-CN" altLang="en-US" sz="2400" b="1" dirty="0"/>
          </a:p>
          <a:p>
            <a:pPr algn="just">
              <a:lnSpc>
                <a:spcPct val="80000"/>
              </a:lnSpc>
            </a:pPr>
            <a:r>
              <a:rPr lang="zh-CN" altLang="en-US" sz="2400" b="1" dirty="0"/>
              <a:t>以上所述的两点区别只在</a:t>
            </a:r>
            <a:r>
              <a:rPr lang="en-US" altLang="x-none" sz="2400" b="1" dirty="0"/>
              <a:t>windows</a:t>
            </a:r>
            <a:r>
              <a:rPr lang="zh-CN" altLang="en-US" sz="2400" b="1" dirty="0"/>
              <a:t>下存在，在</a:t>
            </a:r>
            <a:r>
              <a:rPr lang="en-US" altLang="x-none" sz="2400" b="1" dirty="0"/>
              <a:t>unix</a:t>
            </a:r>
            <a:r>
              <a:rPr lang="zh-CN" altLang="en-US" sz="2400" b="1" dirty="0"/>
              <a:t>下没有区别。</a:t>
            </a:r>
            <a:endParaRPr lang="zh-CN" altLang="en-US" sz="2400" b="1" dirty="0"/>
          </a:p>
        </p:txBody>
      </p:sp>
      <p:sp>
        <p:nvSpPr>
          <p:cNvPr id="26627" name="标题 26626"/>
          <p:cNvSpPr>
            <a:spLocks noGrp="1"/>
          </p:cNvSpPr>
          <p:nvPr>
            <p:ph type="title"/>
          </p:nvPr>
        </p:nvSpPr>
        <p:spPr>
          <a:ln/>
        </p:spPr>
        <p:txBody>
          <a:bodyPr anchor="ctr"/>
          <a:p>
            <a:r>
              <a:rPr lang="en-US" altLang="x-none" b="1" dirty="0"/>
              <a:t>11.3 </a:t>
            </a:r>
            <a:r>
              <a:rPr lang="zh-CN" altLang="en-US" b="1" dirty="0"/>
              <a:t>文件的打开</a:t>
            </a:r>
            <a:endParaRPr lang="zh-CN" altLang="en-US" b="1" dirty="0"/>
          </a:p>
        </p:txBody>
      </p:sp>
      <p:sp>
        <p:nvSpPr>
          <p:cNvPr id="2" name="灯片编号占位符 1"/>
          <p:cNvSpPr/>
          <p:nvPr>
            <p:ph type="sldNum" sz="quarter" idx="12"/>
          </p:nvPr>
        </p:nvSpPr>
        <p:spPr/>
        <p:txBody>
          <a:bodyPr/>
          <a:p>
            <a:pPr lvl="0">
              <a:spcBef>
                <a:spcPct val="50000"/>
              </a:spcBef>
            </a:pPr>
            <a:fld id="{9A0DB2DC-4C9A-4742-B13C-FB6460FD3503}" type="slidenum">
              <a:rPr lang="zh-CN" altLang="en-US" dirty="0"/>
            </a:fld>
            <a:endParaRPr lang="zh-CN" altLang="en-US" dirty="0"/>
          </a:p>
        </p:txBody>
      </p:sp>
    </p:spTree>
  </p:cSld>
  <p:clrMapOvr>
    <a:masterClrMapping/>
  </p:clrMapOvr>
  <p:transition/>
</p:sld>
</file>

<file path=ppt/theme/theme1.xml><?xml version="1.0" encoding="utf-8"?>
<a:theme xmlns:a="http://schemas.openxmlformats.org/drawingml/2006/main" name="经分互动规范介绍">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33"/>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1E1E1"/>
        </a:accent5>
        <a:accent6>
          <a:srgbClr val="005BE5"/>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0</TotalTime>
  <Words>17047</Words>
  <Application>WPS 演示</Application>
  <PresentationFormat>在屏幕上显示</PresentationFormat>
  <Paragraphs>791</Paragraphs>
  <Slides>69</Slides>
  <Notes>26</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89" baseType="lpstr">
      <vt:lpstr>Arial</vt:lpstr>
      <vt:lpstr>宋体</vt:lpstr>
      <vt:lpstr>Wingdings</vt:lpstr>
      <vt:lpstr>Times New Roman</vt:lpstr>
      <vt:lpstr>华文隶书</vt:lpstr>
      <vt:lpstr>楷体_GB2312</vt:lpstr>
      <vt:lpstr>仿宋_GB2312</vt:lpstr>
      <vt:lpstr>黑体</vt:lpstr>
      <vt:lpstr>新宋体</vt:lpstr>
      <vt:lpstr>仿宋</vt:lpstr>
      <vt:lpstr>华文楷体</vt:lpstr>
      <vt:lpstr>微软雅黑</vt:lpstr>
      <vt:lpstr>Arial Unicode MS</vt:lpstr>
      <vt:lpstr>华文仿宋</vt:lpstr>
      <vt:lpstr>_x000B__x000C_</vt:lpstr>
      <vt:lpstr>Monotype Sorts</vt:lpstr>
      <vt:lpstr>Segoe Print</vt:lpstr>
      <vt:lpstr>Wingdings</vt:lpstr>
      <vt:lpstr>经分互动规范介绍</vt:lpstr>
      <vt:lpstr>MS_ClipArt_Gallery.2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文件读写</vt:lpstr>
      <vt:lpstr>字符读写</vt:lpstr>
      <vt:lpstr>字符读写测试程序</vt:lpstr>
      <vt:lpstr>字符读写测试程序</vt:lpstr>
      <vt:lpstr>字符读写测试程序</vt:lpstr>
      <vt:lpstr>字符串读写函数</vt:lpstr>
      <vt:lpstr>字符串读写测试程序</vt:lpstr>
      <vt:lpstr>字符串读写测试程序</vt:lpstr>
      <vt:lpstr>块读写函数</vt:lpstr>
      <vt:lpstr>块读写函数测试程序</vt:lpstr>
      <vt:lpstr>块读写函数测试程序</vt:lpstr>
      <vt:lpstr>块读写函数测试程序</vt:lpstr>
      <vt:lpstr>格式化读写函数</vt:lpstr>
      <vt:lpstr>格式化读写的不同</vt:lpstr>
      <vt:lpstr>格式化读写测试程序</vt:lpstr>
      <vt:lpstr>格式化读写测试程序</vt:lpstr>
      <vt:lpstr>格式化读写测试程序</vt:lpstr>
      <vt:lpstr>格式化读写测试程序</vt:lpstr>
      <vt:lpstr>格式化读写测试程序</vt:lpstr>
      <vt:lpstr>格式化读写测试程序</vt:lpstr>
      <vt:lpstr>格式化读写常见问题-写入必须指定宽度</vt:lpstr>
      <vt:lpstr>混合读写+模式（文件更新）时注意</vt:lpstr>
      <vt:lpstr>11.5   位置指针与文件定位</vt:lpstr>
      <vt:lpstr>11.5   位置指针与文件定位</vt:lpstr>
      <vt:lpstr>文件更新时注意事项1-测试程序</vt:lpstr>
      <vt:lpstr>文件更新时注意事项1-测试程序</vt:lpstr>
      <vt:lpstr>文件更新时注意事项1-测试程序</vt:lpstr>
      <vt:lpstr>文件更新注意事项2-死循环</vt:lpstr>
      <vt:lpstr>文件更新注意事项2-死循环</vt:lpstr>
      <vt:lpstr>缓冲区操作函数</vt:lpstr>
      <vt:lpstr>判断文件末尾</vt:lpstr>
      <vt:lpstr>判断文件末尾时常见错误-测试程序</vt:lpstr>
      <vt:lpstr>判断文件末尾时常见错误-测试程序</vt:lpstr>
      <vt:lpstr>判断文件末尾问题解析</vt:lpstr>
      <vt:lpstr>正确的判断文件末尾</vt:lpstr>
      <vt:lpstr>判断文件末尾正确示例-测试程序</vt:lpstr>
      <vt:lpstr>判断文件末尾正确示例-测试程序</vt:lpstr>
      <vt:lpstr>11.2 文件概述</vt:lpstr>
      <vt:lpstr>11.2 文件概述</vt:lpstr>
      <vt:lpstr>11.2 文件概述</vt:lpstr>
      <vt:lpstr>随机存取文件的建立</vt:lpstr>
      <vt:lpstr>PowerPoint 演示文稿</vt:lpstr>
      <vt:lpstr>随机读写</vt:lpstr>
      <vt:lpstr>PowerPoint 演示文稿</vt:lpstr>
      <vt:lpstr>二进制文件的随机读写混合操作(上)</vt:lpstr>
      <vt:lpstr>二进制文件的随机读写混合操作(下)</vt:lpstr>
      <vt:lpstr>PowerPoint 演示文稿</vt:lpstr>
      <vt:lpstr>PowerPoint 演示文稿</vt:lpstr>
      <vt:lpstr>文件程序问题-文件读出来是乱码</vt:lpstr>
      <vt:lpstr>文件程序问题-对某些数据敏感</vt:lpstr>
      <vt:lpstr>文件程序问题-文件不能打开</vt:lpstr>
      <vt:lpstr>文件程序问题-读写结果混乱</vt:lpstr>
      <vt:lpstr>PowerPoint 演示文稿</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PASCAL程序设计</dc:title>
  <dc:creator>cyzhou</dc:creator>
  <cp:lastModifiedBy>smilenail</cp:lastModifiedBy>
  <cp:revision>1066</cp:revision>
  <dcterms:created xsi:type="dcterms:W3CDTF">2002-12-06T01:10:53Z</dcterms:created>
  <dcterms:modified xsi:type="dcterms:W3CDTF">2017-03-28T13:05:40Z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