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96" r:id="rId6"/>
    <p:sldId id="309" r:id="rId7"/>
    <p:sldId id="293" r:id="rId8"/>
    <p:sldId id="297" r:id="rId9"/>
    <p:sldId id="305" r:id="rId10"/>
    <p:sldId id="307" r:id="rId11"/>
    <p:sldId id="308" r:id="rId12"/>
    <p:sldId id="310" r:id="rId13"/>
    <p:sldId id="292" r:id="rId14"/>
    <p:sldId id="302" r:id="rId15"/>
    <p:sldId id="291" r:id="rId16"/>
    <p:sldId id="313" r:id="rId17"/>
    <p:sldId id="314" r:id="rId18"/>
    <p:sldId id="288" r:id="rId1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AB"/>
    <a:srgbClr val="666666"/>
    <a:srgbClr val="92D14F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555" y="77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25/5/2017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25/5/2017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709806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0" y="2424630"/>
            <a:ext cx="7021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程序设计展示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机场安检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89028" y="4517870"/>
            <a:ext cx="1525709" cy="415470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DKY</a:t>
            </a:r>
            <a:r>
              <a:rPr lang="en-US" altLang="zh-CN" sz="20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05722" y="4482702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吴祥宏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05720" y="5748604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林东杰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05721" y="5115653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张楷洪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9260" y="-1769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296295" y="77107"/>
            <a:ext cx="5949074" cy="406523"/>
            <a:chOff x="1296296" y="79096"/>
            <a:chExt cx="5949074" cy="406523"/>
          </a:xfrm>
        </p:grpSpPr>
        <p:sp>
          <p:nvSpPr>
            <p:cNvPr id="40" name="矩形 39"/>
            <p:cNvSpPr/>
            <p:nvPr/>
          </p:nvSpPr>
          <p:spPr>
            <a:xfrm>
              <a:off x="2935049" y="81368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96296" y="79096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73877" y="8454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39363" y="1027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932770" y="2063735"/>
            <a:ext cx="3321364" cy="3293102"/>
            <a:chOff x="2939653" y="2055320"/>
            <a:chExt cx="3321364" cy="3293102"/>
          </a:xfrm>
          <a:solidFill>
            <a:srgbClr val="0174AB"/>
          </a:solidFill>
        </p:grpSpPr>
        <p:sp>
          <p:nvSpPr>
            <p:cNvPr id="67" name="饼形 66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饼形 67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饼形 68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饼形 69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grpFill/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ain</a:t>
              </a:r>
              <a:endParaRPr lang="zh-HK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221864" y="2709049"/>
              <a:ext cx="76925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maintain</a:t>
              </a:r>
              <a:endParaRPr lang="zh-HK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5109" y="1674044"/>
            <a:ext cx="3654724" cy="1030097"/>
            <a:chOff x="435496" y="1542118"/>
            <a:chExt cx="2246643" cy="971643"/>
          </a:xfrm>
        </p:grpSpPr>
        <p:sp>
          <p:nvSpPr>
            <p:cNvPr id="77" name="矩形 76"/>
            <p:cNvSpPr/>
            <p:nvPr/>
          </p:nvSpPr>
          <p:spPr>
            <a:xfrm>
              <a:off x="435496" y="1931248"/>
              <a:ext cx="2246643" cy="582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为乘客分配号码，并插入到排队缓冲区</a:t>
              </a:r>
              <a:endPara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5496" y="1542118"/>
              <a:ext cx="2171700" cy="64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HK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DistriNum</a:t>
              </a:r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 event</a:t>
              </a:r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5111708" y="2765380"/>
            <a:ext cx="79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HK" alt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072345" y="4271839"/>
            <a:ext cx="76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280400" y="4191145"/>
            <a:ext cx="76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HK" altLang="en-US" sz="16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269686" y="5389102"/>
            <a:ext cx="2246643" cy="946091"/>
            <a:chOff x="421215" y="1542118"/>
            <a:chExt cx="2246643" cy="946091"/>
          </a:xfrm>
        </p:grpSpPr>
        <p:sp>
          <p:nvSpPr>
            <p:cNvPr id="105" name="矩形 104"/>
            <p:cNvSpPr/>
            <p:nvPr/>
          </p:nvSpPr>
          <p:spPr>
            <a:xfrm>
              <a:off x="421215" y="1903434"/>
              <a:ext cx="22466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这个就厉害了</a:t>
              </a:r>
              <a:endPara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到核心算法再说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WinRun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841604" y="1197166"/>
            <a:ext cx="3366986" cy="1159441"/>
            <a:chOff x="435497" y="1542118"/>
            <a:chExt cx="1946308" cy="872692"/>
          </a:xfrm>
        </p:grpSpPr>
        <p:sp>
          <p:nvSpPr>
            <p:cNvPr id="109" name="矩形 108"/>
            <p:cNvSpPr/>
            <p:nvPr/>
          </p:nvSpPr>
          <p:spPr>
            <a:xfrm>
              <a:off x="559297" y="1974660"/>
              <a:ext cx="1822508" cy="440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en-US" altLang="zh-HK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5497" y="1542118"/>
              <a:ext cx="1897839" cy="486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RestOrClosWin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(entry event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);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59297" y="2012098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6278500" y="2015325"/>
            <a:ext cx="22466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收到窗口休息或下班事件时，将窗口置为准备休息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准备下班状态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489215" y="3538666"/>
            <a:ext cx="2246643" cy="1438534"/>
            <a:chOff x="421215" y="1542118"/>
            <a:chExt cx="2246643" cy="1438534"/>
          </a:xfrm>
        </p:grpSpPr>
        <p:sp>
          <p:nvSpPr>
            <p:cNvPr id="37" name="矩形 36"/>
            <p:cNvSpPr/>
            <p:nvPr/>
          </p:nvSpPr>
          <p:spPr>
            <a:xfrm>
              <a:off x="421215" y="1903434"/>
              <a:ext cx="224664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检查安检口是否能下班：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则返回</a:t>
              </a:r>
              <a:r>
                <a:rPr lang="en-US" altLang="zh-CN" sz="1600" dirty="0" err="1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OffWork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是则返回</a:t>
              </a:r>
              <a:r>
                <a:rPr lang="en-US" altLang="zh-CN" sz="1600" dirty="0" err="1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ShutDown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CheckWin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0900" y="3529032"/>
            <a:ext cx="2246643" cy="1438534"/>
            <a:chOff x="421215" y="1542118"/>
            <a:chExt cx="2246643" cy="1438534"/>
          </a:xfrm>
        </p:grpSpPr>
        <p:sp>
          <p:nvSpPr>
            <p:cNvPr id="55" name="矩形 54"/>
            <p:cNvSpPr/>
            <p:nvPr/>
          </p:nvSpPr>
          <p:spPr>
            <a:xfrm>
              <a:off x="421215" y="1903434"/>
              <a:ext cx="224664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将排队缓冲区的乘客插入到安检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口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策略：循环检测人数最少的安检口插入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PreWinRun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2293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9260" y="-1769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296295" y="77107"/>
            <a:ext cx="5949074" cy="406523"/>
            <a:chOff x="1296296" y="79096"/>
            <a:chExt cx="5949074" cy="406523"/>
          </a:xfrm>
        </p:grpSpPr>
        <p:sp>
          <p:nvSpPr>
            <p:cNvPr id="40" name="矩形 39"/>
            <p:cNvSpPr/>
            <p:nvPr/>
          </p:nvSpPr>
          <p:spPr>
            <a:xfrm>
              <a:off x="2935049" y="81368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96296" y="79096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73877" y="8454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39363" y="1027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932770" y="2063735"/>
            <a:ext cx="3321364" cy="3293102"/>
            <a:chOff x="2939653" y="2055320"/>
            <a:chExt cx="3321364" cy="3293102"/>
          </a:xfrm>
          <a:solidFill>
            <a:srgbClr val="0174AB"/>
          </a:solidFill>
        </p:grpSpPr>
        <p:sp>
          <p:nvSpPr>
            <p:cNvPr id="67" name="饼形 66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饼形 67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饼形 68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饼形 69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grpFill/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ain</a:t>
              </a:r>
              <a:endParaRPr lang="zh-HK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221864" y="2709049"/>
              <a:ext cx="76925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maintain</a:t>
              </a:r>
              <a:endParaRPr lang="zh-HK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58894" y="1664261"/>
            <a:ext cx="2183502" cy="1201670"/>
            <a:chOff x="435496" y="1542118"/>
            <a:chExt cx="2246643" cy="708472"/>
          </a:xfrm>
        </p:grpSpPr>
        <p:sp>
          <p:nvSpPr>
            <p:cNvPr id="77" name="矩形 76"/>
            <p:cNvSpPr/>
            <p:nvPr/>
          </p:nvSpPr>
          <p:spPr>
            <a:xfrm>
              <a:off x="435496" y="1931248"/>
              <a:ext cx="2246643" cy="319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打印窗口的状态</a:t>
              </a:r>
              <a:endPara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5496" y="1542118"/>
              <a:ext cx="2171700" cy="348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WinPrint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5111708" y="2765380"/>
            <a:ext cx="79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HK" altLang="en-US" sz="16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072345" y="4271839"/>
            <a:ext cx="76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HK" altLang="en-US" sz="1600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280400" y="4191145"/>
            <a:ext cx="76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96222" y="3202805"/>
            <a:ext cx="2707466" cy="1828164"/>
            <a:chOff x="421215" y="1307519"/>
            <a:chExt cx="2246643" cy="876179"/>
          </a:xfrm>
        </p:grpSpPr>
        <p:sp>
          <p:nvSpPr>
            <p:cNvPr id="55" name="矩形 54"/>
            <p:cNvSpPr/>
            <p:nvPr/>
          </p:nvSpPr>
          <p:spPr>
            <a:xfrm>
              <a:off x="421215" y="1903434"/>
              <a:ext cx="2246643" cy="280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中捕捉事件，记录在文件中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2162" y="1307519"/>
              <a:ext cx="2059936" cy="595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EventOutputFile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(char event, </a:t>
              </a:r>
              <a:r>
                <a:rPr lang="en-US" altLang="zh-CN" b="1" dirty="0" err="1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PasID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b="1" dirty="0" err="1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WinID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01726" y="1884740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27570" y="3735459"/>
            <a:ext cx="2707466" cy="1534944"/>
            <a:chOff x="426823" y="1307519"/>
            <a:chExt cx="2246643" cy="735648"/>
          </a:xfrm>
        </p:grpSpPr>
        <p:sp>
          <p:nvSpPr>
            <p:cNvPr id="52" name="矩形 51"/>
            <p:cNvSpPr/>
            <p:nvPr/>
          </p:nvSpPr>
          <p:spPr>
            <a:xfrm>
              <a:off x="426823" y="1762904"/>
              <a:ext cx="2246643" cy="28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每秒记录当前状态，打印到命令行中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32162" y="1307519"/>
              <a:ext cx="2059936" cy="309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StatusOutputCmd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67807" y="1663242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63099" y="1568990"/>
            <a:ext cx="2707466" cy="1534944"/>
            <a:chOff x="426823" y="1307519"/>
            <a:chExt cx="2246643" cy="735648"/>
          </a:xfrm>
        </p:grpSpPr>
        <p:sp>
          <p:nvSpPr>
            <p:cNvPr id="60" name="矩形 59"/>
            <p:cNvSpPr/>
            <p:nvPr/>
          </p:nvSpPr>
          <p:spPr>
            <a:xfrm>
              <a:off x="426823" y="1762904"/>
              <a:ext cx="2246643" cy="28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每三秒记录当前状态，记录到文件中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32162" y="1307519"/>
              <a:ext cx="2059936" cy="309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StatusOutputFile</a:t>
              </a:r>
              <a:r>
                <a:rPr lang="en-US" altLang="zh-CN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 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67807" y="1663242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0399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核心算法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9260" y="-1769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296295" y="77107"/>
            <a:ext cx="5949074" cy="406523"/>
            <a:chOff x="1296296" y="79096"/>
            <a:chExt cx="5949074" cy="406523"/>
          </a:xfrm>
        </p:grpSpPr>
        <p:sp>
          <p:nvSpPr>
            <p:cNvPr id="40" name="矩形 39"/>
            <p:cNvSpPr/>
            <p:nvPr/>
          </p:nvSpPr>
          <p:spPr>
            <a:xfrm>
              <a:off x="4443192" y="118881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96296" y="79096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06033" y="93911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39363" y="1027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" descr="Cache_60672b73e600f088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18" y="2131677"/>
            <a:ext cx="5034443" cy="373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/>
        </p:nvSpPr>
        <p:spPr>
          <a:xfrm>
            <a:off x="3291701" y="1137173"/>
            <a:ext cx="2295321" cy="718004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窗口自动状态机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0529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小组特色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9260" y="-1769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296295" y="77107"/>
            <a:ext cx="5949074" cy="406523"/>
            <a:chOff x="1296296" y="79096"/>
            <a:chExt cx="5949074" cy="406523"/>
          </a:xfrm>
        </p:grpSpPr>
        <p:sp>
          <p:nvSpPr>
            <p:cNvPr id="40" name="矩形 39"/>
            <p:cNvSpPr/>
            <p:nvPr/>
          </p:nvSpPr>
          <p:spPr>
            <a:xfrm>
              <a:off x="5902580" y="108296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96296" y="79096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06033" y="93911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05932" y="8412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426678" y="3564635"/>
            <a:ext cx="4648175" cy="324104"/>
            <a:chOff x="2280306" y="2790440"/>
            <a:chExt cx="4648175" cy="324104"/>
          </a:xfrm>
        </p:grpSpPr>
        <p:sp>
          <p:nvSpPr>
            <p:cNvPr id="57" name="等腰三角形 56"/>
            <p:cNvSpPr/>
            <p:nvPr/>
          </p:nvSpPr>
          <p:spPr>
            <a:xfrm rot="5400000">
              <a:off x="2257954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81" name="等腰三角形 80"/>
            <p:cNvSpPr/>
            <p:nvPr/>
          </p:nvSpPr>
          <p:spPr>
            <a:xfrm rot="5400000">
              <a:off x="441155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82" name="等腰三角形 81"/>
            <p:cNvSpPr/>
            <p:nvPr/>
          </p:nvSpPr>
          <p:spPr>
            <a:xfrm rot="5400000">
              <a:off x="6626729" y="2812792"/>
              <a:ext cx="324104" cy="279400"/>
            </a:xfrm>
            <a:prstGeom prst="triangle">
              <a:avLst/>
            </a:prstGeom>
            <a:solidFill>
              <a:srgbClr val="BF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45444" y="3051113"/>
            <a:ext cx="1341891" cy="1351148"/>
            <a:chOff x="639593" y="2275794"/>
            <a:chExt cx="1341891" cy="1351148"/>
          </a:xfrm>
        </p:grpSpPr>
        <p:grpSp>
          <p:nvGrpSpPr>
            <p:cNvPr id="84" name="组合 83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87" name="饼形 8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饼形 87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文本框 84"/>
            <p:cNvSpPr txBox="1"/>
            <p:nvPr/>
          </p:nvSpPr>
          <p:spPr>
            <a:xfrm>
              <a:off x="877039" y="2430163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乘客到达</a:t>
              </a:r>
              <a:endParaRPr lang="zh-HK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942015" y="3062793"/>
            <a:ext cx="1341891" cy="1351148"/>
            <a:chOff x="3028406" y="2336983"/>
            <a:chExt cx="1341891" cy="1351148"/>
          </a:xfrm>
        </p:grpSpPr>
        <p:grpSp>
          <p:nvGrpSpPr>
            <p:cNvPr id="90" name="组合 89"/>
            <p:cNvGrpSpPr/>
            <p:nvPr/>
          </p:nvGrpSpPr>
          <p:grpSpPr>
            <a:xfrm>
              <a:off x="3028406" y="2336983"/>
              <a:ext cx="1341891" cy="1351148"/>
              <a:chOff x="3420609" y="2342470"/>
              <a:chExt cx="2383516" cy="2399959"/>
            </a:xfrm>
          </p:grpSpPr>
          <p:sp>
            <p:nvSpPr>
              <p:cNvPr id="93" name="饼形 92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饼形 93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3090676" y="2479265"/>
              <a:ext cx="1232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直接进入缓冲区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138460" y="3056828"/>
            <a:ext cx="1342017" cy="1351148"/>
            <a:chOff x="5188644" y="2336983"/>
            <a:chExt cx="1342017" cy="1351148"/>
          </a:xfrm>
        </p:grpSpPr>
        <p:grpSp>
          <p:nvGrpSpPr>
            <p:cNvPr id="96" name="组合 95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99" name="饼形 98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饼形 9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5188644" y="2545827"/>
              <a:ext cx="1337524" cy="585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减少安检的时间</a:t>
              </a:r>
              <a:endParaRPr lang="zh-HK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335157" y="3057463"/>
            <a:ext cx="1341891" cy="1351148"/>
            <a:chOff x="7100407" y="2336983"/>
            <a:chExt cx="1341891" cy="1351148"/>
          </a:xfrm>
        </p:grpSpPr>
        <p:grpSp>
          <p:nvGrpSpPr>
            <p:cNvPr id="102" name="组合 101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105" name="饼形 104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174AB"/>
              </a:solidFill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饼形 105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noFill/>
              <a:ln w="28575">
                <a:solidFill>
                  <a:srgbClr val="0174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文本框 103"/>
            <p:cNvSpPr txBox="1"/>
            <p:nvPr/>
          </p:nvSpPr>
          <p:spPr>
            <a:xfrm>
              <a:off x="7216869" y="2423446"/>
              <a:ext cx="1138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r>
                <a:rPr lang="zh-CN" altLang="en-US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窗口无休</a:t>
              </a:r>
              <a:endParaRPr lang="zh-HK" altLang="en-US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1074913" y="1323157"/>
            <a:ext cx="2024592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400" b="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VIP</a:t>
            </a:r>
            <a:r>
              <a:rPr lang="zh-CN" altLang="en-US" sz="2400" b="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乘客免排队</a:t>
            </a:r>
            <a:endParaRPr lang="zh-CN" altLang="en-US" sz="2400" b="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45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9260" y="-1769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296295" y="77107"/>
            <a:ext cx="5949074" cy="406523"/>
            <a:chOff x="1296296" y="79096"/>
            <a:chExt cx="5949074" cy="406523"/>
          </a:xfrm>
        </p:grpSpPr>
        <p:sp>
          <p:nvSpPr>
            <p:cNvPr id="40" name="矩形 39"/>
            <p:cNvSpPr/>
            <p:nvPr/>
          </p:nvSpPr>
          <p:spPr>
            <a:xfrm>
              <a:off x="5902580" y="108296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96296" y="79096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06033" y="93911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05932" y="8412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文本框 106"/>
          <p:cNvSpPr txBox="1"/>
          <p:nvPr/>
        </p:nvSpPr>
        <p:spPr>
          <a:xfrm>
            <a:off x="-964155" y="1619133"/>
            <a:ext cx="5773251" cy="12557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zh-CN" altLang="en-US" sz="2400" b="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小彩蛋</a:t>
            </a:r>
            <a:endParaRPr lang="en-US" altLang="zh-CN" sz="2400" b="0" dirty="0" smtClean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b="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400" b="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</a:t>
            </a:r>
            <a:endParaRPr lang="en-US" altLang="zh-CN" sz="2400" b="0" dirty="0" smtClean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400" b="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		</a:t>
            </a:r>
            <a:r>
              <a:rPr lang="zh-CN" altLang="en-US" sz="2400" b="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安检不过被抓</a:t>
            </a:r>
            <a:endParaRPr lang="en-US" altLang="zh-CN" sz="2400" b="0" dirty="0" smtClean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48648" y="3164681"/>
            <a:ext cx="44766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 (Win[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NowPas</a:t>
            </a:r>
            <a:r>
              <a:rPr lang="en-US" altLang="zh-CN" dirty="0"/>
              <a:t>-&gt;State == </a:t>
            </a:r>
            <a:r>
              <a:rPr lang="en-US" altLang="zh-CN" dirty="0" smtClean="0"/>
              <a:t>Failure)//--------------------------------------------------------------</a:t>
            </a:r>
            <a:r>
              <a:rPr lang="zh-CN" altLang="en-US" dirty="0"/>
              <a:t>安检失败</a:t>
            </a:r>
          </a:p>
          <a:p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 err="1"/>
              <a:t>mciSendString</a:t>
            </a:r>
            <a:r>
              <a:rPr lang="en-US" altLang="zh-CN" dirty="0"/>
              <a:t>(TEXT("seek music to start"), NULL, 0, NULL);</a:t>
            </a:r>
          </a:p>
          <a:p>
            <a:r>
              <a:rPr lang="en-US" altLang="zh-CN" dirty="0" err="1"/>
              <a:t>mciSendString</a:t>
            </a:r>
            <a:r>
              <a:rPr lang="en-US" altLang="zh-CN" dirty="0"/>
              <a:t>(TEXT("play music"), NULL, 0, NULL);</a:t>
            </a:r>
          </a:p>
          <a:p>
            <a:r>
              <a:rPr lang="en-US" altLang="zh-CN" dirty="0"/>
              <a:t>}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7231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97723" y="1722427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9269" y="3413201"/>
            <a:ext cx="4806460" cy="1200329"/>
            <a:chOff x="2425700" y="4100274"/>
            <a:chExt cx="3153038" cy="120672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92D14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DKY48</a:t>
              </a:r>
              <a:endParaRPr lang="zh-HK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15038" y="4100274"/>
              <a:ext cx="1663700" cy="120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en-US" altLang="zh-CN" sz="2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2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2400" b="1" spc="30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当然是选择原谅</a:t>
              </a:r>
              <a:r>
                <a:rPr lang="zh-CN" altLang="en-US" sz="2400" b="1" spc="300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它</a:t>
              </a:r>
              <a:r>
                <a:rPr lang="zh-CN" altLang="en-US" sz="2400" b="1" spc="300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endParaRPr lang="zh-HK" altLang="en-US" sz="24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5" y="1600664"/>
            <a:ext cx="255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6" y="2456890"/>
            <a:ext cx="220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5" y="3313116"/>
            <a:ext cx="255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核心算法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6" y="4169342"/>
            <a:ext cx="220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小组特色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系统框架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564731" y="2231907"/>
            <a:ext cx="2014538" cy="2014538"/>
          </a:xfrm>
          <a:prstGeom prst="ellipse">
            <a:avLst/>
          </a:prstGeom>
          <a:solidFill>
            <a:srgbClr val="0174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zh-HK" altLang="en-US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54589" y="1041031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310539" y="4431790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95510" y="1081416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maintain</a:t>
            </a:r>
          </a:p>
        </p:txBody>
      </p:sp>
      <p:cxnSp>
        <p:nvCxnSpPr>
          <p:cNvPr id="22" name="直接连接符 21"/>
          <p:cNvCxnSpPr>
            <a:stCxn id="20" idx="5"/>
          </p:cNvCxnSpPr>
          <p:nvPr/>
        </p:nvCxnSpPr>
        <p:spPr>
          <a:xfrm>
            <a:off x="2874746" y="2260652"/>
            <a:ext cx="813409" cy="478348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9" idx="7"/>
          </p:cNvCxnSpPr>
          <p:nvPr/>
        </p:nvCxnSpPr>
        <p:spPr>
          <a:xfrm flipV="1">
            <a:off x="2489775" y="3711486"/>
            <a:ext cx="1780722" cy="922629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8" idx="2"/>
          </p:cNvCxnSpPr>
          <p:nvPr/>
        </p:nvCxnSpPr>
        <p:spPr>
          <a:xfrm flipH="1">
            <a:off x="5431758" y="1731812"/>
            <a:ext cx="1122831" cy="962295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0" y="-20915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1295572" y="91922"/>
            <a:ext cx="5949797" cy="391708"/>
            <a:chOff x="1295573" y="93911"/>
            <a:chExt cx="5949797" cy="391708"/>
          </a:xfrm>
        </p:grpSpPr>
        <p:sp>
          <p:nvSpPr>
            <p:cNvPr id="40" name="矩形 39"/>
            <p:cNvSpPr/>
            <p:nvPr/>
          </p:nvSpPr>
          <p:spPr>
            <a:xfrm>
              <a:off x="1310539" y="97061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95573" y="109430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83165" y="1125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39363" y="1027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stCxn id="31" idx="1"/>
            <a:endCxn id="16" idx="5"/>
          </p:cNvCxnSpPr>
          <p:nvPr/>
        </p:nvCxnSpPr>
        <p:spPr>
          <a:xfrm flipH="1" flipV="1">
            <a:off x="5284247" y="3951423"/>
            <a:ext cx="1187332" cy="497347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269254" y="4246445"/>
            <a:ext cx="1381561" cy="1381561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HK" altLang="en-US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2793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9260" y="-1769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358941" y="1504549"/>
            <a:ext cx="1152213" cy="1064797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HK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331803" y="3238111"/>
            <a:ext cx="1107559" cy="1114082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passenger.h</a:t>
            </a:r>
            <a:endParaRPr lang="zh-HK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window.h</a:t>
            </a:r>
            <a:endParaRPr lang="zh-HK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1575192" y="2333072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871302" y="3697511"/>
            <a:ext cx="1460500" cy="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642790" y="4653859"/>
            <a:ext cx="812800" cy="482600"/>
          </a:xfrm>
          <a:prstGeom prst="line">
            <a:avLst/>
          </a:prstGeom>
          <a:ln w="28575">
            <a:solidFill>
              <a:srgbClr val="01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506369" y="1297241"/>
            <a:ext cx="21513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全局变量的声明</a:t>
            </a:r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函数的声明</a:t>
            </a:r>
            <a:endParaRPr lang="en-US" altLang="zh-CN" sz="11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机场状态的定义</a:t>
            </a:r>
            <a:endParaRPr lang="en-US" altLang="zh-CN" sz="11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事件结构的定义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01889" y="872548"/>
            <a:ext cx="2134773" cy="34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b="1" dirty="0" err="1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global.h</a:t>
            </a:r>
            <a:endParaRPr lang="zh-HK" altLang="en-US" b="1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381270" y="2553235"/>
            <a:ext cx="4292600" cy="2134301"/>
            <a:chOff x="4458209" y="3053444"/>
            <a:chExt cx="4292600" cy="2134301"/>
          </a:xfrm>
        </p:grpSpPr>
        <p:sp>
          <p:nvSpPr>
            <p:cNvPr id="91" name="矩形 90"/>
            <p:cNvSpPr/>
            <p:nvPr/>
          </p:nvSpPr>
          <p:spPr>
            <a:xfrm>
              <a:off x="4458209" y="3341086"/>
              <a:ext cx="4292600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HK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乘客结构体的定义 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en-US" altLang="zh-CN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1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乘客缓冲区队列的指针的定义</a:t>
              </a:r>
              <a:endParaRPr lang="en-US" altLang="zh-CN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900" dirty="0" err="1"/>
                <a:t>typedef</a:t>
              </a:r>
              <a:r>
                <a:rPr lang="en-US" altLang="zh-CN" sz="900" dirty="0"/>
                <a:t> </a:t>
              </a:r>
              <a:r>
                <a:rPr lang="en-US" altLang="zh-CN" sz="900" dirty="0" err="1"/>
                <a:t>struct</a:t>
              </a:r>
              <a:r>
                <a:rPr lang="en-US" altLang="zh-CN" sz="900" dirty="0"/>
                <a:t> Passenger</a:t>
              </a:r>
            </a:p>
            <a:p>
              <a:r>
                <a:rPr lang="en-US" altLang="zh-CN" sz="900" dirty="0"/>
                <a:t>{</a:t>
              </a:r>
            </a:p>
            <a:p>
              <a:r>
                <a:rPr lang="en-US" altLang="zh-CN" sz="900" dirty="0" err="1"/>
                <a:t>int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State;//</a:t>
              </a:r>
              <a:r>
                <a:rPr lang="zh-CN" altLang="en-US" sz="900" dirty="0"/>
                <a:t>服务状态 </a:t>
              </a:r>
              <a:r>
                <a:rPr lang="en-US" altLang="zh-CN" sz="900" dirty="0"/>
                <a:t>0</a:t>
              </a:r>
              <a:r>
                <a:rPr lang="zh-CN" altLang="en-US" sz="900" dirty="0"/>
                <a:t>未分配，</a:t>
              </a:r>
              <a:r>
                <a:rPr lang="en-US" altLang="zh-CN" sz="900" dirty="0"/>
                <a:t>1</a:t>
              </a:r>
              <a:r>
                <a:rPr lang="zh-CN" altLang="en-US" sz="900" dirty="0"/>
                <a:t>已分配窗口，</a:t>
              </a:r>
              <a:r>
                <a:rPr lang="en-US" altLang="zh-CN" sz="900" dirty="0"/>
                <a:t>2</a:t>
              </a:r>
              <a:r>
                <a:rPr lang="zh-CN" altLang="en-US" sz="900" dirty="0"/>
                <a:t>已开始安检，</a:t>
              </a:r>
              <a:r>
                <a:rPr lang="en-US" altLang="zh-CN" sz="900" dirty="0"/>
                <a:t>3</a:t>
              </a:r>
              <a:r>
                <a:rPr lang="zh-CN" altLang="en-US" sz="900" dirty="0"/>
                <a:t>已离开</a:t>
              </a:r>
            </a:p>
            <a:p>
              <a:r>
                <a:rPr lang="en-US" altLang="zh-CN" sz="900" dirty="0" err="1"/>
                <a:t>int</a:t>
              </a:r>
              <a:r>
                <a:rPr lang="en-US" altLang="zh-CN" sz="900" dirty="0"/>
                <a:t> id;//</a:t>
              </a:r>
              <a:r>
                <a:rPr lang="zh-CN" altLang="en-US" sz="900" dirty="0"/>
                <a:t>乘客</a:t>
              </a:r>
              <a:r>
                <a:rPr lang="en-US" altLang="zh-CN" sz="900" dirty="0"/>
                <a:t>id</a:t>
              </a:r>
            </a:p>
            <a:p>
              <a:r>
                <a:rPr lang="en-US" altLang="zh-CN" sz="900" dirty="0" err="1"/>
                <a:t>int</a:t>
              </a:r>
              <a:r>
                <a:rPr lang="en-US" altLang="zh-CN" sz="900" dirty="0"/>
                <a:t> </a:t>
              </a:r>
              <a:r>
                <a:rPr lang="en-US" altLang="zh-CN" sz="900" dirty="0" err="1"/>
                <a:t>SerNum</a:t>
              </a:r>
              <a:r>
                <a:rPr lang="en-US" altLang="zh-CN" sz="900" dirty="0"/>
                <a:t>;//</a:t>
              </a:r>
              <a:r>
                <a:rPr lang="zh-CN" altLang="en-US" sz="900" dirty="0"/>
                <a:t>窗口</a:t>
              </a:r>
            </a:p>
            <a:p>
              <a:r>
                <a:rPr lang="en-US" altLang="zh-CN" sz="900" dirty="0"/>
                <a:t>long </a:t>
              </a:r>
              <a:r>
                <a:rPr lang="en-US" altLang="zh-CN" sz="900" dirty="0" err="1"/>
                <a:t>TaskTime</a:t>
              </a:r>
              <a:r>
                <a:rPr lang="en-US" altLang="zh-CN" sz="900" dirty="0"/>
                <a:t>;//</a:t>
              </a:r>
              <a:r>
                <a:rPr lang="zh-CN" altLang="en-US" sz="900" dirty="0"/>
                <a:t>安检时间</a:t>
              </a:r>
            </a:p>
            <a:p>
              <a:r>
                <a:rPr lang="en-US" altLang="zh-CN" sz="900" dirty="0"/>
                <a:t>char type;//</a:t>
              </a:r>
              <a:r>
                <a:rPr lang="zh-CN" altLang="en-US" sz="900" dirty="0"/>
                <a:t>乘客类型：</a:t>
              </a:r>
              <a:r>
                <a:rPr lang="en-US" altLang="zh-CN" sz="900" dirty="0"/>
                <a:t>V-VIP</a:t>
              </a:r>
              <a:r>
                <a:rPr lang="zh-CN" altLang="en-US" sz="900" dirty="0"/>
                <a:t>乘客，</a:t>
              </a:r>
              <a:r>
                <a:rPr lang="en-US" altLang="zh-CN" sz="900" dirty="0"/>
                <a:t>O-</a:t>
              </a:r>
              <a:r>
                <a:rPr lang="zh-CN" altLang="en-US" sz="900" dirty="0"/>
                <a:t>普通乘客</a:t>
              </a:r>
            </a:p>
            <a:p>
              <a:r>
                <a:rPr lang="en-US" altLang="zh-CN" sz="900" dirty="0" err="1"/>
                <a:t>struct</a:t>
              </a:r>
              <a:r>
                <a:rPr lang="en-US" altLang="zh-CN" sz="900" dirty="0"/>
                <a:t> Passenger *next;</a:t>
              </a:r>
            </a:p>
            <a:p>
              <a:r>
                <a:rPr lang="en-US" altLang="zh-CN" sz="900" dirty="0"/>
                <a:t>} Passenger;</a:t>
              </a:r>
            </a:p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458209" y="3053444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passenger.h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331802" y="4578781"/>
            <a:ext cx="6047860" cy="2308324"/>
            <a:chOff x="541578" y="5100859"/>
            <a:chExt cx="6047860" cy="2308324"/>
          </a:xfrm>
        </p:grpSpPr>
        <p:sp>
          <p:nvSpPr>
            <p:cNvPr id="94" name="矩形 93"/>
            <p:cNvSpPr/>
            <p:nvPr/>
          </p:nvSpPr>
          <p:spPr>
            <a:xfrm>
              <a:off x="2296838" y="5100859"/>
              <a:ext cx="42926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 err="1"/>
                <a:t>typedef</a:t>
              </a:r>
              <a:r>
                <a:rPr lang="en-US" altLang="zh-CN" sz="800" dirty="0"/>
                <a:t> </a:t>
              </a:r>
              <a:r>
                <a:rPr lang="en-US" altLang="zh-CN" sz="800" dirty="0" err="1"/>
                <a:t>struct</a:t>
              </a:r>
              <a:r>
                <a:rPr lang="en-US" altLang="zh-CN" sz="800" dirty="0"/>
                <a:t> Window</a:t>
              </a:r>
            </a:p>
            <a:p>
              <a:r>
                <a:rPr lang="en-US" altLang="zh-CN" sz="800" dirty="0"/>
                <a:t>{</a:t>
              </a:r>
            </a:p>
            <a:p>
              <a:r>
                <a:rPr lang="en-US" altLang="zh-CN" sz="800" dirty="0" err="1"/>
                <a:t>int</a:t>
              </a:r>
              <a:r>
                <a:rPr lang="en-US" altLang="zh-CN" sz="800" dirty="0"/>
                <a:t>  </a:t>
              </a:r>
              <a:r>
                <a:rPr lang="en-US" altLang="zh-CN" sz="800" dirty="0" err="1"/>
                <a:t>WinState</a:t>
              </a:r>
              <a:r>
                <a:rPr lang="en-US" altLang="zh-CN" sz="800" dirty="0"/>
                <a:t>;/*</a:t>
              </a:r>
              <a:r>
                <a:rPr lang="zh-CN" altLang="en-US" sz="800" dirty="0"/>
                <a:t>工作状态：</a:t>
              </a:r>
              <a:r>
                <a:rPr lang="en-US" altLang="zh-CN" sz="800" dirty="0" err="1"/>
                <a:t>CloseWin</a:t>
              </a:r>
              <a:r>
                <a:rPr lang="zh-CN" altLang="en-US" sz="800" dirty="0"/>
                <a:t>窗口关闭  </a:t>
              </a:r>
              <a:r>
                <a:rPr lang="en-US" altLang="zh-CN" sz="800" dirty="0" err="1"/>
                <a:t>OpenWin</a:t>
              </a:r>
              <a:r>
                <a:rPr lang="zh-CN" altLang="en-US" sz="800" dirty="0"/>
                <a:t>空闲  </a:t>
              </a:r>
              <a:r>
                <a:rPr lang="en-US" altLang="zh-CN" sz="800" dirty="0" err="1"/>
                <a:t>OnSerWin</a:t>
              </a:r>
              <a:r>
                <a:rPr lang="zh-CN" altLang="en-US" sz="800" dirty="0"/>
                <a:t>正在服务</a:t>
              </a:r>
            </a:p>
            <a:p>
              <a:r>
                <a:rPr lang="en-US" altLang="zh-CN" sz="800" dirty="0"/>
                <a:t> </a:t>
              </a:r>
              <a:r>
                <a:rPr lang="en-US" altLang="zh-CN" sz="800" dirty="0" err="1"/>
                <a:t>RestWin</a:t>
              </a:r>
              <a:r>
                <a:rPr lang="zh-CN" altLang="en-US" sz="800" dirty="0"/>
                <a:t>休息中  </a:t>
              </a:r>
              <a:r>
                <a:rPr lang="en-US" altLang="zh-CN" sz="800" dirty="0" err="1"/>
                <a:t>ReadyRestWin</a:t>
              </a:r>
              <a:r>
                <a:rPr lang="zh-CN" altLang="en-US" sz="800" dirty="0"/>
                <a:t>等待休息  </a:t>
              </a:r>
              <a:r>
                <a:rPr lang="en-US" altLang="zh-CN" sz="800" dirty="0" err="1"/>
                <a:t>ReadyClosWin</a:t>
              </a:r>
              <a:r>
                <a:rPr lang="zh-CN" altLang="en-US" sz="800" dirty="0"/>
                <a:t>等待关闭*</a:t>
              </a:r>
              <a:r>
                <a:rPr lang="en-US" altLang="zh-CN" sz="800" dirty="0"/>
                <a:t>/</a:t>
              </a:r>
              <a:endParaRPr lang="zh-CN" altLang="en-US" sz="800" dirty="0"/>
            </a:p>
            <a:p>
              <a:r>
                <a:rPr lang="en-US" altLang="zh-CN" sz="800" dirty="0" err="1"/>
                <a:t>int</a:t>
              </a:r>
              <a:r>
                <a:rPr lang="en-US" altLang="zh-CN" sz="800" dirty="0"/>
                <a:t>  </a:t>
              </a:r>
              <a:r>
                <a:rPr lang="en-US" altLang="zh-CN" sz="800" dirty="0" err="1"/>
                <a:t>SerNum</a:t>
              </a:r>
              <a:r>
                <a:rPr lang="en-US" altLang="zh-CN" sz="800" dirty="0"/>
                <a:t>;//</a:t>
              </a:r>
              <a:r>
                <a:rPr lang="zh-CN" altLang="en-US" sz="800" dirty="0"/>
                <a:t>服务的号码 </a:t>
              </a:r>
            </a:p>
            <a:p>
              <a:r>
                <a:rPr lang="en-US" altLang="zh-CN" sz="800" dirty="0"/>
                <a:t>long </a:t>
              </a:r>
              <a:r>
                <a:rPr lang="en-US" altLang="zh-CN" sz="800" dirty="0" err="1"/>
                <a:t>SerTime</a:t>
              </a:r>
              <a:r>
                <a:rPr lang="en-US" altLang="zh-CN" sz="800" dirty="0"/>
                <a:t>;//</a:t>
              </a:r>
              <a:r>
                <a:rPr lang="zh-CN" altLang="en-US" sz="800" dirty="0"/>
                <a:t>本次服务结束时间</a:t>
              </a:r>
            </a:p>
            <a:p>
              <a:r>
                <a:rPr lang="en-US" altLang="zh-CN" sz="800" dirty="0"/>
                <a:t>/*</a:t>
              </a:r>
              <a:endParaRPr lang="zh-CN" altLang="en-US" sz="800" dirty="0"/>
            </a:p>
            <a:p>
              <a:r>
                <a:rPr lang="en-US" altLang="zh-CN" sz="800" dirty="0"/>
                <a:t>z</a:t>
              </a:r>
            </a:p>
            <a:p>
              <a:r>
                <a:rPr lang="zh-CN" altLang="en-US" sz="800" dirty="0"/>
                <a:t>*</a:t>
              </a:r>
              <a:r>
                <a:rPr lang="en-US" altLang="zh-CN" sz="800" dirty="0"/>
                <a:t>/</a:t>
              </a:r>
              <a:endParaRPr lang="zh-CN" altLang="en-US" sz="800" dirty="0"/>
            </a:p>
            <a:p>
              <a:r>
                <a:rPr lang="en-US" altLang="zh-CN" sz="800" dirty="0"/>
                <a:t>long </a:t>
              </a:r>
              <a:r>
                <a:rPr lang="en-US" altLang="zh-CN" sz="800" dirty="0" err="1"/>
                <a:t>RestTime</a:t>
              </a:r>
              <a:r>
                <a:rPr lang="en-US" altLang="zh-CN" sz="800" dirty="0"/>
                <a:t>;//</a:t>
              </a:r>
              <a:r>
                <a:rPr lang="zh-CN" altLang="en-US" sz="800" dirty="0"/>
                <a:t>本次休息结束时间</a:t>
              </a:r>
            </a:p>
            <a:p>
              <a:r>
                <a:rPr lang="en-US" altLang="zh-CN" sz="800" dirty="0"/>
                <a:t>long </a:t>
              </a:r>
              <a:r>
                <a:rPr lang="en-US" altLang="zh-CN" sz="800" dirty="0" err="1"/>
                <a:t>TotalSer</a:t>
              </a:r>
              <a:r>
                <a:rPr lang="en-US" altLang="zh-CN" sz="800" dirty="0"/>
                <a:t>;//</a:t>
              </a:r>
              <a:r>
                <a:rPr lang="zh-CN" altLang="en-US" sz="800" dirty="0"/>
                <a:t>总共服务人数</a:t>
              </a:r>
            </a:p>
            <a:p>
              <a:r>
                <a:rPr lang="en-US" altLang="zh-CN" sz="800" dirty="0"/>
                <a:t>long </a:t>
              </a:r>
              <a:r>
                <a:rPr lang="en-US" altLang="zh-CN" sz="800" dirty="0" err="1"/>
                <a:t>TotalTime</a:t>
              </a:r>
              <a:r>
                <a:rPr lang="en-US" altLang="zh-CN" sz="800" dirty="0"/>
                <a:t>;//</a:t>
              </a:r>
              <a:r>
                <a:rPr lang="zh-CN" altLang="en-US" sz="800" dirty="0"/>
                <a:t>总共服务时间</a:t>
              </a:r>
            </a:p>
            <a:p>
              <a:r>
                <a:rPr lang="en-US" altLang="zh-CN" sz="800" dirty="0" err="1"/>
                <a:t>int</a:t>
              </a:r>
              <a:r>
                <a:rPr lang="zh-CN" altLang="en-US" sz="800" dirty="0"/>
                <a:t>  </a:t>
              </a:r>
              <a:r>
                <a:rPr lang="en-US" altLang="zh-CN" sz="800" dirty="0" err="1"/>
                <a:t>WaitNum</a:t>
              </a:r>
              <a:r>
                <a:rPr lang="en-US" altLang="zh-CN" sz="800" dirty="0"/>
                <a:t>;//</a:t>
              </a:r>
              <a:r>
                <a:rPr lang="zh-CN" altLang="en-US" sz="800" dirty="0"/>
                <a:t>记录当前安检口排队乘客数量</a:t>
              </a:r>
            </a:p>
            <a:p>
              <a:r>
                <a:rPr lang="en-US" altLang="zh-CN" sz="800" dirty="0"/>
                <a:t>char type;//</a:t>
              </a:r>
              <a:r>
                <a:rPr lang="zh-CN" altLang="en-US" sz="800" dirty="0"/>
                <a:t>窗口类型</a:t>
              </a:r>
              <a:r>
                <a:rPr lang="en-US" altLang="zh-CN" sz="800" dirty="0"/>
                <a:t>:V-VIP</a:t>
              </a:r>
              <a:r>
                <a:rPr lang="zh-CN" altLang="en-US" sz="800" dirty="0"/>
                <a:t>窗口，</a:t>
              </a:r>
              <a:r>
                <a:rPr lang="en-US" altLang="zh-CN" sz="800" dirty="0"/>
                <a:t>O-</a:t>
              </a:r>
              <a:r>
                <a:rPr lang="zh-CN" altLang="en-US" sz="800" dirty="0"/>
                <a:t>普通窗口</a:t>
              </a:r>
            </a:p>
            <a:p>
              <a:r>
                <a:rPr lang="en-US" altLang="zh-CN" sz="800" dirty="0"/>
                <a:t>Passenger *</a:t>
              </a:r>
              <a:r>
                <a:rPr lang="en-US" altLang="zh-CN" sz="800" dirty="0" err="1"/>
                <a:t>NowPas</a:t>
              </a:r>
              <a:r>
                <a:rPr lang="en-US" altLang="zh-CN" sz="800" dirty="0"/>
                <a:t>;//</a:t>
              </a:r>
              <a:r>
                <a:rPr lang="zh-CN" altLang="en-US" sz="800" dirty="0"/>
                <a:t>指向被安检乘客指针</a:t>
              </a:r>
            </a:p>
            <a:p>
              <a:r>
                <a:rPr lang="en-US" altLang="zh-CN" sz="800" dirty="0"/>
                <a:t>Passenger *</a:t>
              </a:r>
              <a:r>
                <a:rPr lang="en-US" altLang="zh-CN" sz="800" dirty="0" err="1"/>
                <a:t>WinHead</a:t>
              </a:r>
              <a:r>
                <a:rPr lang="en-US" altLang="zh-CN" sz="800" dirty="0"/>
                <a:t>;//</a:t>
              </a:r>
              <a:r>
                <a:rPr lang="zh-CN" altLang="en-US" sz="800" dirty="0"/>
                <a:t>窗口队列头指针</a:t>
              </a:r>
            </a:p>
            <a:p>
              <a:r>
                <a:rPr lang="en-US" altLang="zh-CN" sz="800" dirty="0"/>
                <a:t>Passenger *</a:t>
              </a:r>
              <a:r>
                <a:rPr lang="en-US" altLang="zh-CN" sz="800" dirty="0" err="1"/>
                <a:t>WinTail</a:t>
              </a:r>
              <a:r>
                <a:rPr lang="en-US" altLang="zh-CN" sz="800" dirty="0"/>
                <a:t>;//</a:t>
              </a:r>
              <a:r>
                <a:rPr lang="zh-CN" altLang="en-US" sz="800" dirty="0"/>
                <a:t>窗口队列尾指针</a:t>
              </a:r>
            </a:p>
            <a:p>
              <a:r>
                <a:rPr lang="en-US" altLang="zh-CN" sz="800" dirty="0"/>
                <a:t>}Window;//</a:t>
              </a:r>
              <a:r>
                <a:rPr lang="zh-CN" altLang="en-US" sz="800" dirty="0"/>
                <a:t>窗口结构</a:t>
              </a:r>
              <a:endParaRPr lang="zh-HK" altLang="zh-HK" sz="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41578" y="5975501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window.h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-19260" y="2746709"/>
            <a:ext cx="2068450" cy="1976113"/>
          </a:xfrm>
          <a:prstGeom prst="ellipse">
            <a:avLst/>
          </a:prstGeom>
          <a:solidFill>
            <a:srgbClr val="0174AB"/>
          </a:solidFill>
          <a:ln>
            <a:solidFill>
              <a:srgbClr val="0174A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.h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40848" y="839339"/>
            <a:ext cx="4283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typedef</a:t>
            </a:r>
            <a:r>
              <a:rPr lang="en-US" altLang="zh-CN" sz="900" dirty="0"/>
              <a:t> </a:t>
            </a:r>
            <a:r>
              <a:rPr lang="en-US" altLang="zh-CN" sz="900" dirty="0" err="1"/>
              <a:t>struct</a:t>
            </a:r>
            <a:r>
              <a:rPr lang="en-US" altLang="zh-CN" sz="900" dirty="0"/>
              <a:t> entry</a:t>
            </a:r>
          </a:p>
          <a:p>
            <a:r>
              <a:rPr lang="en-US" altLang="zh-CN" sz="900" dirty="0"/>
              <a:t>{</a:t>
            </a:r>
          </a:p>
          <a:p>
            <a:r>
              <a:rPr lang="en-US" altLang="zh-CN" sz="900" dirty="0"/>
              <a:t>	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 no; //</a:t>
            </a:r>
            <a:r>
              <a:rPr lang="zh-CN" altLang="en-US" sz="900" dirty="0"/>
              <a:t>事件序号</a:t>
            </a:r>
          </a:p>
          <a:p>
            <a:r>
              <a:rPr lang="zh-CN" altLang="en-US" sz="900" dirty="0"/>
              <a:t>	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 sec;//</a:t>
            </a:r>
            <a:r>
              <a:rPr lang="zh-CN" altLang="en-US" sz="900" dirty="0"/>
              <a:t>事件发生时间间隔</a:t>
            </a:r>
          </a:p>
          <a:p>
            <a:r>
              <a:rPr lang="zh-CN" altLang="en-US" sz="900" dirty="0"/>
              <a:t>	</a:t>
            </a:r>
            <a:r>
              <a:rPr lang="en-US" altLang="zh-CN" sz="900" dirty="0"/>
              <a:t>char type;//</a:t>
            </a:r>
            <a:r>
              <a:rPr lang="zh-CN" altLang="en-US" sz="900" dirty="0"/>
              <a:t>事件类型：</a:t>
            </a:r>
            <a:r>
              <a:rPr lang="en-US" altLang="zh-CN" sz="900" dirty="0"/>
              <a:t>C-</a:t>
            </a:r>
            <a:r>
              <a:rPr lang="zh-CN" altLang="en-US" sz="900" dirty="0"/>
              <a:t>乘客到达，</a:t>
            </a:r>
            <a:r>
              <a:rPr lang="en-US" altLang="zh-CN" sz="900" dirty="0"/>
              <a:t>V-VIP</a:t>
            </a:r>
            <a:r>
              <a:rPr lang="zh-CN" altLang="en-US" sz="900" dirty="0"/>
              <a:t>乘客到达，</a:t>
            </a:r>
            <a:r>
              <a:rPr lang="en-US" altLang="zh-CN" sz="900" dirty="0"/>
              <a:t>X-</a:t>
            </a:r>
            <a:r>
              <a:rPr lang="zh-CN" altLang="en-US" sz="900" dirty="0"/>
              <a:t>安检口申请暂停，</a:t>
            </a:r>
            <a:r>
              <a:rPr lang="en-US" altLang="zh-CN" sz="900" dirty="0"/>
              <a:t>Q-</a:t>
            </a:r>
            <a:r>
              <a:rPr lang="zh-CN" altLang="en-US" sz="900" dirty="0"/>
              <a:t>下班；</a:t>
            </a:r>
          </a:p>
          <a:p>
            <a:r>
              <a:rPr lang="zh-CN" altLang="en-US" sz="900" dirty="0"/>
              <a:t>	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 mans; //</a:t>
            </a:r>
            <a:r>
              <a:rPr lang="zh-CN" altLang="en-US" sz="900" dirty="0"/>
              <a:t>事件属性</a:t>
            </a:r>
            <a:r>
              <a:rPr lang="en-US" altLang="zh-CN" sz="900" dirty="0"/>
              <a:t>1-</a:t>
            </a:r>
            <a:r>
              <a:rPr lang="zh-CN" altLang="en-US" sz="900" dirty="0"/>
              <a:t>到达人数</a:t>
            </a:r>
          </a:p>
          <a:p>
            <a:r>
              <a:rPr lang="zh-CN" altLang="en-US" sz="900" dirty="0"/>
              <a:t>	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 check; //</a:t>
            </a:r>
            <a:r>
              <a:rPr lang="zh-CN" altLang="en-US" sz="900" dirty="0"/>
              <a:t>事件属性</a:t>
            </a:r>
            <a:r>
              <a:rPr lang="en-US" altLang="zh-CN" sz="900" dirty="0"/>
              <a:t>2-</a:t>
            </a:r>
            <a:r>
              <a:rPr lang="zh-CN" altLang="en-US" sz="900" dirty="0"/>
              <a:t>申请休息的安检口编号 </a:t>
            </a:r>
          </a:p>
          <a:p>
            <a:r>
              <a:rPr lang="zh-CN" altLang="en-US" sz="900" dirty="0"/>
              <a:t>	</a:t>
            </a:r>
            <a:r>
              <a:rPr lang="en-US" altLang="zh-CN" sz="900" dirty="0" err="1"/>
              <a:t>int</a:t>
            </a:r>
            <a:r>
              <a:rPr lang="en-US" altLang="zh-CN" sz="900" dirty="0"/>
              <a:t>  </a:t>
            </a:r>
            <a:r>
              <a:rPr lang="en-US" altLang="zh-CN" sz="900" dirty="0" err="1"/>
              <a:t>ev_valid</a:t>
            </a:r>
            <a:r>
              <a:rPr lang="en-US" altLang="zh-CN" sz="900" dirty="0"/>
              <a:t>; //</a:t>
            </a:r>
            <a:r>
              <a:rPr lang="zh-CN" altLang="en-US" sz="900" dirty="0"/>
              <a:t>事件是否被读取</a:t>
            </a:r>
          </a:p>
          <a:p>
            <a:r>
              <a:rPr lang="en-US" altLang="zh-CN" sz="900" dirty="0"/>
              <a:t>}entry;</a:t>
            </a:r>
            <a:endParaRPr lang="zh-CN" altLang="en-US" sz="9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295572" y="91922"/>
            <a:ext cx="5949797" cy="391708"/>
            <a:chOff x="1295573" y="93911"/>
            <a:chExt cx="5949797" cy="391708"/>
          </a:xfrm>
        </p:grpSpPr>
        <p:sp>
          <p:nvSpPr>
            <p:cNvPr id="32" name="矩形 31"/>
            <p:cNvSpPr/>
            <p:nvPr/>
          </p:nvSpPr>
          <p:spPr>
            <a:xfrm>
              <a:off x="1310539" y="97061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95573" y="109430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83165" y="1125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39363" y="1027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4860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模块介绍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9260" y="-1769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296295" y="77107"/>
            <a:ext cx="5949074" cy="406523"/>
            <a:chOff x="1296296" y="79096"/>
            <a:chExt cx="5949074" cy="406523"/>
          </a:xfrm>
        </p:grpSpPr>
        <p:sp>
          <p:nvSpPr>
            <p:cNvPr id="40" name="矩形 39"/>
            <p:cNvSpPr/>
            <p:nvPr/>
          </p:nvSpPr>
          <p:spPr>
            <a:xfrm>
              <a:off x="2935049" y="81368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96296" y="79096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73877" y="8454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39363" y="1027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932770" y="2063735"/>
            <a:ext cx="3321364" cy="3293102"/>
            <a:chOff x="2939653" y="2055320"/>
            <a:chExt cx="3321364" cy="3293102"/>
          </a:xfrm>
        </p:grpSpPr>
        <p:sp>
          <p:nvSpPr>
            <p:cNvPr id="67" name="饼形 66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饼形 67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饼形 68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饼形 69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2800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ain</a:t>
              </a:r>
              <a:endParaRPr lang="zh-HK" altLang="en-US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221864" y="2709049"/>
              <a:ext cx="769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maintain</a:t>
              </a:r>
              <a:endParaRPr lang="zh-HK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94934" y="1879069"/>
            <a:ext cx="2246643" cy="727684"/>
            <a:chOff x="435496" y="1542118"/>
            <a:chExt cx="2246643" cy="727684"/>
          </a:xfrm>
        </p:grpSpPr>
        <p:sp>
          <p:nvSpPr>
            <p:cNvPr id="77" name="矩形 76"/>
            <p:cNvSpPr/>
            <p:nvPr/>
          </p:nvSpPr>
          <p:spPr>
            <a:xfrm>
              <a:off x="435496" y="1931248"/>
              <a:ext cx="22466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初始化窗口</a:t>
              </a:r>
              <a:endPara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HK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InitWin</a:t>
              </a:r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5023109" y="2652919"/>
            <a:ext cx="76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072345" y="4271839"/>
            <a:ext cx="76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280400" y="4191145"/>
            <a:ext cx="76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39441" y="3977137"/>
            <a:ext cx="2589289" cy="2127828"/>
            <a:chOff x="421215" y="1542118"/>
            <a:chExt cx="2246643" cy="1930976"/>
          </a:xfrm>
        </p:grpSpPr>
        <p:sp>
          <p:nvSpPr>
            <p:cNvPr id="105" name="矩形 104"/>
            <p:cNvSpPr/>
            <p:nvPr/>
          </p:nvSpPr>
          <p:spPr>
            <a:xfrm>
              <a:off x="421215" y="1903434"/>
              <a:ext cx="22466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开始机场运行前的所有准备步骤。如：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配置文件的更新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窗口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的生成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乘客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缓冲区的建立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随机事件的生成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35496" y="1542118"/>
              <a:ext cx="2171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SetAndBegin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532293" y="1776425"/>
            <a:ext cx="2246643" cy="3716081"/>
            <a:chOff x="421215" y="1542118"/>
            <a:chExt cx="2246643" cy="3716081"/>
          </a:xfrm>
        </p:grpSpPr>
        <p:sp>
          <p:nvSpPr>
            <p:cNvPr id="109" name="矩形 108"/>
            <p:cNvSpPr/>
            <p:nvPr/>
          </p:nvSpPr>
          <p:spPr>
            <a:xfrm>
              <a:off x="421215" y="1903434"/>
              <a:ext cx="2246643" cy="3354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主函数，当机场在工作状态时循环执行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/>
                <a:t>while (</a:t>
              </a:r>
              <a:r>
                <a:rPr lang="en-US" altLang="zh-CN" dirty="0" err="1"/>
                <a:t>AirportState</a:t>
              </a:r>
              <a:r>
                <a:rPr lang="en-US" altLang="zh-CN" dirty="0"/>
                <a:t>!=</a:t>
              </a:r>
              <a:r>
                <a:rPr lang="en-US" altLang="zh-CN" dirty="0" err="1"/>
                <a:t>OffWork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{</a:t>
              </a:r>
            </a:p>
            <a:p>
              <a:r>
                <a:rPr lang="en-US" altLang="zh-CN" dirty="0" err="1"/>
                <a:t>AirportOnServe</a:t>
              </a:r>
              <a:r>
                <a:rPr lang="en-US" altLang="zh-CN" dirty="0"/>
                <a:t>();</a:t>
              </a:r>
            </a:p>
            <a:p>
              <a:r>
                <a:rPr lang="en-US" altLang="zh-CN" dirty="0" err="1"/>
                <a:t>StateTrans</a:t>
              </a:r>
              <a:r>
                <a:rPr lang="en-US" altLang="zh-CN" dirty="0"/>
                <a:t>(&amp;</a:t>
              </a:r>
              <a:r>
                <a:rPr lang="en-US" altLang="zh-CN" dirty="0" err="1"/>
                <a:t>thisEvent</a:t>
              </a:r>
              <a:r>
                <a:rPr lang="en-US" altLang="zh-CN" dirty="0"/>
                <a:t>);</a:t>
              </a:r>
            </a:p>
            <a:p>
              <a:r>
                <a:rPr lang="en-US" altLang="zh-CN" dirty="0" err="1"/>
                <a:t>StatusOutputCmd</a:t>
              </a:r>
              <a:r>
                <a:rPr lang="en-US" altLang="zh-CN" dirty="0"/>
                <a:t>();</a:t>
              </a:r>
            </a:p>
            <a:p>
              <a:r>
                <a:rPr lang="en-US" altLang="zh-CN" dirty="0" err="1" smtClean="0"/>
                <a:t>StatusOutputFile</a:t>
              </a:r>
              <a:r>
                <a:rPr lang="en-US" altLang="zh-CN" dirty="0"/>
                <a:t>();</a:t>
              </a:r>
            </a:p>
            <a:p>
              <a:r>
                <a:rPr lang="en-US" altLang="zh-CN" dirty="0"/>
                <a:t>}</a:t>
              </a:r>
              <a:endPara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main()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1635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9260" y="-1769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296295" y="77107"/>
            <a:ext cx="5949074" cy="406523"/>
            <a:chOff x="1296296" y="79096"/>
            <a:chExt cx="5949074" cy="406523"/>
          </a:xfrm>
        </p:grpSpPr>
        <p:sp>
          <p:nvSpPr>
            <p:cNvPr id="40" name="矩形 39"/>
            <p:cNvSpPr/>
            <p:nvPr/>
          </p:nvSpPr>
          <p:spPr>
            <a:xfrm>
              <a:off x="2935049" y="81368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96296" y="79096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73877" y="8454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39363" y="1027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932770" y="2063735"/>
            <a:ext cx="3321364" cy="3293102"/>
            <a:chOff x="2939653" y="2055320"/>
            <a:chExt cx="3321364" cy="3293102"/>
          </a:xfrm>
        </p:grpSpPr>
        <p:sp>
          <p:nvSpPr>
            <p:cNvPr id="67" name="饼形 66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饼形 67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饼形 68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饼形 69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solidFill>
              <a:srgbClr val="0174AB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ain</a:t>
              </a:r>
              <a:endParaRPr lang="zh-HK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221864" y="2709049"/>
              <a:ext cx="769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maintain</a:t>
              </a:r>
              <a:endParaRPr lang="zh-HK" altLang="en-US" sz="16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5177372" y="2785853"/>
            <a:ext cx="76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072345" y="4271839"/>
            <a:ext cx="76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280400" y="4191145"/>
            <a:ext cx="76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514321" y="1564789"/>
            <a:ext cx="2246643" cy="4885631"/>
            <a:chOff x="421215" y="1542118"/>
            <a:chExt cx="2246643" cy="4885631"/>
          </a:xfrm>
        </p:grpSpPr>
        <p:sp>
          <p:nvSpPr>
            <p:cNvPr id="109" name="矩形 108"/>
            <p:cNvSpPr/>
            <p:nvPr/>
          </p:nvSpPr>
          <p:spPr>
            <a:xfrm>
              <a:off x="421215" y="1903434"/>
              <a:ext cx="2246643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err="1" smtClean="0"/>
                <a:t>int</a:t>
              </a:r>
              <a:r>
                <a:rPr lang="en-US" altLang="zh-CN" sz="1200" dirty="0" smtClean="0"/>
                <a:t> </a:t>
              </a:r>
              <a:r>
                <a:rPr lang="en-US" altLang="zh-CN" sz="1200" dirty="0" err="1"/>
                <a:t>NumOfWin</a:t>
              </a:r>
              <a:r>
                <a:rPr lang="en-US" altLang="zh-CN" sz="1200" dirty="0"/>
                <a:t>;//1.</a:t>
              </a:r>
              <a:r>
                <a:rPr lang="zh-CN" altLang="en-US" sz="1200" dirty="0"/>
                <a:t>普通安检口数目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NumOfVIPWin</a:t>
              </a:r>
              <a:r>
                <a:rPr lang="en-US" altLang="zh-CN" sz="1200" dirty="0"/>
                <a:t>;//2.VIP</a:t>
              </a:r>
              <a:r>
                <a:rPr lang="zh-CN" altLang="en-US" sz="1200" dirty="0"/>
                <a:t>安检口数目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MinCheck</a:t>
              </a:r>
              <a:r>
                <a:rPr lang="en-US" altLang="zh-CN" sz="1200" dirty="0"/>
                <a:t>;//3.</a:t>
              </a:r>
              <a:r>
                <a:rPr lang="zh-CN" altLang="en-US" sz="1200" dirty="0"/>
                <a:t>最少开放安检口数量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MaxCustCheck</a:t>
              </a:r>
              <a:r>
                <a:rPr lang="en-US" altLang="zh-CN" sz="1200" dirty="0"/>
                <a:t>;//4.</a:t>
              </a:r>
              <a:r>
                <a:rPr lang="zh-CN" altLang="en-US" sz="1200" dirty="0"/>
                <a:t>安检口队伍最大长度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MinRestSec</a:t>
              </a:r>
              <a:r>
                <a:rPr lang="en-US" altLang="zh-CN" sz="1200" dirty="0"/>
                <a:t>;//5.</a:t>
              </a:r>
              <a:r>
                <a:rPr lang="zh-CN" altLang="en-US" sz="1200" dirty="0"/>
                <a:t>安检口最小休息时长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MaxRestSec</a:t>
              </a:r>
              <a:r>
                <a:rPr lang="en-US" altLang="zh-CN" sz="1200" dirty="0"/>
                <a:t>;//6.</a:t>
              </a:r>
              <a:r>
                <a:rPr lang="zh-CN" altLang="en-US" sz="1200" dirty="0"/>
                <a:t>安检口最大休息时长</a:t>
              </a:r>
            </a:p>
            <a:p>
              <a:r>
                <a:rPr lang="zh-CN" altLang="en-US" sz="1200" dirty="0"/>
                <a:t> </a:t>
              </a:r>
              <a:r>
                <a:rPr lang="en-US" altLang="zh-CN" sz="1200" dirty="0" err="1"/>
                <a:t>int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MaxSec</a:t>
              </a:r>
              <a:r>
                <a:rPr lang="en-US" altLang="zh-CN" sz="1200" dirty="0"/>
                <a:t>;//7.</a:t>
              </a:r>
              <a:r>
                <a:rPr lang="zh-CN" altLang="en-US" sz="1200" dirty="0"/>
                <a:t>安检口最大安检时长 单位是秒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MinSec</a:t>
              </a:r>
              <a:r>
                <a:rPr lang="en-US" altLang="zh-CN" sz="1200" dirty="0"/>
                <a:t>;//8.</a:t>
              </a:r>
              <a:r>
                <a:rPr lang="zh-CN" altLang="en-US" sz="1200" dirty="0"/>
                <a:t>安检口最小安检时长 单位是秒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MaxCustSingleLine</a:t>
              </a:r>
              <a:r>
                <a:rPr lang="en-US" altLang="zh-CN" sz="1200" dirty="0"/>
                <a:t>;//9.</a:t>
              </a:r>
              <a:r>
                <a:rPr lang="zh-CN" altLang="en-US" sz="1200" dirty="0"/>
                <a:t>缓冲区单队列最大乘客数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MaxLines</a:t>
              </a:r>
              <a:r>
                <a:rPr lang="en-US" altLang="zh-CN" sz="1200" dirty="0"/>
                <a:t>;//10.</a:t>
              </a:r>
              <a:r>
                <a:rPr lang="zh-CN" altLang="en-US" sz="1200" dirty="0"/>
                <a:t>蛇形缓冲区最多由</a:t>
              </a:r>
              <a:r>
                <a:rPr lang="en-US" altLang="zh-CN" sz="1200" dirty="0" err="1"/>
                <a:t>MaxLines</a:t>
              </a:r>
              <a:r>
                <a:rPr lang="zh-CN" altLang="en-US" sz="1200" dirty="0"/>
                <a:t>个直队组成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MaxSeqLen</a:t>
              </a:r>
              <a:r>
                <a:rPr lang="en-US" altLang="zh-CN" sz="1200" dirty="0"/>
                <a:t>;//11.</a:t>
              </a:r>
              <a:r>
                <a:rPr lang="zh-CN" altLang="en-US" sz="1200" dirty="0"/>
                <a:t>最大允许等待长度</a:t>
              </a:r>
            </a:p>
            <a:p>
              <a:r>
                <a:rPr lang="en-US" altLang="zh-CN" sz="1200" dirty="0"/>
                <a:t> </a:t>
              </a:r>
              <a:r>
                <a:rPr lang="en-US" altLang="zh-CN" sz="1200" dirty="0" err="1"/>
                <a:t>int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EasySeqLen</a:t>
              </a:r>
              <a:r>
                <a:rPr lang="en-US" altLang="zh-CN" sz="1200" dirty="0"/>
                <a:t>;//12.</a:t>
              </a:r>
              <a:r>
                <a:rPr lang="zh-CN" altLang="en-US" sz="1200" dirty="0"/>
                <a:t>短期等待长度</a:t>
              </a:r>
              <a:endParaRPr lang="zh-HK" altLang="zh-HK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MainPara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6605137" y="2517409"/>
            <a:ext cx="2246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或（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y/n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）选择是否修改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选择修改后输入序号进入修改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修改完毕</a:t>
            </a:r>
            <a:endParaRPr lang="en-US" altLang="zh-CN" sz="16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打印所有配置</a:t>
            </a:r>
            <a:endParaRPr lang="zh-HK" altLang="zh-HK" sz="16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3897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9260" y="-17691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1296295" y="77107"/>
            <a:ext cx="5949074" cy="406523"/>
            <a:chOff x="1296296" y="79096"/>
            <a:chExt cx="5949074" cy="406523"/>
          </a:xfrm>
        </p:grpSpPr>
        <p:sp>
          <p:nvSpPr>
            <p:cNvPr id="40" name="矩形 39"/>
            <p:cNvSpPr/>
            <p:nvPr/>
          </p:nvSpPr>
          <p:spPr>
            <a:xfrm>
              <a:off x="2935049" y="81368"/>
              <a:ext cx="1237387" cy="356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96296" y="79096"/>
              <a:ext cx="125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系统框架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973877" y="8454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模块介绍</a:t>
              </a:r>
              <a:endParaRPr lang="zh-HK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39363" y="1027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核心算法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879871" y="10718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小组特色</a:t>
              </a:r>
              <a:endParaRPr lang="zh-HK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774250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313614" y="9391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53133" y="122588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245370" y="115731"/>
              <a:ext cx="0" cy="36303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2932770" y="2063735"/>
            <a:ext cx="3321364" cy="3293102"/>
            <a:chOff x="2939653" y="2055320"/>
            <a:chExt cx="3321364" cy="3293102"/>
          </a:xfrm>
        </p:grpSpPr>
        <p:sp>
          <p:nvSpPr>
            <p:cNvPr id="67" name="饼形 66"/>
            <p:cNvSpPr/>
            <p:nvPr/>
          </p:nvSpPr>
          <p:spPr>
            <a:xfrm>
              <a:off x="3093899" y="2181306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饼形 67"/>
            <p:cNvSpPr/>
            <p:nvPr/>
          </p:nvSpPr>
          <p:spPr>
            <a:xfrm flipV="1">
              <a:off x="3093899" y="2055634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饼形 68"/>
            <p:cNvSpPr/>
            <p:nvPr/>
          </p:nvSpPr>
          <p:spPr>
            <a:xfrm flipH="1">
              <a:off x="2939653" y="2180992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饼形 69"/>
            <p:cNvSpPr/>
            <p:nvPr/>
          </p:nvSpPr>
          <p:spPr>
            <a:xfrm flipH="1" flipV="1">
              <a:off x="2939653" y="2055320"/>
              <a:ext cx="3167118" cy="3167116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775288" y="2867300"/>
              <a:ext cx="1650092" cy="1650092"/>
            </a:xfrm>
            <a:prstGeom prst="ellipse">
              <a:avLst/>
            </a:prstGeom>
            <a:solidFill>
              <a:srgbClr val="0174AB"/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ain</a:t>
              </a:r>
              <a:endParaRPr lang="zh-HK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221864" y="2709049"/>
              <a:ext cx="7692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maintain</a:t>
              </a:r>
              <a:endParaRPr lang="zh-HK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94934" y="1879069"/>
            <a:ext cx="2246643" cy="1220127"/>
            <a:chOff x="435496" y="1542118"/>
            <a:chExt cx="2246643" cy="1220127"/>
          </a:xfrm>
        </p:grpSpPr>
        <p:sp>
          <p:nvSpPr>
            <p:cNvPr id="77" name="矩形 76"/>
            <p:cNvSpPr/>
            <p:nvPr/>
          </p:nvSpPr>
          <p:spPr>
            <a:xfrm>
              <a:off x="435496" y="1931248"/>
              <a:ext cx="22466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600" dirty="0" err="1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Box_Muller</a:t>
              </a:r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算法产生高斯分布的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随机数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取值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范围在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[0,1]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之间。</a:t>
              </a:r>
              <a:endPara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 random()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5111708" y="2765380"/>
            <a:ext cx="79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6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endParaRPr lang="zh-HK" altLang="en-US" sz="1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072345" y="4271839"/>
            <a:ext cx="76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280400" y="4191145"/>
            <a:ext cx="76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HK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357462" y="3588007"/>
            <a:ext cx="2246643" cy="2915861"/>
            <a:chOff x="421215" y="1542118"/>
            <a:chExt cx="2246643" cy="2915861"/>
          </a:xfrm>
        </p:grpSpPr>
        <p:sp>
          <p:nvSpPr>
            <p:cNvPr id="105" name="矩形 104"/>
            <p:cNvSpPr/>
            <p:nvPr/>
          </p:nvSpPr>
          <p:spPr>
            <a:xfrm>
              <a:off x="421215" y="1903434"/>
              <a:ext cx="224664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altLang="zh-CN" sz="160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随机事件文件的生成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用户输入随机事件的个数，随机生成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’G’-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普通用户到达事件，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’V’-</a:t>
              </a:r>
              <a:r>
                <a:rPr lang="en-US" altLang="zh-CN" sz="1600" dirty="0" err="1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vip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用户到达事件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,’X’-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普通窗口关闭事件，以及在最后插入机场关闭事件。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乘客到达事件中的人数由正态分布算法确定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35496" y="15421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MainInput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408380" y="2588376"/>
            <a:ext cx="2831468" cy="1973231"/>
            <a:chOff x="421215" y="1542118"/>
            <a:chExt cx="2246643" cy="1766630"/>
          </a:xfrm>
        </p:grpSpPr>
        <p:sp>
          <p:nvSpPr>
            <p:cNvPr id="109" name="矩形 108"/>
            <p:cNvSpPr/>
            <p:nvPr/>
          </p:nvSpPr>
          <p:spPr>
            <a:xfrm>
              <a:off x="421215" y="1903434"/>
              <a:ext cx="2246643" cy="1405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endParaRPr lang="en-US" altLang="zh-HK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在机场</a:t>
              </a:r>
              <a:r>
                <a:rPr lang="en-US" altLang="zh-CN" sz="1600" dirty="0" err="1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OnServe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的状态下</a:t>
              </a:r>
              <a:endParaRPr lang="en-US" altLang="zh-CN" sz="16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time()</a:t>
              </a:r>
              <a:r>
                <a:rPr lang="zh-CN" altLang="en-US" sz="16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函数读取当前时间和计算间隔时间，在时间满足间隔后读取下一个事件。</a:t>
              </a:r>
              <a:endParaRPr lang="en-US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just"/>
              <a:endParaRPr lang="zh-HK" altLang="zh-HK" sz="16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5496" y="1542118"/>
              <a:ext cx="2171700" cy="64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  <a:r>
                <a:rPr lang="en-US" altLang="zh-CN" b="1" dirty="0" err="1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AirportOnServe</a:t>
              </a:r>
              <a:r>
                <a:rPr lang="en-US" altLang="zh-CN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HK" altLang="en-US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540271" y="1898406"/>
              <a:ext cx="1355204" cy="45887"/>
            </a:xfrm>
            <a:prstGeom prst="rect">
              <a:avLst/>
            </a:prstGeom>
            <a:solidFill>
              <a:srgbClr val="01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9839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1026</Words>
  <Application>Microsoft Office PowerPoint</Application>
  <PresentationFormat>全屏显示(4:3)</PresentationFormat>
  <Paragraphs>225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新細明體</vt:lpstr>
      <vt:lpstr>宋体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 Dr</cp:lastModifiedBy>
  <cp:revision>145</cp:revision>
  <dcterms:created xsi:type="dcterms:W3CDTF">2015-02-19T23:46:49Z</dcterms:created>
  <dcterms:modified xsi:type="dcterms:W3CDTF">2017-05-24T17:51:27Z</dcterms:modified>
</cp:coreProperties>
</file>