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sldIdLst>
    <p:sldId id="256" r:id="rId2"/>
    <p:sldId id="257" r:id="rId3"/>
    <p:sldId id="306" r:id="rId4"/>
    <p:sldId id="291" r:id="rId5"/>
    <p:sldId id="268" r:id="rId6"/>
    <p:sldId id="334" r:id="rId7"/>
    <p:sldId id="308" r:id="rId8"/>
    <p:sldId id="258" r:id="rId9"/>
    <p:sldId id="328" r:id="rId10"/>
    <p:sldId id="326" r:id="rId11"/>
    <p:sldId id="329" r:id="rId12"/>
    <p:sldId id="330" r:id="rId13"/>
    <p:sldId id="327" r:id="rId14"/>
    <p:sldId id="309" r:id="rId15"/>
    <p:sldId id="280" r:id="rId16"/>
    <p:sldId id="275" r:id="rId17"/>
    <p:sldId id="285" r:id="rId18"/>
    <p:sldId id="287" r:id="rId19"/>
    <p:sldId id="276" r:id="rId20"/>
    <p:sldId id="286" r:id="rId21"/>
    <p:sldId id="277" r:id="rId22"/>
    <p:sldId id="289" r:id="rId23"/>
    <p:sldId id="288" r:id="rId24"/>
    <p:sldId id="324" r:id="rId25"/>
    <p:sldId id="310" r:id="rId26"/>
    <p:sldId id="339" r:id="rId27"/>
    <p:sldId id="290" r:id="rId28"/>
    <p:sldId id="269" r:id="rId29"/>
    <p:sldId id="282" r:id="rId30"/>
    <p:sldId id="267" r:id="rId31"/>
    <p:sldId id="335" r:id="rId32"/>
    <p:sldId id="336" r:id="rId33"/>
    <p:sldId id="337" r:id="rId34"/>
    <p:sldId id="338"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07" autoAdjust="0"/>
    <p:restoredTop sz="94660"/>
  </p:normalViewPr>
  <p:slideViewPr>
    <p:cSldViewPr snapToGrid="0">
      <p:cViewPr varScale="1">
        <p:scale>
          <a:sx n="90" d="100"/>
          <a:sy n="90" d="100"/>
        </p:scale>
        <p:origin x="66" y="35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A0899-C5E7-4EB7-9AE5-052642B8B8C1}" type="datetimeFigureOut">
              <a:rPr kumimoji="1" lang="ja-JP" altLang="en-US" smtClean="0"/>
              <a:t>2019/1/22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50CA3-AAE3-4E96-B3CA-A9A666FACD06}"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Visual Question</a:t>
            </a:r>
            <a:r>
              <a:rPr kumimoji="1" lang="en-US" altLang="ja-JP" baseline="0" dirty="0" smtClean="0"/>
              <a:t> Answering</a:t>
            </a:r>
            <a:r>
              <a:rPr kumimoji="1" lang="ja-JP" altLang="en-US" baseline="0" dirty="0" smtClean="0"/>
              <a:t>のための画像認識手法の考察と題しまして</a:t>
            </a:r>
            <a:endParaRPr kumimoji="1" lang="en-US" altLang="ja-JP" baseline="0" dirty="0" smtClean="0"/>
          </a:p>
          <a:p>
            <a:r>
              <a:rPr kumimoji="1" lang="ja-JP" altLang="en-US" baseline="0" dirty="0" smtClean="0"/>
              <a:t>ソフトウェアシステム研究グループの元山が発表します．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a:t>
            </a:fld>
            <a:endParaRPr kumimoji="1" lang="ja-JP" altLang="en-US"/>
          </a:p>
        </p:txBody>
      </p:sp>
    </p:spTree>
    <p:extLst>
      <p:ext uri="{BB962C8B-B14F-4D97-AF65-F5344CB8AC3E}">
        <p14:creationId xmlns:p14="http://schemas.microsoft.com/office/powerpoint/2010/main" val="61513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プーリング層</a:t>
            </a:r>
            <a:r>
              <a:rPr kumimoji="1" lang="en-US" altLang="ja-JP" dirty="0" smtClean="0"/>
              <a:t>:</a:t>
            </a:r>
            <a:r>
              <a:rPr kumimoji="1" lang="en-US" altLang="ja-JP" baseline="0" dirty="0" smtClean="0"/>
              <a:t> </a:t>
            </a:r>
            <a:r>
              <a:rPr kumimoji="1" lang="ja-JP" altLang="en-US" baseline="0" dirty="0" smtClean="0"/>
              <a:t>情報を圧縮 処理</a:t>
            </a:r>
            <a:endParaRPr kumimoji="1" lang="en-US" altLang="ja-JP" baseline="0" dirty="0" smtClean="0"/>
          </a:p>
          <a:p>
            <a:r>
              <a:rPr kumimoji="1" lang="ja-JP" altLang="en-US" baseline="0" dirty="0" smtClean="0"/>
              <a:t>代表的な</a:t>
            </a:r>
            <a:r>
              <a:rPr kumimoji="1" lang="en-US" altLang="ja-JP" baseline="0" dirty="0" smtClean="0"/>
              <a:t>max pooling: </a:t>
            </a:r>
            <a:r>
              <a:rPr kumimoji="1" lang="ja-JP" altLang="en-US" baseline="0" dirty="0" smtClean="0"/>
              <a:t>小領域に対して最大のものを選択</a:t>
            </a:r>
            <a:endParaRPr kumimoji="1" lang="en-US" altLang="ja-JP" baseline="0" dirty="0" smtClean="0"/>
          </a:p>
          <a:p>
            <a:r>
              <a:rPr kumimoji="1" lang="ja-JP" altLang="en-US" baseline="0" dirty="0" smtClean="0"/>
              <a:t>プーリング層では</a:t>
            </a:r>
            <a:endParaRPr kumimoji="1" lang="en-US" altLang="ja-JP" baseline="0" dirty="0" smtClean="0"/>
          </a:p>
          <a:p>
            <a:r>
              <a:rPr kumimoji="1" lang="ja-JP" altLang="en-US" baseline="0" dirty="0" smtClean="0"/>
              <a:t>・微小な位置変化に対して頑強</a:t>
            </a:r>
            <a:endParaRPr kumimoji="1" lang="en-US" altLang="ja-JP" baseline="0" dirty="0" smtClean="0"/>
          </a:p>
          <a:p>
            <a:r>
              <a:rPr kumimoji="1" lang="ja-JP" altLang="en-US" baseline="0" dirty="0" smtClean="0"/>
              <a:t>・計算コストを下げる</a:t>
            </a:r>
            <a:endParaRPr kumimoji="1" lang="en-US" altLang="ja-JP" baseline="0" dirty="0" smtClean="0"/>
          </a:p>
          <a:p>
            <a:r>
              <a:rPr kumimoji="1" lang="ja-JP" altLang="en-US" baseline="0" dirty="0" smtClean="0"/>
              <a:t>という効果がある</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13</a:t>
            </a:fld>
            <a:endParaRPr kumimoji="1" lang="ja-JP" altLang="en-US"/>
          </a:p>
        </p:txBody>
      </p:sp>
    </p:spTree>
    <p:extLst>
      <p:ext uri="{BB962C8B-B14F-4D97-AF65-F5344CB8AC3E}">
        <p14:creationId xmlns:p14="http://schemas.microsoft.com/office/powerpoint/2010/main" val="88841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今回の実験では</a:t>
            </a:r>
            <a:endParaRPr kumimoji="1" lang="en-US" altLang="ja-JP" dirty="0" smtClean="0"/>
          </a:p>
          <a:p>
            <a:r>
              <a:rPr kumimoji="1" lang="ja-JP" altLang="en-US" dirty="0" smtClean="0"/>
              <a:t>図形の識別能力の確認をするとともに，モデル，ハイパーパラメータの違いによる学習の影響について調べました．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15</a:t>
            </a:fld>
            <a:endParaRPr kumimoji="1" lang="ja-JP" altLang="en-US"/>
          </a:p>
        </p:txBody>
      </p:sp>
    </p:spTree>
    <p:extLst>
      <p:ext uri="{BB962C8B-B14F-4D97-AF65-F5344CB8AC3E}">
        <p14:creationId xmlns:p14="http://schemas.microsoft.com/office/powerpoint/2010/main" val="359120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・入力データはこのようになっています．</a:t>
            </a:r>
            <a:endParaRPr kumimoji="1" lang="en-US" altLang="ja-JP" dirty="0" smtClean="0"/>
          </a:p>
          <a:p>
            <a:r>
              <a:rPr kumimoji="1" lang="ja-JP" altLang="en-US" dirty="0" smtClean="0"/>
              <a:t>・丸，四角，三角の</a:t>
            </a:r>
            <a:r>
              <a:rPr kumimoji="1" lang="en-US" altLang="ja-JP" dirty="0" smtClean="0"/>
              <a:t>3</a:t>
            </a:r>
            <a:r>
              <a:rPr kumimoji="1" lang="ja-JP" altLang="en-US" dirty="0" smtClean="0"/>
              <a:t>種類の図形があり，図形の色は黄色，青，黒のいずれか</a:t>
            </a:r>
            <a:endParaRPr kumimoji="1" lang="en-US" altLang="ja-JP" dirty="0" smtClean="0"/>
          </a:p>
          <a:p>
            <a:r>
              <a:rPr kumimoji="1" lang="ja-JP" altLang="en-US" dirty="0" smtClean="0"/>
              <a:t>・また画像のサイズは</a:t>
            </a:r>
            <a:r>
              <a:rPr kumimoji="1" lang="en-US" altLang="ja-JP" dirty="0" smtClean="0"/>
              <a:t>14*14</a:t>
            </a:r>
            <a:r>
              <a:rPr kumimoji="1" lang="ja-JP" altLang="en-US" dirty="0" smtClean="0"/>
              <a:t>ピクセル～</a:t>
            </a:r>
            <a:r>
              <a:rPr kumimoji="1" lang="en-US" altLang="ja-JP" dirty="0" smtClean="0"/>
              <a:t>34*34</a:t>
            </a:r>
            <a:r>
              <a:rPr kumimoji="1" lang="ja-JP" altLang="en-US" dirty="0" smtClean="0"/>
              <a:t>ピクセルとなっています．</a:t>
            </a:r>
            <a:endParaRPr kumimoji="1" lang="en-US" altLang="ja-JP" dirty="0" smtClean="0"/>
          </a:p>
          <a:p>
            <a:r>
              <a:rPr kumimoji="1" lang="ja-JP" altLang="en-US" dirty="0" smtClean="0"/>
              <a:t>この画像を学習させ，丸，四角，三角の</a:t>
            </a:r>
            <a:r>
              <a:rPr kumimoji="1" lang="en-US" altLang="ja-JP" dirty="0" smtClean="0"/>
              <a:t>3</a:t>
            </a:r>
            <a:r>
              <a:rPr kumimoji="1" lang="ja-JP" altLang="en-US" dirty="0" smtClean="0"/>
              <a:t>クラス識別をする．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16</a:t>
            </a:fld>
            <a:endParaRPr kumimoji="1" lang="ja-JP" altLang="en-US"/>
          </a:p>
        </p:txBody>
      </p:sp>
    </p:spTree>
    <p:extLst>
      <p:ext uri="{BB962C8B-B14F-4D97-AF65-F5344CB8AC3E}">
        <p14:creationId xmlns:p14="http://schemas.microsoft.com/office/powerpoint/2010/main" val="423582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ではモデルによる識別能力の差について調べました．</a:t>
            </a:r>
            <a:endParaRPr kumimoji="1" lang="en-US" altLang="ja-JP" dirty="0" smtClean="0"/>
          </a:p>
          <a:p>
            <a:r>
              <a:rPr kumimoji="1" lang="ja-JP" altLang="en-US" dirty="0" smtClean="0"/>
              <a:t>実験</a:t>
            </a:r>
            <a:r>
              <a:rPr kumimoji="1" lang="en-US" altLang="ja-JP" dirty="0" smtClean="0"/>
              <a:t>1</a:t>
            </a:r>
            <a:r>
              <a:rPr kumimoji="1" lang="ja-JP" altLang="en-US" dirty="0" smtClean="0"/>
              <a:t>の条件は表の通り</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17</a:t>
            </a:fld>
            <a:endParaRPr kumimoji="1" lang="ja-JP" altLang="en-US"/>
          </a:p>
        </p:txBody>
      </p:sp>
    </p:spTree>
    <p:extLst>
      <p:ext uri="{BB962C8B-B14F-4D97-AF65-F5344CB8AC3E}">
        <p14:creationId xmlns:p14="http://schemas.microsoft.com/office/powerpoint/2010/main" val="2888636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学習モデルは２つ用いました．</a:t>
            </a:r>
            <a:endParaRPr kumimoji="1" lang="en-US" altLang="ja-JP" dirty="0" smtClean="0"/>
          </a:p>
          <a:p>
            <a:r>
              <a:rPr kumimoji="1" lang="ja-JP" altLang="en-US" dirty="0" smtClean="0"/>
              <a:t>・全結合層</a:t>
            </a:r>
            <a:r>
              <a:rPr kumimoji="1" lang="en-US" altLang="ja-JP" dirty="0" smtClean="0"/>
              <a:t>3</a:t>
            </a:r>
            <a:r>
              <a:rPr kumimoji="1" lang="ja-JP" altLang="en-US" dirty="0" smtClean="0"/>
              <a:t>層からなる単純なニューラルネットワークモデル</a:t>
            </a:r>
            <a:endParaRPr kumimoji="1" lang="en-US" altLang="ja-JP" dirty="0" smtClean="0"/>
          </a:p>
          <a:p>
            <a:r>
              <a:rPr kumimoji="1" lang="ja-JP" altLang="en-US" dirty="0" smtClean="0"/>
              <a:t>・この</a:t>
            </a:r>
            <a:r>
              <a:rPr kumimoji="1" lang="en-US" altLang="ja-JP" dirty="0" smtClean="0"/>
              <a:t>NN</a:t>
            </a:r>
            <a:r>
              <a:rPr kumimoji="1" lang="ja-JP" altLang="en-US" dirty="0" smtClean="0"/>
              <a:t>モデルに畳み込み層とプーリング層を追加した</a:t>
            </a:r>
            <a:r>
              <a:rPr kumimoji="1" lang="en-US" altLang="ja-JP" dirty="0" smtClean="0"/>
              <a:t>CNN</a:t>
            </a:r>
            <a:r>
              <a:rPr kumimoji="1" lang="ja-JP" altLang="en-US" dirty="0" smtClean="0"/>
              <a:t>モデル</a:t>
            </a:r>
            <a:endParaRPr kumimoji="1" lang="en-US" altLang="ja-JP" dirty="0" smtClean="0"/>
          </a:p>
          <a:p>
            <a:r>
              <a:rPr kumimoji="1" lang="ja-JP" altLang="en-US" dirty="0" smtClean="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18</a:t>
            </a:fld>
            <a:endParaRPr kumimoji="1" lang="ja-JP" altLang="en-US"/>
          </a:p>
        </p:txBody>
      </p:sp>
    </p:spTree>
    <p:extLst>
      <p:ext uri="{BB962C8B-B14F-4D97-AF65-F5344CB8AC3E}">
        <p14:creationId xmlns:p14="http://schemas.microsoft.com/office/powerpoint/2010/main" val="356796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これらのモデルを用いて図形を学習させた結果がこちら</a:t>
            </a:r>
            <a:endParaRPr kumimoji="1" lang="en-US" altLang="ja-JP" dirty="0" smtClean="0"/>
          </a:p>
          <a:p>
            <a:r>
              <a:rPr kumimoji="1" lang="ja-JP" altLang="en-US" dirty="0" smtClean="0"/>
              <a:t>・</a:t>
            </a:r>
            <a:r>
              <a:rPr kumimoji="1" lang="en-US" altLang="ja-JP" dirty="0" smtClean="0"/>
              <a:t>CNN</a:t>
            </a:r>
            <a:r>
              <a:rPr kumimoji="1" lang="ja-JP" altLang="en-US" dirty="0" smtClean="0"/>
              <a:t>の方が正解率が高い→畳み込み層とプーリング層でうまく特徴抽出ができた</a:t>
            </a:r>
            <a:endParaRPr kumimoji="1" lang="en-US" altLang="ja-JP" dirty="0" smtClean="0"/>
          </a:p>
          <a:p>
            <a:r>
              <a:rPr kumimoji="1" lang="ja-JP" altLang="en-US" dirty="0" smtClean="0"/>
              <a:t>・単純な</a:t>
            </a:r>
            <a:r>
              <a:rPr kumimoji="1" lang="en-US" altLang="ja-JP" dirty="0" smtClean="0"/>
              <a:t>NN</a:t>
            </a:r>
            <a:r>
              <a:rPr kumimoji="1" lang="ja-JP" altLang="en-US" dirty="0" smtClean="0"/>
              <a:t>よりも</a:t>
            </a:r>
            <a:r>
              <a:rPr kumimoji="1" lang="en-US" altLang="ja-JP" dirty="0" smtClean="0"/>
              <a:t>CNN</a:t>
            </a:r>
            <a:r>
              <a:rPr kumimoji="1" lang="ja-JP" altLang="en-US" dirty="0" smtClean="0"/>
              <a:t>の方が画像認識に適している．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19</a:t>
            </a:fld>
            <a:endParaRPr kumimoji="1" lang="ja-JP" altLang="en-US"/>
          </a:p>
        </p:txBody>
      </p:sp>
    </p:spTree>
    <p:extLst>
      <p:ext uri="{BB962C8B-B14F-4D97-AF65-F5344CB8AC3E}">
        <p14:creationId xmlns:p14="http://schemas.microsoft.com/office/powerpoint/2010/main" val="197039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次に，実験</a:t>
            </a:r>
            <a:r>
              <a:rPr kumimoji="1" lang="en-US" altLang="ja-JP" dirty="0" smtClean="0"/>
              <a:t>2</a:t>
            </a:r>
            <a:r>
              <a:rPr kumimoji="1" lang="ja-JP" altLang="en-US" dirty="0" smtClean="0"/>
              <a:t>としてハイパーパラメータの値による学習の影響について調べました．</a:t>
            </a:r>
            <a:endParaRPr kumimoji="1" lang="en-US" altLang="ja-JP" dirty="0" smtClean="0"/>
          </a:p>
          <a:p>
            <a:r>
              <a:rPr kumimoji="1" lang="ja-JP" altLang="en-US" dirty="0" smtClean="0"/>
              <a:t>実験条件は表のとおり</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20</a:t>
            </a:fld>
            <a:endParaRPr kumimoji="1" lang="ja-JP" altLang="en-US"/>
          </a:p>
        </p:txBody>
      </p:sp>
    </p:spTree>
    <p:extLst>
      <p:ext uri="{BB962C8B-B14F-4D97-AF65-F5344CB8AC3E}">
        <p14:creationId xmlns:p14="http://schemas.microsoft.com/office/powerpoint/2010/main" val="26262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2</a:t>
            </a:r>
            <a:r>
              <a:rPr kumimoji="1" lang="ja-JP" altLang="en-US" dirty="0" smtClean="0"/>
              <a:t>では</a:t>
            </a:r>
            <a:r>
              <a:rPr kumimoji="1" lang="en-US" altLang="ja-JP" dirty="0" smtClean="0"/>
              <a:t>8</a:t>
            </a:r>
            <a:r>
              <a:rPr kumimoji="1" lang="ja-JP" altLang="en-US" dirty="0" smtClean="0"/>
              <a:t>このモデルを用いた</a:t>
            </a:r>
            <a:endParaRPr kumimoji="1" lang="en-US" altLang="ja-JP" dirty="0" smtClean="0"/>
          </a:p>
          <a:p>
            <a:r>
              <a:rPr kumimoji="1" lang="ja-JP" altLang="en-US" dirty="0" smtClean="0"/>
              <a:t>・プーリングサイズを</a:t>
            </a:r>
            <a:r>
              <a:rPr kumimoji="1" lang="en-US" altLang="ja-JP" dirty="0" smtClean="0"/>
              <a:t>2</a:t>
            </a:r>
            <a:r>
              <a:rPr kumimoji="1" lang="ja-JP" altLang="en-US" dirty="0" smtClean="0"/>
              <a:t>に固定し，カーネルサイズを</a:t>
            </a:r>
            <a:r>
              <a:rPr kumimoji="1" lang="en-US" altLang="ja-JP" dirty="0" smtClean="0"/>
              <a:t>3, 5, 9, 11</a:t>
            </a:r>
            <a:r>
              <a:rPr kumimoji="1" lang="ja-JP" altLang="en-US" dirty="0" smtClean="0"/>
              <a:t>と変えたもの</a:t>
            </a:r>
            <a:endParaRPr kumimoji="1" lang="en-US" altLang="ja-JP" dirty="0" smtClean="0"/>
          </a:p>
          <a:p>
            <a:r>
              <a:rPr kumimoji="1" lang="ja-JP" altLang="en-US" dirty="0" smtClean="0"/>
              <a:t>・カーネルサイズを</a:t>
            </a:r>
            <a:r>
              <a:rPr kumimoji="1" lang="en-US" altLang="ja-JP" dirty="0" smtClean="0"/>
              <a:t>3</a:t>
            </a:r>
            <a:r>
              <a:rPr kumimoji="1" lang="ja-JP" altLang="en-US" dirty="0" smtClean="0"/>
              <a:t>に固定し，プーリングサイズを</a:t>
            </a:r>
            <a:r>
              <a:rPr kumimoji="1" lang="en-US" altLang="ja-JP" dirty="0" smtClean="0"/>
              <a:t>2, 8, 32, 64</a:t>
            </a:r>
            <a:r>
              <a:rPr kumimoji="1" lang="ja-JP" altLang="en-US" dirty="0" smtClean="0"/>
              <a:t>と変えたもの</a:t>
            </a:r>
            <a:endParaRPr kumimoji="1" lang="en-US" altLang="ja-JP" dirty="0" smtClean="0"/>
          </a:p>
          <a:p>
            <a:r>
              <a:rPr kumimoji="1" lang="ja-JP" altLang="en-US" dirty="0" smtClean="0"/>
              <a:t>この</a:t>
            </a:r>
            <a:r>
              <a:rPr kumimoji="1" lang="en-US" altLang="ja-JP" dirty="0" smtClean="0"/>
              <a:t>8</a:t>
            </a:r>
            <a:r>
              <a:rPr kumimoji="1" lang="ja-JP" altLang="en-US" dirty="0" smtClean="0"/>
              <a:t>個のモデル学習時の状況を調べた．</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21</a:t>
            </a:fld>
            <a:endParaRPr kumimoji="1" lang="ja-JP" altLang="en-US"/>
          </a:p>
        </p:txBody>
      </p:sp>
    </p:spTree>
    <p:extLst>
      <p:ext uri="{BB962C8B-B14F-4D97-AF65-F5344CB8AC3E}">
        <p14:creationId xmlns:p14="http://schemas.microsoft.com/office/powerpoint/2010/main" val="3685215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図はカーネルサイズ毎の学習の推移</a:t>
            </a:r>
            <a:endParaRPr kumimoji="1" lang="en-US" altLang="ja-JP" dirty="0" smtClean="0"/>
          </a:p>
          <a:p>
            <a:r>
              <a:rPr kumimoji="1" lang="ja-JP" altLang="en-US" dirty="0" smtClean="0"/>
              <a:t>縦軸</a:t>
            </a:r>
            <a:r>
              <a:rPr kumimoji="1" lang="en-US" altLang="ja-JP" dirty="0" smtClean="0"/>
              <a:t>:accuracy</a:t>
            </a:r>
            <a:r>
              <a:rPr kumimoji="1" lang="ja-JP" altLang="en-US" dirty="0" smtClean="0"/>
              <a:t>正解率</a:t>
            </a:r>
            <a:r>
              <a:rPr kumimoji="1" lang="en-US" altLang="ja-JP" dirty="0" smtClean="0"/>
              <a:t>, </a:t>
            </a:r>
            <a:r>
              <a:rPr kumimoji="1" lang="ja-JP" altLang="en-US" dirty="0" smtClean="0"/>
              <a:t>横軸はエポック数</a:t>
            </a:r>
            <a:endParaRPr kumimoji="1" lang="en-US" altLang="ja-JP" dirty="0" smtClean="0"/>
          </a:p>
          <a:p>
            <a:r>
              <a:rPr kumimoji="1" lang="ja-JP" altLang="en-US" dirty="0" smtClean="0"/>
              <a:t>・カーネルサイズ大→精度が低く，学習の収束が遅い</a:t>
            </a:r>
            <a:endParaRPr kumimoji="1" lang="en-US" altLang="ja-JP" dirty="0" smtClean="0"/>
          </a:p>
          <a:p>
            <a:r>
              <a:rPr kumimoji="1" lang="ja-JP" altLang="en-US" dirty="0" smtClean="0"/>
              <a:t>  原因： カーネルサイズ大→畳み込みでの抽出領域大→実験で用いた画像においては特徴の抽出がうまくいかなかった．（局所解に陥る</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22</a:t>
            </a:fld>
            <a:endParaRPr kumimoji="1" lang="ja-JP" altLang="en-US"/>
          </a:p>
        </p:txBody>
      </p:sp>
    </p:spTree>
    <p:extLst>
      <p:ext uri="{BB962C8B-B14F-4D97-AF65-F5344CB8AC3E}">
        <p14:creationId xmlns:p14="http://schemas.microsoft.com/office/powerpoint/2010/main" val="245902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図はプーリングサイズ毎の学習の推移</a:t>
            </a:r>
            <a:endParaRPr kumimoji="1" lang="en-US" altLang="ja-JP" dirty="0" smtClean="0"/>
          </a:p>
          <a:p>
            <a:r>
              <a:rPr kumimoji="1" lang="ja-JP" altLang="en-US" dirty="0" smtClean="0"/>
              <a:t>縦軸</a:t>
            </a:r>
            <a:r>
              <a:rPr kumimoji="1" lang="en-US" altLang="ja-JP" dirty="0" smtClean="0"/>
              <a:t>:accuracy</a:t>
            </a:r>
            <a:r>
              <a:rPr kumimoji="1" lang="ja-JP" altLang="en-US" dirty="0" smtClean="0"/>
              <a:t>正解率</a:t>
            </a:r>
            <a:r>
              <a:rPr kumimoji="1" lang="en-US" altLang="ja-JP" dirty="0" smtClean="0"/>
              <a:t>, </a:t>
            </a:r>
            <a:r>
              <a:rPr kumimoji="1" lang="ja-JP" altLang="en-US" dirty="0" smtClean="0"/>
              <a:t>横軸はエポック数</a:t>
            </a:r>
            <a:endParaRPr kumimoji="1" lang="en-US" altLang="ja-JP" dirty="0" smtClean="0"/>
          </a:p>
          <a:p>
            <a:r>
              <a:rPr kumimoji="1" lang="ja-JP" altLang="en-US" dirty="0" smtClean="0"/>
              <a:t>・プーリングサイズ大→精度が低く，学習の収束が遅い</a:t>
            </a:r>
            <a:endParaRPr kumimoji="1" lang="en-US" altLang="ja-JP" dirty="0" smtClean="0"/>
          </a:p>
          <a:p>
            <a:r>
              <a:rPr kumimoji="1" lang="ja-JP" altLang="en-US" dirty="0" smtClean="0"/>
              <a:t>  原因 プーリングサイズ大→プーリングによる情報の欠落大</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23</a:t>
            </a:fld>
            <a:endParaRPr kumimoji="1" lang="ja-JP" altLang="en-US"/>
          </a:p>
        </p:txBody>
      </p:sp>
    </p:spTree>
    <p:extLst>
      <p:ext uri="{BB962C8B-B14F-4D97-AF65-F5344CB8AC3E}">
        <p14:creationId xmlns:p14="http://schemas.microsoft.com/office/powerpoint/2010/main" val="234178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近年，機械学習の技術が向上</a:t>
            </a:r>
            <a:r>
              <a:rPr kumimoji="1" lang="en-US" altLang="ja-JP" dirty="0" smtClean="0"/>
              <a:t>…</a:t>
            </a:r>
            <a:r>
              <a:rPr kumimoji="1" lang="ja-JP" altLang="en-US" dirty="0" smtClean="0"/>
              <a:t>（画像，言語，音声）様々な分野での研究が盛んにおこなわれている．</a:t>
            </a:r>
            <a:endParaRPr kumimoji="1" lang="en-US" altLang="ja-JP" dirty="0" smtClean="0"/>
          </a:p>
          <a:p>
            <a:r>
              <a:rPr kumimoji="1" lang="ja-JP" altLang="en-US" dirty="0" smtClean="0"/>
              <a:t>また複数の分野をまたいだマルチモーダルな研究もされている．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4</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次に，実験</a:t>
            </a:r>
            <a:r>
              <a:rPr kumimoji="1" lang="en-US" altLang="ja-JP" dirty="0" smtClean="0"/>
              <a:t>2</a:t>
            </a:r>
            <a:r>
              <a:rPr kumimoji="1" lang="ja-JP" altLang="en-US" dirty="0" smtClean="0"/>
              <a:t>で使用したモデルと</a:t>
            </a:r>
            <a:r>
              <a:rPr kumimoji="1" lang="en-US" altLang="ja-JP" dirty="0" smtClean="0"/>
              <a:t>NN</a:t>
            </a:r>
            <a:r>
              <a:rPr kumimoji="1" lang="ja-JP" altLang="en-US" dirty="0" smtClean="0"/>
              <a:t>モデルの比較をします．</a:t>
            </a:r>
            <a:endParaRPr kumimoji="1" lang="en-US" altLang="ja-JP" dirty="0" smtClean="0"/>
          </a:p>
          <a:p>
            <a:r>
              <a:rPr kumimoji="1" lang="ja-JP" altLang="en-US" dirty="0" smtClean="0"/>
              <a:t>表は，</a:t>
            </a:r>
            <a:r>
              <a:rPr kumimoji="1" lang="en-US" altLang="ja-JP" dirty="0" smtClean="0"/>
              <a:t>NN</a:t>
            </a:r>
            <a:r>
              <a:rPr kumimoji="1" lang="ja-JP" altLang="en-US" dirty="0" smtClean="0"/>
              <a:t>モデルとプーリングサイズ</a:t>
            </a:r>
            <a:r>
              <a:rPr kumimoji="1" lang="en-US" altLang="ja-JP" dirty="0" smtClean="0"/>
              <a:t>8, 32</a:t>
            </a:r>
            <a:r>
              <a:rPr kumimoji="1" lang="ja-JP" altLang="en-US" dirty="0" smtClean="0"/>
              <a:t>における</a:t>
            </a:r>
            <a:r>
              <a:rPr kumimoji="1" lang="en-US" altLang="ja-JP" dirty="0" smtClean="0"/>
              <a:t>CNN</a:t>
            </a:r>
            <a:r>
              <a:rPr kumimoji="1" lang="ja-JP" altLang="en-US" dirty="0" smtClean="0"/>
              <a:t>モデルの重みの数と</a:t>
            </a:r>
            <a:r>
              <a:rPr kumimoji="1" lang="en-US" altLang="ja-JP" dirty="0" smtClean="0"/>
              <a:t>accuracy</a:t>
            </a:r>
            <a:r>
              <a:rPr kumimoji="1" lang="ja-JP" altLang="en-US" dirty="0" smtClean="0"/>
              <a:t>を示している</a:t>
            </a:r>
            <a:endParaRPr kumimoji="1" lang="en-US" altLang="ja-JP" dirty="0" smtClean="0"/>
          </a:p>
          <a:p>
            <a:r>
              <a:rPr kumimoji="1" lang="ja-JP" altLang="en-US" dirty="0" smtClean="0"/>
              <a:t>・</a:t>
            </a:r>
            <a:r>
              <a:rPr kumimoji="1" lang="en-US" altLang="ja-JP" dirty="0" smtClean="0"/>
              <a:t>NN</a:t>
            </a:r>
            <a:r>
              <a:rPr kumimoji="1" lang="ja-JP" altLang="en-US" dirty="0" smtClean="0"/>
              <a:t>よりも</a:t>
            </a:r>
            <a:r>
              <a:rPr kumimoji="1" lang="en-US" altLang="ja-JP" dirty="0" smtClean="0"/>
              <a:t>CNN</a:t>
            </a:r>
            <a:r>
              <a:rPr kumimoji="1" lang="ja-JP" altLang="en-US" dirty="0" smtClean="0"/>
              <a:t>の方が精度高い</a:t>
            </a:r>
            <a:endParaRPr kumimoji="1" lang="en-US" altLang="ja-JP" dirty="0" smtClean="0"/>
          </a:p>
          <a:p>
            <a:r>
              <a:rPr kumimoji="1" lang="ja-JP" altLang="en-US" dirty="0" smtClean="0"/>
              <a:t>・重みの数は</a:t>
            </a:r>
            <a:r>
              <a:rPr kumimoji="1" lang="en-US" altLang="ja-JP" dirty="0" smtClean="0"/>
              <a:t>NN</a:t>
            </a:r>
            <a:r>
              <a:rPr kumimoji="1" lang="ja-JP" altLang="en-US" dirty="0" smtClean="0"/>
              <a:t>より小</a:t>
            </a:r>
            <a:endParaRPr kumimoji="1" lang="en-US" altLang="ja-JP" dirty="0" smtClean="0"/>
          </a:p>
          <a:p>
            <a:r>
              <a:rPr kumimoji="1" lang="ja-JP" altLang="en-US" dirty="0" smtClean="0"/>
              <a:t>→</a:t>
            </a:r>
            <a:r>
              <a:rPr kumimoji="1" lang="en-US" altLang="ja-JP" dirty="0" smtClean="0"/>
              <a:t>CNN</a:t>
            </a:r>
            <a:r>
              <a:rPr kumimoji="1" lang="ja-JP" altLang="en-US" dirty="0" smtClean="0"/>
              <a:t>は</a:t>
            </a:r>
            <a:r>
              <a:rPr kumimoji="1" lang="en-US" altLang="ja-JP" dirty="0" smtClean="0"/>
              <a:t>NN</a:t>
            </a:r>
            <a:r>
              <a:rPr kumimoji="1" lang="ja-JP" altLang="en-US" dirty="0" smtClean="0"/>
              <a:t>より計算コストを減らしながら高い精度で学習が行える</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24</a:t>
            </a:fld>
            <a:endParaRPr kumimoji="1" lang="ja-JP" altLang="en-US"/>
          </a:p>
        </p:txBody>
      </p:sp>
    </p:spTree>
    <p:extLst>
      <p:ext uri="{BB962C8B-B14F-4D97-AF65-F5344CB8AC3E}">
        <p14:creationId xmlns:p14="http://schemas.microsoft.com/office/powerpoint/2010/main" val="330809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VQA</a:t>
            </a:r>
            <a:r>
              <a:rPr kumimoji="1" lang="ja-JP" altLang="en-US" dirty="0" smtClean="0"/>
              <a:t>の研究の前段階として画像認識の実験をした</a:t>
            </a:r>
            <a:endParaRPr kumimoji="1" lang="en-US" altLang="ja-JP" dirty="0" smtClean="0"/>
          </a:p>
          <a:p>
            <a:r>
              <a:rPr kumimoji="1" lang="ja-JP" altLang="en-US" dirty="0" smtClean="0"/>
              <a:t>実験より，</a:t>
            </a:r>
            <a:r>
              <a:rPr kumimoji="1" lang="en-US" altLang="ja-JP" dirty="0" smtClean="0"/>
              <a:t>CNN</a:t>
            </a:r>
            <a:r>
              <a:rPr kumimoji="1" lang="ja-JP" altLang="en-US" dirty="0" smtClean="0"/>
              <a:t>は画像認識に適していることが分かりました．</a:t>
            </a:r>
            <a:endParaRPr kumimoji="1" lang="en-US" altLang="ja-JP" dirty="0" smtClean="0"/>
          </a:p>
          <a:p>
            <a:r>
              <a:rPr kumimoji="1" lang="ja-JP" altLang="en-US" dirty="0" smtClean="0"/>
              <a:t>また，ハイパーパラメータの値は精査したうえでタスクに適した値を設定する必要があるということが分かりました．</a:t>
            </a:r>
            <a:endParaRPr kumimoji="1" lang="en-US" altLang="ja-JP" dirty="0" smtClean="0"/>
          </a:p>
          <a:p>
            <a:r>
              <a:rPr kumimoji="1" lang="ja-JP" altLang="en-US" dirty="0" smtClean="0"/>
              <a:t>また，</a:t>
            </a:r>
            <a:r>
              <a:rPr kumimoji="1" lang="en-US" altLang="ja-JP" dirty="0" smtClean="0"/>
              <a:t>CNN</a:t>
            </a:r>
            <a:r>
              <a:rPr kumimoji="1" lang="ja-JP" altLang="en-US" smtClean="0"/>
              <a:t>の画像識別に対する有用性から</a:t>
            </a:r>
            <a:r>
              <a:rPr kumimoji="1" lang="en-US" altLang="ja-JP" smtClean="0"/>
              <a:t>VQA</a:t>
            </a:r>
            <a:r>
              <a:rPr kumimoji="1" lang="ja-JP" altLang="en-US" dirty="0" err="1" smtClean="0"/>
              <a:t>での</a:t>
            </a:r>
            <a:r>
              <a:rPr kumimoji="1" lang="ja-JP" altLang="en-US" dirty="0" smtClean="0"/>
              <a:t>利用にも有効であると考えられる．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26</a:t>
            </a:fld>
            <a:endParaRPr kumimoji="1" lang="ja-JP" altLang="en-US"/>
          </a:p>
        </p:txBody>
      </p:sp>
    </p:spTree>
    <p:extLst>
      <p:ext uri="{BB962C8B-B14F-4D97-AF65-F5344CB8AC3E}">
        <p14:creationId xmlns:p14="http://schemas.microsoft.com/office/powerpoint/2010/main" val="4204213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今後の課題としましては</a:t>
            </a:r>
            <a:endParaRPr kumimoji="1" lang="en-US" altLang="ja-JP" dirty="0" smtClean="0"/>
          </a:p>
          <a:p>
            <a:r>
              <a:rPr kumimoji="1" lang="en-US" altLang="ja-JP" dirty="0" smtClean="0"/>
              <a:t>CNN</a:t>
            </a:r>
            <a:r>
              <a:rPr kumimoji="1" lang="ja-JP" altLang="en-US" dirty="0" smtClean="0"/>
              <a:t>に言語処理を加える形で</a:t>
            </a:r>
            <a:r>
              <a:rPr kumimoji="1" lang="en-US" altLang="ja-JP" dirty="0" smtClean="0"/>
              <a:t>VQA</a:t>
            </a:r>
            <a:r>
              <a:rPr kumimoji="1" lang="ja-JP" altLang="en-US" dirty="0" smtClean="0"/>
              <a:t>に関する研究を進めることを考えています．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27</a:t>
            </a:fld>
            <a:endParaRPr kumimoji="1" lang="ja-JP" altLang="en-US"/>
          </a:p>
        </p:txBody>
      </p:sp>
    </p:spTree>
    <p:extLst>
      <p:ext uri="{BB962C8B-B14F-4D97-AF65-F5344CB8AC3E}">
        <p14:creationId xmlns:p14="http://schemas.microsoft.com/office/powerpoint/2010/main" val="3526716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次に，実験</a:t>
            </a:r>
            <a:r>
              <a:rPr kumimoji="1" lang="en-US" altLang="ja-JP" dirty="0" smtClean="0"/>
              <a:t>2</a:t>
            </a:r>
            <a:r>
              <a:rPr kumimoji="1" lang="ja-JP" altLang="en-US" dirty="0" smtClean="0"/>
              <a:t>で使用したモデルと</a:t>
            </a:r>
            <a:r>
              <a:rPr kumimoji="1" lang="en-US" altLang="ja-JP" dirty="0" smtClean="0"/>
              <a:t>NN</a:t>
            </a:r>
            <a:r>
              <a:rPr kumimoji="1" lang="ja-JP" altLang="en-US" dirty="0" smtClean="0"/>
              <a:t>モデルの比較をします．</a:t>
            </a:r>
            <a:endParaRPr kumimoji="1" lang="en-US" altLang="ja-JP" dirty="0" smtClean="0"/>
          </a:p>
          <a:p>
            <a:r>
              <a:rPr kumimoji="1" lang="ja-JP" altLang="en-US" dirty="0" smtClean="0"/>
              <a:t>表は，</a:t>
            </a:r>
            <a:r>
              <a:rPr kumimoji="1" lang="en-US" altLang="ja-JP" dirty="0" smtClean="0"/>
              <a:t>NN</a:t>
            </a:r>
            <a:r>
              <a:rPr kumimoji="1" lang="ja-JP" altLang="en-US" dirty="0" smtClean="0"/>
              <a:t>モデルとプーリングサイズ</a:t>
            </a:r>
            <a:r>
              <a:rPr kumimoji="1" lang="en-US" altLang="ja-JP" dirty="0" smtClean="0"/>
              <a:t>8, 32</a:t>
            </a:r>
            <a:r>
              <a:rPr kumimoji="1" lang="ja-JP" altLang="en-US" dirty="0" smtClean="0"/>
              <a:t>における</a:t>
            </a:r>
            <a:r>
              <a:rPr kumimoji="1" lang="en-US" altLang="ja-JP" dirty="0" smtClean="0"/>
              <a:t>CNN</a:t>
            </a:r>
            <a:r>
              <a:rPr kumimoji="1" lang="ja-JP" altLang="en-US" dirty="0" smtClean="0"/>
              <a:t>モデルの重みの数と</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34</a:t>
            </a:fld>
            <a:endParaRPr kumimoji="1" lang="ja-JP" altLang="en-US"/>
          </a:p>
        </p:txBody>
      </p:sp>
    </p:spTree>
    <p:extLst>
      <p:ext uri="{BB962C8B-B14F-4D97-AF65-F5344CB8AC3E}">
        <p14:creationId xmlns:p14="http://schemas.microsoft.com/office/powerpoint/2010/main" val="2651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マルチモーダルな研究の一例として</a:t>
            </a:r>
            <a:r>
              <a:rPr kumimoji="1" lang="en-US" altLang="ja-JP" dirty="0" smtClean="0"/>
              <a:t>VQA</a:t>
            </a:r>
            <a:r>
              <a:rPr kumimoji="1" lang="ja-JP" altLang="en-US" dirty="0" smtClean="0"/>
              <a:t>がある</a:t>
            </a:r>
            <a:r>
              <a:rPr kumimoji="1" lang="ja-JP" altLang="en-US" dirty="0" err="1" smtClean="0"/>
              <a:t>．．</a:t>
            </a:r>
            <a:endParaRPr kumimoji="1" lang="en-US" altLang="ja-JP" dirty="0" smtClean="0"/>
          </a:p>
          <a:p>
            <a:r>
              <a:rPr kumimoji="1" lang="en-US" altLang="ja-JP" dirty="0" smtClean="0"/>
              <a:t>VQA…</a:t>
            </a:r>
            <a:r>
              <a:rPr kumimoji="1" lang="ja-JP" altLang="en-US" dirty="0" smtClean="0"/>
              <a:t>「ある画像とその画像に関する質問を入力として受け取り，自然言語による正しい回答を導く」というタスク</a:t>
            </a:r>
            <a:endParaRPr kumimoji="1" lang="en-US" altLang="ja-JP" dirty="0" smtClean="0"/>
          </a:p>
          <a:p>
            <a:r>
              <a:rPr kumimoji="1" lang="ja-JP" altLang="en-US" dirty="0" smtClean="0"/>
              <a:t>画像は</a:t>
            </a:r>
            <a:r>
              <a:rPr kumimoji="1" lang="en-US" altLang="ja-JP" dirty="0" smtClean="0"/>
              <a:t>VQA</a:t>
            </a:r>
            <a:r>
              <a:rPr kumimoji="1" lang="ja-JP" altLang="en-US" dirty="0" smtClean="0"/>
              <a:t>の一種である</a:t>
            </a:r>
            <a:r>
              <a:rPr kumimoji="1" lang="en-US" altLang="ja-JP" dirty="0" smtClean="0"/>
              <a:t>NLVR</a:t>
            </a:r>
            <a:r>
              <a:rPr kumimoji="1" lang="ja-JP" altLang="en-US" dirty="0" smtClean="0"/>
              <a:t>の一例を示している．</a:t>
            </a:r>
            <a:endParaRPr kumimoji="1" lang="en-US" altLang="ja-JP" dirty="0" smtClean="0"/>
          </a:p>
          <a:p>
            <a:r>
              <a:rPr kumimoji="1" lang="en-US" altLang="ja-JP" dirty="0" smtClean="0"/>
              <a:t>NLVR…</a:t>
            </a:r>
            <a:r>
              <a:rPr kumimoji="1" lang="ja-JP" altLang="en-US" dirty="0" smtClean="0"/>
              <a:t>「画像に対するキャプションが正しいかどうかを</a:t>
            </a:r>
            <a:r>
              <a:rPr kumimoji="1" lang="en-US" altLang="ja-JP" dirty="0" smtClean="0"/>
              <a:t>true/false</a:t>
            </a:r>
            <a:r>
              <a:rPr kumimoji="1" lang="ja-JP" altLang="en-US" dirty="0" smtClean="0"/>
              <a:t>で判定するタスク」</a:t>
            </a:r>
            <a:endParaRPr kumimoji="1" lang="en-US" altLang="ja-JP" dirty="0" smtClean="0"/>
          </a:p>
          <a:p>
            <a:r>
              <a:rPr kumimoji="1" lang="ja-JP" altLang="en-US" dirty="0" smtClean="0"/>
              <a:t>こちらの画像に関するキャプションは 「端に接していない 黒い三角が一つだけある」</a:t>
            </a:r>
            <a:endParaRPr kumimoji="1" lang="en-US" altLang="ja-JP" dirty="0" smtClean="0"/>
          </a:p>
          <a:p>
            <a:r>
              <a:rPr kumimoji="1" lang="ja-JP" altLang="en-US" dirty="0" smtClean="0"/>
              <a:t>正しく説明しているため</a:t>
            </a:r>
            <a:r>
              <a:rPr kumimoji="1" lang="en-US" altLang="ja-JP" dirty="0" smtClean="0"/>
              <a:t>true</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5</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VQA</a:t>
            </a:r>
            <a:r>
              <a:rPr kumimoji="1" lang="ja-JP" altLang="en-US" dirty="0" smtClean="0"/>
              <a:t>は画像処理と言語処理の</a:t>
            </a:r>
            <a:r>
              <a:rPr kumimoji="1" lang="en-US" altLang="ja-JP" dirty="0" smtClean="0"/>
              <a:t>2</a:t>
            </a:r>
            <a:r>
              <a:rPr kumimoji="1" lang="ja-JP" altLang="en-US" dirty="0" smtClean="0"/>
              <a:t>分野にわたるマルチモーダルな研究です．</a:t>
            </a:r>
            <a:endParaRPr kumimoji="1" lang="en-US" altLang="ja-JP" dirty="0" smtClean="0"/>
          </a:p>
          <a:p>
            <a:r>
              <a:rPr kumimoji="1" lang="ja-JP" altLang="en-US" dirty="0" smtClean="0"/>
              <a:t>今回は，</a:t>
            </a:r>
            <a:r>
              <a:rPr kumimoji="1" lang="en-US" altLang="ja-JP" dirty="0" smtClean="0"/>
              <a:t>VQA</a:t>
            </a:r>
            <a:r>
              <a:rPr kumimoji="1" lang="ja-JP" altLang="en-US" dirty="0" smtClean="0"/>
              <a:t>の研究の前段階として，画像識別についての実験をしました．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6</a:t>
            </a:fld>
            <a:endParaRPr kumimoji="1" lang="ja-JP" altLang="en-US"/>
          </a:p>
        </p:txBody>
      </p:sp>
    </p:spTree>
    <p:extLst>
      <p:ext uri="{BB962C8B-B14F-4D97-AF65-F5344CB8AC3E}">
        <p14:creationId xmlns:p14="http://schemas.microsoft.com/office/powerpoint/2010/main" val="3492649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CNN</a:t>
            </a:r>
            <a:r>
              <a:rPr kumimoji="1" lang="ja-JP" altLang="en-US" dirty="0" smtClean="0"/>
              <a:t> </a:t>
            </a:r>
            <a:r>
              <a:rPr kumimoji="1" lang="en-US" altLang="ja-JP" dirty="0" smtClean="0"/>
              <a:t>:</a:t>
            </a:r>
            <a:r>
              <a:rPr kumimoji="1" lang="ja-JP" altLang="en-US" dirty="0" smtClean="0"/>
              <a:t> 全結合層だけでなく，畳み込み層とプーリング層から構成されるニューラルネットワーク</a:t>
            </a:r>
            <a:endParaRPr kumimoji="1" lang="en-US" altLang="ja-JP" dirty="0" smtClean="0"/>
          </a:p>
          <a:p>
            <a:r>
              <a:rPr kumimoji="1" lang="ja-JP" altLang="en-US" dirty="0" smtClean="0"/>
              <a:t>入力画像に対して畳み込み，プーリング，畳み込み</a:t>
            </a:r>
            <a:r>
              <a:rPr kumimoji="1" lang="en-US" altLang="ja-JP" dirty="0" smtClean="0"/>
              <a:t>…</a:t>
            </a:r>
            <a:r>
              <a:rPr kumimoji="1" lang="ja-JP" altLang="en-US" dirty="0" smtClean="0"/>
              <a:t>と繰り返していくのが特徴</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8</a:t>
            </a:fld>
            <a:endParaRPr kumimoji="1" lang="ja-JP" altLang="en-US"/>
          </a:p>
        </p:txBody>
      </p:sp>
    </p:spTree>
    <p:extLst>
      <p:ext uri="{BB962C8B-B14F-4D97-AF65-F5344CB8AC3E}">
        <p14:creationId xmlns:p14="http://schemas.microsoft.com/office/powerpoint/2010/main" val="396733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畳み込み層では</a:t>
            </a:r>
            <a:endParaRPr kumimoji="1" lang="en-US" altLang="ja-JP" dirty="0" smtClean="0"/>
          </a:p>
          <a:p>
            <a:r>
              <a:rPr kumimoji="1" lang="ja-JP" altLang="en-US" dirty="0" smtClean="0"/>
              <a:t>入力データに対してカーネルと呼ばれる小さな行列をスライドさせながら適用</a:t>
            </a:r>
            <a:endParaRPr kumimoji="1" lang="en-US" altLang="ja-JP" dirty="0" smtClean="0"/>
          </a:p>
          <a:p>
            <a:r>
              <a:rPr kumimoji="1" lang="ja-JP" altLang="en-US" dirty="0" smtClean="0"/>
              <a:t>→特徴を抽出</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9</a:t>
            </a:fld>
            <a:endParaRPr kumimoji="1" lang="ja-JP" altLang="en-US"/>
          </a:p>
        </p:txBody>
      </p:sp>
    </p:spTree>
    <p:extLst>
      <p:ext uri="{BB962C8B-B14F-4D97-AF65-F5344CB8AC3E}">
        <p14:creationId xmlns:p14="http://schemas.microsoft.com/office/powerpoint/2010/main" val="370324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入力データの一部に対して，カーネルと各要素の積の総和を計算し，この値を特徴マップに書き込む</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10</a:t>
            </a:fld>
            <a:endParaRPr kumimoji="1" lang="ja-JP" altLang="en-US"/>
          </a:p>
        </p:txBody>
      </p:sp>
    </p:spTree>
    <p:extLst>
      <p:ext uri="{BB962C8B-B14F-4D97-AF65-F5344CB8AC3E}">
        <p14:creationId xmlns:p14="http://schemas.microsoft.com/office/powerpoint/2010/main" val="1976160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ずらしながら繰り返していく</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11</a:t>
            </a:fld>
            <a:endParaRPr kumimoji="1" lang="ja-JP" altLang="en-US"/>
          </a:p>
        </p:txBody>
      </p:sp>
    </p:spTree>
    <p:extLst>
      <p:ext uri="{BB962C8B-B14F-4D97-AF65-F5344CB8AC3E}">
        <p14:creationId xmlns:p14="http://schemas.microsoft.com/office/powerpoint/2010/main" val="4282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ずらしながら繰り返していく</a:t>
            </a:r>
            <a:endParaRPr kumimoji="1" lang="en-US" altLang="ja-JP" dirty="0" smtClean="0"/>
          </a:p>
          <a:p>
            <a:r>
              <a:rPr kumimoji="1" lang="ja-JP" altLang="en-US" dirty="0" smtClean="0"/>
              <a:t>畳み込み層では，カーネルの値を学習することでタスクに適した特徴を抽出することができる．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E7750CA3-AAE3-4E96-B3CA-A9A666FACD06}" type="slidenum">
              <a:rPr kumimoji="1" lang="ja-JP" altLang="en-US" smtClean="0"/>
              <a:t>12</a:t>
            </a:fld>
            <a:endParaRPr kumimoji="1" lang="ja-JP" altLang="en-US"/>
          </a:p>
        </p:txBody>
      </p:sp>
    </p:spTree>
    <p:extLst>
      <p:ext uri="{BB962C8B-B14F-4D97-AF65-F5344CB8AC3E}">
        <p14:creationId xmlns:p14="http://schemas.microsoft.com/office/powerpoint/2010/main" val="35136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lvl1pPr>
              <a:defRPr/>
            </a:lvl1pPr>
          </a:lstStyle>
          <a:p>
            <a:pPr lvl="0"/>
            <a:r>
              <a:rPr lang="ja-JP" altLang="en-US" noProof="0" smtClean="0"/>
              <a:t>マスター タイトルの書式設定</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ja-JP" altLang="en-US" noProof="0" smtClean="0"/>
              <a:t>マスター サブタイトルの書式設定</a:t>
            </a:r>
          </a:p>
        </p:txBody>
      </p:sp>
      <p:sp>
        <p:nvSpPr>
          <p:cNvPr id="3076" name="Rectangle 4"/>
          <p:cNvSpPr>
            <a:spLocks noGrp="1" noChangeArrowheads="1"/>
          </p:cNvSpPr>
          <p:nvPr>
            <p:ph type="dt" sz="half" idx="2"/>
          </p:nvPr>
        </p:nvSpPr>
        <p:spPr>
          <a:xfrm>
            <a:off x="0" y="6553200"/>
            <a:ext cx="1905000" cy="457200"/>
          </a:xfrm>
        </p:spPr>
        <p:txBody>
          <a:bodyPr/>
          <a:lstStyle>
            <a:lvl1pPr>
              <a:defRPr/>
            </a:lvl1pPr>
          </a:lstStyle>
          <a:p>
            <a:fld id="{97B0EAA2-8C40-46CC-AB3B-AB5E3FC0F509}" type="datetime1">
              <a:rPr kumimoji="1" lang="ja-JP" altLang="en-US" smtClean="0"/>
              <a:t>2019/1/22</a:t>
            </a:fld>
            <a:endParaRPr kumimoji="1" lang="ja-JP" altLang="en-US"/>
          </a:p>
        </p:txBody>
      </p:sp>
      <p:sp>
        <p:nvSpPr>
          <p:cNvPr id="3077" name="Rectangle 5"/>
          <p:cNvSpPr>
            <a:spLocks noGrp="1" noChangeArrowheads="1"/>
          </p:cNvSpPr>
          <p:nvPr>
            <p:ph type="ftr" sz="quarter" idx="3"/>
          </p:nvPr>
        </p:nvSpPr>
        <p:spPr>
          <a:xfrm>
            <a:off x="3124200" y="6553200"/>
            <a:ext cx="2895600" cy="457200"/>
          </a:xfrm>
        </p:spPr>
        <p:txBody>
          <a:bodyPr/>
          <a:lstStyle>
            <a:lvl1pPr>
              <a:defRPr/>
            </a:lvl1pPr>
          </a:lstStyle>
          <a:p>
            <a:endParaRPr kumimoji="1" lang="ja-JP" altLang="en-US"/>
          </a:p>
        </p:txBody>
      </p:sp>
      <p:sp>
        <p:nvSpPr>
          <p:cNvPr id="3078" name="Rectangle 6"/>
          <p:cNvSpPr>
            <a:spLocks noGrp="1" noChangeArrowheads="1"/>
          </p:cNvSpPr>
          <p:nvPr>
            <p:ph type="sldNum" sz="quarter" idx="4"/>
          </p:nvPr>
        </p:nvSpPr>
        <p:spPr>
          <a:xfrm>
            <a:off x="7239000" y="6553200"/>
            <a:ext cx="1905000" cy="457200"/>
          </a:xfrm>
        </p:spPr>
        <p:txBody>
          <a:bodyPr/>
          <a:lstStyle>
            <a:lvl1pPr>
              <a:defRPr/>
            </a:lvl1pPr>
          </a:lstStyle>
          <a:p>
            <a:fld id="{B86548BE-85BD-4627-BE59-5EDF398C143B}" type="slidenum">
              <a:rPr lang="ja-JP" altLang="en-US" smtClean="0"/>
              <a:pPr/>
              <a:t>‹#›</a:t>
            </a:fld>
            <a:endParaRPr lang="ja-JP" altLang="en-US" dirty="0"/>
          </a:p>
        </p:txBody>
      </p:sp>
      <p:sp>
        <p:nvSpPr>
          <p:cNvPr id="3079" name="Rectangle 7"/>
          <p:cNvSpPr>
            <a:spLocks noChangeArrowheads="1"/>
          </p:cNvSpPr>
          <p:nvPr/>
        </p:nvSpPr>
        <p:spPr bwMode="auto">
          <a:xfrm>
            <a:off x="0" y="0"/>
            <a:ext cx="6248400" cy="228600"/>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0" name="Rectangle 8"/>
          <p:cNvSpPr>
            <a:spLocks noChangeArrowheads="1"/>
          </p:cNvSpPr>
          <p:nvPr/>
        </p:nvSpPr>
        <p:spPr bwMode="auto">
          <a:xfrm>
            <a:off x="6248400" y="0"/>
            <a:ext cx="2895600" cy="2286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1" name="Text Box 9"/>
          <p:cNvSpPr txBox="1">
            <a:spLocks noChangeArrowheads="1"/>
          </p:cNvSpPr>
          <p:nvPr/>
        </p:nvSpPr>
        <p:spPr bwMode="auto">
          <a:xfrm>
            <a:off x="7683500" y="-38100"/>
            <a:ext cx="1463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400">
                <a:solidFill>
                  <a:schemeClr val="bg1"/>
                </a:solidFill>
                <a:latin typeface="Verdana" panose="020B0604030504040204" pitchFamily="34" charset="0"/>
              </a:rPr>
              <a:t>www.***.com</a:t>
            </a:r>
          </a:p>
        </p:txBody>
      </p:sp>
      <p:sp>
        <p:nvSpPr>
          <p:cNvPr id="10" name="正方形/長方形 9"/>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28920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FF2A62A2-3661-4B45-832D-603A57DE657A}" type="datetime1">
              <a:rPr kumimoji="1" lang="ja-JP" altLang="en-US" smtClean="0"/>
              <a:t>2019/1/22</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7" name="正方形/長方形 6"/>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7301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85800" y="609600"/>
            <a:ext cx="5676900" cy="5486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AFA6BF51-C621-42EB-9F2E-50F44563FDFF}" type="datetime1">
              <a:rPr kumimoji="1" lang="ja-JP" altLang="en-US" smtClean="0"/>
              <a:t>2019/1/22</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Tree>
    <p:extLst>
      <p:ext uri="{BB962C8B-B14F-4D97-AF65-F5344CB8AC3E}">
        <p14:creationId xmlns:p14="http://schemas.microsoft.com/office/powerpoint/2010/main" val="1701074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315685"/>
            <a:ext cx="7772400" cy="1073150"/>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685800" y="1508577"/>
            <a:ext cx="7772400" cy="458742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E9487E2-C956-40E4-99A0-0350E7C33AC0}" type="datetime1">
              <a:rPr kumimoji="1" lang="ja-JP" altLang="en-US" smtClean="0"/>
              <a:t>2019/1/22</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7" name="正方形/長方形 6"/>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94193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5BE37597-E94B-40E1-95E7-ED12DCD3126B}" type="datetime1">
              <a:rPr kumimoji="1" lang="ja-JP" altLang="en-US" smtClean="0"/>
              <a:t>2019/1/22</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7" name="正方形/長方形 6"/>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37142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85800" y="1981200"/>
            <a:ext cx="3810000" cy="4114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981200"/>
            <a:ext cx="3810000" cy="4114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472C5026-FC71-4D9C-8F96-18A4D367900D}" type="datetime1">
              <a:rPr kumimoji="1" lang="ja-JP" altLang="en-US" smtClean="0"/>
              <a:t>2019/1/22</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8" name="正方形/長方形 7"/>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3227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771BDDC-06FE-4B01-A7D8-73B280E18977}" type="datetime1">
              <a:rPr kumimoji="1" lang="ja-JP" altLang="en-US" smtClean="0"/>
              <a:t>2019/1/22</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10" name="正方形/長方形 9"/>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4337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05C011C3-BE30-488B-9522-E334EB38D19E}" type="datetime1">
              <a:rPr kumimoji="1" lang="ja-JP" altLang="en-US" smtClean="0"/>
              <a:t>2019/1/22</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B86548BE-85BD-4627-BE59-5EDF398C143B}" type="slidenum">
              <a:rPr lang="ja-JP" altLang="en-US" smtClean="0"/>
              <a:pPr/>
              <a:t>‹#›</a:t>
            </a:fld>
            <a:endParaRPr lang="ja-JP" altLang="en-US" dirty="0"/>
          </a:p>
        </p:txBody>
      </p:sp>
      <p:sp>
        <p:nvSpPr>
          <p:cNvPr id="6" name="正方形/長方形 5"/>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67037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963F558A-255B-47A2-B9E9-83A29361A74B}" type="datetime1">
              <a:rPr kumimoji="1" lang="ja-JP" altLang="en-US" smtClean="0"/>
              <a:t>2019/1/22</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5" name="正方形/長方形 4"/>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52049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80962F9E-8780-414D-B668-A9E280483DF2}" type="datetime1">
              <a:rPr kumimoji="1" lang="ja-JP" altLang="en-US" smtClean="0"/>
              <a:t>2019/1/22</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8" name="正方形/長方形 7"/>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79223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8FB67196-8AC7-4F8D-98F1-7371ECB5FA0E}" type="datetime1">
              <a:rPr kumimoji="1" lang="ja-JP" altLang="en-US" smtClean="0"/>
              <a:t>2019/1/22</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B86548BE-85BD-4627-BE59-5EDF398C143B}" type="slidenum">
              <a:rPr kumimoji="1" lang="ja-JP" altLang="en-US" smtClean="0"/>
              <a:t>‹#›</a:t>
            </a:fld>
            <a:endParaRPr kumimoji="1" lang="ja-JP" altLang="en-US"/>
          </a:p>
        </p:txBody>
      </p:sp>
      <p:sp>
        <p:nvSpPr>
          <p:cNvPr id="8" name="正方形/長方形 7"/>
          <p:cNvSpPr/>
          <p:nvPr userDrawn="1"/>
        </p:nvSpPr>
        <p:spPr>
          <a:xfrm>
            <a:off x="7685314" y="0"/>
            <a:ext cx="1458686" cy="195943"/>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34488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34" name="Rectangle 10"/>
          <p:cNvSpPr>
            <a:spLocks noGrp="1" noChangeArrowheads="1"/>
          </p:cNvSpPr>
          <p:nvPr>
            <p:ph type="dt" sz="half" idx="2"/>
          </p:nvPr>
        </p:nvSpPr>
        <p:spPr bwMode="auto">
          <a:xfrm>
            <a:off x="0" y="63944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66"/>
                </a:solidFill>
              </a:defRPr>
            </a:lvl1pPr>
          </a:lstStyle>
          <a:p>
            <a:fld id="{90428480-57F9-46BE-8C55-346CCDE76C79}" type="datetime1">
              <a:rPr kumimoji="1" lang="ja-JP" altLang="en-US" smtClean="0"/>
              <a:t>2019/1/22</a:t>
            </a:fld>
            <a:endParaRPr kumimoji="1" lang="ja-JP" altLang="en-US"/>
          </a:p>
        </p:txBody>
      </p:sp>
      <p:sp>
        <p:nvSpPr>
          <p:cNvPr id="1035" name="Rectangle 11"/>
          <p:cNvSpPr>
            <a:spLocks noGrp="1" noChangeArrowheads="1"/>
          </p:cNvSpPr>
          <p:nvPr>
            <p:ph type="ftr" sz="quarter" idx="3"/>
          </p:nvPr>
        </p:nvSpPr>
        <p:spPr bwMode="auto">
          <a:xfrm>
            <a:off x="3124200" y="63944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66"/>
                </a:solidFill>
              </a:defRPr>
            </a:lvl1pPr>
          </a:lstStyle>
          <a:p>
            <a:endParaRPr kumimoji="1" lang="ja-JP" altLang="en-US" dirty="0"/>
          </a:p>
        </p:txBody>
      </p:sp>
      <p:sp>
        <p:nvSpPr>
          <p:cNvPr id="1036" name="Rectangle 12"/>
          <p:cNvSpPr>
            <a:spLocks noGrp="1" noChangeArrowheads="1"/>
          </p:cNvSpPr>
          <p:nvPr>
            <p:ph type="sldNum" sz="quarter" idx="4"/>
          </p:nvPr>
        </p:nvSpPr>
        <p:spPr bwMode="auto">
          <a:xfrm>
            <a:off x="7239000" y="63944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400">
                <a:solidFill>
                  <a:srgbClr val="000066"/>
                </a:solidFill>
                <a:latin typeface="+mn-lt"/>
              </a:defRPr>
            </a:lvl1pPr>
          </a:lstStyle>
          <a:p>
            <a:fld id="{B86548BE-85BD-4627-BE59-5EDF398C143B}" type="slidenum">
              <a:rPr lang="ja-JP" altLang="en-US" smtClean="0"/>
              <a:pPr/>
              <a:t>‹#›</a:t>
            </a:fld>
            <a:endParaRPr lang="ja-JP" altLang="en-US" dirty="0"/>
          </a:p>
        </p:txBody>
      </p:sp>
      <p:sp>
        <p:nvSpPr>
          <p:cNvPr id="1037" name="Line 13"/>
          <p:cNvSpPr>
            <a:spLocks noChangeShapeType="1"/>
          </p:cNvSpPr>
          <p:nvPr/>
        </p:nvSpPr>
        <p:spPr bwMode="auto">
          <a:xfrm>
            <a:off x="8469086" y="6400800"/>
            <a:ext cx="0" cy="4572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8" name="Rectangle 14"/>
          <p:cNvSpPr>
            <a:spLocks noChangeArrowheads="1"/>
          </p:cNvSpPr>
          <p:nvPr/>
        </p:nvSpPr>
        <p:spPr bwMode="auto">
          <a:xfrm>
            <a:off x="0" y="0"/>
            <a:ext cx="6248400" cy="228600"/>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p:nvSpPr>
        <p:spPr bwMode="auto">
          <a:xfrm>
            <a:off x="6248400" y="0"/>
            <a:ext cx="2895600" cy="2286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Text Box 16"/>
          <p:cNvSpPr txBox="1">
            <a:spLocks noChangeArrowheads="1"/>
          </p:cNvSpPr>
          <p:nvPr/>
        </p:nvSpPr>
        <p:spPr bwMode="auto">
          <a:xfrm>
            <a:off x="7683500" y="-38100"/>
            <a:ext cx="1463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400">
                <a:solidFill>
                  <a:schemeClr val="bg1"/>
                </a:solidFill>
                <a:latin typeface="Verdana" panose="020B0604030504040204" pitchFamily="34" charset="0"/>
              </a:rPr>
              <a:t>www.***.com</a:t>
            </a:r>
          </a:p>
        </p:txBody>
      </p:sp>
    </p:spTree>
    <p:extLst>
      <p:ext uri="{BB962C8B-B14F-4D97-AF65-F5344CB8AC3E}">
        <p14:creationId xmlns:p14="http://schemas.microsoft.com/office/powerpoint/2010/main" val="5590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Verdana" panose="020B060403050404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rgbClr val="6699FF"/>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99FF"/>
        </a:buClr>
        <a:buSzPct val="80000"/>
        <a:buFont typeface="Wingdings" panose="05000000000000000000" pitchFamily="2" charset="2"/>
        <a:buChar char="l"/>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971" y="1426464"/>
            <a:ext cx="8817429" cy="1869186"/>
          </a:xfrm>
        </p:spPr>
        <p:txBody>
          <a:bodyPr>
            <a:normAutofit fontScale="90000"/>
          </a:bodyPr>
          <a:lstStyle/>
          <a:p>
            <a:r>
              <a:rPr lang="en-US" altLang="ja-JP" sz="5400" dirty="0">
                <a:solidFill>
                  <a:schemeClr val="tx1"/>
                </a:solidFill>
              </a:rPr>
              <a:t>Visual Question Answering</a:t>
            </a:r>
            <a:r>
              <a:rPr lang="ja-JP" altLang="en-US" sz="4900" dirty="0">
                <a:solidFill>
                  <a:schemeClr val="tx1"/>
                </a:solidFill>
              </a:rPr>
              <a:t>のための画像認識手法の考察</a:t>
            </a:r>
          </a:p>
        </p:txBody>
      </p:sp>
      <p:sp>
        <p:nvSpPr>
          <p:cNvPr id="3" name="サブタイトル 2"/>
          <p:cNvSpPr>
            <a:spLocks noGrp="1"/>
          </p:cNvSpPr>
          <p:nvPr>
            <p:ph type="subTitle" idx="1"/>
          </p:nvPr>
        </p:nvSpPr>
        <p:spPr>
          <a:xfrm>
            <a:off x="1404257" y="4484914"/>
            <a:ext cx="6858000" cy="971550"/>
          </a:xfrm>
        </p:spPr>
        <p:txBody>
          <a:bodyPr/>
          <a:lstStyle/>
          <a:p>
            <a:pPr algn="r"/>
            <a:r>
              <a:rPr kumimoji="1" lang="ja-JP" altLang="en-US" sz="2800" dirty="0" smtClean="0"/>
              <a:t>ソフトウェアシステム研究グループ</a:t>
            </a:r>
            <a:endParaRPr kumimoji="1" lang="en-US" altLang="ja-JP" sz="2800" dirty="0" smtClean="0"/>
          </a:p>
          <a:p>
            <a:pPr algn="r"/>
            <a:r>
              <a:rPr kumimoji="1" lang="ja-JP" altLang="en-US" sz="2800" dirty="0" smtClean="0"/>
              <a:t>元山直輝</a:t>
            </a:r>
            <a:endParaRPr kumimoji="1" lang="ja-JP"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10511"/>
    </mc:Choice>
    <mc:Fallback xmlns="">
      <p:transition spd="slow" advTm="105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10</a:t>
            </a:fld>
            <a:endParaRPr kumimoji="1" lang="ja-JP" altLang="en-US"/>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1111" t="11508" r="14286" b="21825"/>
          <a:stretch>
            <a:fillRect/>
          </a:stretch>
        </p:blipFill>
        <p:spPr>
          <a:xfrm>
            <a:off x="1565365" y="3143249"/>
            <a:ext cx="5945778" cy="2656624"/>
          </a:xfrm>
          <a:prstGeom prst="rect">
            <a:avLst/>
          </a:prstGeom>
        </p:spPr>
      </p:pic>
      <p:cxnSp>
        <p:nvCxnSpPr>
          <p:cNvPr id="8" name="直線コネクタ 7"/>
          <p:cNvCxnSpPr/>
          <p:nvPr/>
        </p:nvCxnSpPr>
        <p:spPr>
          <a:xfrm>
            <a:off x="3058885" y="3305649"/>
            <a:ext cx="3327106" cy="39066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3058885" y="4212771"/>
            <a:ext cx="3327106" cy="44662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338355" y="2302400"/>
            <a:ext cx="1987550" cy="457200"/>
          </a:xfrm>
          <a:prstGeom prst="rect">
            <a:avLst/>
          </a:prstGeom>
          <a:noFill/>
        </p:spPr>
        <p:txBody>
          <a:bodyPr wrap="square" rtlCol="0">
            <a:spAutoFit/>
          </a:bodyPr>
          <a:lstStyle/>
          <a:p>
            <a:r>
              <a:rPr lang="ja-JP" altLang="en-US" sz="2400" dirty="0"/>
              <a:t>特徴マップ</a:t>
            </a:r>
          </a:p>
        </p:txBody>
      </p:sp>
      <p:sp>
        <p:nvSpPr>
          <p:cNvPr id="15" name="テキスト ボックス 14"/>
          <p:cNvSpPr txBox="1"/>
          <p:nvPr/>
        </p:nvSpPr>
        <p:spPr>
          <a:xfrm>
            <a:off x="2170612" y="2302400"/>
            <a:ext cx="1415143" cy="461665"/>
          </a:xfrm>
          <a:prstGeom prst="rect">
            <a:avLst/>
          </a:prstGeom>
          <a:noFill/>
        </p:spPr>
        <p:txBody>
          <a:bodyPr wrap="square" rtlCol="0">
            <a:spAutoFit/>
          </a:bodyPr>
          <a:lstStyle/>
          <a:p>
            <a:r>
              <a:rPr lang="ja-JP" altLang="en-US" sz="2400" dirty="0"/>
              <a:t>入力画像</a:t>
            </a:r>
          </a:p>
        </p:txBody>
      </p:sp>
      <p:sp>
        <p:nvSpPr>
          <p:cNvPr id="19" name="コンテンツ プレースホルダー 2"/>
          <p:cNvSpPr txBox="1">
            <a:spLocks/>
          </p:cNvSpPr>
          <p:nvPr/>
        </p:nvSpPr>
        <p:spPr bwMode="auto">
          <a:xfrm>
            <a:off x="656409" y="1320383"/>
            <a:ext cx="2758440" cy="39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6699FF"/>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99FF"/>
              </a:buClr>
              <a:buSzPct val="80000"/>
              <a:buFont typeface="Wingdings" panose="05000000000000000000" pitchFamily="2" charset="2"/>
              <a:buChar char="l"/>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mtClean="0"/>
              <a:t>畳み込み層</a:t>
            </a:r>
            <a:endParaRPr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74"/>
    </mc:Choice>
    <mc:Fallback xmlns="">
      <p:transition spd="slow" advTm="57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1587" t="13731" r="15080" b="24365"/>
          <a:stretch>
            <a:fillRect/>
          </a:stretch>
        </p:blipFill>
        <p:spPr>
          <a:xfrm>
            <a:off x="1597906" y="3231298"/>
            <a:ext cx="5832881" cy="2461931"/>
          </a:xfrm>
          <a:prstGeom prst="rect">
            <a:avLst/>
          </a:prstGeom>
        </p:spPr>
      </p:pic>
      <p:sp>
        <p:nvSpPr>
          <p:cNvPr id="2" name="タイトル 1"/>
          <p:cNvSpPr>
            <a:spLocks noGrp="1"/>
          </p:cNvSpPr>
          <p:nvPr>
            <p:ph type="title"/>
          </p:nvPr>
        </p:nvSpPr>
        <p:spPr/>
        <p:txBody>
          <a:bodyPr/>
          <a:lstStyle/>
          <a:p>
            <a:r>
              <a:rPr lang="en-US" altLang="ja-JP" dirty="0" smtClean="0"/>
              <a:t>CNN</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11</a:t>
            </a:fld>
            <a:endParaRPr kumimoji="1" lang="ja-JP" altLang="en-US"/>
          </a:p>
        </p:txBody>
      </p:sp>
      <p:cxnSp>
        <p:nvCxnSpPr>
          <p:cNvPr id="8" name="直線コネクタ 7"/>
          <p:cNvCxnSpPr/>
          <p:nvPr/>
        </p:nvCxnSpPr>
        <p:spPr>
          <a:xfrm>
            <a:off x="3494314" y="3320143"/>
            <a:ext cx="3275512" cy="40004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3494314" y="4187425"/>
            <a:ext cx="3275512" cy="52608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338355" y="2302400"/>
            <a:ext cx="1987550" cy="457200"/>
          </a:xfrm>
          <a:prstGeom prst="rect">
            <a:avLst/>
          </a:prstGeom>
          <a:noFill/>
        </p:spPr>
        <p:txBody>
          <a:bodyPr wrap="square" rtlCol="0">
            <a:spAutoFit/>
          </a:bodyPr>
          <a:lstStyle/>
          <a:p>
            <a:r>
              <a:rPr lang="ja-JP" altLang="en-US" sz="2400" dirty="0"/>
              <a:t>特徴マップ</a:t>
            </a:r>
          </a:p>
        </p:txBody>
      </p:sp>
      <p:sp>
        <p:nvSpPr>
          <p:cNvPr id="16" name="テキスト ボックス 15"/>
          <p:cNvSpPr txBox="1"/>
          <p:nvPr/>
        </p:nvSpPr>
        <p:spPr>
          <a:xfrm>
            <a:off x="2170612" y="2302400"/>
            <a:ext cx="1415143" cy="461665"/>
          </a:xfrm>
          <a:prstGeom prst="rect">
            <a:avLst/>
          </a:prstGeom>
          <a:noFill/>
        </p:spPr>
        <p:txBody>
          <a:bodyPr wrap="square" rtlCol="0">
            <a:spAutoFit/>
          </a:bodyPr>
          <a:lstStyle/>
          <a:p>
            <a:r>
              <a:rPr lang="ja-JP" altLang="en-US" sz="2400" dirty="0"/>
              <a:t>入力画像</a:t>
            </a:r>
          </a:p>
        </p:txBody>
      </p:sp>
      <p:sp>
        <p:nvSpPr>
          <p:cNvPr id="21" name="コンテンツ プレースホルダー 2"/>
          <p:cNvSpPr>
            <a:spLocks noGrp="1"/>
          </p:cNvSpPr>
          <p:nvPr>
            <p:ph idx="1"/>
          </p:nvPr>
        </p:nvSpPr>
        <p:spPr>
          <a:xfrm>
            <a:off x="656409" y="1320383"/>
            <a:ext cx="2758440" cy="390071"/>
          </a:xfrm>
        </p:spPr>
        <p:txBody>
          <a:bodyPr>
            <a:noAutofit/>
          </a:bodyPr>
          <a:lstStyle/>
          <a:p>
            <a:pPr>
              <a:buFont typeface="Wingdings" pitchFamily="2" charset="2"/>
              <a:buChar char="l"/>
            </a:pPr>
            <a:r>
              <a:rPr lang="ja-JP" altLang="en-US" sz="3200" dirty="0"/>
              <a:t>畳み込み層</a:t>
            </a:r>
          </a:p>
        </p:txBody>
      </p:sp>
    </p:spTree>
  </p:cSld>
  <p:clrMapOvr>
    <a:masterClrMapping/>
  </p:clrMapOvr>
  <mc:AlternateContent xmlns:mc="http://schemas.openxmlformats.org/markup-compatibility/2006" xmlns:p14="http://schemas.microsoft.com/office/powerpoint/2010/main">
    <mc:Choice Requires="p14">
      <p:transition spd="slow" p14:dur="2000" advTm="1275"/>
    </mc:Choice>
    <mc:Fallback xmlns="">
      <p:transition spd="slow" advTm="12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12540" t="14682" r="15714" b="25635"/>
          <a:stretch>
            <a:fillRect/>
          </a:stretch>
        </p:blipFill>
        <p:spPr>
          <a:xfrm>
            <a:off x="1685597" y="3272208"/>
            <a:ext cx="5729261" cy="2382966"/>
          </a:xfrm>
          <a:prstGeom prst="rect">
            <a:avLst/>
          </a:prstGeom>
        </p:spPr>
      </p:pic>
      <p:sp>
        <p:nvSpPr>
          <p:cNvPr id="2" name="タイトル 1"/>
          <p:cNvSpPr>
            <a:spLocks noGrp="1"/>
          </p:cNvSpPr>
          <p:nvPr>
            <p:ph type="title"/>
          </p:nvPr>
        </p:nvSpPr>
        <p:spPr/>
        <p:txBody>
          <a:bodyPr/>
          <a:lstStyle/>
          <a:p>
            <a:r>
              <a:rPr lang="en-US" altLang="ja-JP" dirty="0" smtClean="0"/>
              <a:t>CNN</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12</a:t>
            </a:fld>
            <a:endParaRPr kumimoji="1" lang="ja-JP" altLang="en-US"/>
          </a:p>
        </p:txBody>
      </p:sp>
      <p:cxnSp>
        <p:nvCxnSpPr>
          <p:cNvPr id="8" name="直線コネクタ 7"/>
          <p:cNvCxnSpPr/>
          <p:nvPr/>
        </p:nvCxnSpPr>
        <p:spPr>
          <a:xfrm>
            <a:off x="3906883" y="4252902"/>
            <a:ext cx="3419022" cy="390071"/>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3906883" y="5018314"/>
            <a:ext cx="3419022" cy="55734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338355" y="2302400"/>
            <a:ext cx="1987550" cy="457200"/>
          </a:xfrm>
          <a:prstGeom prst="rect">
            <a:avLst/>
          </a:prstGeom>
          <a:noFill/>
        </p:spPr>
        <p:txBody>
          <a:bodyPr wrap="square" rtlCol="0">
            <a:spAutoFit/>
          </a:bodyPr>
          <a:lstStyle/>
          <a:p>
            <a:r>
              <a:rPr lang="ja-JP" altLang="en-US" sz="2400" dirty="0"/>
              <a:t>特徴マップ</a:t>
            </a:r>
          </a:p>
        </p:txBody>
      </p:sp>
      <p:sp>
        <p:nvSpPr>
          <p:cNvPr id="16" name="テキスト ボックス 15"/>
          <p:cNvSpPr txBox="1"/>
          <p:nvPr/>
        </p:nvSpPr>
        <p:spPr>
          <a:xfrm>
            <a:off x="2170612" y="2302400"/>
            <a:ext cx="1415143" cy="461665"/>
          </a:xfrm>
          <a:prstGeom prst="rect">
            <a:avLst/>
          </a:prstGeom>
          <a:noFill/>
        </p:spPr>
        <p:txBody>
          <a:bodyPr wrap="square" rtlCol="0">
            <a:spAutoFit/>
          </a:bodyPr>
          <a:lstStyle/>
          <a:p>
            <a:r>
              <a:rPr lang="ja-JP" altLang="en-US" sz="2400" dirty="0"/>
              <a:t>入力画像</a:t>
            </a:r>
          </a:p>
        </p:txBody>
      </p:sp>
      <p:sp>
        <p:nvSpPr>
          <p:cNvPr id="18" name="コンテンツ プレースホルダー 2"/>
          <p:cNvSpPr>
            <a:spLocks noGrp="1"/>
          </p:cNvSpPr>
          <p:nvPr>
            <p:ph idx="1"/>
          </p:nvPr>
        </p:nvSpPr>
        <p:spPr>
          <a:xfrm>
            <a:off x="656409" y="1320383"/>
            <a:ext cx="2758440" cy="390071"/>
          </a:xfrm>
        </p:spPr>
        <p:txBody>
          <a:bodyPr>
            <a:noAutofit/>
          </a:bodyPr>
          <a:lstStyle/>
          <a:p>
            <a:pPr>
              <a:buFont typeface="Wingdings" pitchFamily="2" charset="2"/>
              <a:buChar char="l"/>
            </a:pPr>
            <a:r>
              <a:rPr lang="ja-JP" altLang="en-US" sz="3200" dirty="0"/>
              <a:t>畳み込み層</a:t>
            </a:r>
          </a:p>
        </p:txBody>
      </p:sp>
    </p:spTree>
  </p:cSld>
  <p:clrMapOvr>
    <a:masterClrMapping/>
  </p:clrMapOvr>
  <mc:AlternateContent xmlns:mc="http://schemas.openxmlformats.org/markup-compatibility/2006" xmlns:p14="http://schemas.microsoft.com/office/powerpoint/2010/main">
    <mc:Choice Requires="p14">
      <p:transition spd="slow" p14:dur="2000" advTm="3083"/>
    </mc:Choice>
    <mc:Fallback xmlns="">
      <p:transition spd="slow" advTm="308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CNN</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13</a:t>
            </a:fld>
            <a:endParaRPr kumimoji="1" lang="ja-JP" altLang="en-US"/>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2577" t="19818" r="60084" b="18277"/>
          <a:stretch>
            <a:fillRect/>
          </a:stretch>
        </p:blipFill>
        <p:spPr>
          <a:xfrm>
            <a:off x="1064921" y="2839712"/>
            <a:ext cx="2831919" cy="3017620"/>
          </a:xfrm>
          <a:prstGeom prst="rect">
            <a:avLst/>
          </a:prstGeom>
        </p:spPr>
      </p:pic>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66135" t="34063" r="19299" b="32127"/>
          <a:stretch>
            <a:fillRect/>
          </a:stretch>
        </p:blipFill>
        <p:spPr>
          <a:xfrm>
            <a:off x="5971902" y="3479679"/>
            <a:ext cx="1484770" cy="1621822"/>
          </a:xfrm>
          <a:prstGeom prst="rect">
            <a:avLst/>
          </a:prstGeom>
        </p:spPr>
      </p:pic>
      <p:sp>
        <p:nvSpPr>
          <p:cNvPr id="8" name="右矢印 7"/>
          <p:cNvSpPr/>
          <p:nvPr/>
        </p:nvSpPr>
        <p:spPr>
          <a:xfrm>
            <a:off x="4408197" y="4054107"/>
            <a:ext cx="1052348" cy="472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p:cNvSpPr txBox="1"/>
          <p:nvPr/>
        </p:nvSpPr>
        <p:spPr>
          <a:xfrm>
            <a:off x="3712857" y="2203424"/>
            <a:ext cx="2443027" cy="461665"/>
          </a:xfrm>
          <a:prstGeom prst="rect">
            <a:avLst/>
          </a:prstGeom>
          <a:noFill/>
        </p:spPr>
        <p:txBody>
          <a:bodyPr wrap="square" rtlCol="0">
            <a:spAutoFit/>
          </a:bodyPr>
          <a:lstStyle/>
          <a:p>
            <a:r>
              <a:rPr lang="en-US" altLang="ja-JP" sz="2400" dirty="0"/>
              <a:t>Max pooling</a:t>
            </a:r>
            <a:endParaRPr lang="ja-JP" altLang="en-US" sz="2400" dirty="0"/>
          </a:p>
        </p:txBody>
      </p:sp>
      <p:sp>
        <p:nvSpPr>
          <p:cNvPr id="12" name="コンテンツ プレースホルダー 2"/>
          <p:cNvSpPr>
            <a:spLocks noGrp="1"/>
          </p:cNvSpPr>
          <p:nvPr>
            <p:ph idx="1"/>
          </p:nvPr>
        </p:nvSpPr>
        <p:spPr>
          <a:xfrm>
            <a:off x="656409" y="1320383"/>
            <a:ext cx="2758440" cy="390071"/>
          </a:xfrm>
        </p:spPr>
        <p:txBody>
          <a:bodyPr>
            <a:noAutofit/>
          </a:bodyPr>
          <a:lstStyle/>
          <a:p>
            <a:pPr>
              <a:buFont typeface="Wingdings" pitchFamily="2" charset="2"/>
              <a:buChar char="l"/>
            </a:pPr>
            <a:r>
              <a:rPr lang="ja-JP" altLang="en-US" sz="3200" dirty="0" smtClean="0"/>
              <a:t>プーリング層</a:t>
            </a:r>
            <a:endParaRPr lang="ja-JP"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18600"/>
    </mc:Choice>
    <mc:Fallback xmlns="">
      <p:transition spd="slow" advTm="186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a:t> </a:t>
            </a:r>
            <a:r>
              <a:rPr lang="ja-JP" altLang="en-US" sz="3200" dirty="0">
                <a:solidFill>
                  <a:schemeClr val="bg1">
                    <a:lumMod val="65000"/>
                  </a:schemeClr>
                </a:solidFill>
              </a:rPr>
              <a:t>はじめに</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要素</a:t>
            </a:r>
            <a:r>
              <a:rPr lang="ja-JP" altLang="en-US" sz="3200" dirty="0">
                <a:solidFill>
                  <a:schemeClr val="bg1">
                    <a:lumMod val="65000"/>
                  </a:schemeClr>
                </a:solidFill>
              </a:rPr>
              <a:t>技術</a:t>
            </a:r>
            <a:endParaRPr lang="en-US" altLang="ja-JP" sz="3200" dirty="0">
              <a:solidFill>
                <a:schemeClr val="bg1">
                  <a:lumMod val="65000"/>
                </a:schemeClr>
              </a:solidFill>
            </a:endParaRPr>
          </a:p>
          <a:p>
            <a:pPr>
              <a:buFont typeface="Wingdings" pitchFamily="2" charset="2"/>
              <a:buChar char="l"/>
            </a:pPr>
            <a:r>
              <a:rPr lang="ja-JP" altLang="en-US" sz="3200" dirty="0" smtClean="0"/>
              <a:t> 実験</a:t>
            </a:r>
            <a:endParaRPr lang="en-US" altLang="ja-JP" sz="3200" dirty="0"/>
          </a:p>
          <a:p>
            <a:pPr>
              <a:buFont typeface="Wingdings" pitchFamily="2" charset="2"/>
              <a:buChar char="l"/>
            </a:pPr>
            <a:r>
              <a:rPr lang="ja-JP" altLang="en-US" sz="3200" dirty="0" smtClean="0">
                <a:solidFill>
                  <a:schemeClr val="bg1">
                    <a:lumMod val="65000"/>
                  </a:schemeClr>
                </a:solidFill>
              </a:rPr>
              <a:t> まとめ</a:t>
            </a:r>
            <a:r>
              <a:rPr lang="ja-JP" altLang="en-US" sz="3200" dirty="0">
                <a:solidFill>
                  <a:schemeClr val="bg1">
                    <a:lumMod val="65000"/>
                  </a:schemeClr>
                </a:solidFill>
              </a:rPr>
              <a:t>と今後の課題</a:t>
            </a:r>
            <a:endParaRPr lang="en-US" altLang="ja-JP" sz="3200" dirty="0">
              <a:solidFill>
                <a:schemeClr val="bg1">
                  <a:lumMod val="65000"/>
                </a:schemeClr>
              </a:solidFill>
            </a:endParaRPr>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14</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1244"/>
    </mc:Choice>
    <mc:Fallback xmlns="">
      <p:transition spd="slow" advTm="124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l"/>
            </a:pPr>
            <a:r>
              <a:rPr lang="ja-JP" altLang="en-US" sz="3200" dirty="0" smtClean="0"/>
              <a:t> 図形</a:t>
            </a:r>
            <a:r>
              <a:rPr lang="ja-JP" altLang="en-US" sz="3200" dirty="0"/>
              <a:t>の識別</a:t>
            </a:r>
            <a:r>
              <a:rPr lang="ja-JP" altLang="en-US" sz="3200" dirty="0" smtClean="0"/>
              <a:t>能力の確認</a:t>
            </a:r>
            <a:endParaRPr lang="en-US" altLang="ja-JP" sz="3200" dirty="0"/>
          </a:p>
          <a:p>
            <a:pPr>
              <a:buFont typeface="Wingdings" pitchFamily="2" charset="2"/>
              <a:buChar char="l"/>
            </a:pPr>
            <a:r>
              <a:rPr lang="ja-JP" altLang="en-US" dirty="0"/>
              <a:t> </a:t>
            </a:r>
            <a:r>
              <a:rPr lang="ja-JP" altLang="en-US" sz="3200" dirty="0" smtClean="0"/>
              <a:t>モデル，ハイパーパラメータの違い</a:t>
            </a:r>
            <a:r>
              <a:rPr lang="ja-JP" altLang="en-US" dirty="0" smtClean="0"/>
              <a:t>による</a:t>
            </a:r>
            <a:r>
              <a:rPr lang="ja-JP" altLang="en-US" sz="3200" dirty="0" smtClean="0"/>
              <a:t>学習の影響</a:t>
            </a:r>
            <a:endParaRPr lang="en-US" altLang="ja-JP" sz="3200" dirty="0"/>
          </a:p>
          <a:p>
            <a:pPr>
              <a:buFont typeface="Wingdings"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15</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15240"/>
    </mc:Choice>
    <mc:Fallback xmlns="">
      <p:transition spd="slow" advTm="1524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16</a:t>
            </a:fld>
            <a:endParaRPr kumimoji="1" lang="ja-JP" altLang="en-US"/>
          </a:p>
        </p:txBody>
      </p:sp>
      <p:sp>
        <p:nvSpPr>
          <p:cNvPr id="9" name="右矢印 8"/>
          <p:cNvSpPr/>
          <p:nvPr/>
        </p:nvSpPr>
        <p:spPr>
          <a:xfrm>
            <a:off x="5381623" y="3633296"/>
            <a:ext cx="1052348" cy="472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p:cNvSpPr txBox="1"/>
          <p:nvPr/>
        </p:nvSpPr>
        <p:spPr>
          <a:xfrm>
            <a:off x="7239000" y="2577241"/>
            <a:ext cx="1832741" cy="461665"/>
          </a:xfrm>
          <a:prstGeom prst="rect">
            <a:avLst/>
          </a:prstGeom>
          <a:noFill/>
        </p:spPr>
        <p:txBody>
          <a:bodyPr wrap="square" rtlCol="0">
            <a:spAutoFit/>
          </a:bodyPr>
          <a:lstStyle/>
          <a:p>
            <a:r>
              <a:rPr lang="en-US" altLang="ja-JP" sz="2400" dirty="0"/>
              <a:t>circle</a:t>
            </a:r>
            <a:endParaRPr lang="ja-JP" altLang="en-US" sz="2400" dirty="0"/>
          </a:p>
        </p:txBody>
      </p:sp>
      <p:sp>
        <p:nvSpPr>
          <p:cNvPr id="12" name="テキスト ボックス 11"/>
          <p:cNvSpPr txBox="1"/>
          <p:nvPr/>
        </p:nvSpPr>
        <p:spPr>
          <a:xfrm>
            <a:off x="7238999" y="3528888"/>
            <a:ext cx="1832741" cy="461665"/>
          </a:xfrm>
          <a:prstGeom prst="rect">
            <a:avLst/>
          </a:prstGeom>
          <a:noFill/>
        </p:spPr>
        <p:txBody>
          <a:bodyPr wrap="square" rtlCol="0">
            <a:spAutoFit/>
          </a:bodyPr>
          <a:lstStyle/>
          <a:p>
            <a:r>
              <a:rPr lang="en-US" altLang="ja-JP" sz="2400" dirty="0"/>
              <a:t>square</a:t>
            </a:r>
            <a:endParaRPr lang="ja-JP" altLang="en-US" sz="2400" dirty="0"/>
          </a:p>
        </p:txBody>
      </p:sp>
      <p:sp>
        <p:nvSpPr>
          <p:cNvPr id="13" name="テキスト ボックス 12"/>
          <p:cNvSpPr txBox="1"/>
          <p:nvPr/>
        </p:nvSpPr>
        <p:spPr>
          <a:xfrm>
            <a:off x="7238998" y="4730836"/>
            <a:ext cx="1832741" cy="461665"/>
          </a:xfrm>
          <a:prstGeom prst="rect">
            <a:avLst/>
          </a:prstGeom>
          <a:noFill/>
        </p:spPr>
        <p:txBody>
          <a:bodyPr wrap="square" rtlCol="0">
            <a:spAutoFit/>
          </a:bodyPr>
          <a:lstStyle/>
          <a:p>
            <a:r>
              <a:rPr lang="en-US" altLang="ja-JP" sz="2400" dirty="0"/>
              <a:t>triangle</a:t>
            </a:r>
            <a:endParaRPr lang="ja-JP" altLang="en-US" sz="2400" dirty="0"/>
          </a:p>
        </p:txBody>
      </p:sp>
      <p:sp>
        <p:nvSpPr>
          <p:cNvPr id="8" name="左中かっこ 7"/>
          <p:cNvSpPr/>
          <p:nvPr/>
        </p:nvSpPr>
        <p:spPr>
          <a:xfrm>
            <a:off x="6836915" y="2359401"/>
            <a:ext cx="327192" cy="299840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sp>
        <p:nvSpPr>
          <p:cNvPr id="10" name="右中かっこ 9"/>
          <p:cNvSpPr/>
          <p:nvPr/>
        </p:nvSpPr>
        <p:spPr>
          <a:xfrm>
            <a:off x="4649318" y="2359402"/>
            <a:ext cx="276225" cy="299840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491" y="2312169"/>
            <a:ext cx="851338" cy="851338"/>
          </a:xfr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4448" y="3470452"/>
            <a:ext cx="851338" cy="851338"/>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194" y="4665564"/>
            <a:ext cx="841287" cy="841287"/>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862" y="2312169"/>
            <a:ext cx="851338" cy="851338"/>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1646" y="2312169"/>
            <a:ext cx="851338" cy="851338"/>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4817" y="3470452"/>
            <a:ext cx="888167" cy="888167"/>
          </a:xfrm>
          <a:prstGeom prst="rect">
            <a:avLst/>
          </a:prstGeom>
        </p:spPr>
      </p:pic>
      <p:pic>
        <p:nvPicPr>
          <p:cNvPr id="20" name="図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491" y="3470452"/>
            <a:ext cx="851339" cy="851339"/>
          </a:xfrm>
          <a:prstGeom prst="rect">
            <a:avLst/>
          </a:prstGeom>
        </p:spPr>
      </p:pic>
      <p:pic>
        <p:nvPicPr>
          <p:cNvPr id="21" name="図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4447" y="4644808"/>
            <a:ext cx="888166" cy="862043"/>
          </a:xfrm>
          <a:prstGeom prst="rect">
            <a:avLst/>
          </a:prstGeom>
        </p:spPr>
      </p:pic>
      <p:pic>
        <p:nvPicPr>
          <p:cNvPr id="22" name="図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518" y="4665564"/>
            <a:ext cx="841287" cy="841287"/>
          </a:xfrm>
          <a:prstGeom prst="rect">
            <a:avLst/>
          </a:prstGeom>
        </p:spPr>
      </p:pic>
      <p:sp>
        <p:nvSpPr>
          <p:cNvPr id="23" name="テキスト ボックス 22"/>
          <p:cNvSpPr txBox="1"/>
          <p:nvPr/>
        </p:nvSpPr>
        <p:spPr>
          <a:xfrm>
            <a:off x="795176" y="5813796"/>
            <a:ext cx="3337896" cy="369332"/>
          </a:xfrm>
          <a:prstGeom prst="rect">
            <a:avLst/>
          </a:prstGeom>
          <a:noFill/>
        </p:spPr>
        <p:txBody>
          <a:bodyPr wrap="square" rtlCol="0">
            <a:spAutoFit/>
          </a:bodyPr>
          <a:lstStyle/>
          <a:p>
            <a:r>
              <a:rPr kumimoji="1" lang="en-US" altLang="ja-JP" dirty="0" smtClean="0"/>
              <a:t>Size: (14, 14) </a:t>
            </a:r>
            <a:r>
              <a:rPr lang="en-US" altLang="ja-JP" dirty="0" smtClean="0"/>
              <a:t>~ (34, 34)</a:t>
            </a:r>
            <a:endParaRPr kumimoji="1" lang="ja-JP" altLang="en-US" dirty="0"/>
          </a:p>
        </p:txBody>
      </p:sp>
      <p:sp>
        <p:nvSpPr>
          <p:cNvPr id="24" name="テキスト ボックス 23"/>
          <p:cNvSpPr txBox="1"/>
          <p:nvPr/>
        </p:nvSpPr>
        <p:spPr>
          <a:xfrm>
            <a:off x="1742502" y="1398409"/>
            <a:ext cx="1443245" cy="461665"/>
          </a:xfrm>
          <a:prstGeom prst="rect">
            <a:avLst/>
          </a:prstGeom>
          <a:noFill/>
        </p:spPr>
        <p:txBody>
          <a:bodyPr wrap="square" rtlCol="0">
            <a:spAutoFit/>
          </a:bodyPr>
          <a:lstStyle/>
          <a:p>
            <a:r>
              <a:rPr kumimoji="1" lang="ja-JP" altLang="en-US" sz="2400" dirty="0" smtClean="0"/>
              <a:t>入力画像</a:t>
            </a:r>
            <a:endParaRPr kumimoji="1" lang="ja-JP" altLang="en-US" sz="2400" dirty="0"/>
          </a:p>
        </p:txBody>
      </p:sp>
      <p:sp>
        <p:nvSpPr>
          <p:cNvPr id="25" name="テキスト ボックス 24"/>
          <p:cNvSpPr txBox="1"/>
          <p:nvPr/>
        </p:nvSpPr>
        <p:spPr>
          <a:xfrm>
            <a:off x="6836915" y="1388285"/>
            <a:ext cx="1878674" cy="461665"/>
          </a:xfrm>
          <a:prstGeom prst="rect">
            <a:avLst/>
          </a:prstGeom>
          <a:noFill/>
        </p:spPr>
        <p:txBody>
          <a:bodyPr wrap="square" rtlCol="0">
            <a:spAutoFit/>
          </a:bodyPr>
          <a:lstStyle/>
          <a:p>
            <a:r>
              <a:rPr kumimoji="1" lang="ja-JP" altLang="en-US" sz="2400" dirty="0" smtClean="0"/>
              <a:t>出力ラベル</a:t>
            </a:r>
            <a:endParaRPr kumimoji="1" lang="ja-JP"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33730"/>
    </mc:Choice>
    <mc:Fallback xmlns="">
      <p:transition spd="slow" advTm="3373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46081360"/>
              </p:ext>
            </p:extLst>
          </p:nvPr>
        </p:nvGraphicFramePr>
        <p:xfrm>
          <a:off x="1997528" y="2940831"/>
          <a:ext cx="5497284" cy="2321439"/>
        </p:xfrm>
        <a:graphic>
          <a:graphicData uri="http://schemas.openxmlformats.org/drawingml/2006/table">
            <a:tbl>
              <a:tblPr firstRow="1" bandRow="1">
                <a:tableStyleId>{5940675A-B579-460E-94D1-54222C63F5DA}</a:tableStyleId>
              </a:tblPr>
              <a:tblGrid>
                <a:gridCol w="2123176">
                  <a:extLst>
                    <a:ext uri="{9D8B030D-6E8A-4147-A177-3AD203B41FA5}">
                      <a16:colId xmlns:a16="http://schemas.microsoft.com/office/drawing/2014/main" val="20000"/>
                    </a:ext>
                  </a:extLst>
                </a:gridCol>
                <a:gridCol w="3374108">
                  <a:extLst>
                    <a:ext uri="{9D8B030D-6E8A-4147-A177-3AD203B41FA5}">
                      <a16:colId xmlns:a16="http://schemas.microsoft.com/office/drawing/2014/main" val="20001"/>
                    </a:ext>
                  </a:extLst>
                </a:gridCol>
              </a:tblGrid>
              <a:tr h="616617">
                <a:tc>
                  <a:txBody>
                    <a:bodyPr/>
                    <a:lstStyle/>
                    <a:p>
                      <a:r>
                        <a:rPr kumimoji="1" lang="ja-JP" altLang="en-US" sz="1800" dirty="0" smtClean="0"/>
                        <a:t>クラス数</a:t>
                      </a:r>
                      <a:endParaRPr kumimoji="1" lang="en-US" altLang="ja-JP" sz="1800" dirty="0" smtClean="0"/>
                    </a:p>
                    <a:p>
                      <a:r>
                        <a:rPr kumimoji="1" lang="ja-JP" altLang="en-US" sz="1800" dirty="0" smtClean="0"/>
                        <a:t>（図形の種類</a:t>
                      </a:r>
                      <a:r>
                        <a:rPr kumimoji="1" lang="en-US" altLang="ja-JP" sz="1800" dirty="0" smtClean="0"/>
                        <a:t>)</a:t>
                      </a:r>
                      <a:endParaRPr kumimoji="1" lang="ja-JP" altLang="en-US" sz="1800" dirty="0"/>
                    </a:p>
                  </a:txBody>
                  <a:tcPr marL="68580" marR="68580" marT="34290" marB="34290"/>
                </a:tc>
                <a:tc>
                  <a:txBody>
                    <a:bodyPr/>
                    <a:lstStyle/>
                    <a:p>
                      <a:pPr algn="ctr"/>
                      <a:r>
                        <a:rPr kumimoji="1" lang="en-US" altLang="ja-JP" sz="1800" dirty="0" smtClean="0"/>
                        <a:t>3</a:t>
                      </a:r>
                      <a:endParaRPr kumimoji="1" lang="ja-JP" altLang="en-US" sz="1800" dirty="0"/>
                    </a:p>
                  </a:txBody>
                  <a:tcPr marL="68580" marR="68580" marT="34290" marB="34290"/>
                </a:tc>
                <a:extLst>
                  <a:ext uri="{0D108BD9-81ED-4DB2-BD59-A6C34878D82A}">
                    <a16:rowId xmlns:a16="http://schemas.microsoft.com/office/drawing/2014/main" val="10000"/>
                  </a:ext>
                </a:extLst>
              </a:tr>
              <a:tr h="568073">
                <a:tc>
                  <a:txBody>
                    <a:bodyPr/>
                    <a:lstStyle/>
                    <a:p>
                      <a:r>
                        <a:rPr kumimoji="1" lang="ja-JP" altLang="en-US" sz="1800" dirty="0" smtClean="0"/>
                        <a:t>学習データ</a:t>
                      </a:r>
                      <a:endParaRPr kumimoji="1" lang="ja-JP" altLang="en-US" sz="1800" dirty="0"/>
                    </a:p>
                  </a:txBody>
                  <a:tcPr marL="68580" marR="68580" marT="34290" marB="34290"/>
                </a:tc>
                <a:tc>
                  <a:txBody>
                    <a:bodyPr/>
                    <a:lstStyle/>
                    <a:p>
                      <a:pPr algn="ctr"/>
                      <a:r>
                        <a:rPr kumimoji="1" lang="en-US" altLang="ja-JP" sz="1800" dirty="0" smtClean="0"/>
                        <a:t>1</a:t>
                      </a:r>
                      <a:r>
                        <a:rPr kumimoji="1" lang="ja-JP" altLang="en-US" sz="1800" dirty="0" smtClean="0"/>
                        <a:t>クラスにつき</a:t>
                      </a:r>
                      <a:r>
                        <a:rPr kumimoji="1" lang="en-US" altLang="ja-JP" sz="1800" dirty="0" smtClean="0"/>
                        <a:t>800</a:t>
                      </a:r>
                      <a:r>
                        <a:rPr kumimoji="1" lang="ja-JP" altLang="en-US" sz="1800" dirty="0" smtClean="0"/>
                        <a:t>件</a:t>
                      </a:r>
                      <a:r>
                        <a:rPr kumimoji="1" lang="en-US" altLang="ja-JP" sz="1800" dirty="0" smtClean="0"/>
                        <a:t>, </a:t>
                      </a:r>
                      <a:r>
                        <a:rPr kumimoji="1" lang="ja-JP" altLang="en-US" sz="1800" dirty="0" smtClean="0"/>
                        <a:t>計</a:t>
                      </a:r>
                      <a:r>
                        <a:rPr kumimoji="1" lang="en-US" altLang="ja-JP" sz="1800" dirty="0" smtClean="0"/>
                        <a:t>2400</a:t>
                      </a:r>
                      <a:r>
                        <a:rPr kumimoji="1" lang="ja-JP" altLang="en-US" sz="1800" dirty="0" smtClean="0"/>
                        <a:t>件</a:t>
                      </a:r>
                      <a:endParaRPr kumimoji="1" lang="ja-JP" altLang="en-US" sz="1800" dirty="0"/>
                    </a:p>
                  </a:txBody>
                  <a:tcPr marL="68580" marR="68580" marT="34290" marB="34290"/>
                </a:tc>
                <a:extLst>
                  <a:ext uri="{0D108BD9-81ED-4DB2-BD59-A6C34878D82A}">
                    <a16:rowId xmlns:a16="http://schemas.microsoft.com/office/drawing/2014/main" val="10001"/>
                  </a:ext>
                </a:extLst>
              </a:tr>
              <a:tr h="568073">
                <a:tc>
                  <a:txBody>
                    <a:bodyPr/>
                    <a:lstStyle/>
                    <a:p>
                      <a:r>
                        <a:rPr kumimoji="1" lang="ja-JP" altLang="en-US" sz="1800" dirty="0" smtClean="0"/>
                        <a:t>テストデータ</a:t>
                      </a:r>
                      <a:endParaRPr kumimoji="1" lang="ja-JP" altLang="en-US" sz="1800" dirty="0"/>
                    </a:p>
                  </a:txBody>
                  <a:tcPr marL="68580" marR="68580" marT="34290" marB="34290"/>
                </a:tc>
                <a:tc>
                  <a:txBody>
                    <a:bodyPr/>
                    <a:lstStyle/>
                    <a:p>
                      <a:pPr algn="ctr"/>
                      <a:r>
                        <a:rPr kumimoji="1" lang="en-US" altLang="ja-JP" sz="1800" dirty="0" smtClean="0"/>
                        <a:t>1</a:t>
                      </a:r>
                      <a:r>
                        <a:rPr kumimoji="1" lang="ja-JP" altLang="en-US" sz="1800" dirty="0" smtClean="0"/>
                        <a:t>クラスにつき</a:t>
                      </a:r>
                      <a:r>
                        <a:rPr kumimoji="1" lang="en-US" altLang="ja-JP" sz="1800" dirty="0" smtClean="0"/>
                        <a:t>200</a:t>
                      </a:r>
                      <a:r>
                        <a:rPr kumimoji="1" lang="ja-JP" altLang="en-US" sz="1800" dirty="0" smtClean="0"/>
                        <a:t>件</a:t>
                      </a:r>
                      <a:r>
                        <a:rPr kumimoji="1" lang="en-US" altLang="ja-JP" sz="1800" dirty="0" smtClean="0"/>
                        <a:t>, </a:t>
                      </a:r>
                      <a:r>
                        <a:rPr kumimoji="1" lang="ja-JP" altLang="en-US" sz="1800" dirty="0" smtClean="0"/>
                        <a:t>計</a:t>
                      </a:r>
                      <a:r>
                        <a:rPr kumimoji="1" lang="en-US" altLang="ja-JP" sz="1800" dirty="0" smtClean="0"/>
                        <a:t>600</a:t>
                      </a:r>
                      <a:r>
                        <a:rPr kumimoji="1" lang="ja-JP" altLang="en-US" sz="1800" dirty="0" smtClean="0"/>
                        <a:t>件</a:t>
                      </a:r>
                      <a:endParaRPr kumimoji="1" lang="ja-JP" altLang="en-US" sz="1800" dirty="0"/>
                    </a:p>
                  </a:txBody>
                  <a:tcPr marL="68580" marR="68580" marT="34290" marB="34290"/>
                </a:tc>
                <a:extLst>
                  <a:ext uri="{0D108BD9-81ED-4DB2-BD59-A6C34878D82A}">
                    <a16:rowId xmlns:a16="http://schemas.microsoft.com/office/drawing/2014/main" val="10002"/>
                  </a:ext>
                </a:extLst>
              </a:tr>
              <a:tr h="568073">
                <a:tc>
                  <a:txBody>
                    <a:bodyPr/>
                    <a:lstStyle/>
                    <a:p>
                      <a:r>
                        <a:rPr kumimoji="1" lang="ja-JP" altLang="en-US" sz="1800" dirty="0" smtClean="0"/>
                        <a:t>エポック数</a:t>
                      </a:r>
                      <a:endParaRPr kumimoji="1" lang="ja-JP" altLang="en-US" sz="1800" dirty="0"/>
                    </a:p>
                  </a:txBody>
                  <a:tcPr marL="68580" marR="68580" marT="34290" marB="34290"/>
                </a:tc>
                <a:tc>
                  <a:txBody>
                    <a:bodyPr/>
                    <a:lstStyle/>
                    <a:p>
                      <a:pPr algn="ctr"/>
                      <a:r>
                        <a:rPr kumimoji="1" lang="en-US" altLang="ja-JP" sz="1800" dirty="0" smtClean="0"/>
                        <a:t>50</a:t>
                      </a:r>
                      <a:endParaRPr kumimoji="1" lang="ja-JP" altLang="en-US" sz="1800" dirty="0"/>
                    </a:p>
                  </a:txBody>
                  <a:tcPr marL="68580" marR="68580" marT="34290" marB="34290"/>
                </a:tc>
                <a:extLst>
                  <a:ext uri="{0D108BD9-81ED-4DB2-BD59-A6C34878D82A}">
                    <a16:rowId xmlns:a16="http://schemas.microsoft.com/office/drawing/2014/main" val="10004"/>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17</a:t>
            </a:fld>
            <a:endParaRPr kumimoji="1" lang="ja-JP" altLang="en-US"/>
          </a:p>
        </p:txBody>
      </p:sp>
      <p:sp>
        <p:nvSpPr>
          <p:cNvPr id="3" name="テキスト ボックス 2"/>
          <p:cNvSpPr txBox="1"/>
          <p:nvPr/>
        </p:nvSpPr>
        <p:spPr>
          <a:xfrm>
            <a:off x="3820885" y="2356755"/>
            <a:ext cx="1850571" cy="400110"/>
          </a:xfrm>
          <a:prstGeom prst="rect">
            <a:avLst/>
          </a:prstGeom>
          <a:noFill/>
        </p:spPr>
        <p:txBody>
          <a:bodyPr wrap="square" rtlCol="0">
            <a:spAutoFit/>
          </a:bodyPr>
          <a:lstStyle/>
          <a:p>
            <a:r>
              <a:rPr lang="ja-JP" altLang="en-US" sz="2000" dirty="0"/>
              <a:t>実験 </a:t>
            </a:r>
            <a:r>
              <a:rPr lang="en-US" altLang="ja-JP" sz="2000" dirty="0"/>
              <a:t>1</a:t>
            </a:r>
            <a:r>
              <a:rPr lang="ja-JP" altLang="en-US" sz="2000" dirty="0"/>
              <a:t> の条件</a:t>
            </a:r>
          </a:p>
        </p:txBody>
      </p:sp>
      <p:sp>
        <p:nvSpPr>
          <p:cNvPr id="6" name="テキスト ボックス 5"/>
          <p:cNvSpPr txBox="1"/>
          <p:nvPr/>
        </p:nvSpPr>
        <p:spPr>
          <a:xfrm>
            <a:off x="685800" y="1392691"/>
            <a:ext cx="6727371"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ja-JP" altLang="en-US" sz="3200" dirty="0" smtClean="0"/>
              <a:t>モデルによる識別能力の</a:t>
            </a:r>
            <a:r>
              <a:rPr lang="ja-JP" altLang="en-US" sz="3200" dirty="0"/>
              <a:t>差</a:t>
            </a:r>
            <a:endParaRPr kumimoji="1" lang="ja-JP"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12355"/>
    </mc:Choice>
    <mc:Fallback xmlns="">
      <p:transition spd="slow" advTm="1235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31941827"/>
              </p:ext>
            </p:extLst>
          </p:nvPr>
        </p:nvGraphicFramePr>
        <p:xfrm>
          <a:off x="1379738" y="2740709"/>
          <a:ext cx="2906485" cy="2435596"/>
        </p:xfrm>
        <a:graphic>
          <a:graphicData uri="http://schemas.openxmlformats.org/drawingml/2006/table">
            <a:tbl>
              <a:tblPr firstRow="1" bandRow="1">
                <a:tableStyleId>{5940675A-B579-460E-94D1-54222C63F5DA}</a:tableStyleId>
              </a:tblPr>
              <a:tblGrid>
                <a:gridCol w="1328057">
                  <a:extLst>
                    <a:ext uri="{9D8B030D-6E8A-4147-A177-3AD203B41FA5}">
                      <a16:colId xmlns:a16="http://schemas.microsoft.com/office/drawing/2014/main" val="20000"/>
                    </a:ext>
                  </a:extLst>
                </a:gridCol>
                <a:gridCol w="1578428">
                  <a:extLst>
                    <a:ext uri="{9D8B030D-6E8A-4147-A177-3AD203B41FA5}">
                      <a16:colId xmlns:a16="http://schemas.microsoft.com/office/drawing/2014/main" val="20001"/>
                    </a:ext>
                  </a:extLst>
                </a:gridCol>
              </a:tblGrid>
              <a:tr h="469834">
                <a:tc>
                  <a:txBody>
                    <a:bodyPr/>
                    <a:lstStyle/>
                    <a:p>
                      <a:pPr algn="ctr"/>
                      <a:r>
                        <a:rPr kumimoji="1" lang="ja-JP" altLang="en-US" sz="1600" dirty="0" smtClean="0"/>
                        <a:t>入力サイズ</a:t>
                      </a:r>
                      <a:endParaRPr kumimoji="1" lang="ja-JP" altLang="en-US" sz="1600" dirty="0"/>
                    </a:p>
                  </a:txBody>
                  <a:tcPr marL="68580" marR="68580" marT="34290" marB="34290"/>
                </a:tc>
                <a:tc>
                  <a:txBody>
                    <a:bodyPr/>
                    <a:lstStyle/>
                    <a:p>
                      <a:pPr algn="ctr"/>
                      <a:r>
                        <a:rPr kumimoji="1" lang="en-US" altLang="ja-JP" sz="1600" dirty="0" smtClean="0"/>
                        <a:t>224*224*3</a:t>
                      </a:r>
                      <a:endParaRPr kumimoji="1" lang="ja-JP" altLang="en-US" sz="1600" dirty="0"/>
                    </a:p>
                  </a:txBody>
                  <a:tcPr marL="68580" marR="68580" marT="34290" marB="34290"/>
                </a:tc>
                <a:extLst>
                  <a:ext uri="{0D108BD9-81ED-4DB2-BD59-A6C34878D82A}">
                    <a16:rowId xmlns:a16="http://schemas.microsoft.com/office/drawing/2014/main" val="10000"/>
                  </a:ext>
                </a:extLst>
              </a:tr>
              <a:tr h="469834">
                <a:tc>
                  <a:txBody>
                    <a:bodyPr/>
                    <a:lstStyle/>
                    <a:p>
                      <a:pPr algn="ctr"/>
                      <a:r>
                        <a:rPr kumimoji="1" lang="ja-JP" altLang="en-US" sz="1600" dirty="0" smtClean="0"/>
                        <a:t>ドロップアウト</a:t>
                      </a:r>
                      <a:endParaRPr kumimoji="1" lang="ja-JP" altLang="en-US" sz="1600" dirty="0"/>
                    </a:p>
                  </a:txBody>
                  <a:tcPr marL="68580" marR="68580" marT="34290" marB="34290"/>
                </a:tc>
                <a:tc>
                  <a:txBody>
                    <a:bodyPr/>
                    <a:lstStyle/>
                    <a:p>
                      <a:pPr algn="ctr"/>
                      <a:r>
                        <a:rPr kumimoji="1" lang="en-US" altLang="ja-JP" sz="1600" dirty="0" smtClean="0"/>
                        <a:t>0.50</a:t>
                      </a:r>
                      <a:endParaRPr kumimoji="1" lang="ja-JP" altLang="en-US" sz="1600" dirty="0"/>
                    </a:p>
                  </a:txBody>
                  <a:tcPr marL="68580" marR="68580" marT="34290" marB="34290"/>
                </a:tc>
                <a:extLst>
                  <a:ext uri="{0D108BD9-81ED-4DB2-BD59-A6C34878D82A}">
                    <a16:rowId xmlns:a16="http://schemas.microsoft.com/office/drawing/2014/main" val="10001"/>
                  </a:ext>
                </a:extLst>
              </a:tr>
              <a:tr h="501905">
                <a:tc>
                  <a:txBody>
                    <a:bodyPr/>
                    <a:lstStyle/>
                    <a:p>
                      <a:pPr algn="ctr"/>
                      <a:r>
                        <a:rPr kumimoji="1" lang="ja-JP" altLang="en-US" sz="1600" dirty="0" smtClean="0"/>
                        <a:t>中間層の</a:t>
                      </a:r>
                      <a:endParaRPr kumimoji="1" lang="en-US" altLang="ja-JP" sz="1600" dirty="0" smtClean="0"/>
                    </a:p>
                    <a:p>
                      <a:pPr algn="ctr"/>
                      <a:r>
                        <a:rPr kumimoji="1" lang="ja-JP" altLang="en-US" sz="1600" dirty="0" smtClean="0"/>
                        <a:t>ノード数</a:t>
                      </a:r>
                      <a:endParaRPr kumimoji="1" lang="ja-JP" altLang="en-US" sz="1600" dirty="0"/>
                    </a:p>
                  </a:txBody>
                  <a:tcPr marL="68580" marR="68580" marT="34290" marB="34290"/>
                </a:tc>
                <a:tc>
                  <a:txBody>
                    <a:bodyPr/>
                    <a:lstStyle/>
                    <a:p>
                      <a:pPr algn="ctr"/>
                      <a:r>
                        <a:rPr kumimoji="1" lang="en-US" altLang="ja-JP" sz="1600" dirty="0" smtClean="0"/>
                        <a:t>512</a:t>
                      </a:r>
                      <a:endParaRPr kumimoji="1" lang="ja-JP" altLang="en-US" sz="1600" dirty="0"/>
                    </a:p>
                  </a:txBody>
                  <a:tcPr marL="68580" marR="68580" marT="34290" marB="34290"/>
                </a:tc>
                <a:extLst>
                  <a:ext uri="{0D108BD9-81ED-4DB2-BD59-A6C34878D82A}">
                    <a16:rowId xmlns:a16="http://schemas.microsoft.com/office/drawing/2014/main" val="10002"/>
                  </a:ext>
                </a:extLst>
              </a:tr>
              <a:tr h="469834">
                <a:tc>
                  <a:txBody>
                    <a:bodyPr/>
                    <a:lstStyle/>
                    <a:p>
                      <a:pPr algn="ctr"/>
                      <a:r>
                        <a:rPr kumimoji="1" lang="ja-JP" altLang="en-US" sz="1600" dirty="0" smtClean="0"/>
                        <a:t>活性化関数</a:t>
                      </a:r>
                      <a:endParaRPr kumimoji="1" lang="ja-JP" altLang="en-US" sz="1600" dirty="0"/>
                    </a:p>
                  </a:txBody>
                  <a:tcPr marL="68580" marR="68580" marT="34290" marB="34290"/>
                </a:tc>
                <a:tc>
                  <a:txBody>
                    <a:bodyPr/>
                    <a:lstStyle/>
                    <a:p>
                      <a:pPr algn="ctr"/>
                      <a:r>
                        <a:rPr kumimoji="1" lang="en-US" altLang="ja-JP" sz="1600" dirty="0" err="1" smtClean="0"/>
                        <a:t>ReLU</a:t>
                      </a:r>
                      <a:endParaRPr kumimoji="1" lang="ja-JP" altLang="en-US" sz="1600" dirty="0"/>
                    </a:p>
                  </a:txBody>
                  <a:tcPr marL="68580" marR="68580" marT="34290" marB="34290"/>
                </a:tc>
                <a:extLst>
                  <a:ext uri="{0D108BD9-81ED-4DB2-BD59-A6C34878D82A}">
                    <a16:rowId xmlns:a16="http://schemas.microsoft.com/office/drawing/2014/main" val="10003"/>
                  </a:ext>
                </a:extLst>
              </a:tr>
              <a:tr h="469834">
                <a:tc>
                  <a:txBody>
                    <a:bodyPr/>
                    <a:lstStyle/>
                    <a:p>
                      <a:pPr algn="ctr"/>
                      <a:r>
                        <a:rPr kumimoji="1" lang="en-US" altLang="ja-JP" sz="1600" dirty="0" smtClean="0"/>
                        <a:t>Optimizer</a:t>
                      </a:r>
                      <a:endParaRPr kumimoji="1" lang="ja-JP" altLang="en-US" sz="1600" dirty="0"/>
                    </a:p>
                  </a:txBody>
                  <a:tcPr marL="68580" marR="68580" marT="34290" marB="34290"/>
                </a:tc>
                <a:tc>
                  <a:txBody>
                    <a:bodyPr/>
                    <a:lstStyle/>
                    <a:p>
                      <a:pPr algn="ctr"/>
                      <a:r>
                        <a:rPr kumimoji="1" lang="en-US" altLang="ja-JP" sz="1600" dirty="0" smtClean="0"/>
                        <a:t>SGD</a:t>
                      </a:r>
                      <a:endParaRPr kumimoji="1" lang="ja-JP" altLang="en-US" sz="1600" dirty="0"/>
                    </a:p>
                  </a:txBody>
                  <a:tcPr marL="68580" marR="68580" marT="34290" marB="34290"/>
                </a:tc>
                <a:extLst>
                  <a:ext uri="{0D108BD9-81ED-4DB2-BD59-A6C34878D82A}">
                    <a16:rowId xmlns:a16="http://schemas.microsoft.com/office/drawing/2014/main" val="10004"/>
                  </a:ext>
                </a:extLst>
              </a:tr>
            </a:tbl>
          </a:graphicData>
        </a:graphic>
      </p:graphicFrame>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18</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128065525"/>
              </p:ext>
            </p:extLst>
          </p:nvPr>
        </p:nvGraphicFramePr>
        <p:xfrm>
          <a:off x="5148943" y="2740709"/>
          <a:ext cx="3129643" cy="2957316"/>
        </p:xfrm>
        <a:graphic>
          <a:graphicData uri="http://schemas.openxmlformats.org/drawingml/2006/table">
            <a:tbl>
              <a:tblPr firstRow="1" bandRow="1">
                <a:tableStyleId>{5940675A-B579-460E-94D1-54222C63F5DA}</a:tableStyleId>
              </a:tblPr>
              <a:tblGrid>
                <a:gridCol w="1390954">
                  <a:extLst>
                    <a:ext uri="{9D8B030D-6E8A-4147-A177-3AD203B41FA5}">
                      <a16:colId xmlns:a16="http://schemas.microsoft.com/office/drawing/2014/main" val="20000"/>
                    </a:ext>
                  </a:extLst>
                </a:gridCol>
                <a:gridCol w="1738689">
                  <a:extLst>
                    <a:ext uri="{9D8B030D-6E8A-4147-A177-3AD203B41FA5}">
                      <a16:colId xmlns:a16="http://schemas.microsoft.com/office/drawing/2014/main" val="20001"/>
                    </a:ext>
                  </a:extLst>
                </a:gridCol>
              </a:tblGrid>
              <a:tr h="325372">
                <a:tc>
                  <a:txBody>
                    <a:bodyPr/>
                    <a:lstStyle/>
                    <a:p>
                      <a:pPr algn="ctr"/>
                      <a:r>
                        <a:rPr kumimoji="1" lang="ja-JP" altLang="en-US" sz="1600" dirty="0" smtClean="0"/>
                        <a:t>入力サイズ</a:t>
                      </a:r>
                      <a:endParaRPr kumimoji="1" lang="ja-JP" altLang="en-US" sz="1600" dirty="0"/>
                    </a:p>
                  </a:txBody>
                  <a:tcPr marL="68580" marR="68580" marT="34290" marB="34290"/>
                </a:tc>
                <a:tc>
                  <a:txBody>
                    <a:bodyPr/>
                    <a:lstStyle/>
                    <a:p>
                      <a:pPr algn="ctr"/>
                      <a:r>
                        <a:rPr kumimoji="1" lang="en-US" altLang="ja-JP" sz="1600" dirty="0" smtClean="0"/>
                        <a:t>(224, 224, 3)</a:t>
                      </a:r>
                      <a:endParaRPr kumimoji="1" lang="ja-JP" altLang="en-US" sz="1600" dirty="0"/>
                    </a:p>
                  </a:txBody>
                  <a:tcPr marL="68580" marR="68580" marT="34290" marB="34290"/>
                </a:tc>
                <a:extLst>
                  <a:ext uri="{0D108BD9-81ED-4DB2-BD59-A6C34878D82A}">
                    <a16:rowId xmlns:a16="http://schemas.microsoft.com/office/drawing/2014/main" val="10000"/>
                  </a:ext>
                </a:extLst>
              </a:tr>
              <a:tr h="325372">
                <a:tc>
                  <a:txBody>
                    <a:bodyPr/>
                    <a:lstStyle/>
                    <a:p>
                      <a:pPr algn="ctr"/>
                      <a:r>
                        <a:rPr kumimoji="1" lang="ja-JP" altLang="en-US" sz="1600" dirty="0" smtClean="0"/>
                        <a:t>ドロップアウト</a:t>
                      </a:r>
                      <a:endParaRPr kumimoji="1" lang="ja-JP" altLang="en-US" sz="1600" dirty="0"/>
                    </a:p>
                  </a:txBody>
                  <a:tcPr marL="68580" marR="68580" marT="34290" marB="34290"/>
                </a:tc>
                <a:tc>
                  <a:txBody>
                    <a:bodyPr/>
                    <a:lstStyle/>
                    <a:p>
                      <a:pPr algn="ctr"/>
                      <a:r>
                        <a:rPr kumimoji="1" lang="en-US" altLang="ja-JP" sz="1600" dirty="0" smtClean="0"/>
                        <a:t>0.50</a:t>
                      </a:r>
                      <a:endParaRPr kumimoji="1" lang="ja-JP" altLang="en-US" sz="1600" dirty="0"/>
                    </a:p>
                  </a:txBody>
                  <a:tcPr marL="68580" marR="68580" marT="34290" marB="34290"/>
                </a:tc>
                <a:extLst>
                  <a:ext uri="{0D108BD9-81ED-4DB2-BD59-A6C34878D82A}">
                    <a16:rowId xmlns:a16="http://schemas.microsoft.com/office/drawing/2014/main" val="10001"/>
                  </a:ext>
                </a:extLst>
              </a:tr>
              <a:tr h="325372">
                <a:tc>
                  <a:txBody>
                    <a:bodyPr/>
                    <a:lstStyle/>
                    <a:p>
                      <a:pPr algn="ctr"/>
                      <a:r>
                        <a:rPr kumimoji="1" lang="ja-JP" altLang="en-US" sz="1600" dirty="0" smtClean="0"/>
                        <a:t>フィルタ</a:t>
                      </a:r>
                      <a:endParaRPr kumimoji="1" lang="en-US" altLang="ja-JP" sz="1600" dirty="0" smtClean="0"/>
                    </a:p>
                    <a:p>
                      <a:pPr algn="ctr"/>
                      <a:r>
                        <a:rPr kumimoji="1" lang="ja-JP" altLang="en-US" sz="1600" dirty="0" smtClean="0"/>
                        <a:t>サイズ</a:t>
                      </a:r>
                      <a:endParaRPr kumimoji="1" lang="ja-JP" altLang="en-US" sz="1600" dirty="0"/>
                    </a:p>
                  </a:txBody>
                  <a:tcPr marL="68580" marR="68580" marT="34290" marB="34290"/>
                </a:tc>
                <a:tc>
                  <a:txBody>
                    <a:bodyPr/>
                    <a:lstStyle/>
                    <a:p>
                      <a:pPr algn="ctr"/>
                      <a:r>
                        <a:rPr kumimoji="1" lang="en-US" altLang="ja-JP" sz="1600" dirty="0" smtClean="0"/>
                        <a:t>3</a:t>
                      </a:r>
                      <a:endParaRPr kumimoji="1" lang="ja-JP" altLang="en-US" sz="1600" dirty="0"/>
                    </a:p>
                  </a:txBody>
                  <a:tcPr marL="68580" marR="68580" marT="34290" marB="34290"/>
                </a:tc>
                <a:extLst>
                  <a:ext uri="{0D108BD9-81ED-4DB2-BD59-A6C34878D82A}">
                    <a16:rowId xmlns:a16="http://schemas.microsoft.com/office/drawing/2014/main" val="10002"/>
                  </a:ext>
                </a:extLst>
              </a:tr>
              <a:tr h="325372">
                <a:tc>
                  <a:txBody>
                    <a:bodyPr/>
                    <a:lstStyle/>
                    <a:p>
                      <a:pPr algn="ctr"/>
                      <a:r>
                        <a:rPr kumimoji="1" lang="ja-JP" altLang="en-US" sz="1600" dirty="0" smtClean="0"/>
                        <a:t>プーリング</a:t>
                      </a:r>
                      <a:endParaRPr kumimoji="1" lang="en-US" altLang="ja-JP" sz="1600" dirty="0" smtClean="0"/>
                    </a:p>
                    <a:p>
                      <a:pPr algn="ctr"/>
                      <a:r>
                        <a:rPr kumimoji="1" lang="ja-JP" altLang="en-US" sz="1600" dirty="0" smtClean="0"/>
                        <a:t>サイズ</a:t>
                      </a:r>
                      <a:endParaRPr kumimoji="1" lang="ja-JP" altLang="en-US" sz="1600" dirty="0"/>
                    </a:p>
                  </a:txBody>
                  <a:tcPr marL="68580" marR="68580" marT="34290" marB="34290"/>
                </a:tc>
                <a:tc>
                  <a:txBody>
                    <a:bodyPr/>
                    <a:lstStyle/>
                    <a:p>
                      <a:pPr algn="ctr"/>
                      <a:r>
                        <a:rPr kumimoji="1" lang="en-US" altLang="ja-JP" sz="1600" dirty="0" smtClean="0"/>
                        <a:t>2</a:t>
                      </a:r>
                      <a:endParaRPr kumimoji="1" lang="ja-JP" altLang="en-US" sz="1600" dirty="0"/>
                    </a:p>
                  </a:txBody>
                  <a:tcPr marL="68580" marR="68580" marT="34290" marB="34290"/>
                </a:tc>
                <a:extLst>
                  <a:ext uri="{0D108BD9-81ED-4DB2-BD59-A6C34878D82A}">
                    <a16:rowId xmlns:a16="http://schemas.microsoft.com/office/drawing/2014/main" val="10003"/>
                  </a:ext>
                </a:extLst>
              </a:tr>
              <a:tr h="325372">
                <a:tc>
                  <a:txBody>
                    <a:bodyPr/>
                    <a:lstStyle/>
                    <a:p>
                      <a:pPr algn="ctr"/>
                      <a:r>
                        <a:rPr kumimoji="1" lang="ja-JP" altLang="en-US" sz="1600" dirty="0" smtClean="0"/>
                        <a:t>プーリング</a:t>
                      </a:r>
                      <a:endParaRPr kumimoji="1" lang="en-US" altLang="ja-JP" sz="1600" dirty="0" smtClean="0"/>
                    </a:p>
                    <a:p>
                      <a:pPr algn="ctr"/>
                      <a:r>
                        <a:rPr kumimoji="1" lang="ja-JP" altLang="en-US" sz="1600" dirty="0" smtClean="0"/>
                        <a:t>タイプ</a:t>
                      </a:r>
                      <a:endParaRPr kumimoji="1" lang="ja-JP" altLang="en-US" sz="1600" dirty="0"/>
                    </a:p>
                  </a:txBody>
                  <a:tcPr marL="68580" marR="68580" marT="34290" marB="34290"/>
                </a:tc>
                <a:tc>
                  <a:txBody>
                    <a:bodyPr/>
                    <a:lstStyle/>
                    <a:p>
                      <a:pPr algn="ctr"/>
                      <a:r>
                        <a:rPr kumimoji="1" lang="en-US" altLang="ja-JP" sz="1600" dirty="0" err="1" smtClean="0"/>
                        <a:t>MaxPooling</a:t>
                      </a:r>
                      <a:endParaRPr kumimoji="1" lang="ja-JP" altLang="en-US" sz="1600" dirty="0"/>
                    </a:p>
                  </a:txBody>
                  <a:tcPr marL="68580" marR="68580" marT="34290" marB="34290"/>
                </a:tc>
                <a:extLst>
                  <a:ext uri="{0D108BD9-81ED-4DB2-BD59-A6C34878D82A}">
                    <a16:rowId xmlns:a16="http://schemas.microsoft.com/office/drawing/2014/main" val="10004"/>
                  </a:ext>
                </a:extLst>
              </a:tr>
              <a:tr h="325372">
                <a:tc>
                  <a:txBody>
                    <a:bodyPr/>
                    <a:lstStyle/>
                    <a:p>
                      <a:pPr algn="ctr"/>
                      <a:r>
                        <a:rPr kumimoji="1" lang="ja-JP" altLang="en-US" sz="1600" dirty="0" smtClean="0"/>
                        <a:t>活性化関数</a:t>
                      </a:r>
                      <a:endParaRPr kumimoji="1" lang="ja-JP" altLang="en-US" sz="1600" dirty="0"/>
                    </a:p>
                  </a:txBody>
                  <a:tcPr marL="68580" marR="68580" marT="34290" marB="34290"/>
                </a:tc>
                <a:tc>
                  <a:txBody>
                    <a:bodyPr/>
                    <a:lstStyle/>
                    <a:p>
                      <a:pPr algn="ctr"/>
                      <a:r>
                        <a:rPr kumimoji="1" lang="en-US" altLang="ja-JP" sz="1600" dirty="0" err="1" smtClean="0"/>
                        <a:t>ReLU</a:t>
                      </a:r>
                      <a:endParaRPr kumimoji="1" lang="ja-JP" altLang="en-US" sz="1600" dirty="0"/>
                    </a:p>
                  </a:txBody>
                  <a:tcPr marL="68580" marR="68580" marT="34290" marB="34290"/>
                </a:tc>
                <a:extLst>
                  <a:ext uri="{0D108BD9-81ED-4DB2-BD59-A6C34878D82A}">
                    <a16:rowId xmlns:a16="http://schemas.microsoft.com/office/drawing/2014/main" val="10005"/>
                  </a:ext>
                </a:extLst>
              </a:tr>
              <a:tr h="274320">
                <a:tc>
                  <a:txBody>
                    <a:bodyPr/>
                    <a:lstStyle/>
                    <a:p>
                      <a:pPr algn="ctr"/>
                      <a:r>
                        <a:rPr kumimoji="1" lang="en-US" altLang="ja-JP" sz="1600" dirty="0" smtClean="0"/>
                        <a:t>Optimizer</a:t>
                      </a:r>
                      <a:endParaRPr kumimoji="1" lang="ja-JP" altLang="en-US" sz="1600" dirty="0"/>
                    </a:p>
                  </a:txBody>
                  <a:tcPr marL="68580" marR="68580" marT="34290" marB="34290"/>
                </a:tc>
                <a:tc>
                  <a:txBody>
                    <a:bodyPr/>
                    <a:lstStyle/>
                    <a:p>
                      <a:pPr algn="ctr"/>
                      <a:r>
                        <a:rPr kumimoji="1" lang="en-US" altLang="ja-JP" sz="1600" dirty="0" smtClean="0"/>
                        <a:t>SGD</a:t>
                      </a:r>
                      <a:endParaRPr kumimoji="1" lang="ja-JP" altLang="en-US" sz="1600" dirty="0"/>
                    </a:p>
                  </a:txBody>
                  <a:tcPr marL="68580" marR="68580" marT="34290" marB="34290"/>
                </a:tc>
                <a:extLst>
                  <a:ext uri="{0D108BD9-81ED-4DB2-BD59-A6C34878D82A}">
                    <a16:rowId xmlns:a16="http://schemas.microsoft.com/office/drawing/2014/main" val="10006"/>
                  </a:ext>
                </a:extLst>
              </a:tr>
            </a:tbl>
          </a:graphicData>
        </a:graphic>
      </p:graphicFrame>
      <p:sp>
        <p:nvSpPr>
          <p:cNvPr id="7" name="テキスト ボックス 6"/>
          <p:cNvSpPr txBox="1"/>
          <p:nvPr/>
        </p:nvSpPr>
        <p:spPr>
          <a:xfrm>
            <a:off x="1960061" y="1787765"/>
            <a:ext cx="1745837" cy="461665"/>
          </a:xfrm>
          <a:prstGeom prst="rect">
            <a:avLst/>
          </a:prstGeom>
          <a:noFill/>
        </p:spPr>
        <p:txBody>
          <a:bodyPr wrap="square" rtlCol="0">
            <a:spAutoFit/>
          </a:bodyPr>
          <a:lstStyle/>
          <a:p>
            <a:r>
              <a:rPr lang="en-US" altLang="ja-JP" sz="2400" dirty="0" smtClean="0"/>
              <a:t>NN</a:t>
            </a:r>
            <a:r>
              <a:rPr lang="ja-JP" altLang="en-US" sz="2400" dirty="0" smtClean="0"/>
              <a:t> モデル</a:t>
            </a:r>
            <a:endParaRPr lang="ja-JP" altLang="en-US" sz="2400" dirty="0"/>
          </a:p>
        </p:txBody>
      </p:sp>
      <p:sp>
        <p:nvSpPr>
          <p:cNvPr id="8" name="テキスト ボックス 7"/>
          <p:cNvSpPr txBox="1"/>
          <p:nvPr/>
        </p:nvSpPr>
        <p:spPr>
          <a:xfrm>
            <a:off x="5824284" y="1787765"/>
            <a:ext cx="1948116" cy="461665"/>
          </a:xfrm>
          <a:prstGeom prst="rect">
            <a:avLst/>
          </a:prstGeom>
          <a:noFill/>
        </p:spPr>
        <p:txBody>
          <a:bodyPr wrap="square" rtlCol="0">
            <a:spAutoFit/>
          </a:bodyPr>
          <a:lstStyle/>
          <a:p>
            <a:r>
              <a:rPr lang="en-US" altLang="ja-JP" sz="2400" dirty="0" smtClean="0"/>
              <a:t>CNN</a:t>
            </a:r>
            <a:r>
              <a:rPr lang="ja-JP" altLang="en-US" sz="2400" dirty="0" smtClean="0"/>
              <a:t> モデル</a:t>
            </a:r>
            <a:endParaRPr lang="ja-JP"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21210"/>
    </mc:Choice>
    <mc:Fallback xmlns="">
      <p:transition spd="slow" advTm="2121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19</a:t>
            </a:fld>
            <a:endParaRPr kumimoji="1" lang="ja-JP" altLang="en-US"/>
          </a:p>
        </p:txBody>
      </p:sp>
      <p:sp>
        <p:nvSpPr>
          <p:cNvPr id="8" name="テキスト ボックス 7"/>
          <p:cNvSpPr txBox="1"/>
          <p:nvPr/>
        </p:nvSpPr>
        <p:spPr>
          <a:xfrm>
            <a:off x="2816915" y="2042990"/>
            <a:ext cx="3510169" cy="461665"/>
          </a:xfrm>
          <a:prstGeom prst="rect">
            <a:avLst/>
          </a:prstGeom>
          <a:noFill/>
        </p:spPr>
        <p:txBody>
          <a:bodyPr wrap="square" rtlCol="0">
            <a:spAutoFit/>
          </a:bodyPr>
          <a:lstStyle/>
          <a:p>
            <a:r>
              <a:rPr lang="ja-JP" altLang="en-US" sz="2400" dirty="0"/>
              <a:t>テストデータの識別結果</a:t>
            </a:r>
          </a:p>
        </p:txBody>
      </p:sp>
      <p:graphicFrame>
        <p:nvGraphicFramePr>
          <p:cNvPr id="6" name="表 5"/>
          <p:cNvGraphicFramePr>
            <a:graphicFrameLocks noGrp="1"/>
          </p:cNvGraphicFramePr>
          <p:nvPr>
            <p:extLst>
              <p:ext uri="{D42A27DB-BD31-4B8C-83A1-F6EECF244321}">
                <p14:modId xmlns:p14="http://schemas.microsoft.com/office/powerpoint/2010/main" val="775537273"/>
              </p:ext>
            </p:extLst>
          </p:nvPr>
        </p:nvGraphicFramePr>
        <p:xfrm>
          <a:off x="2286119" y="2862940"/>
          <a:ext cx="4898469" cy="1738812"/>
        </p:xfrm>
        <a:graphic>
          <a:graphicData uri="http://schemas.openxmlformats.org/drawingml/2006/table">
            <a:tbl>
              <a:tblPr firstRow="1" bandRow="1">
                <a:tableStyleId>{5940675A-B579-460E-94D1-54222C63F5DA}</a:tableStyleId>
              </a:tblPr>
              <a:tblGrid>
                <a:gridCol w="1632823">
                  <a:extLst>
                    <a:ext uri="{9D8B030D-6E8A-4147-A177-3AD203B41FA5}">
                      <a16:colId xmlns:a16="http://schemas.microsoft.com/office/drawing/2014/main" val="20000"/>
                    </a:ext>
                  </a:extLst>
                </a:gridCol>
                <a:gridCol w="1632823">
                  <a:extLst>
                    <a:ext uri="{9D8B030D-6E8A-4147-A177-3AD203B41FA5}">
                      <a16:colId xmlns:a16="http://schemas.microsoft.com/office/drawing/2014/main" val="20001"/>
                    </a:ext>
                  </a:extLst>
                </a:gridCol>
                <a:gridCol w="1632823">
                  <a:extLst>
                    <a:ext uri="{9D8B030D-6E8A-4147-A177-3AD203B41FA5}">
                      <a16:colId xmlns:a16="http://schemas.microsoft.com/office/drawing/2014/main" val="20002"/>
                    </a:ext>
                  </a:extLst>
                </a:gridCol>
              </a:tblGrid>
              <a:tr h="504372">
                <a:tc>
                  <a:txBody>
                    <a:bodyPr/>
                    <a:lstStyle/>
                    <a:p>
                      <a:pPr algn="ctr"/>
                      <a:endParaRPr kumimoji="1" lang="ja-JP" altLang="en-US" sz="1800" dirty="0"/>
                    </a:p>
                  </a:txBody>
                  <a:tcPr marL="68580" marR="68580" marT="34290" marB="34290"/>
                </a:tc>
                <a:tc>
                  <a:txBody>
                    <a:bodyPr/>
                    <a:lstStyle/>
                    <a:p>
                      <a:pPr algn="ctr"/>
                      <a:r>
                        <a:rPr kumimoji="1" lang="en-US" altLang="ja-JP" sz="1800" dirty="0" smtClean="0"/>
                        <a:t>loss</a:t>
                      </a:r>
                      <a:endParaRPr kumimoji="1" lang="ja-JP" altLang="en-US" sz="1800" dirty="0"/>
                    </a:p>
                  </a:txBody>
                  <a:tcPr marL="68580" marR="68580" marT="34290" marB="34290"/>
                </a:tc>
                <a:tc>
                  <a:txBody>
                    <a:bodyPr/>
                    <a:lstStyle/>
                    <a:p>
                      <a:pPr algn="ctr"/>
                      <a:r>
                        <a:rPr kumimoji="1" lang="en-US" altLang="ja-JP" sz="1800" dirty="0" smtClean="0"/>
                        <a:t>accuracy</a:t>
                      </a:r>
                      <a:endParaRPr kumimoji="1" lang="ja-JP" altLang="en-US" sz="1800" dirty="0"/>
                    </a:p>
                  </a:txBody>
                  <a:tcPr marL="68580" marR="68580" marT="34290" marB="34290"/>
                </a:tc>
                <a:extLst>
                  <a:ext uri="{0D108BD9-81ED-4DB2-BD59-A6C34878D82A}">
                    <a16:rowId xmlns:a16="http://schemas.microsoft.com/office/drawing/2014/main" val="10000"/>
                  </a:ext>
                </a:extLst>
              </a:tr>
              <a:tr h="504372">
                <a:tc>
                  <a:txBody>
                    <a:bodyPr/>
                    <a:lstStyle/>
                    <a:p>
                      <a:pPr algn="ctr"/>
                      <a:r>
                        <a:rPr kumimoji="1" lang="en-US" altLang="ja-JP" sz="1800" dirty="0" smtClean="0"/>
                        <a:t>NN</a:t>
                      </a:r>
                      <a:r>
                        <a:rPr kumimoji="1" lang="ja-JP" altLang="en-US" sz="1800" dirty="0" smtClean="0"/>
                        <a:t>モデル</a:t>
                      </a:r>
                      <a:endParaRPr kumimoji="1" lang="ja-JP" altLang="en-US" sz="1800" dirty="0"/>
                    </a:p>
                  </a:txBody>
                  <a:tcPr marL="68580" marR="68580" marT="34290" marB="34290"/>
                </a:tc>
                <a:tc>
                  <a:txBody>
                    <a:bodyPr/>
                    <a:lstStyle/>
                    <a:p>
                      <a:pPr algn="ctr"/>
                      <a:r>
                        <a:rPr kumimoji="1" lang="en-US" altLang="ja-JP" sz="1800" dirty="0" smtClean="0"/>
                        <a:t>0.0114</a:t>
                      </a:r>
                      <a:endParaRPr kumimoji="1" lang="ja-JP" altLang="en-US" sz="1800"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0.993</a:t>
                      </a:r>
                      <a:endParaRPr kumimoji="1" lang="ja-JP" altLang="en-US" sz="1800" dirty="0" smtClean="0"/>
                    </a:p>
                    <a:p>
                      <a:pPr algn="ctr"/>
                      <a:endParaRPr kumimoji="1" lang="ja-JP" altLang="en-US" sz="1800" dirty="0"/>
                    </a:p>
                  </a:txBody>
                  <a:tcPr marL="68580" marR="68580" marT="34290" marB="34290"/>
                </a:tc>
                <a:extLst>
                  <a:ext uri="{0D108BD9-81ED-4DB2-BD59-A6C34878D82A}">
                    <a16:rowId xmlns:a16="http://schemas.microsoft.com/office/drawing/2014/main" val="10001"/>
                  </a:ext>
                </a:extLst>
              </a:tr>
              <a:tr h="504372">
                <a:tc>
                  <a:txBody>
                    <a:bodyPr/>
                    <a:lstStyle/>
                    <a:p>
                      <a:pPr algn="ctr"/>
                      <a:r>
                        <a:rPr kumimoji="1" lang="en-US" altLang="ja-JP" sz="1800" dirty="0" smtClean="0"/>
                        <a:t>CNN</a:t>
                      </a:r>
                      <a:r>
                        <a:rPr kumimoji="1" lang="ja-JP" altLang="en-US" sz="1800" dirty="0" smtClean="0"/>
                        <a:t>モデル</a:t>
                      </a:r>
                      <a:endParaRPr kumimoji="1" lang="ja-JP" altLang="en-US" sz="1800"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2.63e-06</a:t>
                      </a:r>
                    </a:p>
                    <a:p>
                      <a:pPr algn="ctr"/>
                      <a:endParaRPr kumimoji="1" lang="ja-JP" altLang="en-US" sz="1800" dirty="0"/>
                    </a:p>
                  </a:txBody>
                  <a:tcPr marL="68580" marR="68580" marT="34290" marB="34290"/>
                </a:tc>
                <a:tc>
                  <a:txBody>
                    <a:bodyPr/>
                    <a:lstStyle/>
                    <a:p>
                      <a:pPr algn="ctr"/>
                      <a:r>
                        <a:rPr kumimoji="1" lang="en-US" altLang="ja-JP" sz="1800" dirty="0" smtClean="0"/>
                        <a:t>1.0</a:t>
                      </a:r>
                      <a:endParaRPr kumimoji="1" lang="ja-JP" altLang="en-US" sz="1800" dirty="0"/>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56169"/>
    </mc:Choice>
    <mc:Fallback xmlns="">
      <p:transition spd="slow" advTm="5616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a:t> はじめに</a:t>
            </a:r>
            <a:endParaRPr lang="en-US" altLang="ja-JP" sz="3200" dirty="0"/>
          </a:p>
          <a:p>
            <a:pPr>
              <a:buFont typeface="Wingdings" pitchFamily="2" charset="2"/>
              <a:buChar char="l"/>
            </a:pPr>
            <a:r>
              <a:rPr lang="ja-JP" altLang="en-US" sz="3200" dirty="0" smtClean="0"/>
              <a:t> 要素</a:t>
            </a:r>
            <a:r>
              <a:rPr lang="ja-JP" altLang="en-US" sz="3200" dirty="0"/>
              <a:t>技術</a:t>
            </a:r>
            <a:endParaRPr lang="en-US" altLang="ja-JP" sz="3200" dirty="0"/>
          </a:p>
          <a:p>
            <a:pPr>
              <a:buFont typeface="Wingdings" pitchFamily="2" charset="2"/>
              <a:buChar char="l"/>
            </a:pPr>
            <a:r>
              <a:rPr lang="ja-JP" altLang="en-US" sz="3200" dirty="0" smtClean="0"/>
              <a:t> 実験</a:t>
            </a:r>
            <a:endParaRPr lang="en-US" altLang="ja-JP" sz="3200" dirty="0"/>
          </a:p>
          <a:p>
            <a:pPr>
              <a:buFont typeface="Wingdings" pitchFamily="2" charset="2"/>
              <a:buChar char="l"/>
            </a:pPr>
            <a:r>
              <a:rPr lang="ja-JP" altLang="en-US" sz="3200" dirty="0" smtClean="0"/>
              <a:t> まとめ</a:t>
            </a:r>
            <a:r>
              <a:rPr lang="ja-JP" altLang="en-US" sz="3200" dirty="0"/>
              <a:t>と今後の課題</a:t>
            </a:r>
            <a:endParaRPr lang="en-US" altLang="ja-JP" sz="32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1192"/>
    </mc:Choice>
    <mc:Fallback xmlns="">
      <p:transition spd="slow" advTm="119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en-US" altLang="ja-JP" dirty="0" smtClean="0"/>
              <a:t>2</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61006160"/>
              </p:ext>
            </p:extLst>
          </p:nvPr>
        </p:nvGraphicFramePr>
        <p:xfrm>
          <a:off x="1665515" y="2853150"/>
          <a:ext cx="6422572" cy="2633250"/>
        </p:xfrm>
        <a:graphic>
          <a:graphicData uri="http://schemas.openxmlformats.org/drawingml/2006/table">
            <a:tbl>
              <a:tblPr firstRow="1" bandRow="1">
                <a:tableStyleId>{5940675A-B579-460E-94D1-54222C63F5DA}</a:tableStyleId>
              </a:tblPr>
              <a:tblGrid>
                <a:gridCol w="2498485">
                  <a:extLst>
                    <a:ext uri="{9D8B030D-6E8A-4147-A177-3AD203B41FA5}">
                      <a16:colId xmlns:a16="http://schemas.microsoft.com/office/drawing/2014/main" val="20000"/>
                    </a:ext>
                  </a:extLst>
                </a:gridCol>
                <a:gridCol w="3924087">
                  <a:extLst>
                    <a:ext uri="{9D8B030D-6E8A-4147-A177-3AD203B41FA5}">
                      <a16:colId xmlns:a16="http://schemas.microsoft.com/office/drawing/2014/main" val="20001"/>
                    </a:ext>
                  </a:extLst>
                </a:gridCol>
              </a:tblGrid>
              <a:tr h="787059">
                <a:tc>
                  <a:txBody>
                    <a:bodyPr/>
                    <a:lstStyle/>
                    <a:p>
                      <a:pPr algn="ctr"/>
                      <a:r>
                        <a:rPr kumimoji="1" lang="ja-JP" altLang="en-US" sz="2000" dirty="0" smtClean="0"/>
                        <a:t>クラス数</a:t>
                      </a:r>
                      <a:endParaRPr kumimoji="1" lang="en-US" altLang="ja-JP" sz="2000" dirty="0" smtClean="0"/>
                    </a:p>
                    <a:p>
                      <a:pPr algn="ctr"/>
                      <a:r>
                        <a:rPr kumimoji="1" lang="ja-JP" altLang="en-US" sz="2000" dirty="0" smtClean="0"/>
                        <a:t>（図形の種類</a:t>
                      </a:r>
                      <a:r>
                        <a:rPr kumimoji="1" lang="en-US" altLang="ja-JP" sz="2000" dirty="0" smtClean="0"/>
                        <a:t>)</a:t>
                      </a:r>
                      <a:endParaRPr kumimoji="1" lang="ja-JP" altLang="en-US" sz="2000" dirty="0"/>
                    </a:p>
                  </a:txBody>
                  <a:tcPr marL="68580" marR="68580" marT="34290" marB="34290"/>
                </a:tc>
                <a:tc>
                  <a:txBody>
                    <a:bodyPr/>
                    <a:lstStyle/>
                    <a:p>
                      <a:pPr algn="ctr"/>
                      <a:r>
                        <a:rPr kumimoji="1" lang="en-US" altLang="ja-JP" sz="2000" dirty="0" smtClean="0"/>
                        <a:t>3</a:t>
                      </a:r>
                      <a:endParaRPr kumimoji="1" lang="ja-JP" altLang="en-US" sz="2000" dirty="0"/>
                    </a:p>
                  </a:txBody>
                  <a:tcPr marL="68580" marR="68580" marT="34290" marB="34290"/>
                </a:tc>
                <a:extLst>
                  <a:ext uri="{0D108BD9-81ED-4DB2-BD59-A6C34878D82A}">
                    <a16:rowId xmlns:a16="http://schemas.microsoft.com/office/drawing/2014/main" val="10000"/>
                  </a:ext>
                </a:extLst>
              </a:tr>
              <a:tr h="787059">
                <a:tc>
                  <a:txBody>
                    <a:bodyPr/>
                    <a:lstStyle/>
                    <a:p>
                      <a:pPr algn="ctr"/>
                      <a:r>
                        <a:rPr kumimoji="1" lang="ja-JP" altLang="en-US" sz="2000" dirty="0" smtClean="0"/>
                        <a:t>学習データ</a:t>
                      </a:r>
                      <a:endParaRPr kumimoji="1" lang="ja-JP" altLang="en-US" sz="2000" dirty="0"/>
                    </a:p>
                  </a:txBody>
                  <a:tcPr marL="68580" marR="68580" marT="34290" marB="34290"/>
                </a:tc>
                <a:tc>
                  <a:txBody>
                    <a:bodyPr/>
                    <a:lstStyle/>
                    <a:p>
                      <a:pPr algn="ctr"/>
                      <a:r>
                        <a:rPr kumimoji="1" lang="en-US" altLang="ja-JP" sz="2000" dirty="0" smtClean="0"/>
                        <a:t>1</a:t>
                      </a:r>
                      <a:r>
                        <a:rPr kumimoji="1" lang="ja-JP" altLang="en-US" sz="2000" dirty="0" smtClean="0"/>
                        <a:t>クラスにつき</a:t>
                      </a:r>
                      <a:r>
                        <a:rPr kumimoji="1" lang="en-US" altLang="ja-JP" sz="2000" dirty="0" smtClean="0"/>
                        <a:t>800</a:t>
                      </a:r>
                      <a:r>
                        <a:rPr kumimoji="1" lang="ja-JP" altLang="en-US" sz="2000" dirty="0" smtClean="0"/>
                        <a:t>件</a:t>
                      </a:r>
                      <a:r>
                        <a:rPr kumimoji="1" lang="en-US" altLang="ja-JP" sz="2000" dirty="0" smtClean="0"/>
                        <a:t>, </a:t>
                      </a:r>
                      <a:r>
                        <a:rPr kumimoji="1" lang="ja-JP" altLang="en-US" sz="2000" dirty="0" smtClean="0"/>
                        <a:t>計</a:t>
                      </a:r>
                      <a:r>
                        <a:rPr kumimoji="1" lang="en-US" altLang="ja-JP" sz="2000" dirty="0" smtClean="0"/>
                        <a:t>2400</a:t>
                      </a:r>
                      <a:r>
                        <a:rPr kumimoji="1" lang="ja-JP" altLang="en-US" sz="2000" dirty="0" smtClean="0"/>
                        <a:t>件</a:t>
                      </a:r>
                      <a:endParaRPr kumimoji="1" lang="ja-JP" altLang="en-US" sz="2000" dirty="0"/>
                    </a:p>
                  </a:txBody>
                  <a:tcPr marL="68580" marR="68580" marT="34290" marB="34290"/>
                </a:tc>
                <a:extLst>
                  <a:ext uri="{0D108BD9-81ED-4DB2-BD59-A6C34878D82A}">
                    <a16:rowId xmlns:a16="http://schemas.microsoft.com/office/drawing/2014/main" val="10001"/>
                  </a:ext>
                </a:extLst>
              </a:tr>
              <a:tr h="529566">
                <a:tc>
                  <a:txBody>
                    <a:bodyPr/>
                    <a:lstStyle/>
                    <a:p>
                      <a:pPr algn="ctr"/>
                      <a:r>
                        <a:rPr kumimoji="1" lang="ja-JP" altLang="en-US" sz="2000" dirty="0" smtClean="0"/>
                        <a:t>テストデータ</a:t>
                      </a:r>
                      <a:endParaRPr kumimoji="1" lang="ja-JP" altLang="en-US" sz="2000" dirty="0"/>
                    </a:p>
                  </a:txBody>
                  <a:tcPr marL="68580" marR="68580" marT="34290" marB="34290"/>
                </a:tc>
                <a:tc>
                  <a:txBody>
                    <a:bodyPr/>
                    <a:lstStyle/>
                    <a:p>
                      <a:pPr algn="ctr"/>
                      <a:r>
                        <a:rPr kumimoji="1" lang="en-US" altLang="ja-JP" sz="2000" dirty="0" smtClean="0"/>
                        <a:t>1</a:t>
                      </a:r>
                      <a:r>
                        <a:rPr kumimoji="1" lang="ja-JP" altLang="en-US" sz="2000" dirty="0" smtClean="0"/>
                        <a:t>クラスにつき</a:t>
                      </a:r>
                      <a:r>
                        <a:rPr kumimoji="1" lang="en-US" altLang="ja-JP" sz="2000" dirty="0" smtClean="0"/>
                        <a:t>200</a:t>
                      </a:r>
                      <a:r>
                        <a:rPr kumimoji="1" lang="ja-JP" altLang="en-US" sz="2000" dirty="0" smtClean="0"/>
                        <a:t>件</a:t>
                      </a:r>
                      <a:r>
                        <a:rPr kumimoji="1" lang="en-US" altLang="ja-JP" sz="2000" dirty="0" smtClean="0"/>
                        <a:t>, </a:t>
                      </a:r>
                      <a:r>
                        <a:rPr kumimoji="1" lang="ja-JP" altLang="en-US" sz="2000" dirty="0" smtClean="0"/>
                        <a:t>計</a:t>
                      </a:r>
                      <a:r>
                        <a:rPr kumimoji="1" lang="en-US" altLang="ja-JP" sz="2000" dirty="0" smtClean="0"/>
                        <a:t>600</a:t>
                      </a:r>
                      <a:r>
                        <a:rPr kumimoji="1" lang="ja-JP" altLang="en-US" sz="2000" dirty="0" smtClean="0"/>
                        <a:t>件</a:t>
                      </a:r>
                      <a:endParaRPr kumimoji="1" lang="ja-JP" altLang="en-US" sz="2000" dirty="0"/>
                    </a:p>
                  </a:txBody>
                  <a:tcPr marL="68580" marR="68580" marT="34290" marB="34290"/>
                </a:tc>
                <a:extLst>
                  <a:ext uri="{0D108BD9-81ED-4DB2-BD59-A6C34878D82A}">
                    <a16:rowId xmlns:a16="http://schemas.microsoft.com/office/drawing/2014/main" val="10002"/>
                  </a:ext>
                </a:extLst>
              </a:tr>
              <a:tr h="529566">
                <a:tc>
                  <a:txBody>
                    <a:bodyPr/>
                    <a:lstStyle/>
                    <a:p>
                      <a:pPr algn="ctr"/>
                      <a:r>
                        <a:rPr kumimoji="1" lang="ja-JP" altLang="en-US" sz="2000" dirty="0" smtClean="0"/>
                        <a:t>エポック数</a:t>
                      </a:r>
                      <a:endParaRPr kumimoji="1" lang="ja-JP" altLang="en-US" sz="2000" dirty="0"/>
                    </a:p>
                  </a:txBody>
                  <a:tcPr marL="68580" marR="68580" marT="34290" marB="34290"/>
                </a:tc>
                <a:tc>
                  <a:txBody>
                    <a:bodyPr/>
                    <a:lstStyle/>
                    <a:p>
                      <a:pPr algn="ctr"/>
                      <a:r>
                        <a:rPr kumimoji="1" lang="en-US" altLang="ja-JP" sz="2000" dirty="0" smtClean="0"/>
                        <a:t>20</a:t>
                      </a:r>
                      <a:endParaRPr kumimoji="1" lang="ja-JP" altLang="en-US" sz="2000" dirty="0"/>
                    </a:p>
                  </a:txBody>
                  <a:tcPr marL="68580" marR="68580" marT="34290" marB="34290"/>
                </a:tc>
                <a:extLst>
                  <a:ext uri="{0D108BD9-81ED-4DB2-BD59-A6C34878D82A}">
                    <a16:rowId xmlns:a16="http://schemas.microsoft.com/office/drawing/2014/main" val="10003"/>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20</a:t>
            </a:fld>
            <a:endParaRPr kumimoji="1" lang="ja-JP" altLang="en-US"/>
          </a:p>
        </p:txBody>
      </p:sp>
      <p:sp>
        <p:nvSpPr>
          <p:cNvPr id="3" name="テキスト ボックス 2"/>
          <p:cNvSpPr txBox="1"/>
          <p:nvPr/>
        </p:nvSpPr>
        <p:spPr>
          <a:xfrm>
            <a:off x="3772988" y="2355851"/>
            <a:ext cx="1643744" cy="400110"/>
          </a:xfrm>
          <a:prstGeom prst="rect">
            <a:avLst/>
          </a:prstGeom>
          <a:noFill/>
        </p:spPr>
        <p:txBody>
          <a:bodyPr wrap="square" rtlCol="0">
            <a:spAutoFit/>
          </a:bodyPr>
          <a:lstStyle/>
          <a:p>
            <a:r>
              <a:rPr lang="ja-JP" altLang="en-US" sz="2000" dirty="0"/>
              <a:t>実験</a:t>
            </a:r>
            <a:r>
              <a:rPr lang="en-US" altLang="ja-JP" sz="2000" dirty="0"/>
              <a:t>2</a:t>
            </a:r>
            <a:r>
              <a:rPr lang="ja-JP" altLang="en-US" sz="2000" dirty="0"/>
              <a:t>の条件</a:t>
            </a:r>
          </a:p>
        </p:txBody>
      </p:sp>
      <p:sp>
        <p:nvSpPr>
          <p:cNvPr id="6" name="テキスト ボックス 5"/>
          <p:cNvSpPr txBox="1"/>
          <p:nvPr/>
        </p:nvSpPr>
        <p:spPr>
          <a:xfrm>
            <a:off x="587829" y="1331306"/>
            <a:ext cx="7056980"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ja-JP" altLang="en-US" sz="3200" dirty="0" smtClean="0"/>
              <a:t>ハイパーパラメータ</a:t>
            </a:r>
            <a:r>
              <a:rPr lang="ja-JP" altLang="en-US" sz="3200" dirty="0" smtClean="0"/>
              <a:t>の学習への影響</a:t>
            </a:r>
            <a:endParaRPr kumimoji="1" lang="ja-JP"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3914"/>
    </mc:Choice>
    <mc:Fallback xmlns="">
      <p:transition spd="slow" advTm="391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lang="en-US" altLang="ja-JP" dirty="0" smtClean="0"/>
              <a:t>2</a:t>
            </a:r>
            <a:endParaRPr kumimoji="1" lang="ja-JP" altLang="en-US" dirty="0"/>
          </a:p>
        </p:txBody>
      </p:sp>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938499373"/>
              </p:ext>
            </p:extLst>
          </p:nvPr>
        </p:nvGraphicFramePr>
        <p:xfrm>
          <a:off x="685800" y="2535017"/>
          <a:ext cx="3864429" cy="3210149"/>
        </p:xfrm>
        <a:graphic>
          <a:graphicData uri="http://schemas.openxmlformats.org/drawingml/2006/table">
            <a:tbl>
              <a:tblPr firstRow="1" bandRow="1">
                <a:tableStyleId>{5940675A-B579-460E-94D1-54222C63F5DA}</a:tableStyleId>
              </a:tblPr>
              <a:tblGrid>
                <a:gridCol w="1813279">
                  <a:extLst>
                    <a:ext uri="{9D8B030D-6E8A-4147-A177-3AD203B41FA5}">
                      <a16:colId xmlns:a16="http://schemas.microsoft.com/office/drawing/2014/main" val="20000"/>
                    </a:ext>
                  </a:extLst>
                </a:gridCol>
                <a:gridCol w="2051150">
                  <a:extLst>
                    <a:ext uri="{9D8B030D-6E8A-4147-A177-3AD203B41FA5}">
                      <a16:colId xmlns:a16="http://schemas.microsoft.com/office/drawing/2014/main" val="20001"/>
                    </a:ext>
                  </a:extLst>
                </a:gridCol>
              </a:tblGrid>
              <a:tr h="373273">
                <a:tc>
                  <a:txBody>
                    <a:bodyPr/>
                    <a:lstStyle/>
                    <a:p>
                      <a:pPr algn="ctr"/>
                      <a:r>
                        <a:rPr kumimoji="1" lang="ja-JP" altLang="en-US" sz="1800" dirty="0" smtClean="0"/>
                        <a:t>入力サイズ</a:t>
                      </a:r>
                      <a:endParaRPr kumimoji="1" lang="ja-JP" altLang="en-US" sz="1800" dirty="0"/>
                    </a:p>
                  </a:txBody>
                  <a:tcPr marL="68580" marR="68580" marT="34290" marB="34290"/>
                </a:tc>
                <a:tc>
                  <a:txBody>
                    <a:bodyPr/>
                    <a:lstStyle/>
                    <a:p>
                      <a:pPr algn="ctr"/>
                      <a:r>
                        <a:rPr kumimoji="1" lang="en-US" altLang="ja-JP" sz="1800" dirty="0" smtClean="0"/>
                        <a:t>(224, 224, 3)</a:t>
                      </a:r>
                      <a:endParaRPr kumimoji="1" lang="ja-JP" altLang="en-US" sz="1800" dirty="0"/>
                    </a:p>
                  </a:txBody>
                  <a:tcPr marL="68580" marR="68580" marT="34290" marB="34290"/>
                </a:tc>
                <a:extLst>
                  <a:ext uri="{0D108BD9-81ED-4DB2-BD59-A6C34878D82A}">
                    <a16:rowId xmlns:a16="http://schemas.microsoft.com/office/drawing/2014/main" val="10000"/>
                  </a:ext>
                </a:extLst>
              </a:tr>
              <a:tr h="373273">
                <a:tc>
                  <a:txBody>
                    <a:bodyPr/>
                    <a:lstStyle/>
                    <a:p>
                      <a:pPr algn="ctr"/>
                      <a:r>
                        <a:rPr kumimoji="1" lang="ja-JP" altLang="en-US" sz="1800" dirty="0" smtClean="0"/>
                        <a:t>ドロップアウト</a:t>
                      </a:r>
                      <a:endParaRPr kumimoji="1" lang="ja-JP" altLang="en-US" sz="1800" dirty="0"/>
                    </a:p>
                  </a:txBody>
                  <a:tcPr marL="68580" marR="68580" marT="34290" marB="34290"/>
                </a:tc>
                <a:tc>
                  <a:txBody>
                    <a:bodyPr/>
                    <a:lstStyle/>
                    <a:p>
                      <a:pPr algn="ctr"/>
                      <a:r>
                        <a:rPr kumimoji="1" lang="en-US" altLang="ja-JP" sz="1800" dirty="0" smtClean="0"/>
                        <a:t>0.50</a:t>
                      </a:r>
                      <a:endParaRPr kumimoji="1" lang="ja-JP" altLang="en-US" sz="1800" dirty="0"/>
                    </a:p>
                  </a:txBody>
                  <a:tcPr marL="68580" marR="68580" marT="34290" marB="34290"/>
                </a:tc>
                <a:extLst>
                  <a:ext uri="{0D108BD9-81ED-4DB2-BD59-A6C34878D82A}">
                    <a16:rowId xmlns:a16="http://schemas.microsoft.com/office/drawing/2014/main" val="10001"/>
                  </a:ext>
                </a:extLst>
              </a:tr>
              <a:tr h="373273">
                <a:tc>
                  <a:txBody>
                    <a:bodyPr/>
                    <a:lstStyle/>
                    <a:p>
                      <a:pPr algn="ctr"/>
                      <a:r>
                        <a:rPr kumimoji="1" lang="ja-JP" altLang="en-US" sz="1800" dirty="0" smtClean="0"/>
                        <a:t>カーネルサイズ</a:t>
                      </a:r>
                      <a:endParaRPr kumimoji="1" lang="ja-JP" altLang="en-US" sz="1800" dirty="0"/>
                    </a:p>
                  </a:txBody>
                  <a:tcPr marL="68580" marR="68580" marT="34290" marB="34290"/>
                </a:tc>
                <a:tc>
                  <a:txBody>
                    <a:bodyPr/>
                    <a:lstStyle/>
                    <a:p>
                      <a:pPr algn="ctr"/>
                      <a:r>
                        <a:rPr kumimoji="1" lang="en-US" altLang="ja-JP" sz="1800" dirty="0" smtClean="0"/>
                        <a:t>3, 5, 9, 11</a:t>
                      </a:r>
                      <a:endParaRPr kumimoji="1" lang="ja-JP" altLang="en-US" sz="1800" dirty="0"/>
                    </a:p>
                  </a:txBody>
                  <a:tcPr marL="68580" marR="68580" marT="34290" marB="34290"/>
                </a:tc>
                <a:extLst>
                  <a:ext uri="{0D108BD9-81ED-4DB2-BD59-A6C34878D82A}">
                    <a16:rowId xmlns:a16="http://schemas.microsoft.com/office/drawing/2014/main" val="10002"/>
                  </a:ext>
                </a:extLst>
              </a:tr>
              <a:tr h="671892">
                <a:tc>
                  <a:txBody>
                    <a:bodyPr/>
                    <a:lstStyle/>
                    <a:p>
                      <a:pPr algn="ctr"/>
                      <a:r>
                        <a:rPr kumimoji="1" lang="ja-JP" altLang="en-US" sz="1800" dirty="0" smtClean="0"/>
                        <a:t>プーリングサイズ</a:t>
                      </a:r>
                      <a:endParaRPr kumimoji="1" lang="ja-JP" altLang="en-US" sz="1800" dirty="0"/>
                    </a:p>
                  </a:txBody>
                  <a:tcPr marL="68580" marR="68580" marT="34290" marB="34290"/>
                </a:tc>
                <a:tc>
                  <a:txBody>
                    <a:bodyPr/>
                    <a:lstStyle/>
                    <a:p>
                      <a:pPr algn="ctr"/>
                      <a:r>
                        <a:rPr kumimoji="1" lang="en-US" altLang="ja-JP" sz="1800" dirty="0" smtClean="0"/>
                        <a:t>2</a:t>
                      </a:r>
                      <a:endParaRPr kumimoji="1" lang="ja-JP" altLang="en-US" sz="1800" dirty="0"/>
                    </a:p>
                  </a:txBody>
                  <a:tcPr marL="68580" marR="68580" marT="34290" marB="34290"/>
                </a:tc>
                <a:extLst>
                  <a:ext uri="{0D108BD9-81ED-4DB2-BD59-A6C34878D82A}">
                    <a16:rowId xmlns:a16="http://schemas.microsoft.com/office/drawing/2014/main" val="10003"/>
                  </a:ext>
                </a:extLst>
              </a:tr>
              <a:tr h="671892">
                <a:tc>
                  <a:txBody>
                    <a:bodyPr/>
                    <a:lstStyle/>
                    <a:p>
                      <a:pPr algn="ctr"/>
                      <a:r>
                        <a:rPr kumimoji="1" lang="ja-JP" altLang="en-US" sz="1800" dirty="0" smtClean="0"/>
                        <a:t>プーリングタイプ</a:t>
                      </a:r>
                      <a:endParaRPr kumimoji="1" lang="ja-JP" altLang="en-US" sz="1800" dirty="0"/>
                    </a:p>
                  </a:txBody>
                  <a:tcPr marL="68580" marR="68580" marT="34290" marB="34290"/>
                </a:tc>
                <a:tc>
                  <a:txBody>
                    <a:bodyPr/>
                    <a:lstStyle/>
                    <a:p>
                      <a:pPr algn="ctr"/>
                      <a:r>
                        <a:rPr kumimoji="1" lang="en-US" altLang="ja-JP" sz="1800" dirty="0" err="1" smtClean="0"/>
                        <a:t>MaxPooling</a:t>
                      </a:r>
                      <a:endParaRPr kumimoji="1" lang="ja-JP" altLang="en-US" sz="1800" dirty="0"/>
                    </a:p>
                  </a:txBody>
                  <a:tcPr marL="68580" marR="68580" marT="34290" marB="34290"/>
                </a:tc>
                <a:extLst>
                  <a:ext uri="{0D108BD9-81ED-4DB2-BD59-A6C34878D82A}">
                    <a16:rowId xmlns:a16="http://schemas.microsoft.com/office/drawing/2014/main" val="10004"/>
                  </a:ext>
                </a:extLst>
              </a:tr>
              <a:tr h="373273">
                <a:tc>
                  <a:txBody>
                    <a:bodyPr/>
                    <a:lstStyle/>
                    <a:p>
                      <a:pPr algn="ctr"/>
                      <a:r>
                        <a:rPr kumimoji="1" lang="ja-JP" altLang="en-US" sz="1800" dirty="0" smtClean="0"/>
                        <a:t>活性化関数</a:t>
                      </a:r>
                      <a:endParaRPr kumimoji="1" lang="ja-JP" altLang="en-US" sz="1800" dirty="0"/>
                    </a:p>
                  </a:txBody>
                  <a:tcPr marL="68580" marR="68580" marT="34290" marB="34290"/>
                </a:tc>
                <a:tc>
                  <a:txBody>
                    <a:bodyPr/>
                    <a:lstStyle/>
                    <a:p>
                      <a:pPr algn="ctr"/>
                      <a:r>
                        <a:rPr kumimoji="1" lang="en-US" altLang="ja-JP" sz="1800" dirty="0" err="1" smtClean="0"/>
                        <a:t>ReLU</a:t>
                      </a:r>
                      <a:endParaRPr kumimoji="1" lang="ja-JP" altLang="en-US" sz="1800" dirty="0"/>
                    </a:p>
                  </a:txBody>
                  <a:tcPr marL="68580" marR="68580" marT="34290" marB="34290"/>
                </a:tc>
                <a:extLst>
                  <a:ext uri="{0D108BD9-81ED-4DB2-BD59-A6C34878D82A}">
                    <a16:rowId xmlns:a16="http://schemas.microsoft.com/office/drawing/2014/main" val="10005"/>
                  </a:ext>
                </a:extLst>
              </a:tr>
              <a:tr h="373273">
                <a:tc>
                  <a:txBody>
                    <a:bodyPr/>
                    <a:lstStyle/>
                    <a:p>
                      <a:pPr algn="ctr"/>
                      <a:r>
                        <a:rPr kumimoji="1" lang="en-US" altLang="ja-JP" sz="1800" dirty="0" smtClean="0"/>
                        <a:t>Optimizer</a:t>
                      </a:r>
                      <a:endParaRPr kumimoji="1" lang="ja-JP" altLang="en-US" sz="1800" dirty="0"/>
                    </a:p>
                  </a:txBody>
                  <a:tcPr marL="68580" marR="68580" marT="34290" marB="34290"/>
                </a:tc>
                <a:tc>
                  <a:txBody>
                    <a:bodyPr/>
                    <a:lstStyle/>
                    <a:p>
                      <a:pPr algn="ctr"/>
                      <a:r>
                        <a:rPr kumimoji="1" lang="en-US" altLang="ja-JP" sz="1800" dirty="0" smtClean="0"/>
                        <a:t>SGD</a:t>
                      </a:r>
                      <a:endParaRPr kumimoji="1" lang="ja-JP" altLang="en-US" sz="1800" dirty="0"/>
                    </a:p>
                  </a:txBody>
                  <a:tcPr marL="68580" marR="68580" marT="34290" marB="34290"/>
                </a:tc>
                <a:extLst>
                  <a:ext uri="{0D108BD9-81ED-4DB2-BD59-A6C34878D82A}">
                    <a16:rowId xmlns:a16="http://schemas.microsoft.com/office/drawing/2014/main" val="10006"/>
                  </a:ext>
                </a:extLst>
              </a:tr>
            </a:tbl>
          </a:graphicData>
        </a:graphic>
      </p:graphicFrame>
      <p:sp>
        <p:nvSpPr>
          <p:cNvPr id="8" name="テキスト ボックス 7"/>
          <p:cNvSpPr txBox="1"/>
          <p:nvPr/>
        </p:nvSpPr>
        <p:spPr>
          <a:xfrm>
            <a:off x="4057100" y="1885733"/>
            <a:ext cx="1663346" cy="400110"/>
          </a:xfrm>
          <a:prstGeom prst="rect">
            <a:avLst/>
          </a:prstGeom>
          <a:noFill/>
        </p:spPr>
        <p:txBody>
          <a:bodyPr wrap="square" rtlCol="0">
            <a:spAutoFit/>
          </a:bodyPr>
          <a:lstStyle/>
          <a:p>
            <a:r>
              <a:rPr lang="en-US" altLang="ja-JP" sz="2000" dirty="0" smtClean="0"/>
              <a:t>CNN</a:t>
            </a:r>
            <a:r>
              <a:rPr lang="ja-JP" altLang="en-US" sz="2000" dirty="0" smtClean="0"/>
              <a:t> モデル</a:t>
            </a:r>
            <a:endParaRPr lang="ja-JP" altLang="en-US" sz="2000" dirty="0"/>
          </a:p>
        </p:txBody>
      </p:sp>
      <p:graphicFrame>
        <p:nvGraphicFramePr>
          <p:cNvPr id="6" name="表 5"/>
          <p:cNvGraphicFramePr>
            <a:graphicFrameLocks noGrp="1"/>
          </p:cNvGraphicFramePr>
          <p:nvPr>
            <p:extLst>
              <p:ext uri="{D42A27DB-BD31-4B8C-83A1-F6EECF244321}">
                <p14:modId xmlns:p14="http://schemas.microsoft.com/office/powerpoint/2010/main" val="3716591665"/>
              </p:ext>
            </p:extLst>
          </p:nvPr>
        </p:nvGraphicFramePr>
        <p:xfrm>
          <a:off x="4888773" y="2535017"/>
          <a:ext cx="3864429" cy="3210149"/>
        </p:xfrm>
        <a:graphic>
          <a:graphicData uri="http://schemas.openxmlformats.org/drawingml/2006/table">
            <a:tbl>
              <a:tblPr firstRow="1" bandRow="1">
                <a:tableStyleId>{5940675A-B579-460E-94D1-54222C63F5DA}</a:tableStyleId>
              </a:tblPr>
              <a:tblGrid>
                <a:gridCol w="1813279">
                  <a:extLst>
                    <a:ext uri="{9D8B030D-6E8A-4147-A177-3AD203B41FA5}">
                      <a16:colId xmlns:a16="http://schemas.microsoft.com/office/drawing/2014/main" val="20000"/>
                    </a:ext>
                  </a:extLst>
                </a:gridCol>
                <a:gridCol w="2051150">
                  <a:extLst>
                    <a:ext uri="{9D8B030D-6E8A-4147-A177-3AD203B41FA5}">
                      <a16:colId xmlns:a16="http://schemas.microsoft.com/office/drawing/2014/main" val="20001"/>
                    </a:ext>
                  </a:extLst>
                </a:gridCol>
              </a:tblGrid>
              <a:tr h="373273">
                <a:tc>
                  <a:txBody>
                    <a:bodyPr/>
                    <a:lstStyle/>
                    <a:p>
                      <a:pPr algn="ctr"/>
                      <a:r>
                        <a:rPr kumimoji="1" lang="ja-JP" altLang="en-US" sz="1800" dirty="0" smtClean="0"/>
                        <a:t>入力サイズ</a:t>
                      </a:r>
                      <a:endParaRPr kumimoji="1" lang="ja-JP" altLang="en-US" sz="1800" dirty="0"/>
                    </a:p>
                  </a:txBody>
                  <a:tcPr marL="68580" marR="68580" marT="34290" marB="34290"/>
                </a:tc>
                <a:tc>
                  <a:txBody>
                    <a:bodyPr/>
                    <a:lstStyle/>
                    <a:p>
                      <a:pPr algn="ctr"/>
                      <a:r>
                        <a:rPr kumimoji="1" lang="en-US" altLang="ja-JP" sz="1800" dirty="0" smtClean="0"/>
                        <a:t>(224, 224, 3)</a:t>
                      </a:r>
                      <a:endParaRPr kumimoji="1" lang="ja-JP" altLang="en-US" sz="1800" dirty="0"/>
                    </a:p>
                  </a:txBody>
                  <a:tcPr marL="68580" marR="68580" marT="34290" marB="34290"/>
                </a:tc>
                <a:extLst>
                  <a:ext uri="{0D108BD9-81ED-4DB2-BD59-A6C34878D82A}">
                    <a16:rowId xmlns:a16="http://schemas.microsoft.com/office/drawing/2014/main" val="10000"/>
                  </a:ext>
                </a:extLst>
              </a:tr>
              <a:tr h="373273">
                <a:tc>
                  <a:txBody>
                    <a:bodyPr/>
                    <a:lstStyle/>
                    <a:p>
                      <a:pPr algn="ctr"/>
                      <a:r>
                        <a:rPr kumimoji="1" lang="ja-JP" altLang="en-US" sz="1800" dirty="0" smtClean="0"/>
                        <a:t>ドロップアウト</a:t>
                      </a:r>
                      <a:endParaRPr kumimoji="1" lang="ja-JP" altLang="en-US" sz="1800" dirty="0"/>
                    </a:p>
                  </a:txBody>
                  <a:tcPr marL="68580" marR="68580" marT="34290" marB="34290"/>
                </a:tc>
                <a:tc>
                  <a:txBody>
                    <a:bodyPr/>
                    <a:lstStyle/>
                    <a:p>
                      <a:pPr algn="ctr"/>
                      <a:r>
                        <a:rPr kumimoji="1" lang="en-US" altLang="ja-JP" sz="1800" dirty="0" smtClean="0"/>
                        <a:t>0.50</a:t>
                      </a:r>
                      <a:endParaRPr kumimoji="1" lang="ja-JP" altLang="en-US" sz="1800" dirty="0"/>
                    </a:p>
                  </a:txBody>
                  <a:tcPr marL="68580" marR="68580" marT="34290" marB="34290"/>
                </a:tc>
                <a:extLst>
                  <a:ext uri="{0D108BD9-81ED-4DB2-BD59-A6C34878D82A}">
                    <a16:rowId xmlns:a16="http://schemas.microsoft.com/office/drawing/2014/main" val="10001"/>
                  </a:ext>
                </a:extLst>
              </a:tr>
              <a:tr h="373273">
                <a:tc>
                  <a:txBody>
                    <a:bodyPr/>
                    <a:lstStyle/>
                    <a:p>
                      <a:pPr algn="ctr"/>
                      <a:r>
                        <a:rPr kumimoji="1" lang="ja-JP" altLang="en-US" sz="1800" dirty="0" smtClean="0"/>
                        <a:t>カーネルサイズ</a:t>
                      </a:r>
                      <a:endParaRPr kumimoji="1" lang="ja-JP" altLang="en-US" sz="1800" dirty="0"/>
                    </a:p>
                  </a:txBody>
                  <a:tcPr marL="68580" marR="68580" marT="34290" marB="34290"/>
                </a:tc>
                <a:tc>
                  <a:txBody>
                    <a:bodyPr/>
                    <a:lstStyle/>
                    <a:p>
                      <a:pPr algn="ctr"/>
                      <a:r>
                        <a:rPr kumimoji="1" lang="en-US" altLang="ja-JP" sz="1800" dirty="0" smtClean="0"/>
                        <a:t>3</a:t>
                      </a:r>
                      <a:endParaRPr kumimoji="1" lang="ja-JP" altLang="en-US" sz="1800" dirty="0"/>
                    </a:p>
                  </a:txBody>
                  <a:tcPr marL="68580" marR="68580" marT="34290" marB="34290"/>
                </a:tc>
                <a:extLst>
                  <a:ext uri="{0D108BD9-81ED-4DB2-BD59-A6C34878D82A}">
                    <a16:rowId xmlns:a16="http://schemas.microsoft.com/office/drawing/2014/main" val="10002"/>
                  </a:ext>
                </a:extLst>
              </a:tr>
              <a:tr h="671892">
                <a:tc>
                  <a:txBody>
                    <a:bodyPr/>
                    <a:lstStyle/>
                    <a:p>
                      <a:pPr algn="ctr"/>
                      <a:r>
                        <a:rPr kumimoji="1" lang="ja-JP" altLang="en-US" sz="1800" dirty="0" smtClean="0"/>
                        <a:t>プーリングサイズ</a:t>
                      </a:r>
                      <a:endParaRPr kumimoji="1" lang="ja-JP" altLang="en-US" sz="1800" dirty="0"/>
                    </a:p>
                  </a:txBody>
                  <a:tcPr marL="68580" marR="68580" marT="34290" marB="34290"/>
                </a:tc>
                <a:tc>
                  <a:txBody>
                    <a:bodyPr/>
                    <a:lstStyle/>
                    <a:p>
                      <a:pPr algn="ctr"/>
                      <a:r>
                        <a:rPr kumimoji="1" lang="en-US" altLang="ja-JP" sz="1800" dirty="0" smtClean="0"/>
                        <a:t>2,</a:t>
                      </a:r>
                      <a:r>
                        <a:rPr kumimoji="1" lang="en-US" altLang="ja-JP" sz="1800" baseline="0" dirty="0" smtClean="0"/>
                        <a:t>  8,  32,  64</a:t>
                      </a:r>
                      <a:endParaRPr kumimoji="1" lang="ja-JP" altLang="en-US" sz="1800" dirty="0"/>
                    </a:p>
                  </a:txBody>
                  <a:tcPr marL="68580" marR="68580" marT="34290" marB="34290"/>
                </a:tc>
                <a:extLst>
                  <a:ext uri="{0D108BD9-81ED-4DB2-BD59-A6C34878D82A}">
                    <a16:rowId xmlns:a16="http://schemas.microsoft.com/office/drawing/2014/main" val="10003"/>
                  </a:ext>
                </a:extLst>
              </a:tr>
              <a:tr h="671892">
                <a:tc>
                  <a:txBody>
                    <a:bodyPr/>
                    <a:lstStyle/>
                    <a:p>
                      <a:pPr algn="ctr"/>
                      <a:r>
                        <a:rPr kumimoji="1" lang="ja-JP" altLang="en-US" sz="1800" dirty="0" smtClean="0"/>
                        <a:t>プーリングタイプ</a:t>
                      </a:r>
                      <a:endParaRPr kumimoji="1" lang="ja-JP" altLang="en-US" sz="1800" dirty="0"/>
                    </a:p>
                  </a:txBody>
                  <a:tcPr marL="68580" marR="68580" marT="34290" marB="34290"/>
                </a:tc>
                <a:tc>
                  <a:txBody>
                    <a:bodyPr/>
                    <a:lstStyle/>
                    <a:p>
                      <a:pPr algn="ctr"/>
                      <a:r>
                        <a:rPr kumimoji="1" lang="en-US" altLang="ja-JP" sz="1800" dirty="0" err="1" smtClean="0"/>
                        <a:t>MaxPooling</a:t>
                      </a:r>
                      <a:endParaRPr kumimoji="1" lang="ja-JP" altLang="en-US" sz="1800" dirty="0"/>
                    </a:p>
                  </a:txBody>
                  <a:tcPr marL="68580" marR="68580" marT="34290" marB="34290"/>
                </a:tc>
                <a:extLst>
                  <a:ext uri="{0D108BD9-81ED-4DB2-BD59-A6C34878D82A}">
                    <a16:rowId xmlns:a16="http://schemas.microsoft.com/office/drawing/2014/main" val="10004"/>
                  </a:ext>
                </a:extLst>
              </a:tr>
              <a:tr h="373273">
                <a:tc>
                  <a:txBody>
                    <a:bodyPr/>
                    <a:lstStyle/>
                    <a:p>
                      <a:pPr algn="ctr"/>
                      <a:r>
                        <a:rPr kumimoji="1" lang="ja-JP" altLang="en-US" sz="1800" dirty="0" smtClean="0"/>
                        <a:t>活性化関数</a:t>
                      </a:r>
                      <a:endParaRPr kumimoji="1" lang="ja-JP" altLang="en-US" sz="1800" dirty="0"/>
                    </a:p>
                  </a:txBody>
                  <a:tcPr marL="68580" marR="68580" marT="34290" marB="34290"/>
                </a:tc>
                <a:tc>
                  <a:txBody>
                    <a:bodyPr/>
                    <a:lstStyle/>
                    <a:p>
                      <a:pPr algn="ctr"/>
                      <a:r>
                        <a:rPr kumimoji="1" lang="en-US" altLang="ja-JP" sz="1800" dirty="0" err="1" smtClean="0"/>
                        <a:t>ReLU</a:t>
                      </a:r>
                      <a:endParaRPr kumimoji="1" lang="ja-JP" altLang="en-US" sz="1800" dirty="0"/>
                    </a:p>
                  </a:txBody>
                  <a:tcPr marL="68580" marR="68580" marT="34290" marB="34290"/>
                </a:tc>
                <a:extLst>
                  <a:ext uri="{0D108BD9-81ED-4DB2-BD59-A6C34878D82A}">
                    <a16:rowId xmlns:a16="http://schemas.microsoft.com/office/drawing/2014/main" val="10005"/>
                  </a:ext>
                </a:extLst>
              </a:tr>
              <a:tr h="373273">
                <a:tc>
                  <a:txBody>
                    <a:bodyPr/>
                    <a:lstStyle/>
                    <a:p>
                      <a:pPr algn="ctr"/>
                      <a:r>
                        <a:rPr kumimoji="1" lang="en-US" altLang="ja-JP" sz="1800" dirty="0" smtClean="0"/>
                        <a:t>Optimizer</a:t>
                      </a:r>
                      <a:endParaRPr kumimoji="1" lang="ja-JP" altLang="en-US" sz="1800" dirty="0"/>
                    </a:p>
                  </a:txBody>
                  <a:tcPr marL="68580" marR="68580" marT="34290" marB="34290"/>
                </a:tc>
                <a:tc>
                  <a:txBody>
                    <a:bodyPr/>
                    <a:lstStyle/>
                    <a:p>
                      <a:pPr algn="ctr"/>
                      <a:r>
                        <a:rPr kumimoji="1" lang="en-US" altLang="ja-JP" sz="1800" dirty="0" smtClean="0"/>
                        <a:t>SGD</a:t>
                      </a:r>
                      <a:endParaRPr kumimoji="1" lang="ja-JP" altLang="en-US" sz="1800" dirty="0"/>
                    </a:p>
                  </a:txBody>
                  <a:tcPr marL="68580" marR="68580" marT="34290" marB="34290"/>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337"/>
    </mc:Choice>
    <mc:Fallback xmlns="">
      <p:transition spd="slow" advTm="133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rotWithShape="1">
          <a:blip r:embed="rId3">
            <a:extLst>
              <a:ext uri="{28A0092B-C50C-407E-A947-70E740481C1C}">
                <a14:useLocalDpi xmlns:a14="http://schemas.microsoft.com/office/drawing/2010/main" val="0"/>
              </a:ext>
            </a:extLst>
          </a:blip>
          <a:srcRect l="48749" r="8355"/>
          <a:stretch/>
        </p:blipFill>
        <p:spPr>
          <a:xfrm>
            <a:off x="1953986" y="1870889"/>
            <a:ext cx="5236028" cy="4882520"/>
          </a:xfrm>
          <a:prstGeom prst="rect">
            <a:avLst/>
          </a:prstGeom>
        </p:spPr>
      </p:pic>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22</a:t>
            </a:fld>
            <a:endParaRPr kumimoji="1" lang="ja-JP" altLang="en-US"/>
          </a:p>
        </p:txBody>
      </p:sp>
      <p:sp>
        <p:nvSpPr>
          <p:cNvPr id="15" name="テキスト ボックス 14"/>
          <p:cNvSpPr txBox="1"/>
          <p:nvPr/>
        </p:nvSpPr>
        <p:spPr>
          <a:xfrm>
            <a:off x="2623951" y="1409224"/>
            <a:ext cx="4408220" cy="461665"/>
          </a:xfrm>
          <a:prstGeom prst="rect">
            <a:avLst/>
          </a:prstGeom>
          <a:noFill/>
        </p:spPr>
        <p:txBody>
          <a:bodyPr wrap="square" rtlCol="0">
            <a:spAutoFit/>
          </a:bodyPr>
          <a:lstStyle/>
          <a:p>
            <a:r>
              <a:rPr lang="ja-JP" altLang="en-US" sz="2400" dirty="0"/>
              <a:t>カーネル</a:t>
            </a:r>
            <a:r>
              <a:rPr lang="ja-JP" altLang="en-US" sz="2400" dirty="0" smtClean="0"/>
              <a:t>サイズ</a:t>
            </a:r>
            <a:r>
              <a:rPr lang="ja-JP" altLang="en-US" sz="2400" dirty="0"/>
              <a:t>毎の学習の推移</a:t>
            </a:r>
            <a:endParaRPr lang="en-US" altLang="ja-JP" sz="2400" dirty="0"/>
          </a:p>
        </p:txBody>
      </p:sp>
    </p:spTree>
  </p:cSld>
  <p:clrMapOvr>
    <a:masterClrMapping/>
  </p:clrMapOvr>
  <mc:AlternateContent xmlns:mc="http://schemas.openxmlformats.org/markup-compatibility/2006" xmlns:p14="http://schemas.microsoft.com/office/powerpoint/2010/main">
    <mc:Choice Requires="p14">
      <p:transition spd="slow" p14:dur="2000" advTm="14464"/>
    </mc:Choice>
    <mc:Fallback xmlns="">
      <p:transition spd="slow" advTm="1446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23</a:t>
            </a:fld>
            <a:endParaRPr kumimoji="1" lang="ja-JP" altLang="en-US"/>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49402" t="4268" r="9256"/>
          <a:stretch/>
        </p:blipFill>
        <p:spPr>
          <a:xfrm>
            <a:off x="2004356" y="2042522"/>
            <a:ext cx="5071358" cy="4697362"/>
          </a:xfrm>
          <a:prstGeom prst="rect">
            <a:avLst/>
          </a:prstGeom>
        </p:spPr>
      </p:pic>
      <p:sp>
        <p:nvSpPr>
          <p:cNvPr id="8" name="テキスト ボックス 7"/>
          <p:cNvSpPr txBox="1"/>
          <p:nvPr/>
        </p:nvSpPr>
        <p:spPr>
          <a:xfrm>
            <a:off x="2623950" y="1409224"/>
            <a:ext cx="4702135" cy="461665"/>
          </a:xfrm>
          <a:prstGeom prst="rect">
            <a:avLst/>
          </a:prstGeom>
          <a:noFill/>
        </p:spPr>
        <p:txBody>
          <a:bodyPr wrap="square" rtlCol="0">
            <a:spAutoFit/>
          </a:bodyPr>
          <a:lstStyle/>
          <a:p>
            <a:r>
              <a:rPr lang="ja-JP" altLang="en-US" sz="2400" dirty="0" smtClean="0"/>
              <a:t>プーリングサイズ毎</a:t>
            </a:r>
            <a:r>
              <a:rPr lang="ja-JP" altLang="en-US" sz="2400" dirty="0"/>
              <a:t>の学習の推移</a:t>
            </a:r>
            <a:endParaRPr lang="en-US" altLang="ja-JP" sz="2400" dirty="0"/>
          </a:p>
        </p:txBody>
      </p:sp>
    </p:spTree>
  </p:cSld>
  <p:clrMapOvr>
    <a:masterClrMapping/>
  </p:clrMapOvr>
  <mc:AlternateContent xmlns:mc="http://schemas.openxmlformats.org/markup-compatibility/2006" xmlns:p14="http://schemas.microsoft.com/office/powerpoint/2010/main">
    <mc:Choice Requires="p14">
      <p:transition spd="slow" p14:dur="2000" advTm="29238"/>
    </mc:Choice>
    <mc:Fallback xmlns="">
      <p:transition spd="slow" advTm="2923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en-US" altLang="ja-JP" dirty="0" smtClean="0"/>
              <a:t>2</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952225005"/>
              </p:ext>
            </p:extLst>
          </p:nvPr>
        </p:nvGraphicFramePr>
        <p:xfrm>
          <a:off x="1753694" y="3299987"/>
          <a:ext cx="5636612" cy="2383954"/>
        </p:xfrm>
        <a:graphic>
          <a:graphicData uri="http://schemas.openxmlformats.org/drawingml/2006/table">
            <a:tbl>
              <a:tblPr firstRow="1" bandRow="1">
                <a:tableStyleId>{5940675A-B579-460E-94D1-54222C63F5DA}</a:tableStyleId>
              </a:tblPr>
              <a:tblGrid>
                <a:gridCol w="2547257">
                  <a:extLst>
                    <a:ext uri="{9D8B030D-6E8A-4147-A177-3AD203B41FA5}">
                      <a16:colId xmlns:a16="http://schemas.microsoft.com/office/drawing/2014/main" val="20000"/>
                    </a:ext>
                  </a:extLst>
                </a:gridCol>
                <a:gridCol w="1545771">
                  <a:extLst>
                    <a:ext uri="{9D8B030D-6E8A-4147-A177-3AD203B41FA5}">
                      <a16:colId xmlns:a16="http://schemas.microsoft.com/office/drawing/2014/main" val="20001"/>
                    </a:ext>
                  </a:extLst>
                </a:gridCol>
                <a:gridCol w="1543584">
                  <a:extLst>
                    <a:ext uri="{9D8B030D-6E8A-4147-A177-3AD203B41FA5}">
                      <a16:colId xmlns:a16="http://schemas.microsoft.com/office/drawing/2014/main" val="20003"/>
                    </a:ext>
                  </a:extLst>
                </a:gridCol>
              </a:tblGrid>
              <a:tr h="437597">
                <a:tc>
                  <a:txBody>
                    <a:bodyPr/>
                    <a:lstStyle/>
                    <a:p>
                      <a:pPr algn="ctr"/>
                      <a:r>
                        <a:rPr kumimoji="1" lang="ja-JP" altLang="en-US" sz="2400" dirty="0" smtClean="0"/>
                        <a:t>モデル</a:t>
                      </a:r>
                      <a:endParaRPr kumimoji="1" lang="ja-JP" altLang="en-US" sz="2400" dirty="0"/>
                    </a:p>
                  </a:txBody>
                  <a:tcPr marL="68580" marR="68580" marT="34290" marB="34290">
                    <a:solidFill>
                      <a:schemeClr val="bg1"/>
                    </a:solidFill>
                  </a:tcPr>
                </a:tc>
                <a:tc>
                  <a:txBody>
                    <a:bodyPr/>
                    <a:lstStyle/>
                    <a:p>
                      <a:pPr algn="ctr"/>
                      <a:r>
                        <a:rPr kumimoji="1" lang="ja-JP" altLang="en-US" sz="2400" dirty="0" smtClean="0"/>
                        <a:t>重みの数</a:t>
                      </a:r>
                      <a:endParaRPr kumimoji="1" lang="ja-JP" altLang="en-US" sz="2400" dirty="0"/>
                    </a:p>
                  </a:txBody>
                  <a:tcPr marL="68580" marR="68580" marT="34290" marB="34290">
                    <a:solidFill>
                      <a:schemeClr val="bg1"/>
                    </a:solidFill>
                  </a:tcPr>
                </a:tc>
                <a:tc>
                  <a:txBody>
                    <a:bodyPr/>
                    <a:lstStyle/>
                    <a:p>
                      <a:pPr algn="ctr"/>
                      <a:r>
                        <a:rPr kumimoji="1" lang="en-US" altLang="ja-JP" sz="2400" dirty="0" smtClean="0"/>
                        <a:t>accuracy</a:t>
                      </a:r>
                      <a:endParaRPr kumimoji="1" lang="ja-JP" altLang="en-US" sz="2400" dirty="0"/>
                    </a:p>
                  </a:txBody>
                  <a:tcPr marL="68580" marR="68580" marT="34290" marB="34290">
                    <a:solidFill>
                      <a:schemeClr val="bg1"/>
                    </a:solidFill>
                  </a:tcPr>
                </a:tc>
                <a:extLst>
                  <a:ext uri="{0D108BD9-81ED-4DB2-BD59-A6C34878D82A}">
                    <a16:rowId xmlns:a16="http://schemas.microsoft.com/office/drawing/2014/main" val="10000"/>
                  </a:ext>
                </a:extLst>
              </a:tr>
              <a:tr h="437597">
                <a:tc>
                  <a:txBody>
                    <a:bodyPr/>
                    <a:lstStyle/>
                    <a:p>
                      <a:pPr algn="ctr"/>
                      <a:r>
                        <a:rPr kumimoji="1" lang="en-US" altLang="ja-JP" sz="2400" dirty="0" smtClean="0"/>
                        <a:t>NN</a:t>
                      </a:r>
                      <a:r>
                        <a:rPr kumimoji="1" lang="ja-JP" altLang="en-US" sz="2400" dirty="0" smtClean="0"/>
                        <a:t>モデル</a:t>
                      </a:r>
                      <a:endParaRPr kumimoji="1" lang="ja-JP" altLang="en-US" sz="2400" dirty="0"/>
                    </a:p>
                  </a:txBody>
                  <a:tcPr marL="68580" marR="68580" marT="34290" marB="34290"/>
                </a:tc>
                <a:tc>
                  <a:txBody>
                    <a:bodyPr/>
                    <a:lstStyle/>
                    <a:p>
                      <a:pPr algn="ctr"/>
                      <a:r>
                        <a:rPr kumimoji="1" lang="en-US" altLang="ja-JP" sz="2400" dirty="0" smtClean="0"/>
                        <a:t>7.7e+7</a:t>
                      </a:r>
                      <a:endParaRPr kumimoji="1" lang="ja-JP" altLang="en-US" sz="2400" dirty="0"/>
                    </a:p>
                  </a:txBody>
                  <a:tcPr marL="68580" marR="68580" marT="34290" marB="34290"/>
                </a:tc>
                <a:tc>
                  <a:txBody>
                    <a:bodyPr/>
                    <a:lstStyle/>
                    <a:p>
                      <a:pPr algn="ctr"/>
                      <a:r>
                        <a:rPr kumimoji="1" lang="en-US" altLang="ja-JP" sz="2400" dirty="0" smtClean="0"/>
                        <a:t>0.993</a:t>
                      </a:r>
                      <a:endParaRPr kumimoji="1" lang="ja-JP" altLang="en-US" sz="2400" dirty="0"/>
                    </a:p>
                  </a:txBody>
                  <a:tcPr marL="68580" marR="68580" marT="34290" marB="34290"/>
                </a:tc>
                <a:extLst>
                  <a:ext uri="{0D108BD9-81ED-4DB2-BD59-A6C34878D82A}">
                    <a16:rowId xmlns:a16="http://schemas.microsoft.com/office/drawing/2014/main" val="10001"/>
                  </a:ext>
                </a:extLst>
              </a:tr>
              <a:tr h="754380">
                <a:tc>
                  <a:txBody>
                    <a:bodyPr/>
                    <a:lstStyle/>
                    <a:p>
                      <a:pPr algn="ctr"/>
                      <a:r>
                        <a:rPr kumimoji="1" lang="en-US" altLang="ja-JP" sz="2400" dirty="0" smtClean="0"/>
                        <a:t>CNN</a:t>
                      </a:r>
                      <a:r>
                        <a:rPr kumimoji="1" lang="ja-JP" altLang="en-US" sz="2400" dirty="0" smtClean="0"/>
                        <a:t>モデル</a:t>
                      </a:r>
                      <a:r>
                        <a:rPr kumimoji="1" lang="en-US" altLang="ja-JP" sz="2400" baseline="0" dirty="0" smtClean="0"/>
                        <a:t> </a:t>
                      </a:r>
                    </a:p>
                    <a:p>
                      <a:pPr algn="ctr"/>
                      <a:r>
                        <a:rPr kumimoji="1" lang="en-US" altLang="ja-JP" sz="2100" baseline="0" dirty="0" smtClean="0"/>
                        <a:t>(pooling size: 8)</a:t>
                      </a:r>
                      <a:endParaRPr kumimoji="1" lang="ja-JP" altLang="en-US" sz="2400" dirty="0"/>
                    </a:p>
                  </a:txBody>
                  <a:tcPr marL="68580" marR="68580" marT="34290" marB="34290"/>
                </a:tc>
                <a:tc>
                  <a:txBody>
                    <a:bodyPr/>
                    <a:lstStyle/>
                    <a:p>
                      <a:pPr algn="ctr"/>
                      <a:r>
                        <a:rPr kumimoji="1" lang="en-US" altLang="ja-JP" sz="2400" dirty="0" smtClean="0"/>
                        <a:t>1.1e+7</a:t>
                      </a:r>
                      <a:endParaRPr kumimoji="1" lang="ja-JP" altLang="en-US" sz="2400" dirty="0"/>
                    </a:p>
                  </a:txBody>
                  <a:tcPr marL="68580" marR="68580" marT="34290" marB="34290"/>
                </a:tc>
                <a:tc>
                  <a:txBody>
                    <a:bodyPr/>
                    <a:lstStyle/>
                    <a:p>
                      <a:pPr algn="ctr"/>
                      <a:r>
                        <a:rPr kumimoji="1" lang="en-US" altLang="ja-JP" sz="2400" dirty="0" smtClean="0"/>
                        <a:t>1.0</a:t>
                      </a:r>
                      <a:endParaRPr kumimoji="1" lang="ja-JP" altLang="en-US" sz="2400" dirty="0"/>
                    </a:p>
                  </a:txBody>
                  <a:tcPr marL="68580" marR="68580" marT="34290" marB="34290"/>
                </a:tc>
                <a:extLst>
                  <a:ext uri="{0D108BD9-81ED-4DB2-BD59-A6C34878D82A}">
                    <a16:rowId xmlns:a16="http://schemas.microsoft.com/office/drawing/2014/main" val="10002"/>
                  </a:ext>
                </a:extLst>
              </a:tr>
              <a:tr h="754380">
                <a:tc>
                  <a:txBody>
                    <a:bodyPr/>
                    <a:lstStyle/>
                    <a:p>
                      <a:pPr algn="ctr"/>
                      <a:r>
                        <a:rPr kumimoji="1" lang="en-US" altLang="ja-JP" sz="2400" dirty="0" smtClean="0"/>
                        <a:t>CNN</a:t>
                      </a:r>
                      <a:r>
                        <a:rPr kumimoji="1" lang="ja-JP" altLang="en-US" sz="2400" dirty="0" smtClean="0"/>
                        <a:t>モデル </a:t>
                      </a:r>
                      <a:endParaRPr kumimoji="1" lang="en-US" altLang="ja-JP" sz="2400" dirty="0" smtClean="0"/>
                    </a:p>
                    <a:p>
                      <a:pPr algn="ctr"/>
                      <a:r>
                        <a:rPr kumimoji="1" lang="en-US" altLang="ja-JP" sz="2100" dirty="0" smtClean="0"/>
                        <a:t>(pooling size: 32)</a:t>
                      </a:r>
                      <a:endParaRPr kumimoji="1" lang="ja-JP" altLang="en-US" sz="2400" dirty="0"/>
                    </a:p>
                  </a:txBody>
                  <a:tcPr marL="68580" marR="68580" marT="34290" marB="34290"/>
                </a:tc>
                <a:tc>
                  <a:txBody>
                    <a:bodyPr/>
                    <a:lstStyle/>
                    <a:p>
                      <a:pPr algn="ctr"/>
                      <a:r>
                        <a:rPr kumimoji="1" lang="en-US" altLang="ja-JP" sz="2400" dirty="0" smtClean="0"/>
                        <a:t>5.9e+5</a:t>
                      </a:r>
                      <a:endParaRPr kumimoji="1" lang="ja-JP" altLang="en-US" sz="2400" dirty="0"/>
                    </a:p>
                  </a:txBody>
                  <a:tcPr marL="68580" marR="68580" marT="34290" marB="34290"/>
                </a:tc>
                <a:tc>
                  <a:txBody>
                    <a:bodyPr/>
                    <a:lstStyle/>
                    <a:p>
                      <a:pPr algn="ctr"/>
                      <a:r>
                        <a:rPr kumimoji="1" lang="en-US" altLang="ja-JP" sz="2400" dirty="0" smtClean="0"/>
                        <a:t>1.0</a:t>
                      </a:r>
                      <a:endParaRPr kumimoji="1" lang="ja-JP" altLang="en-US" sz="2400" dirty="0"/>
                    </a:p>
                  </a:txBody>
                  <a:tcPr marL="68580" marR="68580" marT="34290" marB="34290"/>
                </a:tc>
                <a:extLst>
                  <a:ext uri="{0D108BD9-81ED-4DB2-BD59-A6C34878D82A}">
                    <a16:rowId xmlns:a16="http://schemas.microsoft.com/office/drawing/2014/main" val="10003"/>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24</a:t>
            </a:fld>
            <a:endParaRPr kumimoji="1" lang="ja-JP" altLang="en-US"/>
          </a:p>
        </p:txBody>
      </p:sp>
      <p:sp>
        <p:nvSpPr>
          <p:cNvPr id="6" name="テキスト ボックス 5"/>
          <p:cNvSpPr txBox="1"/>
          <p:nvPr/>
        </p:nvSpPr>
        <p:spPr>
          <a:xfrm>
            <a:off x="1492069" y="2346424"/>
            <a:ext cx="6699431" cy="523220"/>
          </a:xfrm>
          <a:prstGeom prst="rect">
            <a:avLst/>
          </a:prstGeom>
          <a:noFill/>
        </p:spPr>
        <p:txBody>
          <a:bodyPr wrap="square" rtlCol="0">
            <a:spAutoFit/>
          </a:bodyPr>
          <a:lstStyle/>
          <a:p>
            <a:r>
              <a:rPr kumimoji="1" lang="ja-JP" altLang="en-US" sz="2800" dirty="0" smtClean="0"/>
              <a:t>各モデルの</a:t>
            </a:r>
            <a:r>
              <a:rPr lang="ja-JP" altLang="en-US" sz="2800" dirty="0"/>
              <a:t>重</a:t>
            </a:r>
            <a:r>
              <a:rPr lang="ja-JP" altLang="en-US" sz="2800" dirty="0" smtClean="0"/>
              <a:t>みの</a:t>
            </a:r>
            <a:r>
              <a:rPr lang="ja-JP" altLang="en-US" sz="2800" dirty="0"/>
              <a:t>数</a:t>
            </a:r>
            <a:r>
              <a:rPr lang="en-US" altLang="ja-JP" sz="2800" dirty="0" smtClean="0"/>
              <a:t>,</a:t>
            </a:r>
            <a:r>
              <a:rPr lang="ja-JP" altLang="en-US" sz="2800" dirty="0" smtClean="0"/>
              <a:t> </a:t>
            </a:r>
            <a:r>
              <a:rPr lang="en-US" altLang="ja-JP" sz="2800" dirty="0" smtClean="0"/>
              <a:t>accuracy</a:t>
            </a:r>
            <a:endParaRPr kumimoji="1" lang="ja-JP" altLang="en-US" sz="2800" dirty="0"/>
          </a:p>
        </p:txBody>
      </p:sp>
      <p:sp>
        <p:nvSpPr>
          <p:cNvPr id="7" name="テキスト ボックス 6"/>
          <p:cNvSpPr txBox="1"/>
          <p:nvPr/>
        </p:nvSpPr>
        <p:spPr>
          <a:xfrm>
            <a:off x="587829" y="1331306"/>
            <a:ext cx="6553200"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en-US" altLang="ja-JP" sz="3200" dirty="0" smtClean="0"/>
              <a:t>NN</a:t>
            </a:r>
            <a:r>
              <a:rPr kumimoji="1" lang="ja-JP" altLang="en-US" sz="3200" dirty="0" smtClean="0"/>
              <a:t> モデルとの比較</a:t>
            </a:r>
            <a:endParaRPr kumimoji="1" lang="ja-JP"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50565"/>
    </mc:Choice>
    <mc:Fallback xmlns="">
      <p:transition spd="slow" advTm="505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a:t> </a:t>
            </a:r>
            <a:r>
              <a:rPr lang="ja-JP" altLang="en-US" sz="3200" dirty="0">
                <a:solidFill>
                  <a:schemeClr val="bg1">
                    <a:lumMod val="65000"/>
                  </a:schemeClr>
                </a:solidFill>
              </a:rPr>
              <a:t>はじめに</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要素</a:t>
            </a:r>
            <a:r>
              <a:rPr lang="ja-JP" altLang="en-US" sz="3200" dirty="0">
                <a:solidFill>
                  <a:schemeClr val="bg1">
                    <a:lumMod val="65000"/>
                  </a:schemeClr>
                </a:solidFill>
              </a:rPr>
              <a:t>技術</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実験</a:t>
            </a:r>
            <a:endParaRPr lang="en-US" altLang="ja-JP" sz="3200" dirty="0">
              <a:solidFill>
                <a:schemeClr val="bg1">
                  <a:lumMod val="65000"/>
                </a:schemeClr>
              </a:solidFill>
            </a:endParaRPr>
          </a:p>
          <a:p>
            <a:pPr>
              <a:buFont typeface="Wingdings" pitchFamily="2" charset="2"/>
              <a:buChar char="l"/>
            </a:pPr>
            <a:r>
              <a:rPr lang="ja-JP" altLang="en-US" sz="3200" dirty="0" smtClean="0"/>
              <a:t> まとめ</a:t>
            </a:r>
            <a:r>
              <a:rPr lang="ja-JP" altLang="en-US" sz="3200" dirty="0"/>
              <a:t>と今後の課題</a:t>
            </a:r>
            <a:endParaRPr lang="en-US" altLang="ja-JP" sz="32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25</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1931"/>
    </mc:Choice>
    <mc:Fallback xmlns="">
      <p:transition spd="slow" advTm="193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p>
        </p:txBody>
      </p:sp>
      <p:sp>
        <p:nvSpPr>
          <p:cNvPr id="3" name="コンテンツ プレースホルダー 2"/>
          <p:cNvSpPr>
            <a:spLocks noGrp="1"/>
          </p:cNvSpPr>
          <p:nvPr>
            <p:ph idx="1"/>
          </p:nvPr>
        </p:nvSpPr>
        <p:spPr>
          <a:xfrm>
            <a:off x="685800" y="2466520"/>
            <a:ext cx="8196943" cy="1811566"/>
          </a:xfrm>
        </p:spPr>
        <p:txBody>
          <a:bodyPr>
            <a:noAutofit/>
          </a:bodyPr>
          <a:lstStyle/>
          <a:p>
            <a:pPr>
              <a:buFont typeface="Wingdings" pitchFamily="2" charset="2"/>
              <a:buChar char="l"/>
            </a:pPr>
            <a:r>
              <a:rPr lang="en-US" altLang="ja-JP" dirty="0" smtClean="0"/>
              <a:t>VQA</a:t>
            </a:r>
            <a:r>
              <a:rPr lang="ja-JP" altLang="en-US" dirty="0" smtClean="0"/>
              <a:t> の前段階として画像識別の実験</a:t>
            </a:r>
            <a:endParaRPr lang="en-US" altLang="ja-JP" dirty="0" smtClean="0"/>
          </a:p>
          <a:p>
            <a:pPr>
              <a:buFont typeface="Wingdings" pitchFamily="2" charset="2"/>
              <a:buChar char="l"/>
            </a:pPr>
            <a:r>
              <a:rPr lang="en-US" altLang="ja-JP" dirty="0" smtClean="0"/>
              <a:t>CNN</a:t>
            </a:r>
            <a:r>
              <a:rPr lang="ja-JP" altLang="en-US" dirty="0" smtClean="0"/>
              <a:t> モデルは画像識別に適している</a:t>
            </a:r>
            <a:endParaRPr lang="en-US" altLang="ja-JP" dirty="0" smtClean="0"/>
          </a:p>
          <a:p>
            <a:pPr>
              <a:buFont typeface="Wingdings" pitchFamily="2" charset="2"/>
              <a:buChar char="l"/>
            </a:pPr>
            <a:r>
              <a:rPr lang="ja-JP" altLang="en-US" dirty="0" smtClean="0"/>
              <a:t>ハイパーパラメータの値の精査が必要</a:t>
            </a:r>
            <a:endParaRPr lang="en-US" altLang="ja-JP"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26</a:t>
            </a:fld>
            <a:endParaRPr kumimoji="1" lang="ja-JP" altLang="en-US"/>
          </a:p>
        </p:txBody>
      </p:sp>
      <p:sp>
        <p:nvSpPr>
          <p:cNvPr id="5" name="テキスト ボックス 4"/>
          <p:cNvSpPr txBox="1"/>
          <p:nvPr/>
        </p:nvSpPr>
        <p:spPr>
          <a:xfrm>
            <a:off x="685800" y="1707573"/>
            <a:ext cx="2830286" cy="584775"/>
          </a:xfrm>
          <a:prstGeom prst="rect">
            <a:avLst/>
          </a:prstGeom>
          <a:noFill/>
        </p:spPr>
        <p:txBody>
          <a:bodyPr wrap="square" rtlCol="0">
            <a:spAutoFit/>
          </a:bodyPr>
          <a:lstStyle/>
          <a:p>
            <a:r>
              <a:rPr kumimoji="1" lang="ja-JP" altLang="en-US" sz="3200" dirty="0" smtClean="0"/>
              <a:t>まとめ</a:t>
            </a:r>
            <a:endParaRPr kumimoji="1" lang="ja-JP" altLang="en-US" sz="3200" dirty="0"/>
          </a:p>
        </p:txBody>
      </p:sp>
    </p:spTree>
    <p:extLst>
      <p:ext uri="{BB962C8B-B14F-4D97-AF65-F5344CB8AC3E}">
        <p14:creationId xmlns:p14="http://schemas.microsoft.com/office/powerpoint/2010/main" val="3276465370"/>
      </p:ext>
    </p:extLst>
  </p:cSld>
  <p:clrMapOvr>
    <a:masterClrMapping/>
  </p:clrMapOvr>
  <mc:AlternateContent xmlns:mc="http://schemas.openxmlformats.org/markup-compatibility/2006" xmlns:p14="http://schemas.microsoft.com/office/powerpoint/2010/main">
    <mc:Choice Requires="p14">
      <p:transition spd="slow" p14:dur="2000" advTm="12636"/>
    </mc:Choice>
    <mc:Fallback xmlns="">
      <p:transition spd="slow" advTm="1263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p>
        </p:txBody>
      </p:sp>
      <p:sp>
        <p:nvSpPr>
          <p:cNvPr id="3" name="コンテンツ プレースホルダー 2"/>
          <p:cNvSpPr>
            <a:spLocks noGrp="1"/>
          </p:cNvSpPr>
          <p:nvPr>
            <p:ph idx="1"/>
          </p:nvPr>
        </p:nvSpPr>
        <p:spPr>
          <a:xfrm>
            <a:off x="685800" y="2611086"/>
            <a:ext cx="7772400" cy="1201965"/>
          </a:xfrm>
        </p:spPr>
        <p:txBody>
          <a:bodyPr>
            <a:normAutofit/>
          </a:bodyPr>
          <a:lstStyle/>
          <a:p>
            <a:pPr>
              <a:buFont typeface="Wingdings" pitchFamily="2" charset="2"/>
              <a:buChar char="l"/>
            </a:pPr>
            <a:r>
              <a:rPr lang="en-US" altLang="ja-JP" sz="3200" dirty="0" smtClean="0"/>
              <a:t>CNN</a:t>
            </a:r>
            <a:r>
              <a:rPr lang="ja-JP" altLang="en-US" sz="3200" dirty="0" smtClean="0"/>
              <a:t> に言語処理を</a:t>
            </a:r>
            <a:r>
              <a:rPr lang="ja-JP" altLang="en-US" dirty="0"/>
              <a:t>追加</a:t>
            </a:r>
            <a:endParaRPr lang="ja-JP" altLang="en-US" sz="3200"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27</a:t>
            </a:fld>
            <a:endParaRPr kumimoji="1" lang="ja-JP" altLang="en-US"/>
          </a:p>
        </p:txBody>
      </p:sp>
      <p:sp>
        <p:nvSpPr>
          <p:cNvPr id="6" name="テキスト ボックス 5"/>
          <p:cNvSpPr txBox="1"/>
          <p:nvPr/>
        </p:nvSpPr>
        <p:spPr>
          <a:xfrm>
            <a:off x="685800" y="1707573"/>
            <a:ext cx="2830286" cy="584775"/>
          </a:xfrm>
          <a:prstGeom prst="rect">
            <a:avLst/>
          </a:prstGeom>
          <a:noFill/>
        </p:spPr>
        <p:txBody>
          <a:bodyPr wrap="square" rtlCol="0">
            <a:spAutoFit/>
          </a:bodyPr>
          <a:lstStyle/>
          <a:p>
            <a:r>
              <a:rPr lang="ja-JP" altLang="en-US" sz="3200" dirty="0"/>
              <a:t>今後</a:t>
            </a:r>
            <a:r>
              <a:rPr lang="ja-JP" altLang="en-US" sz="3200" dirty="0" smtClean="0"/>
              <a:t>の課題</a:t>
            </a:r>
            <a:endParaRPr kumimoji="1" lang="ja-JP"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3750"/>
    </mc:Choice>
    <mc:Fallback xmlns="">
      <p:transition spd="slow" advTm="375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28</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51" y="2169700"/>
            <a:ext cx="8280252" cy="3153413"/>
          </a:xfrm>
          <a:prstGeom prst="rect">
            <a:avLst/>
          </a:prstGeom>
        </p:spPr>
      </p:pic>
      <p:sp>
        <p:nvSpPr>
          <p:cNvPr id="3" name="テキスト ボックス 2"/>
          <p:cNvSpPr txBox="1"/>
          <p:nvPr/>
        </p:nvSpPr>
        <p:spPr>
          <a:xfrm>
            <a:off x="870858" y="5780790"/>
            <a:ext cx="7733362" cy="461665"/>
          </a:xfrm>
          <a:prstGeom prst="rect">
            <a:avLst/>
          </a:prstGeom>
          <a:noFill/>
        </p:spPr>
        <p:txBody>
          <a:bodyPr wrap="square" rtlCol="0">
            <a:spAutoFit/>
          </a:bodyPr>
          <a:lstStyle/>
          <a:p>
            <a:r>
              <a:rPr lang="en-US" altLang="ja-JP" sz="1200" dirty="0" smtClean="0"/>
              <a:t>(Stanislaw </a:t>
            </a:r>
            <a:r>
              <a:rPr lang="en-US" altLang="ja-JP" sz="1200" dirty="0" err="1"/>
              <a:t>Antol</a:t>
            </a:r>
            <a:r>
              <a:rPr lang="en-US" altLang="ja-JP" sz="1200" dirty="0"/>
              <a:t>, </a:t>
            </a:r>
            <a:r>
              <a:rPr lang="en-US" altLang="ja-JP" sz="1200" dirty="0" err="1"/>
              <a:t>Aishwarya</a:t>
            </a:r>
            <a:r>
              <a:rPr lang="en-US" altLang="ja-JP" sz="1200" dirty="0"/>
              <a:t> Agrawal, </a:t>
            </a:r>
            <a:r>
              <a:rPr lang="en-US" altLang="ja-JP" sz="1200" dirty="0" err="1"/>
              <a:t>Jiasen</a:t>
            </a:r>
            <a:r>
              <a:rPr lang="en-US" altLang="ja-JP" sz="1200" dirty="0"/>
              <a:t> </a:t>
            </a:r>
            <a:r>
              <a:rPr lang="en-US" altLang="ja-JP" sz="1200" dirty="0" smtClean="0"/>
              <a:t>Lu,</a:t>
            </a:r>
            <a:r>
              <a:rPr lang="ja-JP" altLang="en-US" sz="1200" dirty="0" smtClean="0"/>
              <a:t> </a:t>
            </a:r>
            <a:r>
              <a:rPr lang="en-US" altLang="ja-JP" sz="1200" dirty="0" smtClean="0"/>
              <a:t>Margaret </a:t>
            </a:r>
            <a:r>
              <a:rPr lang="en-US" altLang="ja-JP" sz="1200" dirty="0"/>
              <a:t>Mitchell, </a:t>
            </a:r>
            <a:r>
              <a:rPr lang="en-US" altLang="ja-JP" sz="1200" dirty="0" err="1"/>
              <a:t>Dhruv</a:t>
            </a:r>
            <a:r>
              <a:rPr lang="en-US" altLang="ja-JP" sz="1200" dirty="0"/>
              <a:t> </a:t>
            </a:r>
            <a:r>
              <a:rPr lang="en-US" altLang="ja-JP" sz="1200" dirty="0" err="1"/>
              <a:t>Batra</a:t>
            </a:r>
            <a:r>
              <a:rPr lang="en-US" altLang="ja-JP" sz="1200" dirty="0"/>
              <a:t>, C. Lawrence </a:t>
            </a:r>
            <a:r>
              <a:rPr lang="en-US" altLang="ja-JP" sz="1200" dirty="0" err="1" smtClean="0"/>
              <a:t>Zitnick</a:t>
            </a:r>
            <a:r>
              <a:rPr lang="en-US" altLang="ja-JP" sz="1200" dirty="0"/>
              <a:t>, and Devi Parikh. VQA: visual question </a:t>
            </a:r>
            <a:r>
              <a:rPr lang="en-US" altLang="ja-JP" sz="1200" dirty="0" smtClean="0"/>
              <a:t>answering</a:t>
            </a:r>
            <a:r>
              <a:rPr lang="en-US" altLang="ja-JP" sz="1200" dirty="0"/>
              <a:t>. </a:t>
            </a:r>
            <a:r>
              <a:rPr lang="en-US" altLang="ja-JP" sz="1200" i="1" dirty="0" err="1"/>
              <a:t>CoRR</a:t>
            </a:r>
            <a:r>
              <a:rPr lang="en-US" altLang="ja-JP" sz="1200" dirty="0"/>
              <a:t>, Vol. </a:t>
            </a:r>
            <a:r>
              <a:rPr lang="en-US" altLang="ja-JP" sz="1200" dirty="0" smtClean="0"/>
              <a:t>abs/1505.00468,2015</a:t>
            </a:r>
            <a:r>
              <a:rPr lang="en-US" altLang="ja-JP" sz="1200" dirty="0"/>
              <a:t>.</a:t>
            </a:r>
            <a:r>
              <a:rPr lang="en-US" altLang="ja-JP" sz="1050" dirty="0" smtClean="0"/>
              <a:t>)</a:t>
            </a:r>
            <a:endParaRPr lang="ja-JP" altLang="en-US" sz="1050" dirty="0"/>
          </a:p>
        </p:txBody>
      </p:sp>
      <p:sp>
        <p:nvSpPr>
          <p:cNvPr id="11" name="タイトル 7"/>
          <p:cNvSpPr>
            <a:spLocks noGrp="1"/>
          </p:cNvSpPr>
          <p:nvPr>
            <p:ph type="title"/>
          </p:nvPr>
        </p:nvSpPr>
        <p:spPr>
          <a:xfrm>
            <a:off x="0" y="735747"/>
            <a:ext cx="9144000" cy="1073150"/>
          </a:xfrm>
        </p:spPr>
        <p:txBody>
          <a:bodyPr/>
          <a:lstStyle/>
          <a:p>
            <a:r>
              <a:rPr lang="en-US" altLang="ja-JP" dirty="0" smtClean="0"/>
              <a:t>Visual Question Answering</a:t>
            </a:r>
            <a:br>
              <a:rPr lang="en-US" altLang="ja-JP" dirty="0" smtClean="0"/>
            </a:br>
            <a:r>
              <a:rPr lang="en-US" altLang="ja-JP" dirty="0" smtClean="0"/>
              <a:t>(VQA)</a:t>
            </a:r>
            <a:r>
              <a:rPr lang="ja-JP" altLang="en-US" dirty="0" smtClean="0"/>
              <a:t/>
            </a:r>
            <a:br>
              <a:rPr lang="ja-JP" altLang="en-US" dirty="0" smtClean="0"/>
            </a:br>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6838"/>
    </mc:Choice>
    <mc:Fallback xmlns="">
      <p:transition spd="slow" advTm="2683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モデル図</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245" y="2097533"/>
            <a:ext cx="3377758" cy="2997118"/>
          </a:xfrm>
        </p:spPr>
      </p:pic>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29</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1" y="2097533"/>
            <a:ext cx="3581399" cy="4400106"/>
          </a:xfrm>
          <a:prstGeom prst="rect">
            <a:avLst/>
          </a:prstGeom>
        </p:spPr>
      </p:pic>
      <p:sp>
        <p:nvSpPr>
          <p:cNvPr id="3" name="テキスト ボックス 2"/>
          <p:cNvSpPr txBox="1"/>
          <p:nvPr/>
        </p:nvSpPr>
        <p:spPr>
          <a:xfrm>
            <a:off x="1698171" y="1325398"/>
            <a:ext cx="1317172" cy="369332"/>
          </a:xfrm>
          <a:prstGeom prst="rect">
            <a:avLst/>
          </a:prstGeom>
          <a:noFill/>
        </p:spPr>
        <p:txBody>
          <a:bodyPr wrap="square" rtlCol="0">
            <a:spAutoFit/>
          </a:bodyPr>
          <a:lstStyle/>
          <a:p>
            <a:r>
              <a:rPr lang="en-US" altLang="ja-JP" dirty="0" smtClean="0"/>
              <a:t>NN</a:t>
            </a:r>
            <a:r>
              <a:rPr lang="ja-JP" altLang="en-US" dirty="0" smtClean="0"/>
              <a:t>モデル</a:t>
            </a:r>
            <a:endParaRPr kumimoji="1" lang="ja-JP" altLang="en-US" dirty="0"/>
          </a:p>
        </p:txBody>
      </p:sp>
      <p:sp>
        <p:nvSpPr>
          <p:cNvPr id="9" name="テキスト ボックス 8"/>
          <p:cNvSpPr txBox="1"/>
          <p:nvPr/>
        </p:nvSpPr>
        <p:spPr>
          <a:xfrm>
            <a:off x="5987143" y="1325398"/>
            <a:ext cx="1556657" cy="369332"/>
          </a:xfrm>
          <a:prstGeom prst="rect">
            <a:avLst/>
          </a:prstGeom>
          <a:noFill/>
        </p:spPr>
        <p:txBody>
          <a:bodyPr wrap="square" rtlCol="0">
            <a:spAutoFit/>
          </a:bodyPr>
          <a:lstStyle/>
          <a:p>
            <a:r>
              <a:rPr lang="en-US" altLang="ja-JP" dirty="0" smtClean="0"/>
              <a:t>CNN</a:t>
            </a:r>
            <a:r>
              <a:rPr lang="ja-JP" altLang="en-US" dirty="0" smtClean="0"/>
              <a:t>モデル</a:t>
            </a:r>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a:t> はじめに</a:t>
            </a:r>
            <a:endParaRPr lang="en-US" altLang="ja-JP" sz="3200" dirty="0"/>
          </a:p>
          <a:p>
            <a:pPr>
              <a:buFont typeface="Wingdings" pitchFamily="2" charset="2"/>
              <a:buChar char="l"/>
            </a:pPr>
            <a:r>
              <a:rPr lang="ja-JP" altLang="en-US" sz="3200" dirty="0" smtClean="0">
                <a:solidFill>
                  <a:schemeClr val="bg1">
                    <a:lumMod val="65000"/>
                  </a:schemeClr>
                </a:solidFill>
              </a:rPr>
              <a:t> 要素</a:t>
            </a:r>
            <a:r>
              <a:rPr lang="ja-JP" altLang="en-US" sz="3200" dirty="0">
                <a:solidFill>
                  <a:schemeClr val="bg1">
                    <a:lumMod val="65000"/>
                  </a:schemeClr>
                </a:solidFill>
              </a:rPr>
              <a:t>技術</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実験</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まとめ</a:t>
            </a:r>
            <a:r>
              <a:rPr lang="ja-JP" altLang="en-US" sz="3200" dirty="0">
                <a:solidFill>
                  <a:schemeClr val="bg1">
                    <a:lumMod val="65000"/>
                  </a:schemeClr>
                </a:solidFill>
              </a:rPr>
              <a:t>と今後の課題</a:t>
            </a:r>
            <a:endParaRPr lang="en-US" altLang="ja-JP" sz="3200" dirty="0">
              <a:solidFill>
                <a:schemeClr val="bg1">
                  <a:lumMod val="65000"/>
                </a:schemeClr>
              </a:solidFill>
            </a:endParaRPr>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3</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1598"/>
    </mc:Choice>
    <mc:Fallback xmlns="">
      <p:transition spd="slow" advTm="159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9920" y="1849060"/>
            <a:ext cx="6231737" cy="4399340"/>
          </a:xfrm>
        </p:spPr>
      </p:pic>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30</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9452"/>
    </mc:Choice>
    <mc:Fallback xmlns="">
      <p:transition spd="slow" advTm="945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endParaRPr kumimoji="1" lang="ja-JP" altLang="en-US" dirty="0"/>
          </a:p>
        </p:txBody>
      </p:sp>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31</a:t>
            </a:fld>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1429" t="18922" r="6498" b="6263"/>
          <a:stretch>
            <a:fillRect/>
          </a:stretch>
        </p:blipFill>
        <p:spPr>
          <a:xfrm>
            <a:off x="357188" y="2667135"/>
            <a:ext cx="8569895" cy="2253208"/>
          </a:xfrm>
          <a:prstGeom prst="rect">
            <a:avLst/>
          </a:prstGeom>
        </p:spPr>
      </p:pic>
      <p:sp>
        <p:nvSpPr>
          <p:cNvPr id="9" name="テキスト ボックス 8"/>
          <p:cNvSpPr txBox="1"/>
          <p:nvPr/>
        </p:nvSpPr>
        <p:spPr>
          <a:xfrm>
            <a:off x="1370259" y="1874362"/>
            <a:ext cx="6543752" cy="461665"/>
          </a:xfrm>
          <a:prstGeom prst="rect">
            <a:avLst/>
          </a:prstGeom>
          <a:noFill/>
        </p:spPr>
        <p:txBody>
          <a:bodyPr wrap="square" rtlCol="0">
            <a:spAutoFit/>
          </a:bodyPr>
          <a:lstStyle/>
          <a:p>
            <a:r>
              <a:rPr lang="en-US" altLang="ja-JP" sz="2400" dirty="0"/>
              <a:t>NN</a:t>
            </a:r>
            <a:r>
              <a:rPr lang="ja-JP" altLang="en-US" sz="2400" dirty="0"/>
              <a:t>モデルにおける図形の種類，色毎の識別結果</a:t>
            </a:r>
          </a:p>
        </p:txBody>
      </p:sp>
    </p:spTree>
    <p:extLst>
      <p:ext uri="{BB962C8B-B14F-4D97-AF65-F5344CB8AC3E}">
        <p14:creationId xmlns:p14="http://schemas.microsoft.com/office/powerpoint/2010/main" val="3708807705"/>
      </p:ext>
    </p:extLst>
  </p:cSld>
  <p:clrMapOvr>
    <a:masterClrMapping/>
  </p:clrMapOvr>
  <mc:AlternateContent xmlns:mc="http://schemas.openxmlformats.org/markup-compatibility/2006" xmlns:p14="http://schemas.microsoft.com/office/powerpoint/2010/main">
    <mc:Choice Requires="p14">
      <p:transition spd="slow" p14:dur="2000" advTm="56169"/>
    </mc:Choice>
    <mc:Fallback xmlns="">
      <p:transition spd="slow" advTm="56169"/>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モデル</a:t>
            </a:r>
            <a:r>
              <a:rPr lang="ja-JP" altLang="en-US" dirty="0" smtClean="0"/>
              <a:t>の重みの数</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21518942"/>
              </p:ext>
            </p:extLst>
          </p:nvPr>
        </p:nvGraphicFramePr>
        <p:xfrm>
          <a:off x="1753693" y="1914758"/>
          <a:ext cx="5636612" cy="3378917"/>
        </p:xfrm>
        <a:graphic>
          <a:graphicData uri="http://schemas.openxmlformats.org/drawingml/2006/table">
            <a:tbl>
              <a:tblPr firstRow="1" bandRow="1">
                <a:tableStyleId>{5940675A-B579-460E-94D1-54222C63F5DA}</a:tableStyleId>
              </a:tblPr>
              <a:tblGrid>
                <a:gridCol w="2547257">
                  <a:extLst>
                    <a:ext uri="{9D8B030D-6E8A-4147-A177-3AD203B41FA5}">
                      <a16:colId xmlns:a16="http://schemas.microsoft.com/office/drawing/2014/main" val="20000"/>
                    </a:ext>
                  </a:extLst>
                </a:gridCol>
                <a:gridCol w="1545771">
                  <a:extLst>
                    <a:ext uri="{9D8B030D-6E8A-4147-A177-3AD203B41FA5}">
                      <a16:colId xmlns:a16="http://schemas.microsoft.com/office/drawing/2014/main" val="20001"/>
                    </a:ext>
                  </a:extLst>
                </a:gridCol>
                <a:gridCol w="1543584">
                  <a:extLst>
                    <a:ext uri="{9D8B030D-6E8A-4147-A177-3AD203B41FA5}">
                      <a16:colId xmlns:a16="http://schemas.microsoft.com/office/drawing/2014/main" val="20003"/>
                    </a:ext>
                  </a:extLst>
                </a:gridCol>
              </a:tblGrid>
              <a:tr h="437597">
                <a:tc>
                  <a:txBody>
                    <a:bodyPr/>
                    <a:lstStyle/>
                    <a:p>
                      <a:pPr algn="ctr"/>
                      <a:r>
                        <a:rPr kumimoji="1" lang="ja-JP" altLang="en-US" sz="2400" dirty="0" smtClean="0"/>
                        <a:t>モデル</a:t>
                      </a:r>
                      <a:endParaRPr kumimoji="1" lang="ja-JP" altLang="en-US" sz="2400" dirty="0"/>
                    </a:p>
                  </a:txBody>
                  <a:tcPr marL="68580" marR="68580" marT="34290" marB="34290">
                    <a:solidFill>
                      <a:schemeClr val="bg1"/>
                    </a:solidFill>
                  </a:tcPr>
                </a:tc>
                <a:tc>
                  <a:txBody>
                    <a:bodyPr/>
                    <a:lstStyle/>
                    <a:p>
                      <a:pPr algn="ctr"/>
                      <a:r>
                        <a:rPr kumimoji="1" lang="ja-JP" altLang="en-US" sz="2400" dirty="0" smtClean="0"/>
                        <a:t>重みの数</a:t>
                      </a:r>
                      <a:endParaRPr kumimoji="1" lang="ja-JP" altLang="en-US" sz="2400" dirty="0"/>
                    </a:p>
                  </a:txBody>
                  <a:tcPr marL="68580" marR="68580" marT="34290" marB="34290">
                    <a:solidFill>
                      <a:schemeClr val="bg1"/>
                    </a:solidFill>
                  </a:tcPr>
                </a:tc>
                <a:tc>
                  <a:txBody>
                    <a:bodyPr/>
                    <a:lstStyle/>
                    <a:p>
                      <a:pPr algn="ctr"/>
                      <a:r>
                        <a:rPr kumimoji="1" lang="en-US" altLang="ja-JP" sz="2400" dirty="0" smtClean="0"/>
                        <a:t>accuracy</a:t>
                      </a:r>
                      <a:endParaRPr kumimoji="1" lang="ja-JP" altLang="en-US" sz="2400" dirty="0"/>
                    </a:p>
                  </a:txBody>
                  <a:tcPr marL="68580" marR="68580" marT="34290" marB="34290">
                    <a:solidFill>
                      <a:schemeClr val="bg1"/>
                    </a:solidFill>
                  </a:tcPr>
                </a:tc>
                <a:extLst>
                  <a:ext uri="{0D108BD9-81ED-4DB2-BD59-A6C34878D82A}">
                    <a16:rowId xmlns:a16="http://schemas.microsoft.com/office/drawing/2014/main" val="10000"/>
                  </a:ext>
                </a:extLst>
              </a:tr>
              <a:tr h="437597">
                <a:tc>
                  <a:txBody>
                    <a:bodyPr/>
                    <a:lstStyle/>
                    <a:p>
                      <a:pPr algn="ctr"/>
                      <a:r>
                        <a:rPr kumimoji="1" lang="en-US" altLang="ja-JP" sz="2000" dirty="0" smtClean="0"/>
                        <a:t>CNN</a:t>
                      </a:r>
                    </a:p>
                    <a:p>
                      <a:pPr algn="ctr"/>
                      <a:r>
                        <a:rPr kumimoji="1" lang="en-US" altLang="ja-JP" sz="2000" dirty="0" smtClean="0"/>
                        <a:t>(pooling size: 2)</a:t>
                      </a:r>
                    </a:p>
                  </a:txBody>
                  <a:tcPr marL="68580" marR="68580" marT="34290" marB="34290"/>
                </a:tc>
                <a:tc>
                  <a:txBody>
                    <a:bodyPr/>
                    <a:lstStyle/>
                    <a:p>
                      <a:pPr algn="ctr"/>
                      <a:r>
                        <a:rPr kumimoji="1" lang="en-US" altLang="ja-JP" sz="2000" dirty="0" smtClean="0"/>
                        <a:t>2.0e+8</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3309426116"/>
                  </a:ext>
                </a:extLst>
              </a:tr>
              <a:tr h="754380">
                <a:tc>
                  <a:txBody>
                    <a:bodyPr/>
                    <a:lstStyle/>
                    <a:p>
                      <a:pPr algn="ctr"/>
                      <a:r>
                        <a:rPr kumimoji="1" lang="en-US" altLang="ja-JP" sz="2000" dirty="0" smtClean="0"/>
                        <a:t>CNN</a:t>
                      </a:r>
                      <a:r>
                        <a:rPr kumimoji="1" lang="en-US" altLang="ja-JP" sz="2000" baseline="0" dirty="0" smtClean="0"/>
                        <a:t> </a:t>
                      </a:r>
                    </a:p>
                    <a:p>
                      <a:pPr algn="ctr"/>
                      <a:r>
                        <a:rPr kumimoji="1" lang="en-US" altLang="ja-JP" sz="2000" baseline="0" dirty="0" smtClean="0"/>
                        <a:t>(pooling size: 8)</a:t>
                      </a:r>
                      <a:endParaRPr kumimoji="1" lang="ja-JP" altLang="en-US" sz="2000" dirty="0"/>
                    </a:p>
                  </a:txBody>
                  <a:tcPr marL="68580" marR="68580" marT="34290" marB="34290"/>
                </a:tc>
                <a:tc>
                  <a:txBody>
                    <a:bodyPr/>
                    <a:lstStyle/>
                    <a:p>
                      <a:pPr algn="ctr"/>
                      <a:r>
                        <a:rPr kumimoji="1" lang="en-US" altLang="ja-JP" sz="2000" dirty="0" smtClean="0"/>
                        <a:t>1.1e+7</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10002"/>
                  </a:ext>
                </a:extLst>
              </a:tr>
              <a:tr h="754380">
                <a:tc>
                  <a:txBody>
                    <a:bodyPr/>
                    <a:lstStyle/>
                    <a:p>
                      <a:pPr algn="ctr"/>
                      <a:r>
                        <a:rPr kumimoji="1" lang="en-US" altLang="ja-JP" sz="2000" dirty="0" smtClean="0"/>
                        <a:t>CNN</a:t>
                      </a:r>
                      <a:r>
                        <a:rPr kumimoji="1" lang="ja-JP" altLang="en-US" sz="2000" dirty="0" smtClean="0"/>
                        <a:t> </a:t>
                      </a:r>
                      <a:endParaRPr kumimoji="1" lang="en-US" altLang="ja-JP" sz="2000" dirty="0" smtClean="0"/>
                    </a:p>
                    <a:p>
                      <a:pPr algn="ctr"/>
                      <a:r>
                        <a:rPr kumimoji="1" lang="en-US" altLang="ja-JP" sz="2000" dirty="0" smtClean="0"/>
                        <a:t>(pooling size: 32)</a:t>
                      </a:r>
                      <a:endParaRPr kumimoji="1" lang="ja-JP" altLang="en-US" sz="2000" dirty="0"/>
                    </a:p>
                  </a:txBody>
                  <a:tcPr marL="68580" marR="68580" marT="34290" marB="34290"/>
                </a:tc>
                <a:tc>
                  <a:txBody>
                    <a:bodyPr/>
                    <a:lstStyle/>
                    <a:p>
                      <a:pPr algn="ctr"/>
                      <a:r>
                        <a:rPr kumimoji="1" lang="en-US" altLang="ja-JP" sz="2000" dirty="0" smtClean="0"/>
                        <a:t>5.9e+5</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10003"/>
                  </a:ext>
                </a:extLst>
              </a:tr>
              <a:tr h="754380">
                <a:tc>
                  <a:txBody>
                    <a:bodyPr/>
                    <a:lstStyle/>
                    <a:p>
                      <a:pPr algn="ctr"/>
                      <a:r>
                        <a:rPr kumimoji="1" lang="en-US" altLang="ja-JP" sz="2000" dirty="0" smtClean="0"/>
                        <a:t>CNN</a:t>
                      </a:r>
                      <a:r>
                        <a:rPr kumimoji="1" lang="ja-JP" altLang="en-US" sz="2000" dirty="0" smtClean="0"/>
                        <a:t> </a:t>
                      </a:r>
                      <a:endParaRPr kumimoji="1" lang="en-US" altLang="ja-JP" sz="2000" dirty="0" smtClean="0"/>
                    </a:p>
                    <a:p>
                      <a:pPr algn="ctr"/>
                      <a:r>
                        <a:rPr kumimoji="1" lang="en-US" altLang="ja-JP" sz="2000" dirty="0" smtClean="0"/>
                        <a:t>(pooling size: 64)</a:t>
                      </a:r>
                      <a:endParaRPr kumimoji="1" lang="ja-JP" altLang="en-US" sz="2000" dirty="0"/>
                    </a:p>
                  </a:txBody>
                  <a:tcPr marL="68580" marR="68580" marT="34290" marB="34290"/>
                </a:tc>
                <a:tc>
                  <a:txBody>
                    <a:bodyPr/>
                    <a:lstStyle/>
                    <a:p>
                      <a:pPr algn="ctr"/>
                      <a:r>
                        <a:rPr kumimoji="1" lang="en-US" altLang="ja-JP" sz="2000" dirty="0" smtClean="0"/>
                        <a:t>1.5e+5</a:t>
                      </a:r>
                      <a:endParaRPr kumimoji="1" lang="ja-JP" altLang="en-US" sz="2000" dirty="0"/>
                    </a:p>
                  </a:txBody>
                  <a:tcPr marL="68580" marR="68580" marT="34290" marB="34290"/>
                </a:tc>
                <a:tc>
                  <a:txBody>
                    <a:bodyPr/>
                    <a:lstStyle/>
                    <a:p>
                      <a:pPr algn="ctr"/>
                      <a:r>
                        <a:rPr kumimoji="1" lang="en-US" altLang="ja-JP" sz="2000" smtClean="0"/>
                        <a:t>0.96</a:t>
                      </a:r>
                      <a:endParaRPr kumimoji="1" lang="ja-JP" altLang="en-US" sz="2000" dirty="0"/>
                    </a:p>
                  </a:txBody>
                  <a:tcPr marL="68580" marR="68580" marT="34290" marB="34290"/>
                </a:tc>
                <a:extLst>
                  <a:ext uri="{0D108BD9-81ED-4DB2-BD59-A6C34878D82A}">
                    <a16:rowId xmlns:a16="http://schemas.microsoft.com/office/drawing/2014/main" val="2950628428"/>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32</a:t>
            </a:fld>
            <a:endParaRPr kumimoji="1" lang="ja-JP" altLang="en-US"/>
          </a:p>
        </p:txBody>
      </p:sp>
      <p:sp>
        <p:nvSpPr>
          <p:cNvPr id="6" name="テキスト ボックス 5"/>
          <p:cNvSpPr txBox="1"/>
          <p:nvPr/>
        </p:nvSpPr>
        <p:spPr>
          <a:xfrm>
            <a:off x="1222284" y="1243453"/>
            <a:ext cx="6699431" cy="523220"/>
          </a:xfrm>
          <a:prstGeom prst="rect">
            <a:avLst/>
          </a:prstGeom>
          <a:noFill/>
        </p:spPr>
        <p:txBody>
          <a:bodyPr wrap="square" rtlCol="0">
            <a:spAutoFit/>
          </a:bodyPr>
          <a:lstStyle/>
          <a:p>
            <a:r>
              <a:rPr kumimoji="1" lang="ja-JP" altLang="en-US" sz="2800" dirty="0" smtClean="0"/>
              <a:t>各モデルの</a:t>
            </a:r>
            <a:r>
              <a:rPr lang="ja-JP" altLang="en-US" sz="2800" dirty="0"/>
              <a:t>重</a:t>
            </a:r>
            <a:r>
              <a:rPr lang="ja-JP" altLang="en-US" sz="2800" dirty="0" smtClean="0"/>
              <a:t>みの</a:t>
            </a:r>
            <a:r>
              <a:rPr lang="ja-JP" altLang="en-US" sz="2800" dirty="0"/>
              <a:t>数</a:t>
            </a:r>
            <a:r>
              <a:rPr lang="en-US" altLang="ja-JP" sz="2800" dirty="0" smtClean="0"/>
              <a:t>,</a:t>
            </a:r>
            <a:r>
              <a:rPr lang="ja-JP" altLang="en-US" sz="2800" dirty="0" smtClean="0"/>
              <a:t> </a:t>
            </a:r>
            <a:r>
              <a:rPr lang="en-US" altLang="ja-JP" sz="2800" dirty="0" smtClean="0"/>
              <a:t>loss, accuracy</a:t>
            </a:r>
            <a:endParaRPr kumimoji="1" lang="ja-JP" altLang="en-US" sz="2800" dirty="0"/>
          </a:p>
        </p:txBody>
      </p:sp>
    </p:spTree>
    <p:extLst>
      <p:ext uri="{BB962C8B-B14F-4D97-AF65-F5344CB8AC3E}">
        <p14:creationId xmlns:p14="http://schemas.microsoft.com/office/powerpoint/2010/main" val="471915429"/>
      </p:ext>
    </p:extLst>
  </p:cSld>
  <p:clrMapOvr>
    <a:masterClrMapping/>
  </p:clrMapOvr>
  <mc:AlternateContent xmlns:mc="http://schemas.openxmlformats.org/markup-compatibility/2006" xmlns:p14="http://schemas.microsoft.com/office/powerpoint/2010/main">
    <mc:Choice Requires="p14">
      <p:transition spd="slow" p14:dur="2000" advTm="50565"/>
    </mc:Choice>
    <mc:Fallback xmlns="">
      <p:transition spd="slow" advTm="5056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モデル</a:t>
            </a:r>
            <a:r>
              <a:rPr lang="ja-JP" altLang="en-US" dirty="0" smtClean="0"/>
              <a:t>の重みの数</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490233780"/>
              </p:ext>
            </p:extLst>
          </p:nvPr>
        </p:nvGraphicFramePr>
        <p:xfrm>
          <a:off x="1753693" y="1914758"/>
          <a:ext cx="5636612" cy="4579446"/>
        </p:xfrm>
        <a:graphic>
          <a:graphicData uri="http://schemas.openxmlformats.org/drawingml/2006/table">
            <a:tbl>
              <a:tblPr firstRow="1" bandRow="1">
                <a:tableStyleId>{5940675A-B579-460E-94D1-54222C63F5DA}</a:tableStyleId>
              </a:tblPr>
              <a:tblGrid>
                <a:gridCol w="2547257">
                  <a:extLst>
                    <a:ext uri="{9D8B030D-6E8A-4147-A177-3AD203B41FA5}">
                      <a16:colId xmlns:a16="http://schemas.microsoft.com/office/drawing/2014/main" val="20000"/>
                    </a:ext>
                  </a:extLst>
                </a:gridCol>
                <a:gridCol w="1545771">
                  <a:extLst>
                    <a:ext uri="{9D8B030D-6E8A-4147-A177-3AD203B41FA5}">
                      <a16:colId xmlns:a16="http://schemas.microsoft.com/office/drawing/2014/main" val="20001"/>
                    </a:ext>
                  </a:extLst>
                </a:gridCol>
                <a:gridCol w="1543584">
                  <a:extLst>
                    <a:ext uri="{9D8B030D-6E8A-4147-A177-3AD203B41FA5}">
                      <a16:colId xmlns:a16="http://schemas.microsoft.com/office/drawing/2014/main" val="20003"/>
                    </a:ext>
                  </a:extLst>
                </a:gridCol>
              </a:tblGrid>
              <a:tr h="420424">
                <a:tc>
                  <a:txBody>
                    <a:bodyPr/>
                    <a:lstStyle/>
                    <a:p>
                      <a:pPr algn="ctr"/>
                      <a:r>
                        <a:rPr kumimoji="1" lang="ja-JP" altLang="en-US" sz="2400" dirty="0" smtClean="0"/>
                        <a:t>モデル</a:t>
                      </a:r>
                      <a:endParaRPr kumimoji="1" lang="ja-JP" altLang="en-US" sz="2400" dirty="0"/>
                    </a:p>
                  </a:txBody>
                  <a:tcPr marL="68580" marR="68580" marT="34290" marB="34290">
                    <a:solidFill>
                      <a:schemeClr val="bg1"/>
                    </a:solidFill>
                  </a:tcPr>
                </a:tc>
                <a:tc>
                  <a:txBody>
                    <a:bodyPr/>
                    <a:lstStyle/>
                    <a:p>
                      <a:pPr algn="ctr"/>
                      <a:r>
                        <a:rPr kumimoji="1" lang="ja-JP" altLang="en-US" sz="2400" dirty="0" smtClean="0"/>
                        <a:t>重みの数</a:t>
                      </a:r>
                      <a:endParaRPr kumimoji="1" lang="ja-JP" altLang="en-US" sz="2400" dirty="0"/>
                    </a:p>
                  </a:txBody>
                  <a:tcPr marL="68580" marR="68580" marT="34290" marB="34290">
                    <a:solidFill>
                      <a:schemeClr val="bg1"/>
                    </a:solidFill>
                  </a:tcPr>
                </a:tc>
                <a:tc>
                  <a:txBody>
                    <a:bodyPr/>
                    <a:lstStyle/>
                    <a:p>
                      <a:pPr algn="ctr"/>
                      <a:r>
                        <a:rPr kumimoji="1" lang="en-US" altLang="ja-JP" sz="2400" dirty="0" smtClean="0"/>
                        <a:t>accuracy</a:t>
                      </a:r>
                      <a:endParaRPr kumimoji="1" lang="ja-JP" altLang="en-US" sz="2400" dirty="0"/>
                    </a:p>
                  </a:txBody>
                  <a:tcPr marL="68580" marR="68580" marT="34290" marB="34290">
                    <a:solidFill>
                      <a:schemeClr val="bg1"/>
                    </a:solidFill>
                  </a:tcPr>
                </a:tc>
                <a:extLst>
                  <a:ext uri="{0D108BD9-81ED-4DB2-BD59-A6C34878D82A}">
                    <a16:rowId xmlns:a16="http://schemas.microsoft.com/office/drawing/2014/main" val="10000"/>
                  </a:ext>
                </a:extLst>
              </a:tr>
              <a:tr h="724775">
                <a:tc>
                  <a:txBody>
                    <a:bodyPr/>
                    <a:lstStyle/>
                    <a:p>
                      <a:pPr algn="ctr"/>
                      <a:r>
                        <a:rPr kumimoji="1" lang="en-US" altLang="ja-JP" sz="2000" dirty="0" smtClean="0"/>
                        <a:t>CNN</a:t>
                      </a:r>
                    </a:p>
                    <a:p>
                      <a:pPr algn="ctr"/>
                      <a:r>
                        <a:rPr kumimoji="1" lang="en-US" altLang="ja-JP" sz="2000" dirty="0" smtClean="0"/>
                        <a:t>(kernel size: 2)</a:t>
                      </a:r>
                    </a:p>
                  </a:txBody>
                  <a:tcPr marL="68580" marR="68580" marT="34290" marB="34290"/>
                </a:tc>
                <a:tc>
                  <a:txBody>
                    <a:bodyPr/>
                    <a:lstStyle/>
                    <a:p>
                      <a:pPr algn="ctr"/>
                      <a:r>
                        <a:rPr kumimoji="1" lang="en-US" altLang="ja-JP" sz="2000" dirty="0" smtClean="0"/>
                        <a:t>2.0e+8</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2227204266"/>
                  </a:ext>
                </a:extLst>
              </a:tr>
              <a:tr h="724775">
                <a:tc>
                  <a:txBody>
                    <a:bodyPr/>
                    <a:lstStyle/>
                    <a:p>
                      <a:pPr algn="ctr"/>
                      <a:r>
                        <a:rPr kumimoji="1" lang="en-US" altLang="ja-JP" sz="2000" dirty="0" smtClean="0"/>
                        <a:t>CNN</a:t>
                      </a:r>
                      <a:r>
                        <a:rPr kumimoji="1" lang="en-US" altLang="ja-JP" sz="2000" baseline="0" dirty="0" smtClean="0"/>
                        <a:t> </a:t>
                      </a:r>
                    </a:p>
                    <a:p>
                      <a:pPr algn="ctr"/>
                      <a:r>
                        <a:rPr kumimoji="1" lang="en-US" altLang="ja-JP" sz="2000" baseline="0" dirty="0" smtClean="0"/>
                        <a:t>(kernel size: 5)</a:t>
                      </a:r>
                      <a:endParaRPr kumimoji="1" lang="ja-JP" altLang="en-US" sz="2000" dirty="0"/>
                    </a:p>
                  </a:txBody>
                  <a:tcPr marL="68580" marR="68580" marT="34290" marB="34290"/>
                </a:tc>
                <a:tc>
                  <a:txBody>
                    <a:bodyPr/>
                    <a:lstStyle/>
                    <a:p>
                      <a:pPr algn="ctr"/>
                      <a:r>
                        <a:rPr kumimoji="1" lang="en-US" altLang="ja-JP" sz="2000" dirty="0" smtClean="0"/>
                        <a:t>1.9e+8</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10002"/>
                  </a:ext>
                </a:extLst>
              </a:tr>
              <a:tr h="724775">
                <a:tc>
                  <a:txBody>
                    <a:bodyPr/>
                    <a:lstStyle/>
                    <a:p>
                      <a:pPr algn="ctr"/>
                      <a:r>
                        <a:rPr kumimoji="1" lang="en-US" altLang="ja-JP" sz="2000" dirty="0" smtClean="0"/>
                        <a:t>CNN</a:t>
                      </a:r>
                      <a:r>
                        <a:rPr kumimoji="1" lang="ja-JP" altLang="en-US" sz="2000" dirty="0" smtClean="0"/>
                        <a:t> </a:t>
                      </a:r>
                      <a:endParaRPr kumimoji="1" lang="en-US" altLang="ja-JP" sz="2000" dirty="0" smtClean="0"/>
                    </a:p>
                    <a:p>
                      <a:pPr algn="ctr"/>
                      <a:r>
                        <a:rPr kumimoji="1" lang="en-US" altLang="ja-JP" sz="2000" dirty="0" smtClean="0"/>
                        <a:t>(kernel size: 9)</a:t>
                      </a:r>
                      <a:endParaRPr kumimoji="1" lang="ja-JP" altLang="en-US" sz="2000" dirty="0"/>
                    </a:p>
                  </a:txBody>
                  <a:tcPr marL="68580" marR="68580" marT="34290" marB="34290"/>
                </a:tc>
                <a:tc>
                  <a:txBody>
                    <a:bodyPr/>
                    <a:lstStyle/>
                    <a:p>
                      <a:pPr algn="ctr"/>
                      <a:r>
                        <a:rPr kumimoji="1" lang="en-US" altLang="ja-JP" sz="2000" dirty="0" smtClean="0"/>
                        <a:t>1.9e+8</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10003"/>
                  </a:ext>
                </a:extLst>
              </a:tr>
              <a:tr h="724775">
                <a:tc>
                  <a:txBody>
                    <a:bodyPr/>
                    <a:lstStyle/>
                    <a:p>
                      <a:pPr algn="ctr"/>
                      <a:r>
                        <a:rPr kumimoji="1" lang="en-US" altLang="ja-JP" sz="2000" dirty="0" smtClean="0"/>
                        <a:t>CNN</a:t>
                      </a:r>
                      <a:r>
                        <a:rPr kumimoji="1" lang="ja-JP" altLang="en-US" sz="2000" dirty="0" smtClean="0"/>
                        <a:t> </a:t>
                      </a:r>
                      <a:endParaRPr kumimoji="1" lang="en-US" altLang="ja-JP" sz="2000" dirty="0" smtClean="0"/>
                    </a:p>
                    <a:p>
                      <a:pPr algn="ctr"/>
                      <a:r>
                        <a:rPr kumimoji="1" lang="en-US" altLang="ja-JP" sz="2000" dirty="0" smtClean="0"/>
                        <a:t>(kernel size: 11)</a:t>
                      </a:r>
                      <a:endParaRPr kumimoji="1" lang="ja-JP" altLang="en-US" sz="2000" dirty="0"/>
                    </a:p>
                  </a:txBody>
                  <a:tcPr marL="68580" marR="68580" marT="34290" marB="34290"/>
                </a:tc>
                <a:tc>
                  <a:txBody>
                    <a:bodyPr/>
                    <a:lstStyle/>
                    <a:p>
                      <a:pPr algn="ctr"/>
                      <a:r>
                        <a:rPr kumimoji="1" lang="en-US" altLang="ja-JP" sz="2000" dirty="0" smtClean="0"/>
                        <a:t>1.8e+8</a:t>
                      </a:r>
                      <a:endParaRPr kumimoji="1" lang="ja-JP" altLang="en-US" sz="2000" dirty="0"/>
                    </a:p>
                  </a:txBody>
                  <a:tcPr marL="68580" marR="68580" marT="34290" marB="34290"/>
                </a:tc>
                <a:tc>
                  <a:txBody>
                    <a:bodyPr/>
                    <a:lstStyle/>
                    <a:p>
                      <a:pPr algn="ctr"/>
                      <a:r>
                        <a:rPr kumimoji="1" lang="en-US" altLang="ja-JP" sz="2000" dirty="0" smtClean="0"/>
                        <a:t>0.64</a:t>
                      </a:r>
                      <a:endParaRPr kumimoji="1" lang="ja-JP" altLang="en-US" sz="2000" dirty="0"/>
                    </a:p>
                  </a:txBody>
                  <a:tcPr marL="68580" marR="68580" marT="34290" marB="34290"/>
                </a:tc>
                <a:extLst>
                  <a:ext uri="{0D108BD9-81ED-4DB2-BD59-A6C34878D82A}">
                    <a16:rowId xmlns:a16="http://schemas.microsoft.com/office/drawing/2014/main" val="2950628428"/>
                  </a:ext>
                </a:extLst>
              </a:tr>
              <a:tr h="521231">
                <a:tc>
                  <a:txBody>
                    <a:bodyPr/>
                    <a:lstStyle/>
                    <a:p>
                      <a:pPr algn="ctr"/>
                      <a:r>
                        <a:rPr kumimoji="1" lang="en-US" altLang="ja-JP" sz="2000" dirty="0" smtClean="0"/>
                        <a:t>NN</a:t>
                      </a:r>
                    </a:p>
                  </a:txBody>
                  <a:tcPr marL="68580" marR="68580" marT="34290" marB="34290"/>
                </a:tc>
                <a:tc>
                  <a:txBody>
                    <a:bodyPr/>
                    <a:lstStyle/>
                    <a:p>
                      <a:pPr algn="ctr"/>
                      <a:r>
                        <a:rPr kumimoji="1" lang="en-US" altLang="ja-JP" sz="2000" dirty="0" smtClean="0"/>
                        <a:t>7.7e+7</a:t>
                      </a:r>
                      <a:endParaRPr kumimoji="1" lang="ja-JP" altLang="en-US" sz="2000" dirty="0"/>
                    </a:p>
                  </a:txBody>
                  <a:tcPr marL="68580" marR="68580" marT="34290" marB="34290"/>
                </a:tc>
                <a:tc>
                  <a:txBody>
                    <a:bodyPr/>
                    <a:lstStyle/>
                    <a:p>
                      <a:pPr algn="ctr"/>
                      <a:r>
                        <a:rPr kumimoji="1" lang="en-US" altLang="ja-JP" sz="2000" dirty="0" smtClean="0"/>
                        <a:t>0.99</a:t>
                      </a:r>
                      <a:endParaRPr kumimoji="1" lang="ja-JP" altLang="en-US" sz="2000" dirty="0"/>
                    </a:p>
                  </a:txBody>
                  <a:tcPr marL="68580" marR="68580" marT="34290" marB="34290"/>
                </a:tc>
                <a:extLst>
                  <a:ext uri="{0D108BD9-81ED-4DB2-BD59-A6C34878D82A}">
                    <a16:rowId xmlns:a16="http://schemas.microsoft.com/office/drawing/2014/main" val="858934501"/>
                  </a:ext>
                </a:extLst>
              </a:tr>
              <a:tr h="724775">
                <a:tc>
                  <a:txBody>
                    <a:bodyPr/>
                    <a:lstStyle/>
                    <a:p>
                      <a:pPr algn="ctr"/>
                      <a:r>
                        <a:rPr kumimoji="1" lang="en-US" altLang="ja-JP" sz="2000" dirty="0" smtClean="0"/>
                        <a:t>VGG16</a:t>
                      </a:r>
                    </a:p>
                  </a:txBody>
                  <a:tcPr marL="68580" marR="68580" marT="34290" marB="34290"/>
                </a:tc>
                <a:tc>
                  <a:txBody>
                    <a:bodyPr/>
                    <a:lstStyle/>
                    <a:p>
                      <a:pPr algn="ctr"/>
                      <a:r>
                        <a:rPr kumimoji="1" lang="en-US" altLang="ja-JP" sz="2000" dirty="0" smtClean="0"/>
                        <a:t>1.1e+7</a:t>
                      </a:r>
                      <a:endParaRPr kumimoji="1" lang="ja-JP" altLang="en-US" sz="2000" dirty="0"/>
                    </a:p>
                  </a:txBody>
                  <a:tcPr marL="68580" marR="68580" marT="34290" marB="34290"/>
                </a:tc>
                <a:tc>
                  <a:txBody>
                    <a:bodyPr/>
                    <a:lstStyle/>
                    <a:p>
                      <a:pPr algn="ctr"/>
                      <a:r>
                        <a:rPr kumimoji="1" lang="en-US" altLang="ja-JP" sz="2000" dirty="0" smtClean="0"/>
                        <a:t>1.0</a:t>
                      </a:r>
                      <a:endParaRPr kumimoji="1" lang="ja-JP" altLang="en-US" sz="2000" dirty="0"/>
                    </a:p>
                  </a:txBody>
                  <a:tcPr marL="68580" marR="68580" marT="34290" marB="34290"/>
                </a:tc>
                <a:extLst>
                  <a:ext uri="{0D108BD9-81ED-4DB2-BD59-A6C34878D82A}">
                    <a16:rowId xmlns:a16="http://schemas.microsoft.com/office/drawing/2014/main" val="3587036961"/>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33</a:t>
            </a:fld>
            <a:endParaRPr kumimoji="1" lang="ja-JP" altLang="en-US"/>
          </a:p>
        </p:txBody>
      </p:sp>
      <p:sp>
        <p:nvSpPr>
          <p:cNvPr id="6" name="テキスト ボックス 5"/>
          <p:cNvSpPr txBox="1"/>
          <p:nvPr/>
        </p:nvSpPr>
        <p:spPr>
          <a:xfrm>
            <a:off x="1222284" y="1243453"/>
            <a:ext cx="6699431" cy="523220"/>
          </a:xfrm>
          <a:prstGeom prst="rect">
            <a:avLst/>
          </a:prstGeom>
          <a:noFill/>
        </p:spPr>
        <p:txBody>
          <a:bodyPr wrap="square" rtlCol="0">
            <a:spAutoFit/>
          </a:bodyPr>
          <a:lstStyle/>
          <a:p>
            <a:r>
              <a:rPr kumimoji="1" lang="ja-JP" altLang="en-US" sz="2800" dirty="0" smtClean="0"/>
              <a:t>各モデルの</a:t>
            </a:r>
            <a:r>
              <a:rPr lang="ja-JP" altLang="en-US" sz="2800" dirty="0"/>
              <a:t>重</a:t>
            </a:r>
            <a:r>
              <a:rPr lang="ja-JP" altLang="en-US" sz="2800" dirty="0" smtClean="0"/>
              <a:t>みの</a:t>
            </a:r>
            <a:r>
              <a:rPr lang="ja-JP" altLang="en-US" sz="2800" dirty="0"/>
              <a:t>数</a:t>
            </a:r>
            <a:r>
              <a:rPr lang="en-US" altLang="ja-JP" sz="2800" dirty="0" smtClean="0"/>
              <a:t>,</a:t>
            </a:r>
            <a:r>
              <a:rPr lang="ja-JP" altLang="en-US" sz="2800" dirty="0" smtClean="0"/>
              <a:t> </a:t>
            </a:r>
            <a:r>
              <a:rPr lang="en-US" altLang="ja-JP" sz="2800" dirty="0" smtClean="0"/>
              <a:t>loss, accuracy</a:t>
            </a:r>
            <a:endParaRPr kumimoji="1" lang="ja-JP" altLang="en-US" sz="2800" dirty="0"/>
          </a:p>
        </p:txBody>
      </p:sp>
    </p:spTree>
    <p:extLst>
      <p:ext uri="{BB962C8B-B14F-4D97-AF65-F5344CB8AC3E}">
        <p14:creationId xmlns:p14="http://schemas.microsoft.com/office/powerpoint/2010/main" val="2046808980"/>
      </p:ext>
    </p:extLst>
  </p:cSld>
  <p:clrMapOvr>
    <a:masterClrMapping/>
  </p:clrMapOvr>
  <mc:AlternateContent xmlns:mc="http://schemas.openxmlformats.org/markup-compatibility/2006" xmlns:p14="http://schemas.microsoft.com/office/powerpoint/2010/main">
    <mc:Choice Requires="p14">
      <p:transition spd="slow" p14:dur="2000" advTm="50565"/>
    </mc:Choice>
    <mc:Fallback xmlns="">
      <p:transition spd="slow" advTm="50565"/>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en-US" altLang="ja-JP" dirty="0" smtClean="0"/>
              <a:t>2</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755326"/>
              </p:ext>
            </p:extLst>
          </p:nvPr>
        </p:nvGraphicFramePr>
        <p:xfrm>
          <a:off x="685800" y="3309265"/>
          <a:ext cx="8033656" cy="2383954"/>
        </p:xfrm>
        <a:graphic>
          <a:graphicData uri="http://schemas.openxmlformats.org/drawingml/2006/table">
            <a:tbl>
              <a:tblPr firstRow="1" bandRow="1">
                <a:tableStyleId>{5940675A-B579-460E-94D1-54222C63F5DA}</a:tableStyleId>
              </a:tblPr>
              <a:tblGrid>
                <a:gridCol w="2547257">
                  <a:extLst>
                    <a:ext uri="{9D8B030D-6E8A-4147-A177-3AD203B41FA5}">
                      <a16:colId xmlns:a16="http://schemas.microsoft.com/office/drawing/2014/main" val="20000"/>
                    </a:ext>
                  </a:extLst>
                </a:gridCol>
                <a:gridCol w="1545771">
                  <a:extLst>
                    <a:ext uri="{9D8B030D-6E8A-4147-A177-3AD203B41FA5}">
                      <a16:colId xmlns:a16="http://schemas.microsoft.com/office/drawing/2014/main" val="20001"/>
                    </a:ext>
                  </a:extLst>
                </a:gridCol>
                <a:gridCol w="2397044">
                  <a:extLst>
                    <a:ext uri="{9D8B030D-6E8A-4147-A177-3AD203B41FA5}">
                      <a16:colId xmlns:a16="http://schemas.microsoft.com/office/drawing/2014/main" val="20002"/>
                    </a:ext>
                  </a:extLst>
                </a:gridCol>
                <a:gridCol w="1543584">
                  <a:extLst>
                    <a:ext uri="{9D8B030D-6E8A-4147-A177-3AD203B41FA5}">
                      <a16:colId xmlns:a16="http://schemas.microsoft.com/office/drawing/2014/main" val="20003"/>
                    </a:ext>
                  </a:extLst>
                </a:gridCol>
              </a:tblGrid>
              <a:tr h="437597">
                <a:tc>
                  <a:txBody>
                    <a:bodyPr/>
                    <a:lstStyle/>
                    <a:p>
                      <a:pPr algn="ctr"/>
                      <a:r>
                        <a:rPr kumimoji="1" lang="ja-JP" altLang="en-US" sz="2400" dirty="0" smtClean="0"/>
                        <a:t>モデル</a:t>
                      </a:r>
                      <a:endParaRPr kumimoji="1" lang="ja-JP" altLang="en-US" sz="2400" dirty="0"/>
                    </a:p>
                  </a:txBody>
                  <a:tcPr marL="68580" marR="68580" marT="34290" marB="34290">
                    <a:solidFill>
                      <a:schemeClr val="bg1"/>
                    </a:solidFill>
                  </a:tcPr>
                </a:tc>
                <a:tc>
                  <a:txBody>
                    <a:bodyPr/>
                    <a:lstStyle/>
                    <a:p>
                      <a:pPr algn="ctr"/>
                      <a:r>
                        <a:rPr kumimoji="1" lang="ja-JP" altLang="en-US" sz="2400" dirty="0" smtClean="0"/>
                        <a:t>重みの数</a:t>
                      </a:r>
                      <a:endParaRPr kumimoji="1" lang="ja-JP" altLang="en-US" sz="2400" dirty="0"/>
                    </a:p>
                  </a:txBody>
                  <a:tcPr marL="68580" marR="68580" marT="34290" marB="34290">
                    <a:solidFill>
                      <a:schemeClr val="bg1"/>
                    </a:solidFill>
                  </a:tcPr>
                </a:tc>
                <a:tc>
                  <a:txBody>
                    <a:bodyPr/>
                    <a:lstStyle/>
                    <a:p>
                      <a:pPr algn="ctr"/>
                      <a:r>
                        <a:rPr kumimoji="1" lang="en-US" altLang="ja-JP" sz="2400" dirty="0" smtClean="0"/>
                        <a:t>loss (e-02)</a:t>
                      </a:r>
                      <a:endParaRPr kumimoji="1" lang="ja-JP" altLang="en-US" sz="2400" dirty="0"/>
                    </a:p>
                  </a:txBody>
                  <a:tcPr marL="68580" marR="68580" marT="34290" marB="34290">
                    <a:solidFill>
                      <a:schemeClr val="bg1"/>
                    </a:solidFill>
                  </a:tcPr>
                </a:tc>
                <a:tc>
                  <a:txBody>
                    <a:bodyPr/>
                    <a:lstStyle/>
                    <a:p>
                      <a:pPr algn="ctr"/>
                      <a:r>
                        <a:rPr kumimoji="1" lang="en-US" altLang="ja-JP" sz="2400" dirty="0" smtClean="0"/>
                        <a:t>accuracy</a:t>
                      </a:r>
                      <a:endParaRPr kumimoji="1" lang="ja-JP" altLang="en-US" sz="2400" dirty="0"/>
                    </a:p>
                  </a:txBody>
                  <a:tcPr marL="68580" marR="68580" marT="34290" marB="34290">
                    <a:solidFill>
                      <a:schemeClr val="bg1"/>
                    </a:solidFill>
                  </a:tcPr>
                </a:tc>
                <a:extLst>
                  <a:ext uri="{0D108BD9-81ED-4DB2-BD59-A6C34878D82A}">
                    <a16:rowId xmlns:a16="http://schemas.microsoft.com/office/drawing/2014/main" val="10000"/>
                  </a:ext>
                </a:extLst>
              </a:tr>
              <a:tr h="437597">
                <a:tc>
                  <a:txBody>
                    <a:bodyPr/>
                    <a:lstStyle/>
                    <a:p>
                      <a:pPr algn="ctr"/>
                      <a:r>
                        <a:rPr kumimoji="1" lang="en-US" altLang="ja-JP" sz="2400" dirty="0" smtClean="0"/>
                        <a:t>NN</a:t>
                      </a:r>
                      <a:r>
                        <a:rPr kumimoji="1" lang="ja-JP" altLang="en-US" sz="2400" dirty="0" smtClean="0"/>
                        <a:t>モデル</a:t>
                      </a:r>
                      <a:endParaRPr kumimoji="1" lang="ja-JP" altLang="en-US" sz="2400" dirty="0"/>
                    </a:p>
                  </a:txBody>
                  <a:tcPr marL="68580" marR="68580" marT="34290" marB="34290"/>
                </a:tc>
                <a:tc>
                  <a:txBody>
                    <a:bodyPr/>
                    <a:lstStyle/>
                    <a:p>
                      <a:pPr algn="ctr"/>
                      <a:r>
                        <a:rPr kumimoji="1" lang="en-US" altLang="ja-JP" sz="2400" dirty="0" smtClean="0"/>
                        <a:t>7.7e+7</a:t>
                      </a:r>
                      <a:endParaRPr kumimoji="1" lang="ja-JP" altLang="en-US" sz="2400" dirty="0"/>
                    </a:p>
                  </a:txBody>
                  <a:tcPr marL="68580" marR="68580" marT="34290" marB="34290"/>
                </a:tc>
                <a:tc>
                  <a:txBody>
                    <a:bodyPr/>
                    <a:lstStyle/>
                    <a:p>
                      <a:pPr algn="ctr"/>
                      <a:r>
                        <a:rPr kumimoji="1" lang="en-US" altLang="ja-JP" sz="2400" dirty="0" smtClean="0"/>
                        <a:t>1.40</a:t>
                      </a:r>
                      <a:endParaRPr kumimoji="1" lang="ja-JP" altLang="en-US" sz="2400" dirty="0"/>
                    </a:p>
                  </a:txBody>
                  <a:tcPr marL="68580" marR="68580" marT="34290" marB="34290"/>
                </a:tc>
                <a:tc>
                  <a:txBody>
                    <a:bodyPr/>
                    <a:lstStyle/>
                    <a:p>
                      <a:pPr algn="ctr"/>
                      <a:r>
                        <a:rPr kumimoji="1" lang="en-US" altLang="ja-JP" sz="2400" dirty="0" smtClean="0"/>
                        <a:t>0.993</a:t>
                      </a:r>
                      <a:endParaRPr kumimoji="1" lang="ja-JP" altLang="en-US" sz="2400" dirty="0"/>
                    </a:p>
                  </a:txBody>
                  <a:tcPr marL="68580" marR="68580" marT="34290" marB="34290"/>
                </a:tc>
                <a:extLst>
                  <a:ext uri="{0D108BD9-81ED-4DB2-BD59-A6C34878D82A}">
                    <a16:rowId xmlns:a16="http://schemas.microsoft.com/office/drawing/2014/main" val="10001"/>
                  </a:ext>
                </a:extLst>
              </a:tr>
              <a:tr h="754380">
                <a:tc>
                  <a:txBody>
                    <a:bodyPr/>
                    <a:lstStyle/>
                    <a:p>
                      <a:pPr algn="ctr"/>
                      <a:r>
                        <a:rPr kumimoji="1" lang="en-US" altLang="ja-JP" sz="2400" dirty="0" smtClean="0"/>
                        <a:t>CNN</a:t>
                      </a:r>
                      <a:r>
                        <a:rPr kumimoji="1" lang="ja-JP" altLang="en-US" sz="2400" dirty="0" smtClean="0"/>
                        <a:t>モデル</a:t>
                      </a:r>
                      <a:r>
                        <a:rPr kumimoji="1" lang="en-US" altLang="ja-JP" sz="2400" baseline="0" dirty="0" smtClean="0"/>
                        <a:t> </a:t>
                      </a:r>
                    </a:p>
                    <a:p>
                      <a:pPr algn="ctr"/>
                      <a:r>
                        <a:rPr kumimoji="1" lang="en-US" altLang="ja-JP" sz="2100" baseline="0" dirty="0" smtClean="0"/>
                        <a:t>(pooling size: 8)</a:t>
                      </a:r>
                      <a:endParaRPr kumimoji="1" lang="ja-JP" altLang="en-US" sz="2400" dirty="0"/>
                    </a:p>
                  </a:txBody>
                  <a:tcPr marL="68580" marR="68580" marT="34290" marB="34290"/>
                </a:tc>
                <a:tc>
                  <a:txBody>
                    <a:bodyPr/>
                    <a:lstStyle/>
                    <a:p>
                      <a:pPr algn="ctr"/>
                      <a:r>
                        <a:rPr kumimoji="1" lang="en-US" altLang="ja-JP" sz="2400" dirty="0" smtClean="0"/>
                        <a:t>1.1e+7</a:t>
                      </a:r>
                      <a:endParaRPr kumimoji="1" lang="ja-JP" altLang="en-US" sz="2400" dirty="0"/>
                    </a:p>
                  </a:txBody>
                  <a:tcPr marL="68580" marR="68580" marT="34290" marB="34290"/>
                </a:tc>
                <a:tc>
                  <a:txBody>
                    <a:bodyPr/>
                    <a:lstStyle/>
                    <a:p>
                      <a:pPr algn="ctr"/>
                      <a:r>
                        <a:rPr kumimoji="1" lang="en-US" altLang="ja-JP" sz="2400" dirty="0" smtClean="0"/>
                        <a:t>7.41e-02</a:t>
                      </a:r>
                      <a:endParaRPr kumimoji="1" lang="ja-JP" altLang="en-US" sz="2400" dirty="0"/>
                    </a:p>
                  </a:txBody>
                  <a:tcPr marL="68580" marR="68580" marT="34290" marB="34290"/>
                </a:tc>
                <a:tc>
                  <a:txBody>
                    <a:bodyPr/>
                    <a:lstStyle/>
                    <a:p>
                      <a:pPr algn="ctr"/>
                      <a:r>
                        <a:rPr kumimoji="1" lang="en-US" altLang="ja-JP" sz="2400" dirty="0" smtClean="0"/>
                        <a:t>1.0</a:t>
                      </a:r>
                      <a:endParaRPr kumimoji="1" lang="ja-JP" altLang="en-US" sz="2400" dirty="0"/>
                    </a:p>
                  </a:txBody>
                  <a:tcPr marL="68580" marR="68580" marT="34290" marB="34290"/>
                </a:tc>
                <a:extLst>
                  <a:ext uri="{0D108BD9-81ED-4DB2-BD59-A6C34878D82A}">
                    <a16:rowId xmlns:a16="http://schemas.microsoft.com/office/drawing/2014/main" val="10002"/>
                  </a:ext>
                </a:extLst>
              </a:tr>
              <a:tr h="754380">
                <a:tc>
                  <a:txBody>
                    <a:bodyPr/>
                    <a:lstStyle/>
                    <a:p>
                      <a:pPr algn="ctr"/>
                      <a:r>
                        <a:rPr kumimoji="1" lang="en-US" altLang="ja-JP" sz="2400" dirty="0" smtClean="0"/>
                        <a:t>CNN</a:t>
                      </a:r>
                      <a:r>
                        <a:rPr kumimoji="1" lang="ja-JP" altLang="en-US" sz="2400" dirty="0" smtClean="0"/>
                        <a:t>モデル </a:t>
                      </a:r>
                      <a:endParaRPr kumimoji="1" lang="en-US" altLang="ja-JP" sz="2400" dirty="0" smtClean="0"/>
                    </a:p>
                    <a:p>
                      <a:pPr algn="ctr"/>
                      <a:r>
                        <a:rPr kumimoji="1" lang="en-US" altLang="ja-JP" sz="2100" dirty="0" smtClean="0"/>
                        <a:t>(pooling size: 32)</a:t>
                      </a:r>
                      <a:endParaRPr kumimoji="1" lang="ja-JP" altLang="en-US" sz="2400" dirty="0"/>
                    </a:p>
                  </a:txBody>
                  <a:tcPr marL="68580" marR="68580" marT="34290" marB="34290"/>
                </a:tc>
                <a:tc>
                  <a:txBody>
                    <a:bodyPr/>
                    <a:lstStyle/>
                    <a:p>
                      <a:pPr algn="ctr"/>
                      <a:r>
                        <a:rPr kumimoji="1" lang="en-US" altLang="ja-JP" sz="2400" dirty="0" smtClean="0"/>
                        <a:t>5.9e+5</a:t>
                      </a:r>
                      <a:endParaRPr kumimoji="1" lang="ja-JP" altLang="en-US" sz="2400" dirty="0"/>
                    </a:p>
                  </a:txBody>
                  <a:tcPr marL="68580" marR="68580" marT="34290" marB="34290"/>
                </a:tc>
                <a:tc>
                  <a:txBody>
                    <a:bodyPr/>
                    <a:lstStyle/>
                    <a:p>
                      <a:pPr algn="ctr"/>
                      <a:r>
                        <a:rPr kumimoji="1" lang="en-US" altLang="ja-JP" sz="2400" dirty="0" smtClean="0"/>
                        <a:t>4.79e-01</a:t>
                      </a:r>
                      <a:endParaRPr kumimoji="1" lang="ja-JP" altLang="en-US" sz="2400" dirty="0"/>
                    </a:p>
                  </a:txBody>
                  <a:tcPr marL="68580" marR="68580" marT="34290" marB="34290"/>
                </a:tc>
                <a:tc>
                  <a:txBody>
                    <a:bodyPr/>
                    <a:lstStyle/>
                    <a:p>
                      <a:pPr algn="ctr"/>
                      <a:r>
                        <a:rPr kumimoji="1" lang="en-US" altLang="ja-JP" sz="2400" dirty="0" smtClean="0"/>
                        <a:t>1.0</a:t>
                      </a:r>
                      <a:endParaRPr kumimoji="1" lang="ja-JP" altLang="en-US" sz="2400" dirty="0"/>
                    </a:p>
                  </a:txBody>
                  <a:tcPr marL="68580" marR="68580" marT="34290" marB="34290"/>
                </a:tc>
                <a:extLst>
                  <a:ext uri="{0D108BD9-81ED-4DB2-BD59-A6C34878D82A}">
                    <a16:rowId xmlns:a16="http://schemas.microsoft.com/office/drawing/2014/main" val="10003"/>
                  </a:ext>
                </a:extLst>
              </a:tr>
            </a:tbl>
          </a:graphicData>
        </a:graphic>
      </p:graphicFrame>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34</a:t>
            </a:fld>
            <a:endParaRPr kumimoji="1" lang="ja-JP" altLang="en-US"/>
          </a:p>
        </p:txBody>
      </p:sp>
      <p:sp>
        <p:nvSpPr>
          <p:cNvPr id="6" name="テキスト ボックス 5"/>
          <p:cNvSpPr txBox="1"/>
          <p:nvPr/>
        </p:nvSpPr>
        <p:spPr>
          <a:xfrm>
            <a:off x="1492069" y="2346424"/>
            <a:ext cx="6699431" cy="523220"/>
          </a:xfrm>
          <a:prstGeom prst="rect">
            <a:avLst/>
          </a:prstGeom>
          <a:noFill/>
        </p:spPr>
        <p:txBody>
          <a:bodyPr wrap="square" rtlCol="0">
            <a:spAutoFit/>
          </a:bodyPr>
          <a:lstStyle/>
          <a:p>
            <a:r>
              <a:rPr kumimoji="1" lang="ja-JP" altLang="en-US" sz="2800" dirty="0" smtClean="0"/>
              <a:t>各モデルの</a:t>
            </a:r>
            <a:r>
              <a:rPr lang="ja-JP" altLang="en-US" sz="2800" dirty="0"/>
              <a:t>重</a:t>
            </a:r>
            <a:r>
              <a:rPr lang="ja-JP" altLang="en-US" sz="2800" dirty="0" smtClean="0"/>
              <a:t>みの</a:t>
            </a:r>
            <a:r>
              <a:rPr lang="ja-JP" altLang="en-US" sz="2800" dirty="0"/>
              <a:t>数</a:t>
            </a:r>
            <a:r>
              <a:rPr lang="en-US" altLang="ja-JP" sz="2800" dirty="0" smtClean="0"/>
              <a:t>,</a:t>
            </a:r>
            <a:r>
              <a:rPr lang="ja-JP" altLang="en-US" sz="2800" dirty="0" smtClean="0"/>
              <a:t> </a:t>
            </a:r>
            <a:r>
              <a:rPr lang="en-US" altLang="ja-JP" sz="2800" dirty="0" smtClean="0"/>
              <a:t>loss, accuracy</a:t>
            </a:r>
            <a:endParaRPr kumimoji="1" lang="ja-JP" altLang="en-US" sz="2800" dirty="0"/>
          </a:p>
        </p:txBody>
      </p:sp>
      <p:sp>
        <p:nvSpPr>
          <p:cNvPr id="7" name="テキスト ボックス 6"/>
          <p:cNvSpPr txBox="1"/>
          <p:nvPr/>
        </p:nvSpPr>
        <p:spPr>
          <a:xfrm>
            <a:off x="587829" y="1331306"/>
            <a:ext cx="6553200"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l"/>
            </a:pPr>
            <a:r>
              <a:rPr kumimoji="1" lang="en-US" altLang="ja-JP" sz="3200" dirty="0" smtClean="0"/>
              <a:t>NN</a:t>
            </a:r>
            <a:r>
              <a:rPr kumimoji="1" lang="ja-JP" altLang="en-US" sz="3200" dirty="0" smtClean="0"/>
              <a:t>モデルとの比較</a:t>
            </a:r>
            <a:endParaRPr kumimoji="1" lang="ja-JP" altLang="en-US" sz="3200" dirty="0"/>
          </a:p>
        </p:txBody>
      </p:sp>
    </p:spTree>
    <p:extLst>
      <p:ext uri="{BB962C8B-B14F-4D97-AF65-F5344CB8AC3E}">
        <p14:creationId xmlns:p14="http://schemas.microsoft.com/office/powerpoint/2010/main" val="105709620"/>
      </p:ext>
    </p:extLst>
  </p:cSld>
  <p:clrMapOvr>
    <a:masterClrMapping/>
  </p:clrMapOvr>
  <mc:AlternateContent xmlns:mc="http://schemas.openxmlformats.org/markup-compatibility/2006" xmlns:p14="http://schemas.microsoft.com/office/powerpoint/2010/main">
    <mc:Choice Requires="p14">
      <p:transition spd="slow" p14:dur="2000" advTm="50565"/>
    </mc:Choice>
    <mc:Fallback xmlns="">
      <p:transition spd="slow" advTm="5056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822960" y="1989455"/>
            <a:ext cx="7543800" cy="1054100"/>
          </a:xfrm>
        </p:spPr>
        <p:txBody>
          <a:bodyPr>
            <a:normAutofit fontScale="92500" lnSpcReduction="10000"/>
          </a:bodyPr>
          <a:lstStyle/>
          <a:p>
            <a:r>
              <a:rPr lang="ja-JP" altLang="en-US" sz="3200" dirty="0"/>
              <a:t>近年機械学習の技術が</a:t>
            </a:r>
            <a:r>
              <a:rPr lang="ja-JP" altLang="en-US" sz="3200" dirty="0" smtClean="0"/>
              <a:t>向上</a:t>
            </a:r>
            <a:endParaRPr lang="en-US" altLang="ja-JP" sz="3200" dirty="0"/>
          </a:p>
          <a:p>
            <a:pPr marL="0" indent="0">
              <a:buNone/>
            </a:pPr>
            <a:r>
              <a:rPr lang="ja-JP" altLang="en-US" sz="3200" dirty="0" smtClean="0"/>
              <a:t>     →</a:t>
            </a:r>
            <a:r>
              <a:rPr lang="ja-JP" altLang="en-US" sz="3200" dirty="0"/>
              <a:t>様々な分野での研究</a:t>
            </a:r>
            <a:endParaRPr lang="en-US" altLang="ja-JP" sz="3200" dirty="0"/>
          </a:p>
          <a:p>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4</a:t>
            </a:fld>
            <a:endParaRPr kumimoji="1" lang="ja-JP" altLang="en-US"/>
          </a:p>
        </p:txBody>
      </p:sp>
      <p:sp>
        <p:nvSpPr>
          <p:cNvPr id="5" name="テキスト ボックス 4"/>
          <p:cNvSpPr txBox="1"/>
          <p:nvPr/>
        </p:nvSpPr>
        <p:spPr>
          <a:xfrm>
            <a:off x="1719943" y="3106488"/>
            <a:ext cx="2362200" cy="2077492"/>
          </a:xfrm>
          <a:prstGeom prst="rect">
            <a:avLst/>
          </a:prstGeom>
          <a:noFill/>
        </p:spPr>
        <p:txBody>
          <a:bodyPr wrap="square" rtlCol="0">
            <a:spAutoFit/>
          </a:bodyPr>
          <a:lstStyle/>
          <a:p>
            <a:pPr marL="457200" indent="-457200">
              <a:buClr>
                <a:schemeClr val="accent1"/>
              </a:buClr>
              <a:buFont typeface="Wingdings" panose="05000000000000000000" pitchFamily="2" charset="2"/>
              <a:buChar char="Ø"/>
            </a:pPr>
            <a:r>
              <a:rPr lang="ja-JP" altLang="en-US" sz="2700" dirty="0" smtClean="0"/>
              <a:t>画像識別</a:t>
            </a:r>
            <a:endParaRPr lang="en-US" altLang="ja-JP" sz="2700" dirty="0"/>
          </a:p>
          <a:p>
            <a:pPr marL="457200" indent="-457200">
              <a:buClr>
                <a:schemeClr val="accent1"/>
              </a:buClr>
              <a:buFont typeface="Wingdings" panose="05000000000000000000" pitchFamily="2" charset="2"/>
              <a:buChar char="Ø"/>
            </a:pPr>
            <a:r>
              <a:rPr lang="ja-JP" altLang="en-US" sz="2700" dirty="0"/>
              <a:t>言語処理</a:t>
            </a:r>
            <a:endParaRPr lang="en-US" altLang="ja-JP" sz="2700" dirty="0"/>
          </a:p>
          <a:p>
            <a:pPr marL="457200" indent="-457200">
              <a:buClr>
                <a:schemeClr val="accent1"/>
              </a:buClr>
              <a:buFont typeface="Wingdings" panose="05000000000000000000" pitchFamily="2" charset="2"/>
              <a:buChar char="Ø"/>
            </a:pPr>
            <a:r>
              <a:rPr lang="ja-JP" altLang="en-US" sz="2700" dirty="0"/>
              <a:t>音声認識 </a:t>
            </a:r>
            <a:r>
              <a:rPr lang="en-US" altLang="ja-JP" sz="2400" dirty="0"/>
              <a:t>    </a:t>
            </a:r>
          </a:p>
          <a:p>
            <a:pPr>
              <a:buClr>
                <a:schemeClr val="accent1"/>
              </a:buClr>
            </a:pPr>
            <a:r>
              <a:rPr lang="en-US" altLang="ja-JP" sz="2400" dirty="0"/>
              <a:t>                  </a:t>
            </a:r>
            <a:r>
              <a:rPr lang="en-US" altLang="ja-JP" sz="2400" dirty="0" smtClean="0"/>
              <a:t>  </a:t>
            </a:r>
          </a:p>
          <a:p>
            <a:pPr>
              <a:buClr>
                <a:schemeClr val="accent1"/>
              </a:buClr>
            </a:pPr>
            <a:r>
              <a:rPr lang="en-US" altLang="ja-JP" sz="2400" dirty="0"/>
              <a:t> </a:t>
            </a:r>
            <a:r>
              <a:rPr lang="en-US" altLang="ja-JP" sz="2400" dirty="0" smtClean="0"/>
              <a:t>        </a:t>
            </a:r>
            <a:endParaRPr lang="en-US" altLang="ja-JP" sz="24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508" y="2557206"/>
            <a:ext cx="3623855" cy="3623855"/>
          </a:xfrm>
          <a:prstGeom prst="rect">
            <a:avLst/>
          </a:prstGeom>
        </p:spPr>
      </p:pic>
      <p:sp>
        <p:nvSpPr>
          <p:cNvPr id="7" name="テキスト ボックス 6"/>
          <p:cNvSpPr txBox="1"/>
          <p:nvPr/>
        </p:nvSpPr>
        <p:spPr>
          <a:xfrm>
            <a:off x="2286000" y="4508249"/>
            <a:ext cx="1915886" cy="738664"/>
          </a:xfrm>
          <a:prstGeom prst="rect">
            <a:avLst/>
          </a:prstGeom>
          <a:noFill/>
        </p:spPr>
        <p:txBody>
          <a:bodyPr wrap="square" rtlCol="0">
            <a:spAutoFit/>
          </a:bodyPr>
          <a:lstStyle/>
          <a:p>
            <a:r>
              <a:rPr lang="en-US" altLang="ja-JP" sz="2400" dirty="0"/>
              <a:t>…</a:t>
            </a:r>
            <a:r>
              <a:rPr lang="en-US" altLang="ja-JP" sz="2400" dirty="0" err="1"/>
              <a:t>etc</a:t>
            </a:r>
            <a:endParaRPr lang="en-US" altLang="ja-JP" sz="2400" dirty="0"/>
          </a:p>
          <a:p>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4174"/>
    </mc:Choice>
    <mc:Fallback xmlns="">
      <p:transition spd="slow" advTm="2417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61" y="2754488"/>
            <a:ext cx="7543800" cy="1885950"/>
          </a:xfrm>
          <a:prstGeom prst="rect">
            <a:avLst/>
          </a:prstGeom>
        </p:spPr>
      </p:pic>
      <p:sp>
        <p:nvSpPr>
          <p:cNvPr id="3" name="スライド番号プレースホルダー 2"/>
          <p:cNvSpPr>
            <a:spLocks noGrp="1"/>
          </p:cNvSpPr>
          <p:nvPr>
            <p:ph type="sldNum" sz="quarter" idx="12"/>
          </p:nvPr>
        </p:nvSpPr>
        <p:spPr/>
        <p:txBody>
          <a:bodyPr/>
          <a:lstStyle/>
          <a:p>
            <a:fld id="{B86548BE-85BD-4627-BE59-5EDF398C143B}" type="slidenum">
              <a:rPr kumimoji="1" lang="ja-JP" altLang="en-US" smtClean="0"/>
              <a:t>5</a:t>
            </a:fld>
            <a:endParaRPr kumimoji="1" lang="ja-JP" altLang="en-US"/>
          </a:p>
        </p:txBody>
      </p:sp>
      <p:sp>
        <p:nvSpPr>
          <p:cNvPr id="8" name="テキスト ボックス 7"/>
          <p:cNvSpPr txBox="1"/>
          <p:nvPr/>
        </p:nvSpPr>
        <p:spPr>
          <a:xfrm>
            <a:off x="822960" y="5017066"/>
            <a:ext cx="7586403" cy="1200329"/>
          </a:xfrm>
          <a:prstGeom prst="rect">
            <a:avLst/>
          </a:prstGeom>
          <a:noFill/>
        </p:spPr>
        <p:txBody>
          <a:bodyPr wrap="square" rtlCol="0">
            <a:spAutoFit/>
          </a:bodyPr>
          <a:lstStyle/>
          <a:p>
            <a:r>
              <a:rPr lang="en-US" altLang="ja-JP" sz="2000" dirty="0"/>
              <a:t>Q. </a:t>
            </a:r>
            <a:r>
              <a:rPr lang="en-US" altLang="ja-JP" sz="2400" dirty="0"/>
              <a:t>There is</a:t>
            </a:r>
            <a:r>
              <a:rPr lang="ja-JP" altLang="en-US" sz="2400" dirty="0"/>
              <a:t> </a:t>
            </a:r>
            <a:r>
              <a:rPr lang="en-US" altLang="ja-JP" sz="2400" dirty="0"/>
              <a:t>exactly one black triangle not  </a:t>
            </a:r>
            <a:r>
              <a:rPr lang="en-US" altLang="ja-JP" sz="2400" dirty="0" smtClean="0"/>
              <a:t> </a:t>
            </a:r>
          </a:p>
          <a:p>
            <a:r>
              <a:rPr lang="en-US" altLang="ja-JP" sz="2400" dirty="0"/>
              <a:t> </a:t>
            </a:r>
            <a:r>
              <a:rPr lang="en-US" altLang="ja-JP" sz="2400" dirty="0" smtClean="0"/>
              <a:t>   touching </a:t>
            </a:r>
            <a:r>
              <a:rPr lang="en-US" altLang="ja-JP" sz="2400" dirty="0"/>
              <a:t>any edge.</a:t>
            </a:r>
          </a:p>
          <a:p>
            <a:r>
              <a:rPr lang="en-US" altLang="ja-JP" sz="2400" dirty="0"/>
              <a:t>A. True</a:t>
            </a:r>
            <a:endParaRPr lang="ja-JP" altLang="en-US" sz="2400" dirty="0"/>
          </a:p>
        </p:txBody>
      </p:sp>
      <p:sp>
        <p:nvSpPr>
          <p:cNvPr id="4" name="テキスト ボックス 3"/>
          <p:cNvSpPr txBox="1"/>
          <p:nvPr/>
        </p:nvSpPr>
        <p:spPr>
          <a:xfrm>
            <a:off x="773974" y="1754940"/>
            <a:ext cx="7417526" cy="923330"/>
          </a:xfrm>
          <a:prstGeom prst="rect">
            <a:avLst/>
          </a:prstGeom>
          <a:noFill/>
        </p:spPr>
        <p:txBody>
          <a:bodyPr wrap="square" rtlCol="0">
            <a:spAutoFit/>
          </a:bodyPr>
          <a:lstStyle/>
          <a:p>
            <a:pPr marL="214630" indent="-214630">
              <a:buClr>
                <a:schemeClr val="accent1"/>
              </a:buClr>
              <a:buFont typeface="Wingdings" pitchFamily="2" charset="2"/>
              <a:buChar char="l"/>
            </a:pPr>
            <a:r>
              <a:rPr lang="en-US" altLang="ja-JP" sz="2700" dirty="0" smtClean="0"/>
              <a:t>Natural </a:t>
            </a:r>
            <a:r>
              <a:rPr lang="en-US" altLang="ja-JP" sz="2700" dirty="0"/>
              <a:t>Language for Visual </a:t>
            </a:r>
            <a:r>
              <a:rPr lang="en-US" altLang="ja-JP" sz="2700" dirty="0" smtClean="0"/>
              <a:t>Reasoning (NLVR)</a:t>
            </a:r>
            <a:endParaRPr lang="ja-JP" altLang="en-US" sz="2700" dirty="0"/>
          </a:p>
        </p:txBody>
      </p:sp>
      <p:sp>
        <p:nvSpPr>
          <p:cNvPr id="10" name="タイトル 7"/>
          <p:cNvSpPr>
            <a:spLocks noGrp="1"/>
          </p:cNvSpPr>
          <p:nvPr>
            <p:ph type="title"/>
          </p:nvPr>
        </p:nvSpPr>
        <p:spPr>
          <a:xfrm>
            <a:off x="0" y="735747"/>
            <a:ext cx="9144000" cy="1073150"/>
          </a:xfrm>
        </p:spPr>
        <p:txBody>
          <a:bodyPr/>
          <a:lstStyle/>
          <a:p>
            <a:r>
              <a:rPr lang="en-US" altLang="ja-JP" dirty="0" smtClean="0"/>
              <a:t>Visual Question Answering</a:t>
            </a:r>
            <a:br>
              <a:rPr lang="en-US" altLang="ja-JP" dirty="0" smtClean="0"/>
            </a:br>
            <a:r>
              <a:rPr lang="en-US" altLang="ja-JP" dirty="0" smtClean="0"/>
              <a:t>(VQA)</a:t>
            </a:r>
            <a:r>
              <a:rPr lang="ja-JP" altLang="en-US" dirty="0" smtClean="0"/>
              <a:t/>
            </a:r>
            <a:br>
              <a:rPr lang="ja-JP" altLang="en-US" dirty="0" smtClean="0"/>
            </a:br>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7951"/>
    </mc:Choice>
    <mc:Fallback xmlns="">
      <p:transition spd="slow" advTm="5795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VQA </a:t>
            </a:r>
            <a:r>
              <a:rPr lang="en-US" altLang="ja-JP" dirty="0" smtClean="0"/>
              <a:t>= </a:t>
            </a:r>
            <a:r>
              <a:rPr lang="ja-JP" altLang="en-US" dirty="0" smtClean="0"/>
              <a:t>画像識別 </a:t>
            </a:r>
            <a:r>
              <a:rPr lang="en-US" altLang="ja-JP" dirty="0" smtClean="0"/>
              <a:t>+ </a:t>
            </a:r>
            <a:r>
              <a:rPr lang="ja-JP" altLang="en-US" dirty="0" smtClean="0"/>
              <a:t>言語処理</a:t>
            </a:r>
            <a:endParaRPr kumimoji="1" lang="en-US" altLang="ja-JP" dirty="0" smtClean="0"/>
          </a:p>
          <a:p>
            <a:r>
              <a:rPr kumimoji="1" lang="en-US" altLang="ja-JP" dirty="0" smtClean="0"/>
              <a:t>VQA</a:t>
            </a:r>
            <a:r>
              <a:rPr kumimoji="1" lang="ja-JP" altLang="en-US" dirty="0" smtClean="0"/>
              <a:t> の研究の前段階として</a:t>
            </a:r>
            <a:r>
              <a:rPr lang="ja-JP" altLang="en-US" dirty="0"/>
              <a:t>，</a:t>
            </a:r>
            <a:r>
              <a:rPr kumimoji="1" lang="ja-JP" altLang="en-US" dirty="0" smtClean="0"/>
              <a:t>画像識別についての実験</a:t>
            </a:r>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6</a:t>
            </a:fld>
            <a:endParaRPr kumimoji="1" lang="ja-JP"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a:t> </a:t>
            </a:r>
            <a:r>
              <a:rPr lang="ja-JP" altLang="en-US" sz="3200" dirty="0">
                <a:solidFill>
                  <a:schemeClr val="bg1">
                    <a:lumMod val="65000"/>
                  </a:schemeClr>
                </a:solidFill>
              </a:rPr>
              <a:t>はじめに</a:t>
            </a:r>
            <a:endParaRPr lang="en-US" altLang="ja-JP" sz="3200" dirty="0">
              <a:solidFill>
                <a:schemeClr val="bg1">
                  <a:lumMod val="65000"/>
                </a:schemeClr>
              </a:solidFill>
            </a:endParaRPr>
          </a:p>
          <a:p>
            <a:pPr>
              <a:buFont typeface="Wingdings" pitchFamily="2" charset="2"/>
              <a:buChar char="l"/>
            </a:pPr>
            <a:r>
              <a:rPr lang="ja-JP" altLang="en-US" sz="3200" dirty="0" smtClean="0"/>
              <a:t> 要素</a:t>
            </a:r>
            <a:r>
              <a:rPr lang="ja-JP" altLang="en-US" sz="3200" dirty="0"/>
              <a:t>技術</a:t>
            </a:r>
            <a:endParaRPr lang="en-US" altLang="ja-JP" sz="3200" dirty="0"/>
          </a:p>
          <a:p>
            <a:pPr>
              <a:buFont typeface="Wingdings" pitchFamily="2" charset="2"/>
              <a:buChar char="l"/>
            </a:pPr>
            <a:r>
              <a:rPr lang="ja-JP" altLang="en-US" sz="3200" dirty="0" smtClean="0">
                <a:solidFill>
                  <a:schemeClr val="bg1">
                    <a:lumMod val="65000"/>
                  </a:schemeClr>
                </a:solidFill>
              </a:rPr>
              <a:t> 実験</a:t>
            </a:r>
            <a:endParaRPr lang="en-US" altLang="ja-JP" sz="3200" dirty="0">
              <a:solidFill>
                <a:schemeClr val="bg1">
                  <a:lumMod val="65000"/>
                </a:schemeClr>
              </a:solidFill>
            </a:endParaRPr>
          </a:p>
          <a:p>
            <a:pPr>
              <a:buFont typeface="Wingdings" pitchFamily="2" charset="2"/>
              <a:buChar char="l"/>
            </a:pPr>
            <a:r>
              <a:rPr lang="ja-JP" altLang="en-US" sz="3200" dirty="0" smtClean="0">
                <a:solidFill>
                  <a:schemeClr val="bg1">
                    <a:lumMod val="65000"/>
                  </a:schemeClr>
                </a:solidFill>
              </a:rPr>
              <a:t> まとめ</a:t>
            </a:r>
            <a:r>
              <a:rPr lang="ja-JP" altLang="en-US" sz="3200" dirty="0">
                <a:solidFill>
                  <a:schemeClr val="bg1">
                    <a:lumMod val="65000"/>
                  </a:schemeClr>
                </a:solidFill>
              </a:rPr>
              <a:t>と今後の課題</a:t>
            </a:r>
            <a:endParaRPr lang="en-US" altLang="ja-JP" sz="3200" dirty="0">
              <a:solidFill>
                <a:schemeClr val="bg1">
                  <a:lumMod val="65000"/>
                </a:schemeClr>
              </a:solidFill>
            </a:endParaRPr>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pPr>
              <a:buFont typeface="Wingdings" pitchFamily="2" charset="2"/>
              <a:buChar char="l"/>
            </a:pPr>
            <a:endParaRPr lang="en-US" altLang="ja-JP" sz="24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7</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slow" p14:dur="2000" advTm="2514"/>
    </mc:Choice>
    <mc:Fallback xmlns="">
      <p:transition spd="slow" advTm="251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要素技術</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408" y="2500151"/>
            <a:ext cx="8284107" cy="2267791"/>
          </a:xfrm>
        </p:spPr>
      </p:pic>
      <p:sp>
        <p:nvSpPr>
          <p:cNvPr id="5" name="スライド番号プレースホルダー 4"/>
          <p:cNvSpPr>
            <a:spLocks noGrp="1"/>
          </p:cNvSpPr>
          <p:nvPr>
            <p:ph type="sldNum" sz="quarter" idx="12"/>
          </p:nvPr>
        </p:nvSpPr>
        <p:spPr/>
        <p:txBody>
          <a:bodyPr/>
          <a:lstStyle/>
          <a:p>
            <a:fld id="{B86548BE-85BD-4627-BE59-5EDF398C143B}" type="slidenum">
              <a:rPr kumimoji="1" lang="ja-JP" altLang="en-US" smtClean="0"/>
              <a:t>8</a:t>
            </a:fld>
            <a:endParaRPr kumimoji="1" lang="ja-JP" altLang="en-US"/>
          </a:p>
        </p:txBody>
      </p:sp>
      <p:sp>
        <p:nvSpPr>
          <p:cNvPr id="3" name="テキスト ボックス 2"/>
          <p:cNvSpPr txBox="1"/>
          <p:nvPr/>
        </p:nvSpPr>
        <p:spPr>
          <a:xfrm>
            <a:off x="1122261" y="5504016"/>
            <a:ext cx="7335939" cy="738664"/>
          </a:xfrm>
          <a:prstGeom prst="rect">
            <a:avLst/>
          </a:prstGeom>
          <a:noFill/>
        </p:spPr>
        <p:txBody>
          <a:bodyPr wrap="square" rtlCol="0">
            <a:spAutoFit/>
          </a:bodyPr>
          <a:lstStyle/>
          <a:p>
            <a:r>
              <a:rPr lang="en-US" altLang="ja-JP" sz="1400" dirty="0" smtClean="0"/>
              <a:t>Yann </a:t>
            </a:r>
            <a:r>
              <a:rPr lang="en-US" altLang="ja-JP" sz="1400" dirty="0" err="1"/>
              <a:t>LeCun</a:t>
            </a:r>
            <a:r>
              <a:rPr lang="en-US" altLang="ja-JP" sz="1400" dirty="0"/>
              <a:t>, Leon </a:t>
            </a:r>
            <a:r>
              <a:rPr lang="en-US" altLang="ja-JP" sz="1400" dirty="0" err="1"/>
              <a:t>Bottou</a:t>
            </a:r>
            <a:r>
              <a:rPr lang="en-US" altLang="ja-JP" sz="1400" dirty="0"/>
              <a:t>, </a:t>
            </a:r>
            <a:r>
              <a:rPr lang="en-US" altLang="ja-JP" sz="1400" dirty="0" err="1"/>
              <a:t>Yoshua</a:t>
            </a:r>
            <a:r>
              <a:rPr lang="en-US" altLang="ja-JP" sz="1400" dirty="0"/>
              <a:t> </a:t>
            </a:r>
            <a:r>
              <a:rPr lang="en-US" altLang="ja-JP" sz="1400" dirty="0" err="1"/>
              <a:t>Bengio</a:t>
            </a:r>
            <a:r>
              <a:rPr lang="en-US" altLang="ja-JP" sz="1400" dirty="0"/>
              <a:t>, </a:t>
            </a:r>
            <a:r>
              <a:rPr lang="en-US" altLang="ja-JP" sz="1400" dirty="0" smtClean="0"/>
              <a:t>and</a:t>
            </a:r>
            <a:r>
              <a:rPr lang="ja-JP" altLang="en-US" sz="1400" dirty="0" smtClean="0"/>
              <a:t> </a:t>
            </a:r>
            <a:r>
              <a:rPr lang="en-US" altLang="ja-JP" sz="1400" dirty="0" smtClean="0"/>
              <a:t>Patrick </a:t>
            </a:r>
            <a:r>
              <a:rPr lang="en-US" altLang="ja-JP" sz="1400" dirty="0" err="1"/>
              <a:t>Haffner</a:t>
            </a:r>
            <a:r>
              <a:rPr lang="en-US" altLang="ja-JP" sz="1400" dirty="0"/>
              <a:t>. </a:t>
            </a:r>
            <a:endParaRPr lang="en-US" altLang="ja-JP" sz="1400" dirty="0" smtClean="0"/>
          </a:p>
          <a:p>
            <a:r>
              <a:rPr lang="en-US" altLang="ja-JP" sz="1400" dirty="0" smtClean="0"/>
              <a:t>Gradient-based </a:t>
            </a:r>
            <a:r>
              <a:rPr lang="en-US" altLang="ja-JP" sz="1400" dirty="0"/>
              <a:t>learning </a:t>
            </a:r>
            <a:r>
              <a:rPr lang="en-US" altLang="ja-JP" sz="1400" dirty="0" smtClean="0"/>
              <a:t>applied</a:t>
            </a:r>
            <a:r>
              <a:rPr lang="ja-JP" altLang="en-US" sz="1400" dirty="0" smtClean="0"/>
              <a:t> </a:t>
            </a:r>
            <a:r>
              <a:rPr lang="en-US" altLang="ja-JP" sz="1400" dirty="0" smtClean="0"/>
              <a:t>to </a:t>
            </a:r>
            <a:r>
              <a:rPr lang="en-US" altLang="ja-JP" sz="1400" dirty="0"/>
              <a:t>document recognition. </a:t>
            </a:r>
            <a:r>
              <a:rPr lang="en-US" altLang="ja-JP" sz="1400" i="1" dirty="0"/>
              <a:t>Proceedings of the </a:t>
            </a:r>
            <a:r>
              <a:rPr lang="en-US" altLang="ja-JP" sz="1400" i="1" dirty="0" smtClean="0"/>
              <a:t>IEEE</a:t>
            </a:r>
            <a:r>
              <a:rPr lang="en-US" altLang="ja-JP" sz="1400" dirty="0" smtClean="0"/>
              <a:t>,</a:t>
            </a:r>
            <a:r>
              <a:rPr lang="ja-JP" altLang="en-US" sz="1400" dirty="0" smtClean="0"/>
              <a:t> </a:t>
            </a:r>
            <a:r>
              <a:rPr lang="en-US" altLang="ja-JP" sz="1400" dirty="0" smtClean="0"/>
              <a:t>Vol</a:t>
            </a:r>
            <a:r>
              <a:rPr lang="en-US" altLang="ja-JP" sz="1400" dirty="0"/>
              <a:t>. 86, No. 11, pp. </a:t>
            </a:r>
            <a:r>
              <a:rPr lang="en-US" altLang="ja-JP" sz="1400" dirty="0" smtClean="0"/>
              <a:t>2278-2324</a:t>
            </a:r>
            <a:r>
              <a:rPr lang="en-US" altLang="ja-JP" sz="1400" dirty="0"/>
              <a:t>, 1998</a:t>
            </a:r>
            <a:r>
              <a:rPr lang="en-US" altLang="ja-JP" sz="1400" dirty="0" smtClean="0"/>
              <a:t>.</a:t>
            </a:r>
            <a:endParaRPr lang="ja-JP" altLang="en-US" sz="1100" dirty="0"/>
          </a:p>
        </p:txBody>
      </p:sp>
      <p:sp>
        <p:nvSpPr>
          <p:cNvPr id="8" name="コンテンツ プレースホルダー 2"/>
          <p:cNvSpPr txBox="1">
            <a:spLocks/>
          </p:cNvSpPr>
          <p:nvPr/>
        </p:nvSpPr>
        <p:spPr bwMode="auto">
          <a:xfrm>
            <a:off x="656408" y="1320383"/>
            <a:ext cx="8193677" cy="39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6699FF"/>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99FF"/>
              </a:buClr>
              <a:buSzPct val="80000"/>
              <a:buFont typeface="Wingdings" panose="05000000000000000000" pitchFamily="2" charset="2"/>
              <a:buChar char="l"/>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99FF"/>
              </a:buClr>
              <a:buSzPct val="80000"/>
              <a:buFont typeface="Wingdings" panose="05000000000000000000" pitchFamily="2" charset="2"/>
              <a:buChar char="l"/>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28625" indent="-428625">
              <a:buClr>
                <a:schemeClr val="accent1"/>
              </a:buClr>
            </a:pPr>
            <a:r>
              <a:rPr lang="en-US" altLang="ja-JP" dirty="0"/>
              <a:t>Convolutional Neural Network (CNN)</a:t>
            </a:r>
            <a:endParaRPr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endParaRPr kumimoji="1" lang="ja-JP" altLang="en-US" dirty="0"/>
          </a:p>
        </p:txBody>
      </p:sp>
      <p:sp>
        <p:nvSpPr>
          <p:cNvPr id="3" name="コンテンツ プレースホルダー 2"/>
          <p:cNvSpPr>
            <a:spLocks noGrp="1"/>
          </p:cNvSpPr>
          <p:nvPr>
            <p:ph idx="1"/>
          </p:nvPr>
        </p:nvSpPr>
        <p:spPr>
          <a:xfrm>
            <a:off x="656409" y="1320383"/>
            <a:ext cx="2758440" cy="390071"/>
          </a:xfrm>
        </p:spPr>
        <p:txBody>
          <a:bodyPr>
            <a:noAutofit/>
          </a:bodyPr>
          <a:lstStyle/>
          <a:p>
            <a:pPr>
              <a:buFont typeface="Wingdings" pitchFamily="2" charset="2"/>
              <a:buChar char="l"/>
            </a:pPr>
            <a:r>
              <a:rPr lang="ja-JP" altLang="en-US" sz="3200" dirty="0"/>
              <a:t>畳み込み層</a:t>
            </a:r>
          </a:p>
        </p:txBody>
      </p:sp>
      <p:sp>
        <p:nvSpPr>
          <p:cNvPr id="4" name="スライド番号プレースホルダー 3"/>
          <p:cNvSpPr>
            <a:spLocks noGrp="1"/>
          </p:cNvSpPr>
          <p:nvPr>
            <p:ph type="sldNum" sz="quarter" idx="12"/>
          </p:nvPr>
        </p:nvSpPr>
        <p:spPr/>
        <p:txBody>
          <a:bodyPr/>
          <a:lstStyle/>
          <a:p>
            <a:fld id="{B86548BE-85BD-4627-BE59-5EDF398C143B}" type="slidenum">
              <a:rPr kumimoji="1" lang="ja-JP" altLang="en-US" smtClean="0"/>
              <a:t>9</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2745" t="15119" r="32745" b="11548"/>
          <a:stretch>
            <a:fillRect/>
          </a:stretch>
        </p:blipFill>
        <p:spPr>
          <a:xfrm>
            <a:off x="1363434" y="2945984"/>
            <a:ext cx="2721429" cy="2721429"/>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38795" t="21905" r="39244" b="14603"/>
          <a:stretch>
            <a:fillRect/>
          </a:stretch>
        </p:blipFill>
        <p:spPr>
          <a:xfrm>
            <a:off x="5693229" y="3665763"/>
            <a:ext cx="1545771" cy="1577318"/>
          </a:xfrm>
          <a:prstGeom prst="rect">
            <a:avLst/>
          </a:prstGeom>
        </p:spPr>
      </p:pic>
      <p:sp>
        <p:nvSpPr>
          <p:cNvPr id="7" name="テキスト ボックス 6"/>
          <p:cNvSpPr txBox="1"/>
          <p:nvPr/>
        </p:nvSpPr>
        <p:spPr>
          <a:xfrm>
            <a:off x="1907719" y="2484319"/>
            <a:ext cx="1415143" cy="461665"/>
          </a:xfrm>
          <a:prstGeom prst="rect">
            <a:avLst/>
          </a:prstGeom>
          <a:noFill/>
        </p:spPr>
        <p:txBody>
          <a:bodyPr wrap="square" rtlCol="0">
            <a:spAutoFit/>
          </a:bodyPr>
          <a:lstStyle/>
          <a:p>
            <a:r>
              <a:rPr lang="ja-JP" altLang="en-US" sz="2400" dirty="0"/>
              <a:t>入力画像</a:t>
            </a:r>
          </a:p>
        </p:txBody>
      </p:sp>
      <p:sp>
        <p:nvSpPr>
          <p:cNvPr id="8" name="テキスト ボックス 7"/>
          <p:cNvSpPr txBox="1"/>
          <p:nvPr/>
        </p:nvSpPr>
        <p:spPr>
          <a:xfrm>
            <a:off x="4985658" y="2484318"/>
            <a:ext cx="3162299" cy="461665"/>
          </a:xfrm>
          <a:prstGeom prst="rect">
            <a:avLst/>
          </a:prstGeom>
          <a:noFill/>
        </p:spPr>
        <p:txBody>
          <a:bodyPr wrap="square" rtlCol="0">
            <a:spAutoFit/>
          </a:bodyPr>
          <a:lstStyle/>
          <a:p>
            <a:r>
              <a:rPr lang="ja-JP" altLang="en-US" sz="2400" dirty="0"/>
              <a:t>カーネル </a:t>
            </a:r>
            <a:r>
              <a:rPr lang="en-US" altLang="ja-JP" sz="2400" dirty="0"/>
              <a:t>(</a:t>
            </a:r>
            <a:r>
              <a:rPr lang="ja-JP" altLang="en-US" sz="2400" dirty="0"/>
              <a:t>フィルタ</a:t>
            </a:r>
            <a:r>
              <a:rPr lang="en-US" altLang="ja-JP" sz="2400" dirty="0"/>
              <a:t>)</a:t>
            </a:r>
            <a:endParaRPr lang="ja-JP"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3771"/>
    </mc:Choice>
    <mc:Fallback xmlns="">
      <p:transition spd="slow" advTm="3771"/>
    </mc:Fallback>
  </mc:AlternateContent>
  <p:timing>
    <p:tnLst>
      <p:par>
        <p:cTn id="1" dur="indefinite" restart="never" nodeType="tmRoot"/>
      </p:par>
    </p:tnLst>
  </p:timing>
</p:sld>
</file>

<file path=ppt/theme/theme1.xml><?xml version="1.0" encoding="utf-8"?>
<a:theme xmlns:a="http://schemas.openxmlformats.org/drawingml/2006/main" name="2tone">
  <a:themeElements>
    <a:clrScheme name="">
      <a:dk1>
        <a:srgbClr val="000000"/>
      </a:dk1>
      <a:lt1>
        <a:srgbClr val="FFFFFF"/>
      </a:lt1>
      <a:dk2>
        <a:srgbClr val="000066"/>
      </a:dk2>
      <a:lt2>
        <a:srgbClr val="808080"/>
      </a:lt2>
      <a:accent1>
        <a:srgbClr val="6699FF"/>
      </a:accent1>
      <a:accent2>
        <a:srgbClr val="FF00FF"/>
      </a:accent2>
      <a:accent3>
        <a:srgbClr val="FFFFFF"/>
      </a:accent3>
      <a:accent4>
        <a:srgbClr val="000000"/>
      </a:accent4>
      <a:accent5>
        <a:srgbClr val="B8CAFF"/>
      </a:accent5>
      <a:accent6>
        <a:srgbClr val="E700E7"/>
      </a:accent6>
      <a:hlink>
        <a:srgbClr val="CC00FF"/>
      </a:hlink>
      <a:folHlink>
        <a:srgbClr val="9933FF"/>
      </a:folHlink>
    </a:clrScheme>
    <a:fontScheme name="Office テーマ">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2tone</Template>
  <TotalTime>561</TotalTime>
  <Words>1824</Words>
  <Application>Microsoft Office PowerPoint</Application>
  <PresentationFormat>画面に合わせる (4:3)</PresentationFormat>
  <Paragraphs>418</Paragraphs>
  <Slides>34</Slides>
  <Notes>23</Notes>
  <HiddenSlides>7</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游ゴシック</vt:lpstr>
      <vt:lpstr>Arial</vt:lpstr>
      <vt:lpstr>Verdana</vt:lpstr>
      <vt:lpstr>Wingdings</vt:lpstr>
      <vt:lpstr>2tone</vt:lpstr>
      <vt:lpstr>Visual Question Answeringのための画像認識手法の考察</vt:lpstr>
      <vt:lpstr>発表の流れ</vt:lpstr>
      <vt:lpstr>発表の流れ</vt:lpstr>
      <vt:lpstr>はじめに</vt:lpstr>
      <vt:lpstr>Visual Question Answering (VQA) </vt:lpstr>
      <vt:lpstr>PowerPoint プレゼンテーション</vt:lpstr>
      <vt:lpstr>発表の流れ</vt:lpstr>
      <vt:lpstr>要素技術</vt:lpstr>
      <vt:lpstr>CNN</vt:lpstr>
      <vt:lpstr>CNN</vt:lpstr>
      <vt:lpstr>CNN</vt:lpstr>
      <vt:lpstr>CNN</vt:lpstr>
      <vt:lpstr>CNN</vt:lpstr>
      <vt:lpstr>発表の流れ</vt:lpstr>
      <vt:lpstr>実験</vt:lpstr>
      <vt:lpstr>実験</vt:lpstr>
      <vt:lpstr>実験1</vt:lpstr>
      <vt:lpstr>実験1</vt:lpstr>
      <vt:lpstr>実験1</vt:lpstr>
      <vt:lpstr>実験2</vt:lpstr>
      <vt:lpstr>実験2</vt:lpstr>
      <vt:lpstr>実験2</vt:lpstr>
      <vt:lpstr>実験2</vt:lpstr>
      <vt:lpstr>実験2</vt:lpstr>
      <vt:lpstr>発表の流れ</vt:lpstr>
      <vt:lpstr>まとめと今後の課題</vt:lpstr>
      <vt:lpstr>まとめと今後の課題</vt:lpstr>
      <vt:lpstr>Visual Question Answering (VQA) </vt:lpstr>
      <vt:lpstr>モデル図</vt:lpstr>
      <vt:lpstr>VGG16</vt:lpstr>
      <vt:lpstr>実験1</vt:lpstr>
      <vt:lpstr>モデルの重みの数</vt:lpstr>
      <vt:lpstr>モデルの重みの数</vt:lpstr>
      <vt:lpstr>実験2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Question Answeringのための画像認識</dc:title>
  <dc:creator>Windows ユーザー</dc:creator>
  <cp:lastModifiedBy>Windows ユーザー</cp:lastModifiedBy>
  <cp:revision>352</cp:revision>
  <dcterms:created xsi:type="dcterms:W3CDTF">2019-01-06T11:25:00Z</dcterms:created>
  <dcterms:modified xsi:type="dcterms:W3CDTF">2019-01-22T01:11:28Z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1041-10.8.0.5423</vt:lpwstr>
  </property>
</Properties>
</file>