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2"/>
  </p:notesMasterIdLst>
  <p:sldIdLst>
    <p:sldId id="256" r:id="rId2"/>
    <p:sldId id="283" r:id="rId3"/>
    <p:sldId id="284" r:id="rId4"/>
    <p:sldId id="290" r:id="rId5"/>
    <p:sldId id="289" r:id="rId6"/>
    <p:sldId id="274" r:id="rId7"/>
    <p:sldId id="275" r:id="rId8"/>
    <p:sldId id="276" r:id="rId9"/>
    <p:sldId id="277" r:id="rId10"/>
    <p:sldId id="285" r:id="rId11"/>
    <p:sldId id="272" r:id="rId12"/>
    <p:sldId id="286" r:id="rId13"/>
    <p:sldId id="302" r:id="rId14"/>
    <p:sldId id="300" r:id="rId15"/>
    <p:sldId id="320" r:id="rId16"/>
    <p:sldId id="318" r:id="rId17"/>
    <p:sldId id="321" r:id="rId18"/>
    <p:sldId id="315" r:id="rId19"/>
    <p:sldId id="258" r:id="rId20"/>
    <p:sldId id="259" r:id="rId21"/>
    <p:sldId id="293" r:id="rId22"/>
    <p:sldId id="261" r:id="rId23"/>
    <p:sldId id="262" r:id="rId24"/>
    <p:sldId id="263" r:id="rId25"/>
    <p:sldId id="309" r:id="rId26"/>
    <p:sldId id="326" r:id="rId27"/>
    <p:sldId id="327" r:id="rId28"/>
    <p:sldId id="332" r:id="rId29"/>
    <p:sldId id="317" r:id="rId30"/>
    <p:sldId id="328" r:id="rId31"/>
    <p:sldId id="287" r:id="rId32"/>
    <p:sldId id="299" r:id="rId33"/>
    <p:sldId id="329" r:id="rId34"/>
    <p:sldId id="331" r:id="rId35"/>
    <p:sldId id="288" r:id="rId36"/>
    <p:sldId id="301" r:id="rId37"/>
    <p:sldId id="303" r:id="rId38"/>
    <p:sldId id="333" r:id="rId39"/>
    <p:sldId id="336" r:id="rId40"/>
    <p:sldId id="337" r:id="rId41"/>
    <p:sldId id="335" r:id="rId42"/>
    <p:sldId id="314" r:id="rId43"/>
    <p:sldId id="316" r:id="rId44"/>
    <p:sldId id="292" r:id="rId45"/>
    <p:sldId id="279" r:id="rId46"/>
    <p:sldId id="304" r:id="rId47"/>
    <p:sldId id="313" r:id="rId48"/>
    <p:sldId id="305" r:id="rId49"/>
    <p:sldId id="307" r:id="rId50"/>
    <p:sldId id="312"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oyaKaneda" initials="R" lastIdx="2" clrIdx="0">
    <p:extLst>
      <p:ext uri="{19B8F6BF-5375-455C-9EA6-DF929625EA0E}">
        <p15:presenceInfo xmlns:p15="http://schemas.microsoft.com/office/powerpoint/2012/main" userId="RyoyaKane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2" autoAdjust="0"/>
    <p:restoredTop sz="68296" autoAdjust="0"/>
  </p:normalViewPr>
  <p:slideViewPr>
    <p:cSldViewPr snapToGrid="0">
      <p:cViewPr varScale="1">
        <p:scale>
          <a:sx n="73" d="100"/>
          <a:sy n="73" d="100"/>
        </p:scale>
        <p:origin x="1200" y="60"/>
      </p:cViewPr>
      <p:guideLst/>
    </p:cSldViewPr>
  </p:slideViewPr>
  <p:outlineViewPr>
    <p:cViewPr>
      <p:scale>
        <a:sx n="33" d="100"/>
        <a:sy n="33" d="100"/>
      </p:scale>
      <p:origin x="0" y="-2790"/>
    </p:cViewPr>
  </p:outlineViewPr>
  <p:notesTextViewPr>
    <p:cViewPr>
      <p:scale>
        <a:sx n="1" d="1"/>
        <a:sy n="1" d="1"/>
      </p:scale>
      <p:origin x="0" y="0"/>
    </p:cViewPr>
  </p:notesTextViewPr>
  <p:sorterViewPr>
    <p:cViewPr>
      <p:scale>
        <a:sx n="100" d="100"/>
        <a:sy n="100" d="100"/>
      </p:scale>
      <p:origin x="0" y="-930"/>
    </p:cViewPr>
  </p:sorter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3E5D7-D290-4DFA-8605-CD919774DAFF}" type="datetimeFigureOut">
              <a:rPr kumimoji="1" lang="ja-JP" altLang="en-US" smtClean="0"/>
              <a:t>2020/1/28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FB266-4620-41AF-894D-ADDED0C78D17}" type="slidenum">
              <a:rPr kumimoji="1" lang="ja-JP" altLang="en-US" smtClean="0"/>
              <a:t>‹#›</a:t>
            </a:fld>
            <a:endParaRPr kumimoji="1" lang="ja-JP" altLang="en-US"/>
          </a:p>
        </p:txBody>
      </p:sp>
    </p:spTree>
    <p:extLst>
      <p:ext uri="{BB962C8B-B14F-4D97-AF65-F5344CB8AC3E}">
        <p14:creationId xmlns:p14="http://schemas.microsoft.com/office/powerpoint/2010/main" val="3026221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ja-JP" altLang="en-US" sz="1200" dirty="0"/>
              <a:t>深層学習による文章の分散表現を用いた落語の会話の一貫性推定</a:t>
            </a:r>
            <a:r>
              <a:rPr lang="ja-JP" altLang="en-US" dirty="0"/>
              <a:t>」と題しまして，ソフトウェアシステム研究グループの金田が発表いたします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a:t>
            </a:fld>
            <a:endParaRPr kumimoji="1" lang="ja-JP" altLang="en-US"/>
          </a:p>
        </p:txBody>
      </p:sp>
    </p:spTree>
    <p:extLst>
      <p:ext uri="{BB962C8B-B14F-4D97-AF65-F5344CB8AC3E}">
        <p14:creationId xmlns:p14="http://schemas.microsoft.com/office/powerpoint/2010/main" val="92503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a:t>続いてデータセットです．</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10</a:t>
            </a:fld>
            <a:endParaRPr kumimoji="1" lang="ja-JP" altLang="en-US"/>
          </a:p>
        </p:txBody>
      </p:sp>
    </p:spTree>
    <p:extLst>
      <p:ext uri="{BB962C8B-B14F-4D97-AF65-F5344CB8AC3E}">
        <p14:creationId xmlns:p14="http://schemas.microsoft.com/office/powerpoint/2010/main" val="133844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a:t>今回，データセットとして，青空文庫というサイトのさんゆうてい えんちょうとすずきこうぞうの作品を使用しました．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11</a:t>
            </a:fld>
            <a:endParaRPr kumimoji="1" lang="ja-JP" altLang="en-US"/>
          </a:p>
        </p:txBody>
      </p:sp>
    </p:spTree>
    <p:extLst>
      <p:ext uri="{BB962C8B-B14F-4D97-AF65-F5344CB8AC3E}">
        <p14:creationId xmlns:p14="http://schemas.microsoft.com/office/powerpoint/2010/main" val="3110375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続いて実験のほうに移ります．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12</a:t>
            </a:fld>
            <a:endParaRPr kumimoji="1" lang="ja-JP" altLang="en-US"/>
          </a:p>
        </p:txBody>
      </p:sp>
    </p:spTree>
    <p:extLst>
      <p:ext uri="{BB962C8B-B14F-4D97-AF65-F5344CB8AC3E}">
        <p14:creationId xmlns:p14="http://schemas.microsoft.com/office/powerpoint/2010/main" val="29360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実験の目的は，落語の会話の一貫性を推定することです．実験方法としては</a:t>
            </a:r>
            <a:r>
              <a:rPr lang="ja-JP" altLang="en-US" dirty="0"/>
              <a:t>，一貫性のある文章とそうでない文章を学習し，テストデータの会話に対してその有無を推定させました．</a:t>
            </a:r>
            <a:endParaRPr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13</a:t>
            </a:fld>
            <a:endParaRPr kumimoji="1" lang="ja-JP" altLang="en-US"/>
          </a:p>
        </p:txBody>
      </p:sp>
    </p:spTree>
    <p:extLst>
      <p:ext uri="{BB962C8B-B14F-4D97-AF65-F5344CB8AC3E}">
        <p14:creationId xmlns:p14="http://schemas.microsoft.com/office/powerpoint/2010/main" val="70424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まず，上のようなデータセットの文章を</a:t>
            </a:r>
            <a:r>
              <a:rPr lang="en-US" altLang="ja-JP" dirty="0"/>
              <a:t>Doc2Vec</a:t>
            </a:r>
            <a:r>
              <a:rPr lang="ja-JP" altLang="en-US" dirty="0"/>
              <a:t>に扱えるように下のような形にしました．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14</a:t>
            </a:fld>
            <a:endParaRPr kumimoji="1" lang="ja-JP" altLang="en-US"/>
          </a:p>
        </p:txBody>
      </p:sp>
    </p:spTree>
    <p:extLst>
      <p:ext uri="{BB962C8B-B14F-4D97-AF65-F5344CB8AC3E}">
        <p14:creationId xmlns:p14="http://schemas.microsoft.com/office/powerpoint/2010/main" val="2020596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続いて，作品を訓練作品とテスト作品に分け，訓練作品の文章を用いて学習しました．</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15</a:t>
            </a:fld>
            <a:endParaRPr kumimoji="1" lang="ja-JP" altLang="en-US"/>
          </a:p>
        </p:txBody>
      </p:sp>
    </p:spTree>
    <p:extLst>
      <p:ext uri="{BB962C8B-B14F-4D97-AF65-F5344CB8AC3E}">
        <p14:creationId xmlns:p14="http://schemas.microsoft.com/office/powerpoint/2010/main" val="132545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得られた</a:t>
            </a:r>
            <a:r>
              <a:rPr kumimoji="1" lang="en-US" altLang="ja-JP" dirty="0"/>
              <a:t>D2V</a:t>
            </a:r>
            <a:r>
              <a:rPr kumimoji="1" lang="ja-JP" altLang="en-US" dirty="0"/>
              <a:t>のモデルを使い，</a:t>
            </a:r>
            <a:r>
              <a:rPr lang="en-US" altLang="ja-JP" dirty="0"/>
              <a:t>1</a:t>
            </a:r>
            <a:r>
              <a:rPr lang="ja-JP" altLang="en-US" dirty="0"/>
              <a:t>文</a:t>
            </a:r>
            <a:r>
              <a:rPr lang="en-US" altLang="ja-JP" dirty="0"/>
              <a:t>1</a:t>
            </a:r>
            <a:r>
              <a:rPr lang="ja-JP" altLang="en-US" dirty="0"/>
              <a:t>文</a:t>
            </a:r>
            <a:r>
              <a:rPr kumimoji="1" lang="ja-JP" altLang="en-US" dirty="0"/>
              <a:t>をそれぞれベクトル化しました．</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16</a:t>
            </a:fld>
            <a:endParaRPr kumimoji="1" lang="ja-JP" altLang="en-US"/>
          </a:p>
        </p:txBody>
      </p:sp>
    </p:spTree>
    <p:extLst>
      <p:ext uri="{BB962C8B-B14F-4D97-AF65-F5344CB8AC3E}">
        <p14:creationId xmlns:p14="http://schemas.microsoft.com/office/powerpoint/2010/main" val="23828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Doc2Vec</a:t>
            </a:r>
            <a:r>
              <a:rPr kumimoji="1" lang="ja-JP" altLang="en-US" dirty="0"/>
              <a:t>のパラメータはそれぞれこのようになっています．左にパラメータ，右にその値が乗っております．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17</a:t>
            </a:fld>
            <a:endParaRPr kumimoji="1" lang="ja-JP" altLang="en-US"/>
          </a:p>
        </p:txBody>
      </p:sp>
    </p:spTree>
    <p:extLst>
      <p:ext uri="{BB962C8B-B14F-4D97-AF65-F5344CB8AC3E}">
        <p14:creationId xmlns:p14="http://schemas.microsoft.com/office/powerpoint/2010/main" val="193467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次に，連続した</a:t>
            </a:r>
            <a:r>
              <a:rPr kumimoji="1" lang="en-US" altLang="ja-JP" dirty="0"/>
              <a:t>5</a:t>
            </a:r>
            <a:r>
              <a:rPr kumimoji="1" lang="ja-JP" altLang="en-US" dirty="0"/>
              <a:t>文の会話文を作品の中から取り出し，それらの集合を正順群としました．そして，それと同数の正順でない</a:t>
            </a:r>
            <a:r>
              <a:rPr kumimoji="1" lang="en-US" altLang="ja-JP" dirty="0"/>
              <a:t>5</a:t>
            </a:r>
            <a:r>
              <a:rPr kumimoji="1" lang="ja-JP" altLang="en-US" dirty="0"/>
              <a:t>文の会話の群を以下の</a:t>
            </a:r>
            <a:r>
              <a:rPr kumimoji="1" lang="en-US" altLang="ja-JP" dirty="0"/>
              <a:t>4</a:t>
            </a:r>
            <a:r>
              <a:rPr kumimoji="1" lang="ja-JP" altLang="en-US" dirty="0"/>
              <a:t>つ作りました．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18</a:t>
            </a:fld>
            <a:endParaRPr kumimoji="1" lang="ja-JP" altLang="en-US"/>
          </a:p>
        </p:txBody>
      </p:sp>
    </p:spTree>
    <p:extLst>
      <p:ext uri="{BB962C8B-B14F-4D97-AF65-F5344CB8AC3E}">
        <p14:creationId xmlns:p14="http://schemas.microsoft.com/office/powerpoint/2010/main" val="1495732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この例文でそれぞれの群を説明すると，</a:t>
            </a:r>
            <a:endParaRPr kumimoji="1"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19</a:t>
            </a:fld>
            <a:endParaRPr kumimoji="1" lang="ja-JP" altLang="en-US"/>
          </a:p>
        </p:txBody>
      </p:sp>
    </p:spTree>
    <p:extLst>
      <p:ext uri="{BB962C8B-B14F-4D97-AF65-F5344CB8AC3E}">
        <p14:creationId xmlns:p14="http://schemas.microsoft.com/office/powerpoint/2010/main" val="249038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発表の流れはこのようになっています．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a:t>
            </a:fld>
            <a:endParaRPr kumimoji="1" lang="ja-JP" altLang="en-US"/>
          </a:p>
        </p:txBody>
      </p:sp>
    </p:spTree>
    <p:extLst>
      <p:ext uri="{BB962C8B-B14F-4D97-AF65-F5344CB8AC3E}">
        <p14:creationId xmlns:p14="http://schemas.microsoft.com/office/powerpoint/2010/main" val="2192712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このような文が正順</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20</a:t>
            </a:fld>
            <a:endParaRPr kumimoji="1" lang="ja-JP" altLang="en-US"/>
          </a:p>
        </p:txBody>
      </p:sp>
    </p:spTree>
    <p:extLst>
      <p:ext uri="{BB962C8B-B14F-4D97-AF65-F5344CB8AC3E}">
        <p14:creationId xmlns:p14="http://schemas.microsoft.com/office/powerpoint/2010/main" val="1277065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このような文が</a:t>
            </a:r>
            <a:r>
              <a:rPr kumimoji="1" lang="en-US" altLang="ja-JP" dirty="0"/>
              <a:t>random</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21</a:t>
            </a:fld>
            <a:endParaRPr kumimoji="1" lang="ja-JP" altLang="en-US"/>
          </a:p>
        </p:txBody>
      </p:sp>
    </p:spTree>
    <p:extLst>
      <p:ext uri="{BB962C8B-B14F-4D97-AF65-F5344CB8AC3E}">
        <p14:creationId xmlns:p14="http://schemas.microsoft.com/office/powerpoint/2010/main" val="368950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このような文が</a:t>
            </a:r>
            <a:r>
              <a:rPr lang="en-US" altLang="ja-JP" dirty="0" err="1"/>
              <a:t>shuffule</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22</a:t>
            </a:fld>
            <a:endParaRPr kumimoji="1" lang="ja-JP" altLang="en-US"/>
          </a:p>
        </p:txBody>
      </p:sp>
    </p:spTree>
    <p:extLst>
      <p:ext uri="{BB962C8B-B14F-4D97-AF65-F5344CB8AC3E}">
        <p14:creationId xmlns:p14="http://schemas.microsoft.com/office/powerpoint/2010/main" val="3634143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このような文が</a:t>
            </a:r>
            <a:r>
              <a:rPr kumimoji="1" lang="en-US" altLang="ja-JP" dirty="0"/>
              <a:t>replace</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23</a:t>
            </a:fld>
            <a:endParaRPr kumimoji="1" lang="ja-JP" altLang="en-US"/>
          </a:p>
        </p:txBody>
      </p:sp>
    </p:spTree>
    <p:extLst>
      <p:ext uri="{BB962C8B-B14F-4D97-AF65-F5344CB8AC3E}">
        <p14:creationId xmlns:p14="http://schemas.microsoft.com/office/powerpoint/2010/main" val="1226841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このような文が</a:t>
            </a:r>
            <a:r>
              <a:rPr kumimoji="1" lang="en-US" altLang="ja-JP" dirty="0"/>
              <a:t>replace</a:t>
            </a:r>
            <a:r>
              <a:rPr kumimoji="1" lang="ja-JP" altLang="en-US" dirty="0"/>
              <a:t>となっております．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24</a:t>
            </a:fld>
            <a:endParaRPr kumimoji="1" lang="ja-JP" altLang="en-US"/>
          </a:p>
        </p:txBody>
      </p:sp>
    </p:spTree>
    <p:extLst>
      <p:ext uri="{BB962C8B-B14F-4D97-AF65-F5344CB8AC3E}">
        <p14:creationId xmlns:p14="http://schemas.microsoft.com/office/powerpoint/2010/main" val="2708766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a:t>
            </a:r>
            <a:r>
              <a:rPr kumimoji="1" lang="ja-JP" altLang="en-US"/>
              <a:t>文の会話文を</a:t>
            </a:r>
            <a:r>
              <a:rPr kumimoji="1" lang="ja-JP" altLang="en-US" dirty="0"/>
              <a:t>それぞれベクトル化すると，</a:t>
            </a:r>
            <a:r>
              <a:rPr kumimoji="1" lang="en-US" altLang="ja-JP" dirty="0"/>
              <a:t>20</a:t>
            </a:r>
            <a:r>
              <a:rPr kumimoji="1" lang="ja-JP" altLang="en-US" dirty="0"/>
              <a:t>次元のベクトルが</a:t>
            </a:r>
            <a:r>
              <a:rPr kumimoji="1" lang="en-US" altLang="ja-JP" dirty="0"/>
              <a:t>5</a:t>
            </a:r>
            <a:r>
              <a:rPr kumimoji="1" lang="ja-JP" altLang="en-US" dirty="0"/>
              <a:t>つ得られます．そして，これらの文をつなげることで，</a:t>
            </a:r>
            <a:r>
              <a:rPr kumimoji="1" lang="en-US" altLang="ja-JP" dirty="0"/>
              <a:t>100</a:t>
            </a:r>
            <a:r>
              <a:rPr kumimoji="1" lang="ja-JP" altLang="en-US" dirty="0"/>
              <a:t>次元のベクトルとします．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25</a:t>
            </a:fld>
            <a:endParaRPr kumimoji="1" lang="ja-JP" altLang="en-US"/>
          </a:p>
        </p:txBody>
      </p:sp>
    </p:spTree>
    <p:extLst>
      <p:ext uri="{BB962C8B-B14F-4D97-AF65-F5344CB8AC3E}">
        <p14:creationId xmlns:p14="http://schemas.microsoft.com/office/powerpoint/2010/main" val="3350985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そして正順群とそうでないもう一つの群を合わせ，その中の</a:t>
            </a:r>
            <a:r>
              <a:rPr kumimoji="1" lang="en-US" altLang="ja-JP" dirty="0"/>
              <a:t>5</a:t>
            </a:r>
            <a:r>
              <a:rPr kumimoji="1" lang="ja-JP" altLang="en-US" dirty="0"/>
              <a:t>文に対しさきほどのように</a:t>
            </a:r>
            <a:r>
              <a:rPr kumimoji="1" lang="en-US" altLang="ja-JP" dirty="0"/>
              <a:t>100</a:t>
            </a:r>
            <a:r>
              <a:rPr kumimoji="1" lang="ja-JP" altLang="en-US" dirty="0"/>
              <a:t>次元ベクトルとし，それを入力として正順かあるいはそうでないもう一方の群かを</a:t>
            </a:r>
            <a:r>
              <a:rPr kumimoji="1" lang="en-US" altLang="ja-JP" dirty="0"/>
              <a:t>MLP</a:t>
            </a:r>
            <a:r>
              <a:rPr kumimoji="1" lang="ja-JP" altLang="en-US" dirty="0"/>
              <a:t>によって識別しました．これを先ほど作った</a:t>
            </a:r>
            <a:r>
              <a:rPr kumimoji="1" lang="en-US" altLang="ja-JP" dirty="0"/>
              <a:t>4</a:t>
            </a:r>
            <a:r>
              <a:rPr kumimoji="1" lang="ja-JP" altLang="en-US" dirty="0"/>
              <a:t>パターンでそれぞれ実験しました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26</a:t>
            </a:fld>
            <a:endParaRPr kumimoji="1" lang="ja-JP" altLang="en-US"/>
          </a:p>
        </p:txBody>
      </p:sp>
    </p:spTree>
    <p:extLst>
      <p:ext uri="{BB962C8B-B14F-4D97-AF65-F5344CB8AC3E}">
        <p14:creationId xmlns:p14="http://schemas.microsoft.com/office/powerpoint/2010/main" val="941582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MLP</a:t>
            </a:r>
            <a:r>
              <a:rPr kumimoji="1" lang="ja-JP" altLang="en-US" dirty="0"/>
              <a:t>のパラメータはこのようになっています．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27</a:t>
            </a:fld>
            <a:endParaRPr kumimoji="1" lang="ja-JP" altLang="en-US"/>
          </a:p>
        </p:txBody>
      </p:sp>
    </p:spTree>
    <p:extLst>
      <p:ext uri="{BB962C8B-B14F-4D97-AF65-F5344CB8AC3E}">
        <p14:creationId xmlns:p14="http://schemas.microsoft.com/office/powerpoint/2010/main" val="1955530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訓練データとテストデータのそれぞれの数は次のようになっています．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28</a:t>
            </a:fld>
            <a:endParaRPr kumimoji="1" lang="ja-JP" altLang="en-US"/>
          </a:p>
        </p:txBody>
      </p:sp>
    </p:spTree>
    <p:extLst>
      <p:ext uri="{BB962C8B-B14F-4D97-AF65-F5344CB8AC3E}">
        <p14:creationId xmlns:p14="http://schemas.microsoft.com/office/powerpoint/2010/main" val="1787922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学習したそれぞれの</a:t>
            </a:r>
            <a:r>
              <a:rPr lang="en-US" altLang="ja-JP" dirty="0"/>
              <a:t>MLP</a:t>
            </a:r>
            <a:r>
              <a:rPr lang="ja-JP" altLang="en-US" dirty="0"/>
              <a:t>はテスト作品によって識別しました．テストデータも同様にテスト作品の中の正順かもう一方かの</a:t>
            </a:r>
            <a:r>
              <a:rPr lang="en-US" altLang="ja-JP" dirty="0"/>
              <a:t>5</a:t>
            </a:r>
            <a:r>
              <a:rPr lang="ja-JP" altLang="en-US" dirty="0"/>
              <a:t>文の会話文がありそれがどちらの群に属するかを推定しました．そして，その精度について正解率，適合率．再現率，</a:t>
            </a:r>
            <a:r>
              <a:rPr lang="en-US" altLang="ja-JP" dirty="0"/>
              <a:t>F</a:t>
            </a:r>
            <a:r>
              <a:rPr lang="ja-JP" altLang="en-US" dirty="0"/>
              <a:t>値で評価しました．また，文章を見ることで推定がうまくいく場合とそうでない場合に対して考察しました．</a:t>
            </a:r>
            <a:endParaRPr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29</a:t>
            </a:fld>
            <a:endParaRPr kumimoji="1" lang="ja-JP" altLang="en-US"/>
          </a:p>
        </p:txBody>
      </p:sp>
    </p:spTree>
    <p:extLst>
      <p:ext uri="{BB962C8B-B14F-4D97-AF65-F5344CB8AC3E}">
        <p14:creationId xmlns:p14="http://schemas.microsoft.com/office/powerpoint/2010/main" val="62204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まず，初めに</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a:t>
            </a:fld>
            <a:endParaRPr kumimoji="1" lang="ja-JP" altLang="en-US"/>
          </a:p>
        </p:txBody>
      </p:sp>
    </p:spTree>
    <p:extLst>
      <p:ext uri="{BB962C8B-B14F-4D97-AF65-F5344CB8AC3E}">
        <p14:creationId xmlns:p14="http://schemas.microsoft.com/office/powerpoint/2010/main" val="1748109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また，すべての結果に対して，</a:t>
            </a:r>
            <a:r>
              <a:rPr kumimoji="1" lang="en-US" altLang="ja-JP" dirty="0"/>
              <a:t>5</a:t>
            </a:r>
            <a:r>
              <a:rPr kumimoji="1" lang="ja-JP" altLang="en-US" dirty="0"/>
              <a:t>文をその進行度ごとに分けそれぞれの進行度ごとの正解率をまとめた．</a:t>
            </a:r>
          </a:p>
          <a:p>
            <a:r>
              <a:rPr kumimoji="1" lang="ja-JP" altLang="en-US" dirty="0"/>
              <a:t>同様に，</a:t>
            </a:r>
            <a:r>
              <a:rPr kumimoji="1" lang="en-US" altLang="ja-JP" dirty="0"/>
              <a:t>5</a:t>
            </a:r>
            <a:r>
              <a:rPr kumimoji="1" lang="ja-JP" altLang="en-US" dirty="0"/>
              <a:t>文の中の未知語の数によっても分け，それぞれの階級での正解率をまとめた．</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30</a:t>
            </a:fld>
            <a:endParaRPr kumimoji="1" lang="ja-JP" altLang="en-US"/>
          </a:p>
        </p:txBody>
      </p:sp>
    </p:spTree>
    <p:extLst>
      <p:ext uri="{BB962C8B-B14F-4D97-AF65-F5344CB8AC3E}">
        <p14:creationId xmlns:p14="http://schemas.microsoft.com/office/powerpoint/2010/main" val="2077627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次に実験の結果と考察に移ります．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31</a:t>
            </a:fld>
            <a:endParaRPr kumimoji="1" lang="ja-JP" altLang="en-US"/>
          </a:p>
        </p:txBody>
      </p:sp>
    </p:spTree>
    <p:extLst>
      <p:ext uri="{BB962C8B-B14F-4D97-AF65-F5344CB8AC3E}">
        <p14:creationId xmlns:p14="http://schemas.microsoft.com/office/powerpoint/2010/main" val="2480637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それぞれの識別を</a:t>
            </a:r>
            <a:r>
              <a:rPr kumimoji="1" lang="en-US" altLang="ja-JP" dirty="0"/>
              <a:t>10</a:t>
            </a:r>
            <a:r>
              <a:rPr kumimoji="1" lang="ja-JP" altLang="en-US" dirty="0"/>
              <a:t>回ずつ行い，その精度を平均した結果はこのようになりました．ベースラインは，いずれもすべての</a:t>
            </a:r>
            <a:r>
              <a:rPr kumimoji="1" lang="en-US" altLang="ja-JP" dirty="0"/>
              <a:t>5</a:t>
            </a:r>
            <a:r>
              <a:rPr kumimoji="1" lang="ja-JP" altLang="en-US" dirty="0"/>
              <a:t>文を正順と識別したときの値となります．</a:t>
            </a:r>
            <a:r>
              <a:rPr kumimoji="1" lang="en-US" altLang="ja-JP" dirty="0"/>
              <a:t>Random</a:t>
            </a:r>
            <a:r>
              <a:rPr kumimoji="1" lang="ja-JP" altLang="en-US" dirty="0"/>
              <a:t>では高い正解率が得られましたが，そのほかの正解率はベースラインに近い値となりました．</a:t>
            </a:r>
            <a:endParaRPr kumimoji="1" lang="en-US" altLang="ja-JP" dirty="0"/>
          </a:p>
          <a:p>
            <a:r>
              <a:rPr kumimoji="1" lang="ja-JP" altLang="en-US" dirty="0"/>
              <a:t>また，</a:t>
            </a:r>
            <a:r>
              <a:rPr kumimoji="1" lang="en-US" altLang="ja-JP" dirty="0"/>
              <a:t>F</a:t>
            </a:r>
            <a:r>
              <a:rPr kumimoji="1" lang="ja-JP" altLang="en-US" dirty="0"/>
              <a:t>値はどれもベースラインを上回りませんでした．</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32</a:t>
            </a:fld>
            <a:endParaRPr kumimoji="1" lang="ja-JP" altLang="en-US"/>
          </a:p>
        </p:txBody>
      </p:sp>
    </p:spTree>
    <p:extLst>
      <p:ext uri="{BB962C8B-B14F-4D97-AF65-F5344CB8AC3E}">
        <p14:creationId xmlns:p14="http://schemas.microsoft.com/office/powerpoint/2010/main" val="1382652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物語の進行度によって分類すると，このような</a:t>
            </a:r>
            <a:r>
              <a:rPr lang="ja-JP" altLang="en-US" dirty="0"/>
              <a:t>グラフ</a:t>
            </a:r>
            <a:r>
              <a:rPr kumimoji="1" lang="ja-JP" altLang="en-US" dirty="0"/>
              <a:t>になりました．横軸は物語の進行度，縦軸は正解率となっております．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33</a:t>
            </a:fld>
            <a:endParaRPr kumimoji="1" lang="ja-JP" altLang="en-US"/>
          </a:p>
        </p:txBody>
      </p:sp>
    </p:spTree>
    <p:extLst>
      <p:ext uri="{BB962C8B-B14F-4D97-AF65-F5344CB8AC3E}">
        <p14:creationId xmlns:p14="http://schemas.microsoft.com/office/powerpoint/2010/main" val="429476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このグラフを見ると，進行度が</a:t>
            </a:r>
            <a:r>
              <a:rPr kumimoji="1" lang="en-US" altLang="ja-JP" dirty="0"/>
              <a:t>0.3</a:t>
            </a:r>
            <a:r>
              <a:rPr kumimoji="1" lang="ja-JP" altLang="en-US" dirty="0"/>
              <a:t>から</a:t>
            </a:r>
            <a:r>
              <a:rPr kumimoji="1" lang="en-US" altLang="ja-JP" dirty="0"/>
              <a:t>0.5</a:t>
            </a:r>
            <a:r>
              <a:rPr kumimoji="1" lang="ja-JP" altLang="en-US" dirty="0"/>
              <a:t>にあたる部分で正解率が高くなっていることが分かります．これは， この部分が物語の起承転結の承の部分にあたり，承の部分は話があまり飛躍しないため，一貫性が分かりやすくなったことが原因だと考えられます．</a:t>
            </a:r>
            <a:endParaRPr kumimoji="1" lang="en-US" altLang="ja-JP" dirty="0"/>
          </a:p>
          <a:p>
            <a:r>
              <a:rPr kumimoji="1" lang="ja-JP" altLang="en-US" dirty="0"/>
              <a:t>また，終了の直前に一度上がり，また下がっているのですが，これは，オチの前に話のながれが分かりにくくなると，オチの面白さが少なくなってしまうために，オチの前には話の流れがいったんわかりやすくなり，そこでオチがきて，</a:t>
            </a:r>
            <a:r>
              <a:rPr kumimoji="1" lang="ja-JP" altLang="en-US"/>
              <a:t>一貫性の崩れた文章</a:t>
            </a:r>
            <a:r>
              <a:rPr kumimoji="1" lang="ja-JP" altLang="en-US" dirty="0"/>
              <a:t>になったことが原因だと考えられます．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34</a:t>
            </a:fld>
            <a:endParaRPr kumimoji="1" lang="ja-JP" altLang="en-US"/>
          </a:p>
        </p:txBody>
      </p:sp>
    </p:spTree>
    <p:extLst>
      <p:ext uri="{BB962C8B-B14F-4D97-AF65-F5344CB8AC3E}">
        <p14:creationId xmlns:p14="http://schemas.microsoft.com/office/powerpoint/2010/main" val="1523793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まとめと今後の課題に移ります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35</a:t>
            </a:fld>
            <a:endParaRPr kumimoji="1" lang="ja-JP" altLang="en-US"/>
          </a:p>
        </p:txBody>
      </p:sp>
    </p:spTree>
    <p:extLst>
      <p:ext uri="{BB962C8B-B14F-4D97-AF65-F5344CB8AC3E}">
        <p14:creationId xmlns:p14="http://schemas.microsoft.com/office/powerpoint/2010/main" val="1202166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a:t>
            </a:r>
            <a:r>
              <a:rPr lang="ja-JP" altLang="en-US" dirty="0"/>
              <a:t>実験では，落語の会話の一貫を推定しました．</a:t>
            </a:r>
            <a:endParaRPr lang="en-US" altLang="ja-JP" dirty="0"/>
          </a:p>
          <a:p>
            <a:r>
              <a:rPr kumimoji="1" lang="ja-JP" altLang="en-US" dirty="0"/>
              <a:t>結果は全体としてはいい結果は得られませんでした．</a:t>
            </a:r>
            <a:endParaRPr kumimoji="1" lang="en-US" altLang="ja-JP" dirty="0"/>
          </a:p>
          <a:p>
            <a:r>
              <a:rPr kumimoji="1" lang="ja-JP" altLang="en-US" dirty="0"/>
              <a:t>物語の進行度から見ると，起承転結の承にあたる部分，およびオチの直前は一貫性があることが分かりやすくなることがみられました</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36</a:t>
            </a:fld>
            <a:endParaRPr kumimoji="1" lang="ja-JP" altLang="en-US"/>
          </a:p>
        </p:txBody>
      </p:sp>
    </p:spTree>
    <p:extLst>
      <p:ext uri="{BB962C8B-B14F-4D97-AF65-F5344CB8AC3E}">
        <p14:creationId xmlns:p14="http://schemas.microsoft.com/office/powerpoint/2010/main" val="3740730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今後の課題としては，</a:t>
            </a:r>
            <a:r>
              <a:rPr kumimoji="1" lang="en-US" altLang="ja-JP" dirty="0" err="1"/>
              <a:t>Optuna</a:t>
            </a:r>
            <a:r>
              <a:rPr kumimoji="1" lang="ja-JP" altLang="en-US" dirty="0"/>
              <a:t>等を用いたパラメータの調整があげられます</a:t>
            </a:r>
            <a:r>
              <a:rPr lang="ja-JP" altLang="en-US" dirty="0"/>
              <a:t>．</a:t>
            </a:r>
            <a:endParaRPr lang="en-US" altLang="ja-JP" dirty="0"/>
          </a:p>
          <a:p>
            <a:r>
              <a:rPr kumimoji="1" lang="ja-JP" altLang="en-US" dirty="0"/>
              <a:t>また，</a:t>
            </a:r>
            <a:r>
              <a:rPr kumimoji="1" lang="en-US" altLang="ja-JP" dirty="0"/>
              <a:t>Doc2Vec</a:t>
            </a:r>
            <a:r>
              <a:rPr kumimoji="1" lang="ja-JP" altLang="en-US" dirty="0"/>
              <a:t>の学習で大規模コーパスを用いること，およびほかの種類の文章との比較があげられます．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37</a:t>
            </a:fld>
            <a:endParaRPr kumimoji="1" lang="ja-JP" altLang="en-US"/>
          </a:p>
        </p:txBody>
      </p:sp>
    </p:spTree>
    <p:extLst>
      <p:ext uri="{BB962C8B-B14F-4D97-AF65-F5344CB8AC3E}">
        <p14:creationId xmlns:p14="http://schemas.microsoft.com/office/powerpoint/2010/main" val="1589774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41</a:t>
            </a:fld>
            <a:endParaRPr kumimoji="1" lang="ja-JP" altLang="en-US"/>
          </a:p>
        </p:txBody>
      </p:sp>
    </p:spTree>
    <p:extLst>
      <p:ext uri="{BB962C8B-B14F-4D97-AF65-F5344CB8AC3E}">
        <p14:creationId xmlns:p14="http://schemas.microsoft.com/office/powerpoint/2010/main" val="719854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一方で、エンターテイメントにおける会話は事務的でなく、　話の流れも読みにくいため、　理解生成難しいと考えられます。</a:t>
            </a:r>
            <a:endParaRPr kumimoji="1" lang="en-US" altLang="ja-JP" dirty="0"/>
          </a:p>
          <a:p>
            <a:r>
              <a:rPr kumimoji="1" lang="ja-JP" altLang="en-US" dirty="0"/>
              <a:t>以上の点を背景として、本実験では落語に着目しました。</a:t>
            </a:r>
            <a:endParaRPr kumimoji="1" lang="en-US" altLang="ja-JP" dirty="0"/>
          </a:p>
          <a:p>
            <a:r>
              <a:rPr kumimoji="1" lang="ja-JP" altLang="en-US" dirty="0"/>
              <a:t>落語はエンタメ性があることはもちろん、　独特な言い回しも多くあるため、</a:t>
            </a:r>
            <a:endParaRPr kumimoji="1" lang="en-US" altLang="ja-JP" dirty="0"/>
          </a:p>
          <a:p>
            <a:r>
              <a:rPr kumimoji="1" lang="ja-JP" altLang="en-US" dirty="0"/>
              <a:t>機械学習による理解が困難なもののひとつに挙げられます。</a:t>
            </a:r>
            <a:endParaRPr kumimoji="1" lang="en-US" altLang="ja-JP" dirty="0"/>
          </a:p>
          <a:p>
            <a:r>
              <a:rPr kumimoji="1" lang="ja-JP" altLang="en-US" dirty="0"/>
              <a:t>そこで、　今回の実験では、　機械学習による理解の前段階として落語における会話文の</a:t>
            </a:r>
            <a:endParaRPr kumimoji="1" lang="en-US" altLang="ja-JP" dirty="0"/>
          </a:p>
          <a:p>
            <a:r>
              <a:rPr kumimoji="1" lang="ja-JP" altLang="en-US" dirty="0"/>
              <a:t>一貫性を推定することを目的としました。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42</a:t>
            </a:fld>
            <a:endParaRPr kumimoji="1" lang="ja-JP" altLang="en-US"/>
          </a:p>
        </p:txBody>
      </p:sp>
    </p:spTree>
    <p:extLst>
      <p:ext uri="{BB962C8B-B14F-4D97-AF65-F5344CB8AC3E}">
        <p14:creationId xmlns:p14="http://schemas.microsoft.com/office/powerpoint/2010/main" val="355160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近年</a:t>
            </a:r>
            <a:r>
              <a:rPr lang="ja-JP" altLang="en-US" dirty="0"/>
              <a:t>，</a:t>
            </a:r>
            <a:r>
              <a:rPr kumimoji="1" lang="ja-JP" altLang="en-US" dirty="0"/>
              <a:t>機械学習の発展に伴い，自然言語処理という分野においても大きな成果を上げおり，</a:t>
            </a:r>
            <a:endParaRPr kumimoji="1" lang="en-US" altLang="ja-JP" dirty="0"/>
          </a:p>
          <a:p>
            <a:r>
              <a:rPr kumimoji="1" lang="ja-JP" altLang="en-US" dirty="0"/>
              <a:t>特に、叙述的な文章であれば、理解にとどまらず生成も</a:t>
            </a:r>
            <a:r>
              <a:rPr lang="ja-JP" altLang="en-US" dirty="0"/>
              <a:t>可能となっています．</a:t>
            </a:r>
            <a:endParaRPr lang="en-US" altLang="ja-JP" dirty="0"/>
          </a:p>
          <a:p>
            <a:r>
              <a:rPr kumimoji="1" lang="ja-JP" altLang="en-US" dirty="0"/>
              <a:t>一方で，口述的な文章は</a:t>
            </a:r>
            <a:r>
              <a:rPr lang="ja-JP" altLang="en-US" dirty="0"/>
              <a:t>複雑で，まだあまり研究が進んでいません．</a:t>
            </a:r>
            <a:endParaRPr lang="en-US" altLang="ja-JP" dirty="0"/>
          </a:p>
          <a:p>
            <a:r>
              <a:rPr lang="ja-JP" altLang="en-US" dirty="0"/>
              <a:t>その中でも，喜劇や落語といったものは文章にずれが生じ，それが面白さになるので，理解や生成は非常に困難となっております．</a:t>
            </a:r>
            <a:endParaRPr lang="en-US" altLang="ja-JP" dirty="0"/>
          </a:p>
          <a:p>
            <a:r>
              <a:rPr kumimoji="1" lang="ja-JP" altLang="en-US" dirty="0"/>
              <a:t>そこで，今回は</a:t>
            </a:r>
            <a:r>
              <a:rPr lang="ja-JP" altLang="en-US" dirty="0"/>
              <a:t>，そのなかの落語の文章に着目しました．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4</a:t>
            </a:fld>
            <a:endParaRPr kumimoji="1" lang="ja-JP" altLang="en-US"/>
          </a:p>
        </p:txBody>
      </p:sp>
    </p:spTree>
    <p:extLst>
      <p:ext uri="{BB962C8B-B14F-4D97-AF65-F5344CB8AC3E}">
        <p14:creationId xmlns:p14="http://schemas.microsoft.com/office/powerpoint/2010/main" val="2974666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43</a:t>
            </a:fld>
            <a:endParaRPr kumimoji="1" lang="ja-JP" altLang="en-US"/>
          </a:p>
        </p:txBody>
      </p:sp>
    </p:spTree>
    <p:extLst>
      <p:ext uri="{BB962C8B-B14F-4D97-AF65-F5344CB8AC3E}">
        <p14:creationId xmlns:p14="http://schemas.microsoft.com/office/powerpoint/2010/main" val="3832087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44</a:t>
            </a:fld>
            <a:endParaRPr kumimoji="1" lang="ja-JP" altLang="en-US"/>
          </a:p>
        </p:txBody>
      </p:sp>
    </p:spTree>
    <p:extLst>
      <p:ext uri="{BB962C8B-B14F-4D97-AF65-F5344CB8AC3E}">
        <p14:creationId xmlns:p14="http://schemas.microsoft.com/office/powerpoint/2010/main" val="107048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次に要素技術です．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5</a:t>
            </a:fld>
            <a:endParaRPr kumimoji="1" lang="ja-JP" altLang="en-US"/>
          </a:p>
        </p:txBody>
      </p:sp>
    </p:spTree>
    <p:extLst>
      <p:ext uri="{BB962C8B-B14F-4D97-AF65-F5344CB8AC3E}">
        <p14:creationId xmlns:p14="http://schemas.microsoft.com/office/powerpoint/2010/main" val="3073125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lvl="0">
              <a:defRPr/>
            </a:pPr>
            <a:r>
              <a:rPr kumimoji="1" lang="ja-JP" altLang="en-US" dirty="0"/>
              <a:t>まず，マルチレイヤーパーセプトロンです．人間の脳</a:t>
            </a:r>
            <a:r>
              <a:rPr lang="ja-JP" altLang="en-US" dirty="0"/>
              <a:t>細胞を数理モデル化した工学的手法です．多数のノードを奏上に組み合わせることで適切な出力を出します．</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6</a:t>
            </a:fld>
            <a:endParaRPr kumimoji="1" lang="ja-JP" altLang="en-US"/>
          </a:p>
        </p:txBody>
      </p:sp>
    </p:spTree>
    <p:extLst>
      <p:ext uri="{BB962C8B-B14F-4D97-AF65-F5344CB8AC3E}">
        <p14:creationId xmlns:p14="http://schemas.microsoft.com/office/powerpoint/2010/main" val="999066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Word2Vec</a:t>
            </a:r>
            <a:r>
              <a:rPr kumimoji="1" lang="ja-JP" altLang="en-US" dirty="0"/>
              <a:t>です．これは，大量の文章を学習することで，各単語の分散表現を得ることができます．分散表現は，その単語間の意味を考慮したベクトルで，例のように単語間の意味的な計算が可能となります．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7</a:t>
            </a:fld>
            <a:endParaRPr kumimoji="1" lang="ja-JP" altLang="en-US"/>
          </a:p>
        </p:txBody>
      </p:sp>
    </p:spTree>
    <p:extLst>
      <p:ext uri="{BB962C8B-B14F-4D97-AF65-F5344CB8AC3E}">
        <p14:creationId xmlns:p14="http://schemas.microsoft.com/office/powerpoint/2010/main" val="193523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続いて，それを拡張したものとして</a:t>
            </a:r>
            <a:r>
              <a:rPr kumimoji="1" lang="en-US" altLang="ja-JP" dirty="0"/>
              <a:t>Doc2Vec</a:t>
            </a:r>
            <a:r>
              <a:rPr kumimoji="1" lang="ja-JP" altLang="en-US" dirty="0"/>
              <a:t>があります．これは，大量の文章を学習することで，単語の分散表現に加え，例のように文章の分散ベクトルを得ることができます．</a:t>
            </a:r>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8</a:t>
            </a:fld>
            <a:endParaRPr kumimoji="1" lang="ja-JP" altLang="en-US"/>
          </a:p>
        </p:txBody>
      </p:sp>
    </p:spTree>
    <p:extLst>
      <p:ext uri="{BB962C8B-B14F-4D97-AF65-F5344CB8AC3E}">
        <p14:creationId xmlns:p14="http://schemas.microsoft.com/office/powerpoint/2010/main" val="2347212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次に形態素解析です．</a:t>
            </a:r>
            <a:endParaRPr kumimoji="1" lang="en-US" altLang="ja-JP" dirty="0"/>
          </a:p>
          <a:p>
            <a:r>
              <a:rPr lang="ja-JP" altLang="en-US" dirty="0"/>
              <a:t>日本語や韓国語は単語がつながった文章ですが，</a:t>
            </a:r>
            <a:r>
              <a:rPr lang="en-US" altLang="ja-JP" dirty="0"/>
              <a:t>Word2Vec</a:t>
            </a:r>
            <a:r>
              <a:rPr lang="ja-JP" altLang="en-US" dirty="0"/>
              <a:t>およびその拡張の</a:t>
            </a:r>
            <a:r>
              <a:rPr lang="en-US" altLang="ja-JP" dirty="0"/>
              <a:t>Doc2Vec</a:t>
            </a:r>
            <a:r>
              <a:rPr lang="ja-JP" altLang="en-US" dirty="0"/>
              <a:t>はそれぞれの単語ごとにあつかうため，これを分解する必要があります．今回は</a:t>
            </a:r>
            <a:r>
              <a:rPr lang="en-US" altLang="ja-JP" dirty="0"/>
              <a:t>JUMAN++</a:t>
            </a:r>
            <a:r>
              <a:rPr lang="ja-JP" altLang="en-US" dirty="0"/>
              <a:t>を用いて形態素解析しました．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FF5FB266-4620-41AF-894D-ADDED0C78D17}" type="slidenum">
              <a:rPr kumimoji="1" lang="ja-JP" altLang="en-US" smtClean="0"/>
              <a:t>9</a:t>
            </a:fld>
            <a:endParaRPr kumimoji="1" lang="ja-JP" altLang="en-US"/>
          </a:p>
        </p:txBody>
      </p:sp>
    </p:spTree>
    <p:extLst>
      <p:ext uri="{BB962C8B-B14F-4D97-AF65-F5344CB8AC3E}">
        <p14:creationId xmlns:p14="http://schemas.microsoft.com/office/powerpoint/2010/main" val="136383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7C326D5-F62E-4FD3-9F7D-441027451ADD}"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12705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A25941C-B7BA-4271-B424-AAE123A29ADC}"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47077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0E1B3B8-B742-48C8-8B08-1A82A0EAAD37}"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670E07B-3041-44BB-97B6-342C8E0DD625}"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372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B114EE1-C2F5-422C-98BB-A45FDB8CDBDB}"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5932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5F0109B-B5E7-46A9-88BF-CACE85AB82CB}"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70E07B-3041-44BB-97B6-342C8E0DD625}"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5233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DAC12F5-CA72-4343-9176-46386DF41F2D}"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183558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8689A6-21C5-408D-BBCF-1A118360D5E7}"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87336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7CE6B63-5C67-48F6-B55F-711F07FA1EFB}"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282110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19597BA-6310-4684-A365-882DA0A6939C}"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134954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9C6006-64CE-4DBD-BB34-61121C95B43D}" type="datetime1">
              <a:rPr kumimoji="1" lang="ja-JP" altLang="en-US" smtClean="0"/>
              <a:t>2020/1/28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92791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CDCC3DB-277F-437A-94CD-80590A2CC59D}"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2018906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219A69-D113-43A9-A3AA-5D8ACA26FB6A}" type="datetime1">
              <a:rPr kumimoji="1" lang="ja-JP" altLang="en-US" smtClean="0"/>
              <a:t>2020/1/28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340949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2E0636E-B424-472B-84A7-0FB2EDAEEB7C}" type="datetime1">
              <a:rPr kumimoji="1" lang="ja-JP" altLang="en-US" smtClean="0"/>
              <a:t>2020/1/28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99344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A3309-AC79-4017-BEF1-D20DA5E6A185}" type="datetime1">
              <a:rPr kumimoji="1" lang="ja-JP" altLang="en-US" smtClean="0"/>
              <a:t>2020/1/28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262496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457FBA9-DDA1-4CEF-A6ED-173859F8A5F4}"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368747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91D35B1-8DD8-4F66-92EC-D4DA349B9C9D}" type="datetime1">
              <a:rPr kumimoji="1" lang="ja-JP" altLang="en-US" smtClean="0"/>
              <a:t>2020/1/28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365554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5C01751-1A1F-4AEA-91BD-2952F16FEA86}" type="datetime1">
              <a:rPr kumimoji="1" lang="ja-JP" altLang="en-US" smtClean="0"/>
              <a:t>2020/1/28</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670E07B-3041-44BB-97B6-342C8E0DD625}" type="slidenum">
              <a:rPr kumimoji="1" lang="ja-JP" altLang="en-US" smtClean="0"/>
              <a:t>‹#›</a:t>
            </a:fld>
            <a:endParaRPr kumimoji="1" lang="ja-JP" altLang="en-US"/>
          </a:p>
        </p:txBody>
      </p:sp>
    </p:spTree>
    <p:extLst>
      <p:ext uri="{BB962C8B-B14F-4D97-AF65-F5344CB8AC3E}">
        <p14:creationId xmlns:p14="http://schemas.microsoft.com/office/powerpoint/2010/main" val="21102623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ozora.gr.jp/"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1C3A5-5161-46A2-843B-77C9D0EE3A50}"/>
              </a:ext>
            </a:extLst>
          </p:cNvPr>
          <p:cNvSpPr>
            <a:spLocks noGrp="1"/>
          </p:cNvSpPr>
          <p:nvPr>
            <p:ph type="ctrTitle"/>
          </p:nvPr>
        </p:nvSpPr>
        <p:spPr>
          <a:xfrm>
            <a:off x="1941910" y="2743201"/>
            <a:ext cx="6686549" cy="1200150"/>
          </a:xfrm>
        </p:spPr>
        <p:txBody>
          <a:bodyPr>
            <a:noAutofit/>
          </a:bodyPr>
          <a:lstStyle/>
          <a:p>
            <a:r>
              <a:rPr lang="ja-JP" altLang="en-US" sz="3300" dirty="0"/>
              <a:t>深層学習による文章の分散表現を用いた落語の会話の一貫性推定</a:t>
            </a:r>
          </a:p>
        </p:txBody>
      </p:sp>
      <p:sp>
        <p:nvSpPr>
          <p:cNvPr id="3" name="字幕 2">
            <a:extLst>
              <a:ext uri="{FF2B5EF4-FFF2-40B4-BE49-F238E27FC236}">
                <a16:creationId xmlns:a16="http://schemas.microsoft.com/office/drawing/2014/main" id="{5A3D3FC5-0237-4E84-A1B3-A7D9E8A7DEE4}"/>
              </a:ext>
            </a:extLst>
          </p:cNvPr>
          <p:cNvSpPr>
            <a:spLocks noGrp="1"/>
          </p:cNvSpPr>
          <p:nvPr>
            <p:ph type="subTitle" idx="1"/>
          </p:nvPr>
        </p:nvSpPr>
        <p:spPr/>
        <p:txBody>
          <a:bodyPr/>
          <a:lstStyle/>
          <a:p>
            <a:endParaRPr kumimoji="1" lang="en-US" altLang="ja-JP" dirty="0"/>
          </a:p>
          <a:p>
            <a:endParaRPr kumimoji="1" lang="ja-JP" altLang="en-US" dirty="0"/>
          </a:p>
        </p:txBody>
      </p:sp>
      <p:sp>
        <p:nvSpPr>
          <p:cNvPr id="4" name="Rectangle 59">
            <a:extLst>
              <a:ext uri="{FF2B5EF4-FFF2-40B4-BE49-F238E27FC236}">
                <a16:creationId xmlns:a16="http://schemas.microsoft.com/office/drawing/2014/main" id="{9AA24524-10C2-4442-A387-6EF10BD15C61}"/>
              </a:ext>
            </a:extLst>
          </p:cNvPr>
          <p:cNvSpPr>
            <a:spLocks noGrp="1" noChangeArrowheads="1"/>
          </p:cNvSpPr>
          <p:nvPr/>
        </p:nvSpPr>
        <p:spPr bwMode="auto">
          <a:xfrm>
            <a:off x="2580084" y="4232369"/>
            <a:ext cx="62865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ctr" rtl="0" fontAlgn="base">
              <a:spcBef>
                <a:spcPct val="20000"/>
              </a:spcBef>
              <a:spcAft>
                <a:spcPct val="0"/>
              </a:spcAft>
              <a:buFontTx/>
              <a:buNone/>
              <a:defRPr kumimoji="1" sz="24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ソフトウェアシステム研究グループ</a:t>
            </a:r>
            <a:endParaRPr lang="en-US" altLang="ja-JP" dirty="0"/>
          </a:p>
          <a:p>
            <a:r>
              <a:rPr lang="ja-JP" altLang="en-US" dirty="0"/>
              <a:t>                                        金田 燎弥</a:t>
            </a:r>
          </a:p>
          <a:p>
            <a:endParaRPr lang="ja-JP" altLang="ja-JP" dirty="0"/>
          </a:p>
        </p:txBody>
      </p:sp>
      <p:sp>
        <p:nvSpPr>
          <p:cNvPr id="5" name="スライド番号プレースホルダー 4">
            <a:extLst>
              <a:ext uri="{FF2B5EF4-FFF2-40B4-BE49-F238E27FC236}">
                <a16:creationId xmlns:a16="http://schemas.microsoft.com/office/drawing/2014/main" id="{CEA64241-E6AF-4635-BA58-86CCF846B755}"/>
              </a:ext>
            </a:extLst>
          </p:cNvPr>
          <p:cNvSpPr>
            <a:spLocks noGrp="1"/>
          </p:cNvSpPr>
          <p:nvPr>
            <p:ph type="sldNum" sz="quarter" idx="12"/>
          </p:nvPr>
        </p:nvSpPr>
        <p:spPr/>
        <p:txBody>
          <a:bodyPr/>
          <a:lstStyle/>
          <a:p>
            <a:fld id="{0670E07B-3041-44BB-97B6-342C8E0DD625}" type="slidenum">
              <a:rPr kumimoji="1" lang="ja-JP" altLang="en-US" smtClean="0"/>
              <a:t>1</a:t>
            </a:fld>
            <a:endParaRPr kumimoji="1" lang="ja-JP" altLang="en-US"/>
          </a:p>
        </p:txBody>
      </p:sp>
    </p:spTree>
    <p:extLst>
      <p:ext uri="{BB962C8B-B14F-4D97-AF65-F5344CB8AC3E}">
        <p14:creationId xmlns:p14="http://schemas.microsoft.com/office/powerpoint/2010/main" val="35821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schemeClr val="bg1">
                    <a:lumMod val="65000"/>
                  </a:schemeClr>
                </a:solidFill>
              </a:rPr>
              <a:t>はじめに</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要素技術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prstClr val="black"/>
                </a:solidFill>
              </a:rPr>
              <a:t>データセット</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schemeClr val="bg1">
                    <a:lumMod val="65000"/>
                  </a:schemeClr>
                </a:solidFill>
              </a:rPr>
              <a:t>実験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結果と考察</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まとめと今後の課題</a:t>
            </a:r>
            <a:endParaRPr kumimoji="0" lang="en-US" altLang="ja-JP" sz="2700" dirty="0">
              <a:solidFill>
                <a:schemeClr val="bg1">
                  <a:lumMod val="6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C7A62F97-DA75-4BFE-8168-4D4E858909A0}"/>
              </a:ext>
            </a:extLst>
          </p:cNvPr>
          <p:cNvSpPr>
            <a:spLocks noGrp="1"/>
          </p:cNvSpPr>
          <p:nvPr>
            <p:ph type="sldNum" sz="quarter" idx="12"/>
          </p:nvPr>
        </p:nvSpPr>
        <p:spPr>
          <a:xfrm>
            <a:off x="511228" y="787783"/>
            <a:ext cx="584978" cy="365125"/>
          </a:xfrm>
        </p:spPr>
        <p:txBody>
          <a:bodyPr/>
          <a:lstStyle/>
          <a:p>
            <a:fld id="{0670E07B-3041-44BB-97B6-342C8E0DD625}" type="slidenum">
              <a:rPr kumimoji="1" lang="ja-JP" altLang="en-US" smtClean="0"/>
              <a:t>10</a:t>
            </a:fld>
            <a:endParaRPr kumimoji="1" lang="ja-JP" altLang="en-US" dirty="0"/>
          </a:p>
        </p:txBody>
      </p:sp>
    </p:spTree>
    <p:extLst>
      <p:ext uri="{BB962C8B-B14F-4D97-AF65-F5344CB8AC3E}">
        <p14:creationId xmlns:p14="http://schemas.microsoft.com/office/powerpoint/2010/main" val="115334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3763C-0CA7-4974-A6FD-4951C27D30EA}"/>
              </a:ext>
            </a:extLst>
          </p:cNvPr>
          <p:cNvSpPr>
            <a:spLocks noGrp="1"/>
          </p:cNvSpPr>
          <p:nvPr>
            <p:ph type="title"/>
          </p:nvPr>
        </p:nvSpPr>
        <p:spPr/>
        <p:txBody>
          <a:bodyPr/>
          <a:lstStyle/>
          <a:p>
            <a:r>
              <a:rPr kumimoji="1" lang="ja-JP" altLang="en-US" dirty="0"/>
              <a:t>データセット</a:t>
            </a:r>
          </a:p>
        </p:txBody>
      </p:sp>
      <p:sp>
        <p:nvSpPr>
          <p:cNvPr id="3" name="コンテンツ プレースホルダー 2">
            <a:extLst>
              <a:ext uri="{FF2B5EF4-FFF2-40B4-BE49-F238E27FC236}">
                <a16:creationId xmlns:a16="http://schemas.microsoft.com/office/drawing/2014/main" id="{66001842-4470-4BDB-A930-3F5944A26946}"/>
              </a:ext>
            </a:extLst>
          </p:cNvPr>
          <p:cNvSpPr>
            <a:spLocks noGrp="1"/>
          </p:cNvSpPr>
          <p:nvPr>
            <p:ph idx="1"/>
          </p:nvPr>
        </p:nvSpPr>
        <p:spPr>
          <a:xfrm>
            <a:off x="1941909" y="2457451"/>
            <a:ext cx="6686550" cy="3187569"/>
          </a:xfrm>
        </p:spPr>
        <p:txBody>
          <a:bodyPr>
            <a:normAutofit fontScale="85000" lnSpcReduction="10000"/>
          </a:bodyPr>
          <a:lstStyle/>
          <a:p>
            <a:pPr marL="0" indent="0">
              <a:buNone/>
            </a:pPr>
            <a:r>
              <a:rPr lang="ja-JP" altLang="en-US" sz="2800" dirty="0"/>
              <a:t>青空文庫 </a:t>
            </a:r>
            <a:r>
              <a:rPr lang="en-US" altLang="ja-JP" sz="2800" dirty="0">
                <a:hlinkClick r:id="rId3"/>
              </a:rPr>
              <a:t>https://www.aozora.gr.jp/</a:t>
            </a:r>
            <a:endParaRPr lang="en-US" altLang="ja-JP" sz="2800" dirty="0"/>
          </a:p>
          <a:p>
            <a:pPr marL="0" indent="0">
              <a:buNone/>
            </a:pPr>
            <a:endParaRPr lang="en-US" altLang="ja-JP" sz="2800" dirty="0"/>
          </a:p>
          <a:p>
            <a:pPr marL="0" indent="0">
              <a:buNone/>
            </a:pPr>
            <a:r>
              <a:rPr lang="ja-JP" altLang="en-US" sz="2800" dirty="0"/>
              <a:t>多数の分野の文章が分野別</a:t>
            </a:r>
            <a:r>
              <a:rPr lang="en-US" altLang="ja-JP" sz="2800" dirty="0"/>
              <a:t>, </a:t>
            </a:r>
            <a:r>
              <a:rPr lang="ja-JP" altLang="en-US" sz="2800" dirty="0"/>
              <a:t>作者別</a:t>
            </a:r>
            <a:r>
              <a:rPr lang="en-US" altLang="ja-JP" sz="2800" dirty="0"/>
              <a:t>, </a:t>
            </a:r>
            <a:r>
              <a:rPr lang="ja-JP" altLang="en-US" sz="2800" dirty="0"/>
              <a:t>作品別に</a:t>
            </a:r>
            <a:endParaRPr lang="en-US" altLang="ja-JP" sz="2800" dirty="0"/>
          </a:p>
          <a:p>
            <a:pPr marL="0" indent="0">
              <a:buNone/>
            </a:pPr>
            <a:r>
              <a:rPr lang="ja-JP" altLang="en-US" sz="2800" dirty="0"/>
              <a:t>収録されている．</a:t>
            </a:r>
            <a:endParaRPr lang="en-US" altLang="ja-JP" sz="2800" dirty="0"/>
          </a:p>
          <a:p>
            <a:pPr marL="0" indent="0">
              <a:buNone/>
            </a:pPr>
            <a:endParaRPr lang="en-US" altLang="ja-JP" sz="2800" dirty="0"/>
          </a:p>
          <a:p>
            <a:pPr marL="0" indent="0">
              <a:buNone/>
            </a:pPr>
            <a:r>
              <a:rPr lang="ja-JP" altLang="en-US" sz="2800" dirty="0"/>
              <a:t>今回はすべての文章が落語であった</a:t>
            </a:r>
            <a:endParaRPr lang="en-US" altLang="ja-JP" sz="2800" dirty="0"/>
          </a:p>
          <a:p>
            <a:pPr marL="0" indent="0">
              <a:buNone/>
            </a:pPr>
            <a:r>
              <a:rPr lang="ja-JP" altLang="en-US" sz="2800" dirty="0"/>
              <a:t>三遊亭 円朝 と 鈴木 行三 の作品を利用</a:t>
            </a:r>
            <a:endParaRPr lang="en-US" altLang="ja-JP" sz="2800" dirty="0"/>
          </a:p>
          <a:p>
            <a:pPr marL="0" indent="0">
              <a:buNone/>
            </a:pPr>
            <a:endParaRPr lang="en-US" altLang="ja-JP" sz="2800" dirty="0"/>
          </a:p>
        </p:txBody>
      </p:sp>
      <p:sp>
        <p:nvSpPr>
          <p:cNvPr id="4" name="スライド番号プレースホルダー 3">
            <a:extLst>
              <a:ext uri="{FF2B5EF4-FFF2-40B4-BE49-F238E27FC236}">
                <a16:creationId xmlns:a16="http://schemas.microsoft.com/office/drawing/2014/main" id="{77CB8638-118C-49CB-9904-A412C5D4EFC3}"/>
              </a:ext>
            </a:extLst>
          </p:cNvPr>
          <p:cNvSpPr>
            <a:spLocks noGrp="1"/>
          </p:cNvSpPr>
          <p:nvPr>
            <p:ph type="sldNum" sz="quarter" idx="12"/>
          </p:nvPr>
        </p:nvSpPr>
        <p:spPr/>
        <p:txBody>
          <a:bodyPr/>
          <a:lstStyle/>
          <a:p>
            <a:fld id="{0670E07B-3041-44BB-97B6-342C8E0DD625}" type="slidenum">
              <a:rPr kumimoji="1" lang="ja-JP" altLang="en-US" smtClean="0"/>
              <a:t>11</a:t>
            </a:fld>
            <a:endParaRPr kumimoji="1" lang="ja-JP" altLang="en-US"/>
          </a:p>
        </p:txBody>
      </p:sp>
    </p:spTree>
    <p:extLst>
      <p:ext uri="{BB962C8B-B14F-4D97-AF65-F5344CB8AC3E}">
        <p14:creationId xmlns:p14="http://schemas.microsoft.com/office/powerpoint/2010/main" val="327643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schemeClr val="bg1">
                    <a:lumMod val="65000"/>
                  </a:schemeClr>
                </a:solidFill>
              </a:rPr>
              <a:t>はじめに</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要素技術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データセット</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prstClr val="black"/>
                </a:solidFill>
              </a:rPr>
              <a:t>実験</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schemeClr val="bg1">
                    <a:lumMod val="65000"/>
                  </a:schemeClr>
                </a:solidFill>
              </a:rPr>
              <a:t>結果と考察</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まとめと今後の課題</a:t>
            </a:r>
            <a:endParaRPr kumimoji="0" lang="en-US" altLang="ja-JP" sz="2700" dirty="0">
              <a:solidFill>
                <a:schemeClr val="bg1">
                  <a:lumMod val="6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5E2C860B-B30C-4D58-B504-53912F0E8B75}"/>
              </a:ext>
            </a:extLst>
          </p:cNvPr>
          <p:cNvSpPr>
            <a:spLocks noGrp="1"/>
          </p:cNvSpPr>
          <p:nvPr>
            <p:ph type="sldNum" sz="quarter" idx="12"/>
          </p:nvPr>
        </p:nvSpPr>
        <p:spPr/>
        <p:txBody>
          <a:bodyPr/>
          <a:lstStyle/>
          <a:p>
            <a:fld id="{0670E07B-3041-44BB-97B6-342C8E0DD625}" type="slidenum">
              <a:rPr kumimoji="1" lang="ja-JP" altLang="en-US" smtClean="0"/>
              <a:t>12</a:t>
            </a:fld>
            <a:endParaRPr kumimoji="1" lang="ja-JP" altLang="en-US"/>
          </a:p>
        </p:txBody>
      </p:sp>
    </p:spTree>
    <p:extLst>
      <p:ext uri="{BB962C8B-B14F-4D97-AF65-F5344CB8AC3E}">
        <p14:creationId xmlns:p14="http://schemas.microsoft.com/office/powerpoint/2010/main" val="378671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C6BD2-A9D1-4797-B58A-F670D889C9B8}"/>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C9C89C4A-7E5C-436A-9BCF-4E5BBFA3A339}"/>
              </a:ext>
            </a:extLst>
          </p:cNvPr>
          <p:cNvSpPr>
            <a:spLocks noGrp="1"/>
          </p:cNvSpPr>
          <p:nvPr>
            <p:ph idx="1"/>
          </p:nvPr>
        </p:nvSpPr>
        <p:spPr>
          <a:xfrm>
            <a:off x="1942415" y="2133600"/>
            <a:ext cx="6940328" cy="3777622"/>
          </a:xfrm>
        </p:spPr>
        <p:txBody>
          <a:bodyPr>
            <a:normAutofit fontScale="92500"/>
          </a:bodyPr>
          <a:lstStyle/>
          <a:p>
            <a:pPr marL="0" indent="0">
              <a:buNone/>
            </a:pPr>
            <a:r>
              <a:rPr lang="ja-JP" altLang="en-US" sz="2800" dirty="0"/>
              <a:t>目的 ：</a:t>
            </a:r>
            <a:endParaRPr lang="en-US" altLang="ja-JP" sz="2800" dirty="0"/>
          </a:p>
          <a:p>
            <a:pPr marL="0" indent="0">
              <a:buNone/>
            </a:pPr>
            <a:r>
              <a:rPr lang="ja-JP" altLang="en-US" sz="2800" dirty="0"/>
              <a:t>    落語の会話文の一貫性を推定</a:t>
            </a:r>
            <a:endParaRPr lang="en-US" altLang="ja-JP" sz="2800" dirty="0"/>
          </a:p>
          <a:p>
            <a:pPr marL="0" indent="0">
              <a:buNone/>
            </a:pPr>
            <a:endParaRPr lang="en-US" altLang="ja-JP" sz="2800" dirty="0"/>
          </a:p>
          <a:p>
            <a:pPr marL="0" indent="0">
              <a:buNone/>
            </a:pPr>
            <a:r>
              <a:rPr lang="ja-JP" altLang="en-US" sz="2800" dirty="0"/>
              <a:t>方法 ： </a:t>
            </a:r>
            <a:endParaRPr lang="en-US" altLang="ja-JP" sz="2800" dirty="0"/>
          </a:p>
          <a:p>
            <a:pPr marL="0" indent="0">
              <a:buNone/>
            </a:pPr>
            <a:r>
              <a:rPr lang="ja-JP" altLang="en-US" sz="2800" dirty="0"/>
              <a:t>    一貫性の有る会話文， 無い会話文を学習し，</a:t>
            </a:r>
            <a:endParaRPr lang="en-US" altLang="ja-JP" sz="2800" dirty="0"/>
          </a:p>
          <a:p>
            <a:pPr marL="0" indent="0">
              <a:buNone/>
            </a:pPr>
            <a:r>
              <a:rPr lang="ja-JP" altLang="en-US" sz="2800" dirty="0"/>
              <a:t>    テストデータの会話文に対して，</a:t>
            </a:r>
            <a:endParaRPr lang="en-US" altLang="ja-JP" sz="2800" dirty="0"/>
          </a:p>
          <a:p>
            <a:pPr marL="0" indent="0">
              <a:buNone/>
            </a:pPr>
            <a:r>
              <a:rPr lang="ja-JP" altLang="en-US" sz="2800" dirty="0"/>
              <a:t>    一貫性の有無を推定させる．</a:t>
            </a:r>
          </a:p>
        </p:txBody>
      </p:sp>
      <p:sp>
        <p:nvSpPr>
          <p:cNvPr id="4" name="スライド番号プレースホルダー 3">
            <a:extLst>
              <a:ext uri="{FF2B5EF4-FFF2-40B4-BE49-F238E27FC236}">
                <a16:creationId xmlns:a16="http://schemas.microsoft.com/office/drawing/2014/main" id="{6C48FE90-A4D2-4BDB-BE82-37708BA76271}"/>
              </a:ext>
            </a:extLst>
          </p:cNvPr>
          <p:cNvSpPr>
            <a:spLocks noGrp="1"/>
          </p:cNvSpPr>
          <p:nvPr>
            <p:ph type="sldNum" sz="quarter" idx="12"/>
          </p:nvPr>
        </p:nvSpPr>
        <p:spPr/>
        <p:txBody>
          <a:bodyPr/>
          <a:lstStyle/>
          <a:p>
            <a:fld id="{0670E07B-3041-44BB-97B6-342C8E0DD625}" type="slidenum">
              <a:rPr kumimoji="1" lang="ja-JP" altLang="en-US" smtClean="0"/>
              <a:t>13</a:t>
            </a:fld>
            <a:endParaRPr kumimoji="1" lang="ja-JP" altLang="en-US"/>
          </a:p>
        </p:txBody>
      </p:sp>
    </p:spTree>
    <p:extLst>
      <p:ext uri="{BB962C8B-B14F-4D97-AF65-F5344CB8AC3E}">
        <p14:creationId xmlns:p14="http://schemas.microsoft.com/office/powerpoint/2010/main" val="264001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19B92-4114-4613-8025-16C25259BF17}"/>
              </a:ext>
            </a:extLst>
          </p:cNvPr>
          <p:cNvSpPr>
            <a:spLocks noGrp="1"/>
          </p:cNvSpPr>
          <p:nvPr>
            <p:ph type="title"/>
          </p:nvPr>
        </p:nvSpPr>
        <p:spPr/>
        <p:txBody>
          <a:bodyPr/>
          <a:lstStyle/>
          <a:p>
            <a:r>
              <a:rPr kumimoji="1" lang="ja-JP" altLang="en-US" dirty="0"/>
              <a:t>データの前処理</a:t>
            </a:r>
          </a:p>
        </p:txBody>
      </p:sp>
      <p:sp>
        <p:nvSpPr>
          <p:cNvPr id="3" name="コンテンツ プレースホルダー 2">
            <a:extLst>
              <a:ext uri="{FF2B5EF4-FFF2-40B4-BE49-F238E27FC236}">
                <a16:creationId xmlns:a16="http://schemas.microsoft.com/office/drawing/2014/main" id="{F681DC23-5B40-4708-8BAA-DB9CB844D9FC}"/>
              </a:ext>
            </a:extLst>
          </p:cNvPr>
          <p:cNvSpPr>
            <a:spLocks noGrp="1"/>
          </p:cNvSpPr>
          <p:nvPr>
            <p:ph idx="1"/>
          </p:nvPr>
        </p:nvSpPr>
        <p:spPr>
          <a:xfrm>
            <a:off x="1081937" y="2012392"/>
            <a:ext cx="6929949" cy="1416608"/>
          </a:xfrm>
        </p:spPr>
        <p:txBody>
          <a:bodyPr>
            <a:noAutofit/>
          </a:bodyPr>
          <a:lstStyle/>
          <a:p>
            <a:pPr marL="0" indent="0">
              <a:buNone/>
            </a:pPr>
            <a:r>
              <a:rPr lang="ja-JP" altLang="en-US" sz="2100" dirty="0"/>
              <a:t>かね「留守居をして居</a:t>
            </a:r>
            <a:r>
              <a:rPr lang="ja-JP" altLang="en-US" sz="2100" dirty="0" err="1"/>
              <a:t>るったッて</a:t>
            </a:r>
            <a:r>
              <a:rPr lang="ja-JP" altLang="en-US" sz="2100" dirty="0"/>
              <a:t>、斯</a:t>
            </a:r>
            <a:r>
              <a:rPr lang="en-US" altLang="ja-JP" sz="2100" dirty="0"/>
              <a:t>《</a:t>
            </a:r>
            <a:r>
              <a:rPr lang="ja-JP" altLang="en-US" sz="2100" dirty="0"/>
              <a:t>こ</a:t>
            </a:r>
            <a:r>
              <a:rPr lang="en-US" altLang="ja-JP" sz="2100" dirty="0"/>
              <a:t>》</a:t>
            </a:r>
            <a:r>
              <a:rPr lang="ja-JP" altLang="en-US" sz="2100" dirty="0" err="1"/>
              <a:t>んな</a:t>
            </a:r>
            <a:r>
              <a:rPr lang="ja-JP" altLang="en-US" sz="2100" dirty="0"/>
              <a:t>貧乏世帯を張ってるから、使いに出す度</a:t>
            </a:r>
            <a:r>
              <a:rPr lang="en-US" altLang="ja-JP" sz="2100" dirty="0"/>
              <a:t>《</a:t>
            </a:r>
            <a:r>
              <a:rPr lang="ja-JP" altLang="en-US" sz="2100" dirty="0" err="1"/>
              <a:t>たび</a:t>
            </a:r>
            <a:r>
              <a:rPr lang="en-US" altLang="ja-JP" sz="2100" dirty="0"/>
              <a:t>》</a:t>
            </a:r>
            <a:r>
              <a:rPr lang="ja-JP" altLang="en-US" sz="2100" dirty="0"/>
              <a:t>一緒に附いては往かれませんよ、だが浮気をして情夫</a:t>
            </a:r>
            <a:r>
              <a:rPr lang="en-US" altLang="ja-JP" sz="2100" dirty="0"/>
              <a:t>《</a:t>
            </a:r>
            <a:r>
              <a:rPr lang="ja-JP" altLang="en-US" sz="2100" dirty="0"/>
              <a:t>おとこ</a:t>
            </a:r>
            <a:r>
              <a:rPr lang="en-US" altLang="ja-JP" sz="2100" dirty="0"/>
              <a:t>》</a:t>
            </a:r>
            <a:r>
              <a:rPr lang="ja-JP" altLang="en-US" sz="2100" dirty="0" err="1"/>
              <a:t>を．．．．．．</a:t>
            </a:r>
            <a:endParaRPr lang="ja-JP" altLang="en-US" sz="2100" dirty="0"/>
          </a:p>
        </p:txBody>
      </p:sp>
      <p:sp>
        <p:nvSpPr>
          <p:cNvPr id="4" name="コンテンツ プレースホルダー 2">
            <a:extLst>
              <a:ext uri="{FF2B5EF4-FFF2-40B4-BE49-F238E27FC236}">
                <a16:creationId xmlns:a16="http://schemas.microsoft.com/office/drawing/2014/main" id="{43E150E0-9BE3-4CBA-B16A-994194EF5477}"/>
              </a:ext>
            </a:extLst>
          </p:cNvPr>
          <p:cNvSpPr txBox="1">
            <a:spLocks/>
          </p:cNvSpPr>
          <p:nvPr/>
        </p:nvSpPr>
        <p:spPr>
          <a:xfrm>
            <a:off x="1081937" y="4116060"/>
            <a:ext cx="6929949" cy="1416608"/>
          </a:xfrm>
          <a:prstGeom prst="rect">
            <a:avLst/>
          </a:prstGeom>
        </p:spPr>
        <p:txBody>
          <a:bodyPr vert="horz" lIns="68580" tIns="34290" rIns="68580" bIns="3429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ja-JP" altLang="en-US" sz="2100" dirty="0"/>
              <a:t>「 留守居 を して 居る った ッ て 、 斯 んな 貧乏 世帯 を 張って る から 、 使い に 出す 度 一緒に 附いて は 往かれ ませ ん </a:t>
            </a:r>
            <a:r>
              <a:rPr lang="ja-JP" altLang="en-US" sz="2100" dirty="0" err="1"/>
              <a:t>よ 、</a:t>
            </a:r>
            <a:r>
              <a:rPr lang="ja-JP" altLang="en-US" sz="2100" dirty="0"/>
              <a:t> だが 浮気 を して 情夫 を </a:t>
            </a:r>
            <a:r>
              <a:rPr lang="ja-JP" altLang="en-US" sz="2100" dirty="0" err="1"/>
              <a:t>．．．．．．</a:t>
            </a:r>
            <a:endParaRPr lang="ja-JP" altLang="en-US" sz="2100" dirty="0"/>
          </a:p>
        </p:txBody>
      </p:sp>
      <p:cxnSp>
        <p:nvCxnSpPr>
          <p:cNvPr id="6" name="直線矢印コネクタ 5">
            <a:extLst>
              <a:ext uri="{FF2B5EF4-FFF2-40B4-BE49-F238E27FC236}">
                <a16:creationId xmlns:a16="http://schemas.microsoft.com/office/drawing/2014/main" id="{79A83CF8-EEA4-4978-AC44-2B1E706E6499}"/>
              </a:ext>
            </a:extLst>
          </p:cNvPr>
          <p:cNvCxnSpPr>
            <a:cxnSpLocks/>
          </p:cNvCxnSpPr>
          <p:nvPr/>
        </p:nvCxnSpPr>
        <p:spPr bwMode="auto">
          <a:xfrm>
            <a:off x="1416157" y="3394777"/>
            <a:ext cx="0" cy="54983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テキスト ボックス 6">
            <a:extLst>
              <a:ext uri="{FF2B5EF4-FFF2-40B4-BE49-F238E27FC236}">
                <a16:creationId xmlns:a16="http://schemas.microsoft.com/office/drawing/2014/main" id="{1A136CA5-F589-442D-B62D-BC6FE8075529}"/>
              </a:ext>
            </a:extLst>
          </p:cNvPr>
          <p:cNvSpPr txBox="1"/>
          <p:nvPr/>
        </p:nvSpPr>
        <p:spPr>
          <a:xfrm>
            <a:off x="1716063" y="3558584"/>
            <a:ext cx="7141027" cy="369332"/>
          </a:xfrm>
          <a:prstGeom prst="rect">
            <a:avLst/>
          </a:prstGeom>
          <a:noFill/>
        </p:spPr>
        <p:txBody>
          <a:bodyPr wrap="square" rtlCol="0">
            <a:spAutoFit/>
          </a:bodyPr>
          <a:lstStyle/>
          <a:p>
            <a:r>
              <a:rPr kumimoji="1" lang="ja-JP" altLang="en-US" dirty="0"/>
              <a:t>余分な文字を削除， </a:t>
            </a:r>
            <a:r>
              <a:rPr lang="en-US" altLang="ja-JP" dirty="0"/>
              <a:t>JUMAN</a:t>
            </a:r>
            <a:r>
              <a:rPr kumimoji="1" lang="en-US" altLang="ja-JP" dirty="0"/>
              <a:t>++</a:t>
            </a:r>
            <a:r>
              <a:rPr kumimoji="1" lang="ja-JP" altLang="en-US" dirty="0"/>
              <a:t>によって単語ごとに分ける</a:t>
            </a:r>
          </a:p>
        </p:txBody>
      </p:sp>
      <p:sp>
        <p:nvSpPr>
          <p:cNvPr id="5" name="正方形/長方形 4">
            <a:extLst>
              <a:ext uri="{FF2B5EF4-FFF2-40B4-BE49-F238E27FC236}">
                <a16:creationId xmlns:a16="http://schemas.microsoft.com/office/drawing/2014/main" id="{5C205886-FEE2-4C47-965D-180E66D4D070}"/>
              </a:ext>
            </a:extLst>
          </p:cNvPr>
          <p:cNvSpPr/>
          <p:nvPr/>
        </p:nvSpPr>
        <p:spPr>
          <a:xfrm>
            <a:off x="6052457" y="5532668"/>
            <a:ext cx="2242457" cy="646331"/>
          </a:xfrm>
          <a:prstGeom prst="rect">
            <a:avLst/>
          </a:prstGeom>
        </p:spPr>
        <p:txBody>
          <a:bodyPr wrap="square">
            <a:spAutoFit/>
          </a:bodyPr>
          <a:lstStyle/>
          <a:p>
            <a:r>
              <a:rPr lang="ja-JP" altLang="en-US" dirty="0"/>
              <a:t>作品名 </a:t>
            </a:r>
            <a:r>
              <a:rPr lang="en-US" altLang="ja-JP" dirty="0"/>
              <a:t>: </a:t>
            </a:r>
            <a:r>
              <a:rPr lang="ja-JP" altLang="en-US" dirty="0"/>
              <a:t>文七元結</a:t>
            </a:r>
            <a:endParaRPr lang="en-US" altLang="ja-JP" dirty="0"/>
          </a:p>
          <a:p>
            <a:r>
              <a:rPr lang="ja-JP" altLang="en-US" dirty="0"/>
              <a:t>作者 </a:t>
            </a:r>
            <a:r>
              <a:rPr lang="en-US" altLang="ja-JP" dirty="0"/>
              <a:t>:</a:t>
            </a:r>
            <a:r>
              <a:rPr lang="ja-JP" altLang="en-US" dirty="0"/>
              <a:t>三遊亭 円朝</a:t>
            </a:r>
          </a:p>
        </p:txBody>
      </p:sp>
      <p:sp>
        <p:nvSpPr>
          <p:cNvPr id="8" name="スライド番号プレースホルダー 7">
            <a:extLst>
              <a:ext uri="{FF2B5EF4-FFF2-40B4-BE49-F238E27FC236}">
                <a16:creationId xmlns:a16="http://schemas.microsoft.com/office/drawing/2014/main" id="{D47EDDDA-503B-4F01-8EA4-CB04589C2630}"/>
              </a:ext>
            </a:extLst>
          </p:cNvPr>
          <p:cNvSpPr>
            <a:spLocks noGrp="1"/>
          </p:cNvSpPr>
          <p:nvPr>
            <p:ph type="sldNum" sz="quarter" idx="12"/>
          </p:nvPr>
        </p:nvSpPr>
        <p:spPr/>
        <p:txBody>
          <a:bodyPr/>
          <a:lstStyle/>
          <a:p>
            <a:fld id="{0670E07B-3041-44BB-97B6-342C8E0DD625}" type="slidenum">
              <a:rPr kumimoji="1" lang="ja-JP" altLang="en-US" smtClean="0"/>
              <a:t>14</a:t>
            </a:fld>
            <a:endParaRPr kumimoji="1" lang="ja-JP" altLang="en-US"/>
          </a:p>
        </p:txBody>
      </p:sp>
    </p:spTree>
    <p:extLst>
      <p:ext uri="{BB962C8B-B14F-4D97-AF65-F5344CB8AC3E}">
        <p14:creationId xmlns:p14="http://schemas.microsoft.com/office/powerpoint/2010/main" val="3807464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C39EA-5C87-4BED-9714-6F1202C3C698}"/>
              </a:ext>
            </a:extLst>
          </p:cNvPr>
          <p:cNvSpPr>
            <a:spLocks noGrp="1"/>
          </p:cNvSpPr>
          <p:nvPr>
            <p:ph type="title"/>
          </p:nvPr>
        </p:nvSpPr>
        <p:spPr/>
        <p:txBody>
          <a:bodyPr/>
          <a:lstStyle/>
          <a:p>
            <a:r>
              <a:rPr kumimoji="1" lang="ja-JP" altLang="en-US" dirty="0"/>
              <a:t>実験方法</a:t>
            </a:r>
          </a:p>
        </p:txBody>
      </p:sp>
      <p:sp>
        <p:nvSpPr>
          <p:cNvPr id="4" name="楕円 3">
            <a:extLst>
              <a:ext uri="{FF2B5EF4-FFF2-40B4-BE49-F238E27FC236}">
                <a16:creationId xmlns:a16="http://schemas.microsoft.com/office/drawing/2014/main" id="{6864554E-388A-4E3B-A8A0-C76411052978}"/>
              </a:ext>
            </a:extLst>
          </p:cNvPr>
          <p:cNvSpPr/>
          <p:nvPr/>
        </p:nvSpPr>
        <p:spPr bwMode="auto">
          <a:xfrm>
            <a:off x="5170131" y="1911536"/>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800" dirty="0"/>
              <a:t>テスト作品</a:t>
            </a:r>
          </a:p>
        </p:txBody>
      </p:sp>
      <p:sp>
        <p:nvSpPr>
          <p:cNvPr id="5" name="楕円 4">
            <a:extLst>
              <a:ext uri="{FF2B5EF4-FFF2-40B4-BE49-F238E27FC236}">
                <a16:creationId xmlns:a16="http://schemas.microsoft.com/office/drawing/2014/main" id="{35A67560-D4EC-4C18-AE5A-EEB17388DDA9}"/>
              </a:ext>
            </a:extLst>
          </p:cNvPr>
          <p:cNvSpPr/>
          <p:nvPr/>
        </p:nvSpPr>
        <p:spPr bwMode="auto">
          <a:xfrm>
            <a:off x="2476500" y="1892245"/>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800" dirty="0"/>
              <a:t>訓練作品</a:t>
            </a:r>
          </a:p>
        </p:txBody>
      </p:sp>
      <p:sp>
        <p:nvSpPr>
          <p:cNvPr id="7" name="四角形: 角を丸くする 6">
            <a:extLst>
              <a:ext uri="{FF2B5EF4-FFF2-40B4-BE49-F238E27FC236}">
                <a16:creationId xmlns:a16="http://schemas.microsoft.com/office/drawing/2014/main" id="{E21C1CCC-DEBA-4EFB-B9CB-6756B14CF59C}"/>
              </a:ext>
            </a:extLst>
          </p:cNvPr>
          <p:cNvSpPr/>
          <p:nvPr/>
        </p:nvSpPr>
        <p:spPr>
          <a:xfrm>
            <a:off x="3312370" y="4078482"/>
            <a:ext cx="3228387" cy="4381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Doc2Vec</a:t>
            </a:r>
            <a:endParaRPr kumimoji="1" lang="ja-JP" altLang="en-US" sz="2800" dirty="0">
              <a:solidFill>
                <a:schemeClr val="tx1"/>
              </a:solidFill>
            </a:endParaRPr>
          </a:p>
        </p:txBody>
      </p:sp>
      <p:cxnSp>
        <p:nvCxnSpPr>
          <p:cNvPr id="8" name="直線矢印コネクタ 7">
            <a:extLst>
              <a:ext uri="{FF2B5EF4-FFF2-40B4-BE49-F238E27FC236}">
                <a16:creationId xmlns:a16="http://schemas.microsoft.com/office/drawing/2014/main" id="{6D4435EE-CDC8-49B8-8A5A-D352B3392A03}"/>
              </a:ext>
            </a:extLst>
          </p:cNvPr>
          <p:cNvCxnSpPr>
            <a:cxnSpLocks/>
          </p:cNvCxnSpPr>
          <p:nvPr/>
        </p:nvCxnSpPr>
        <p:spPr bwMode="auto">
          <a:xfrm>
            <a:off x="3915207" y="2695061"/>
            <a:ext cx="0" cy="1345094"/>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テキスト ボックス 10">
            <a:extLst>
              <a:ext uri="{FF2B5EF4-FFF2-40B4-BE49-F238E27FC236}">
                <a16:creationId xmlns:a16="http://schemas.microsoft.com/office/drawing/2014/main" id="{C748C1C5-7A11-4C3D-A8DC-BD6CF017428B}"/>
              </a:ext>
            </a:extLst>
          </p:cNvPr>
          <p:cNvSpPr txBox="1"/>
          <p:nvPr/>
        </p:nvSpPr>
        <p:spPr>
          <a:xfrm>
            <a:off x="3214679" y="3028890"/>
            <a:ext cx="700528" cy="400110"/>
          </a:xfrm>
          <a:prstGeom prst="rect">
            <a:avLst/>
          </a:prstGeom>
          <a:noFill/>
        </p:spPr>
        <p:txBody>
          <a:bodyPr wrap="square" rtlCol="0">
            <a:spAutoFit/>
          </a:bodyPr>
          <a:lstStyle/>
          <a:p>
            <a:r>
              <a:rPr kumimoji="1" lang="ja-JP" altLang="en-US" sz="2000" dirty="0"/>
              <a:t>学習</a:t>
            </a:r>
          </a:p>
        </p:txBody>
      </p:sp>
      <p:sp>
        <p:nvSpPr>
          <p:cNvPr id="3" name="スライド番号プレースホルダー 2">
            <a:extLst>
              <a:ext uri="{FF2B5EF4-FFF2-40B4-BE49-F238E27FC236}">
                <a16:creationId xmlns:a16="http://schemas.microsoft.com/office/drawing/2014/main" id="{6D572D11-D57B-486A-9BCC-48E867DD797E}"/>
              </a:ext>
            </a:extLst>
          </p:cNvPr>
          <p:cNvSpPr>
            <a:spLocks noGrp="1"/>
          </p:cNvSpPr>
          <p:nvPr>
            <p:ph type="sldNum" sz="quarter" idx="12"/>
          </p:nvPr>
        </p:nvSpPr>
        <p:spPr/>
        <p:txBody>
          <a:bodyPr/>
          <a:lstStyle/>
          <a:p>
            <a:fld id="{0670E07B-3041-44BB-97B6-342C8E0DD625}" type="slidenum">
              <a:rPr kumimoji="1" lang="ja-JP" altLang="en-US" smtClean="0"/>
              <a:t>15</a:t>
            </a:fld>
            <a:endParaRPr kumimoji="1" lang="ja-JP" altLang="en-US"/>
          </a:p>
        </p:txBody>
      </p:sp>
      <p:sp>
        <p:nvSpPr>
          <p:cNvPr id="18" name="テキスト ボックス 17">
            <a:extLst>
              <a:ext uri="{FF2B5EF4-FFF2-40B4-BE49-F238E27FC236}">
                <a16:creationId xmlns:a16="http://schemas.microsoft.com/office/drawing/2014/main" id="{FBB04C57-A6CB-486A-AC2A-2083CE0A83A8}"/>
              </a:ext>
            </a:extLst>
          </p:cNvPr>
          <p:cNvSpPr txBox="1"/>
          <p:nvPr/>
        </p:nvSpPr>
        <p:spPr>
          <a:xfrm>
            <a:off x="1096206" y="5003120"/>
            <a:ext cx="7791604" cy="461665"/>
          </a:xfrm>
          <a:prstGeom prst="rect">
            <a:avLst/>
          </a:prstGeom>
          <a:noFill/>
        </p:spPr>
        <p:txBody>
          <a:bodyPr wrap="square" rtlCol="0">
            <a:spAutoFit/>
          </a:bodyPr>
          <a:lstStyle/>
          <a:p>
            <a:r>
              <a:rPr kumimoji="1" lang="ja-JP" altLang="en-US" sz="2400" dirty="0"/>
              <a:t>訓練作品のすべての文章を用いて学習</a:t>
            </a:r>
          </a:p>
        </p:txBody>
      </p:sp>
    </p:spTree>
    <p:extLst>
      <p:ext uri="{BB962C8B-B14F-4D97-AF65-F5344CB8AC3E}">
        <p14:creationId xmlns:p14="http://schemas.microsoft.com/office/powerpoint/2010/main" val="247086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C39EA-5C87-4BED-9714-6F1202C3C698}"/>
              </a:ext>
            </a:extLst>
          </p:cNvPr>
          <p:cNvSpPr>
            <a:spLocks noGrp="1"/>
          </p:cNvSpPr>
          <p:nvPr>
            <p:ph type="title"/>
          </p:nvPr>
        </p:nvSpPr>
        <p:spPr/>
        <p:txBody>
          <a:bodyPr/>
          <a:lstStyle/>
          <a:p>
            <a:r>
              <a:rPr kumimoji="1" lang="ja-JP" altLang="en-US" dirty="0"/>
              <a:t>実験方法</a:t>
            </a:r>
          </a:p>
        </p:txBody>
      </p:sp>
      <p:cxnSp>
        <p:nvCxnSpPr>
          <p:cNvPr id="13" name="直線矢印コネクタ 12">
            <a:extLst>
              <a:ext uri="{FF2B5EF4-FFF2-40B4-BE49-F238E27FC236}">
                <a16:creationId xmlns:a16="http://schemas.microsoft.com/office/drawing/2014/main" id="{F840164F-22AD-4790-A8ED-37732461B2FA}"/>
              </a:ext>
            </a:extLst>
          </p:cNvPr>
          <p:cNvCxnSpPr>
            <a:cxnSpLocks/>
            <a:stCxn id="25" idx="4"/>
          </p:cNvCxnSpPr>
          <p:nvPr/>
        </p:nvCxnSpPr>
        <p:spPr bwMode="auto">
          <a:xfrm>
            <a:off x="4798042" y="2386592"/>
            <a:ext cx="0" cy="799298"/>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楕円 24">
            <a:extLst>
              <a:ext uri="{FF2B5EF4-FFF2-40B4-BE49-F238E27FC236}">
                <a16:creationId xmlns:a16="http://schemas.microsoft.com/office/drawing/2014/main" id="{F90DCE60-B8BC-44E5-91E0-B3F443DE1D2D}"/>
              </a:ext>
            </a:extLst>
          </p:cNvPr>
          <p:cNvSpPr/>
          <p:nvPr/>
        </p:nvSpPr>
        <p:spPr>
          <a:xfrm>
            <a:off x="4225570" y="1905000"/>
            <a:ext cx="1144944" cy="48159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1</a:t>
            </a:r>
            <a:r>
              <a:rPr kumimoji="1" lang="ja-JP" altLang="en-US" sz="2400" dirty="0">
                <a:solidFill>
                  <a:schemeClr val="tx1"/>
                </a:solidFill>
              </a:rPr>
              <a:t>文</a:t>
            </a:r>
          </a:p>
        </p:txBody>
      </p:sp>
      <p:sp>
        <p:nvSpPr>
          <p:cNvPr id="27" name="楕円 26">
            <a:extLst>
              <a:ext uri="{FF2B5EF4-FFF2-40B4-BE49-F238E27FC236}">
                <a16:creationId xmlns:a16="http://schemas.microsoft.com/office/drawing/2014/main" id="{778133D5-4BE9-49A7-99A1-E2BBFD61A285}"/>
              </a:ext>
            </a:extLst>
          </p:cNvPr>
          <p:cNvSpPr/>
          <p:nvPr/>
        </p:nvSpPr>
        <p:spPr>
          <a:xfrm>
            <a:off x="3378662" y="4538832"/>
            <a:ext cx="2838759" cy="475844"/>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文ベクトル</a:t>
            </a:r>
          </a:p>
        </p:txBody>
      </p:sp>
      <p:sp>
        <p:nvSpPr>
          <p:cNvPr id="3" name="スライド番号プレースホルダー 2">
            <a:extLst>
              <a:ext uri="{FF2B5EF4-FFF2-40B4-BE49-F238E27FC236}">
                <a16:creationId xmlns:a16="http://schemas.microsoft.com/office/drawing/2014/main" id="{6D572D11-D57B-486A-9BCC-48E867DD797E}"/>
              </a:ext>
            </a:extLst>
          </p:cNvPr>
          <p:cNvSpPr>
            <a:spLocks noGrp="1"/>
          </p:cNvSpPr>
          <p:nvPr>
            <p:ph type="sldNum" sz="quarter" idx="12"/>
          </p:nvPr>
        </p:nvSpPr>
        <p:spPr/>
        <p:txBody>
          <a:bodyPr/>
          <a:lstStyle/>
          <a:p>
            <a:fld id="{0670E07B-3041-44BB-97B6-342C8E0DD625}" type="slidenum">
              <a:rPr kumimoji="1" lang="ja-JP" altLang="en-US" smtClean="0"/>
              <a:t>16</a:t>
            </a:fld>
            <a:endParaRPr kumimoji="1" lang="ja-JP" altLang="en-US"/>
          </a:p>
        </p:txBody>
      </p:sp>
      <p:sp>
        <p:nvSpPr>
          <p:cNvPr id="26" name="四角形: 角を丸くする 25">
            <a:extLst>
              <a:ext uri="{FF2B5EF4-FFF2-40B4-BE49-F238E27FC236}">
                <a16:creationId xmlns:a16="http://schemas.microsoft.com/office/drawing/2014/main" id="{139EEE61-B2C9-4393-B6E0-8F6B717FCE72}"/>
              </a:ext>
            </a:extLst>
          </p:cNvPr>
          <p:cNvSpPr/>
          <p:nvPr/>
        </p:nvSpPr>
        <p:spPr>
          <a:xfrm>
            <a:off x="3284377" y="3243637"/>
            <a:ext cx="3228387" cy="4381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Doc2Vec</a:t>
            </a:r>
            <a:endParaRPr kumimoji="1" lang="ja-JP" altLang="en-US" sz="2800" dirty="0">
              <a:solidFill>
                <a:schemeClr val="tx1"/>
              </a:solidFill>
            </a:endParaRPr>
          </a:p>
        </p:txBody>
      </p:sp>
      <p:cxnSp>
        <p:nvCxnSpPr>
          <p:cNvPr id="32" name="直線矢印コネクタ 31">
            <a:extLst>
              <a:ext uri="{FF2B5EF4-FFF2-40B4-BE49-F238E27FC236}">
                <a16:creationId xmlns:a16="http://schemas.microsoft.com/office/drawing/2014/main" id="{B4505527-E6AA-45AC-98CF-944E2EE821AB}"/>
              </a:ext>
            </a:extLst>
          </p:cNvPr>
          <p:cNvCxnSpPr>
            <a:cxnSpLocks/>
          </p:cNvCxnSpPr>
          <p:nvPr/>
        </p:nvCxnSpPr>
        <p:spPr bwMode="auto">
          <a:xfrm>
            <a:off x="4798041" y="3681787"/>
            <a:ext cx="0" cy="799298"/>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32">
            <a:extLst>
              <a:ext uri="{FF2B5EF4-FFF2-40B4-BE49-F238E27FC236}">
                <a16:creationId xmlns:a16="http://schemas.microsoft.com/office/drawing/2014/main" id="{ECCD53BD-ADBF-4DB2-9916-E1411565CD48}"/>
              </a:ext>
            </a:extLst>
          </p:cNvPr>
          <p:cNvSpPr txBox="1"/>
          <p:nvPr/>
        </p:nvSpPr>
        <p:spPr>
          <a:xfrm>
            <a:off x="1096206" y="5338130"/>
            <a:ext cx="7791604" cy="461665"/>
          </a:xfrm>
          <a:prstGeom prst="rect">
            <a:avLst/>
          </a:prstGeom>
          <a:noFill/>
        </p:spPr>
        <p:txBody>
          <a:bodyPr wrap="square" rtlCol="0">
            <a:spAutoFit/>
          </a:bodyPr>
          <a:lstStyle/>
          <a:p>
            <a:r>
              <a:rPr kumimoji="1" lang="ja-JP" altLang="en-US" sz="2400" dirty="0"/>
              <a:t>学習したモデルによって文章をベクトル化</a:t>
            </a:r>
          </a:p>
        </p:txBody>
      </p:sp>
    </p:spTree>
    <p:extLst>
      <p:ext uri="{BB962C8B-B14F-4D97-AF65-F5344CB8AC3E}">
        <p14:creationId xmlns:p14="http://schemas.microsoft.com/office/powerpoint/2010/main" val="1625913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73C8F-EDC7-4AA4-8BC8-C14942DB2727}"/>
              </a:ext>
            </a:extLst>
          </p:cNvPr>
          <p:cNvSpPr>
            <a:spLocks noGrp="1"/>
          </p:cNvSpPr>
          <p:nvPr>
            <p:ph type="title"/>
          </p:nvPr>
        </p:nvSpPr>
        <p:spPr/>
        <p:txBody>
          <a:bodyPr/>
          <a:lstStyle/>
          <a:p>
            <a:r>
              <a:rPr kumimoji="1" lang="en-US" altLang="ja-JP" dirty="0"/>
              <a:t>Doc2Vec</a:t>
            </a:r>
            <a:r>
              <a:rPr kumimoji="1" lang="ja-JP" altLang="en-US" dirty="0"/>
              <a:t>のパラメータ</a:t>
            </a:r>
          </a:p>
        </p:txBody>
      </p:sp>
      <p:sp>
        <p:nvSpPr>
          <p:cNvPr id="4" name="スライド番号プレースホルダー 3">
            <a:extLst>
              <a:ext uri="{FF2B5EF4-FFF2-40B4-BE49-F238E27FC236}">
                <a16:creationId xmlns:a16="http://schemas.microsoft.com/office/drawing/2014/main" id="{AF52849C-1C96-46D3-80BD-A2B27E59576D}"/>
              </a:ext>
            </a:extLst>
          </p:cNvPr>
          <p:cNvSpPr>
            <a:spLocks noGrp="1"/>
          </p:cNvSpPr>
          <p:nvPr>
            <p:ph type="sldNum" sz="quarter" idx="12"/>
          </p:nvPr>
        </p:nvSpPr>
        <p:spPr/>
        <p:txBody>
          <a:bodyPr/>
          <a:lstStyle/>
          <a:p>
            <a:fld id="{0670E07B-3041-44BB-97B6-342C8E0DD625}" type="slidenum">
              <a:rPr kumimoji="1" lang="ja-JP" altLang="en-US" smtClean="0"/>
              <a:t>17</a:t>
            </a:fld>
            <a:endParaRPr kumimoji="1" lang="ja-JP" altLang="en-US"/>
          </a:p>
        </p:txBody>
      </p:sp>
      <p:graphicFrame>
        <p:nvGraphicFramePr>
          <p:cNvPr id="5" name="表 4">
            <a:extLst>
              <a:ext uri="{FF2B5EF4-FFF2-40B4-BE49-F238E27FC236}">
                <a16:creationId xmlns:a16="http://schemas.microsoft.com/office/drawing/2014/main" id="{4BDAB926-3647-4A29-9535-8E3F9679D960}"/>
              </a:ext>
            </a:extLst>
          </p:cNvPr>
          <p:cNvGraphicFramePr>
            <a:graphicFrameLocks noGrp="1"/>
          </p:cNvGraphicFramePr>
          <p:nvPr>
            <p:extLst>
              <p:ext uri="{D42A27DB-BD31-4B8C-83A1-F6EECF244321}">
                <p14:modId xmlns:p14="http://schemas.microsoft.com/office/powerpoint/2010/main" val="665474841"/>
              </p:ext>
            </p:extLst>
          </p:nvPr>
        </p:nvGraphicFramePr>
        <p:xfrm>
          <a:off x="1875453" y="1569098"/>
          <a:ext cx="5393094" cy="4066590"/>
        </p:xfrm>
        <a:graphic>
          <a:graphicData uri="http://schemas.openxmlformats.org/drawingml/2006/table">
            <a:tbl>
              <a:tblPr/>
              <a:tblGrid>
                <a:gridCol w="3690011">
                  <a:extLst>
                    <a:ext uri="{9D8B030D-6E8A-4147-A177-3AD203B41FA5}">
                      <a16:colId xmlns:a16="http://schemas.microsoft.com/office/drawing/2014/main" val="3864752226"/>
                    </a:ext>
                  </a:extLst>
                </a:gridCol>
                <a:gridCol w="1703083">
                  <a:extLst>
                    <a:ext uri="{9D8B030D-6E8A-4147-A177-3AD203B41FA5}">
                      <a16:colId xmlns:a16="http://schemas.microsoft.com/office/drawing/2014/main" val="3256588423"/>
                    </a:ext>
                  </a:extLst>
                </a:gridCol>
              </a:tblGrid>
              <a:tr h="566532">
                <a:tc>
                  <a:txBody>
                    <a:bodyPr/>
                    <a:lstStyle/>
                    <a:p>
                      <a:pPr algn="ctr" fontAlgn="ctr"/>
                      <a:r>
                        <a:rPr lang="ja-JP" altLang="en-US" sz="2800" b="0" i="0" u="none" strike="noStrike">
                          <a:solidFill>
                            <a:srgbClr val="000000"/>
                          </a:solidFill>
                          <a:effectLst/>
                          <a:latin typeface="游ゴシック" panose="020B0400000000000000" pitchFamily="50" charset="-128"/>
                          <a:ea typeface="游ゴシック" panose="020B0400000000000000" pitchFamily="50" charset="-128"/>
                        </a:rPr>
                        <a:t>パラメータ</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2800" b="0" i="0" u="none" strike="noStrike">
                          <a:solidFill>
                            <a:srgbClr val="000000"/>
                          </a:solidFill>
                          <a:effectLst/>
                          <a:latin typeface="游ゴシック" panose="020B0400000000000000" pitchFamily="50" charset="-128"/>
                          <a:ea typeface="游ゴシック" panose="020B0400000000000000" pitchFamily="50" charset="-128"/>
                        </a:rPr>
                        <a:t>値</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3622355"/>
                  </a:ext>
                </a:extLst>
              </a:tr>
              <a:tr h="977842">
                <a:tc>
                  <a:txBody>
                    <a:bodyPr/>
                    <a:lstStyle/>
                    <a:p>
                      <a:pPr algn="ctr" fontAlgn="ctr"/>
                      <a:r>
                        <a:rPr lang="ja-JP" altLang="en-US" sz="2800" b="0" i="0" u="none" strike="noStrike">
                          <a:solidFill>
                            <a:srgbClr val="000000"/>
                          </a:solidFill>
                          <a:effectLst/>
                          <a:latin typeface="游ゴシック" panose="020B0400000000000000" pitchFamily="50" charset="-128"/>
                          <a:ea typeface="游ゴシック" panose="020B0400000000000000" pitchFamily="50" charset="-128"/>
                        </a:rPr>
                        <a:t>学習モデル</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0" i="0" u="none" strike="noStrike">
                          <a:solidFill>
                            <a:srgbClr val="000000"/>
                          </a:solidFill>
                          <a:effectLst/>
                          <a:latin typeface="游ゴシック" panose="020B0400000000000000" pitchFamily="50" charset="-128"/>
                          <a:ea typeface="游ゴシック" panose="020B0400000000000000" pitchFamily="50" charset="-128"/>
                        </a:rPr>
                        <a:t>PV-DM</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802623"/>
                  </a:ext>
                </a:extLst>
              </a:tr>
              <a:tr h="977842">
                <a:tc>
                  <a:txBody>
                    <a:bodyPr/>
                    <a:lstStyle/>
                    <a:p>
                      <a:pPr algn="ctr" fontAlgn="ctr"/>
                      <a:r>
                        <a:rPr lang="ja-JP" altLang="en-US" sz="2800" b="0" i="0" u="none" strike="noStrike" dirty="0">
                          <a:solidFill>
                            <a:srgbClr val="000000"/>
                          </a:solidFill>
                          <a:effectLst/>
                          <a:latin typeface="游ゴシック" panose="020B0400000000000000" pitchFamily="50" charset="-128"/>
                          <a:ea typeface="游ゴシック" panose="020B0400000000000000" pitchFamily="50" charset="-128"/>
                        </a:rPr>
                        <a:t>埋め込みサイズ</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8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2055876"/>
                  </a:ext>
                </a:extLst>
              </a:tr>
              <a:tr h="977842">
                <a:tc>
                  <a:txBody>
                    <a:bodyPr/>
                    <a:lstStyle/>
                    <a:p>
                      <a:pPr algn="ctr" fontAlgn="ctr"/>
                      <a:r>
                        <a:rPr lang="ja-JP" altLang="en-US" sz="2800" b="0" i="0" u="none" strike="noStrike">
                          <a:solidFill>
                            <a:srgbClr val="000000"/>
                          </a:solidFill>
                          <a:effectLst/>
                          <a:latin typeface="游ゴシック" panose="020B0400000000000000" pitchFamily="50" charset="-128"/>
                          <a:ea typeface="游ゴシック" panose="020B0400000000000000" pitchFamily="50" charset="-128"/>
                        </a:rPr>
                        <a:t>ウインドウサイズ</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8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095714"/>
                  </a:ext>
                </a:extLst>
              </a:tr>
              <a:tr h="566532">
                <a:tc>
                  <a:txBody>
                    <a:bodyPr/>
                    <a:lstStyle/>
                    <a:p>
                      <a:pPr algn="ctr" fontAlgn="ctr"/>
                      <a:r>
                        <a:rPr lang="ja-JP" altLang="en-US" sz="2800" b="0" i="0" u="none" strike="noStrike">
                          <a:solidFill>
                            <a:srgbClr val="000000"/>
                          </a:solidFill>
                          <a:effectLst/>
                          <a:latin typeface="游ゴシック" panose="020B0400000000000000" pitchFamily="50" charset="-128"/>
                          <a:ea typeface="游ゴシック" panose="020B0400000000000000" pitchFamily="50" charset="-128"/>
                        </a:rPr>
                        <a:t>学習率</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800" b="0" i="0" u="none" strike="noStrike" dirty="0">
                          <a:solidFill>
                            <a:srgbClr val="000000"/>
                          </a:solidFill>
                          <a:effectLst/>
                          <a:latin typeface="游ゴシック" panose="020B0400000000000000" pitchFamily="50" charset="-128"/>
                          <a:ea typeface="游ゴシック" panose="020B0400000000000000" pitchFamily="50" charset="-128"/>
                        </a:rPr>
                        <a:t>0.05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124301"/>
                  </a:ext>
                </a:extLst>
              </a:tr>
            </a:tbl>
          </a:graphicData>
        </a:graphic>
      </p:graphicFrame>
    </p:spTree>
    <p:extLst>
      <p:ext uri="{BB962C8B-B14F-4D97-AF65-F5344CB8AC3E}">
        <p14:creationId xmlns:p14="http://schemas.microsoft.com/office/powerpoint/2010/main" val="322484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F32F4-AAE2-45B9-ABDC-554B631CD264}"/>
              </a:ext>
            </a:extLst>
          </p:cNvPr>
          <p:cNvSpPr>
            <a:spLocks noGrp="1"/>
          </p:cNvSpPr>
          <p:nvPr>
            <p:ph type="title"/>
          </p:nvPr>
        </p:nvSpPr>
        <p:spPr/>
        <p:txBody>
          <a:bodyPr/>
          <a:lstStyle/>
          <a:p>
            <a:r>
              <a:rPr lang="en-US" altLang="ja-JP" dirty="0"/>
              <a:t>MLP</a:t>
            </a:r>
            <a:r>
              <a:rPr lang="ja-JP" altLang="en-US" dirty="0"/>
              <a:t>による分類</a:t>
            </a:r>
            <a:endParaRPr kumimoji="1" lang="ja-JP" altLang="en-US" dirty="0"/>
          </a:p>
        </p:txBody>
      </p:sp>
      <p:sp>
        <p:nvSpPr>
          <p:cNvPr id="3" name="コンテンツ プレースホルダー 2">
            <a:extLst>
              <a:ext uri="{FF2B5EF4-FFF2-40B4-BE49-F238E27FC236}">
                <a16:creationId xmlns:a16="http://schemas.microsoft.com/office/drawing/2014/main" id="{F76A4684-2A0D-4BF2-B462-C7273410A0D2}"/>
              </a:ext>
            </a:extLst>
          </p:cNvPr>
          <p:cNvSpPr>
            <a:spLocks noGrp="1"/>
          </p:cNvSpPr>
          <p:nvPr>
            <p:ph idx="1"/>
          </p:nvPr>
        </p:nvSpPr>
        <p:spPr>
          <a:xfrm>
            <a:off x="1942415" y="2456267"/>
            <a:ext cx="6744385" cy="4166601"/>
          </a:xfrm>
        </p:spPr>
        <p:txBody>
          <a:bodyPr>
            <a:normAutofit lnSpcReduction="10000"/>
          </a:bodyPr>
          <a:lstStyle/>
          <a:p>
            <a:pPr marL="0" indent="0">
              <a:buNone/>
            </a:pPr>
            <a:r>
              <a:rPr lang="ja-JP" altLang="en-US" sz="2800" dirty="0"/>
              <a:t>連続する </a:t>
            </a:r>
            <a:r>
              <a:rPr lang="en-US" altLang="ja-JP" sz="2800" dirty="0"/>
              <a:t>5 </a:t>
            </a:r>
            <a:r>
              <a:rPr lang="ja-JP" altLang="en-US" sz="2800" dirty="0"/>
              <a:t>文の会話の集合を正順群</a:t>
            </a:r>
            <a:endParaRPr lang="en-US" altLang="ja-JP" sz="2800" dirty="0"/>
          </a:p>
          <a:p>
            <a:pPr marL="0" indent="0">
              <a:buNone/>
            </a:pPr>
            <a:endParaRPr lang="en-US" altLang="ja-JP" sz="2800" dirty="0"/>
          </a:p>
          <a:p>
            <a:pPr marL="0" indent="0">
              <a:buNone/>
            </a:pPr>
            <a:r>
              <a:rPr lang="ja-JP" altLang="en-US" sz="2800" dirty="0"/>
              <a:t>正順でない </a:t>
            </a:r>
            <a:r>
              <a:rPr lang="en-US" altLang="ja-JP" sz="2800" dirty="0"/>
              <a:t>5 </a:t>
            </a:r>
            <a:r>
              <a:rPr lang="ja-JP" altLang="en-US" sz="2800" dirty="0"/>
              <a:t>文の会話の集合を</a:t>
            </a:r>
            <a:endParaRPr lang="en-US" altLang="ja-JP" sz="2800" dirty="0"/>
          </a:p>
          <a:p>
            <a:pPr marL="0" indent="0">
              <a:buNone/>
            </a:pPr>
            <a:r>
              <a:rPr lang="en-US" altLang="ja-JP" sz="2800" dirty="0"/>
              <a:t>4 </a:t>
            </a:r>
            <a:r>
              <a:rPr lang="ja-JP" altLang="en-US" sz="2800" dirty="0"/>
              <a:t>つ作る</a:t>
            </a:r>
            <a:endParaRPr lang="en-US" altLang="ja-JP" sz="2800" dirty="0"/>
          </a:p>
          <a:p>
            <a:pPr marL="0" indent="0">
              <a:buNone/>
            </a:pPr>
            <a:r>
              <a:rPr lang="ja-JP" altLang="en-US" sz="2800" dirty="0"/>
              <a:t>すべて正順群と同数</a:t>
            </a:r>
            <a:endParaRPr lang="en-US" altLang="ja-JP" sz="2800" dirty="0"/>
          </a:p>
          <a:p>
            <a:pPr marL="0" indent="0">
              <a:buNone/>
            </a:pPr>
            <a:endParaRPr kumimoji="1" lang="en-US" altLang="ja-JP" sz="2800" dirty="0"/>
          </a:p>
          <a:p>
            <a:pPr marL="0" indent="0" algn="ctr">
              <a:buNone/>
            </a:pPr>
            <a:r>
              <a:rPr kumimoji="1" lang="en-US" altLang="ja-JP" sz="2800" dirty="0"/>
              <a:t>random</a:t>
            </a:r>
            <a:r>
              <a:rPr kumimoji="1" lang="ja-JP" altLang="en-US" sz="2800" dirty="0"/>
              <a:t>群</a:t>
            </a:r>
            <a:r>
              <a:rPr kumimoji="1" lang="en-US" altLang="ja-JP" sz="2800" dirty="0"/>
              <a:t>, </a:t>
            </a:r>
            <a:r>
              <a:rPr kumimoji="1" lang="en-US" altLang="ja-JP" sz="2800" dirty="0" err="1"/>
              <a:t>shuffule</a:t>
            </a:r>
            <a:r>
              <a:rPr kumimoji="1" lang="ja-JP" altLang="en-US" sz="2800" dirty="0"/>
              <a:t>群</a:t>
            </a:r>
            <a:r>
              <a:rPr kumimoji="1" lang="en-US" altLang="ja-JP" sz="2800" dirty="0"/>
              <a:t>, </a:t>
            </a:r>
          </a:p>
          <a:p>
            <a:pPr marL="0" indent="0" algn="ctr">
              <a:buNone/>
            </a:pPr>
            <a:r>
              <a:rPr kumimoji="1" lang="en-US" altLang="ja-JP" sz="2800" dirty="0"/>
              <a:t>replace</a:t>
            </a:r>
            <a:r>
              <a:rPr kumimoji="1" lang="ja-JP" altLang="en-US" sz="2800" dirty="0"/>
              <a:t>群</a:t>
            </a:r>
            <a:r>
              <a:rPr kumimoji="1" lang="en-US" altLang="ja-JP" sz="2800" dirty="0"/>
              <a:t>, reverse</a:t>
            </a:r>
            <a:r>
              <a:rPr kumimoji="1" lang="ja-JP" altLang="en-US" sz="2800" dirty="0"/>
              <a:t>群</a:t>
            </a:r>
          </a:p>
        </p:txBody>
      </p:sp>
      <p:sp>
        <p:nvSpPr>
          <p:cNvPr id="4" name="スライド番号プレースホルダー 3">
            <a:extLst>
              <a:ext uri="{FF2B5EF4-FFF2-40B4-BE49-F238E27FC236}">
                <a16:creationId xmlns:a16="http://schemas.microsoft.com/office/drawing/2014/main" id="{FF64659C-BE64-4EE2-B915-9516571A7250}"/>
              </a:ext>
            </a:extLst>
          </p:cNvPr>
          <p:cNvSpPr>
            <a:spLocks noGrp="1"/>
          </p:cNvSpPr>
          <p:nvPr>
            <p:ph type="sldNum" sz="quarter" idx="12"/>
          </p:nvPr>
        </p:nvSpPr>
        <p:spPr/>
        <p:txBody>
          <a:bodyPr/>
          <a:lstStyle/>
          <a:p>
            <a:fld id="{0670E07B-3041-44BB-97B6-342C8E0DD625}" type="slidenum">
              <a:rPr kumimoji="1" lang="ja-JP" altLang="en-US" smtClean="0"/>
              <a:t>18</a:t>
            </a:fld>
            <a:endParaRPr kumimoji="1" lang="ja-JP" altLang="en-US" dirty="0"/>
          </a:p>
        </p:txBody>
      </p:sp>
    </p:spTree>
    <p:extLst>
      <p:ext uri="{BB962C8B-B14F-4D97-AF65-F5344CB8AC3E}">
        <p14:creationId xmlns:p14="http://schemas.microsoft.com/office/powerpoint/2010/main" val="350528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89055644-B80C-44E4-BAD3-43C439DCEF34}"/>
              </a:ext>
            </a:extLst>
          </p:cNvPr>
          <p:cNvSpPr>
            <a:spLocks noGrp="1"/>
          </p:cNvSpPr>
          <p:nvPr>
            <p:ph type="title"/>
          </p:nvPr>
        </p:nvSpPr>
        <p:spPr/>
        <p:txBody>
          <a:bodyPr>
            <a:normAutofit/>
          </a:bodyPr>
          <a:lstStyle/>
          <a:p>
            <a:r>
              <a:rPr kumimoji="1" lang="ja-JP" altLang="en-US" dirty="0"/>
              <a:t>実験方法</a:t>
            </a:r>
          </a:p>
        </p:txBody>
      </p:sp>
      <p:sp>
        <p:nvSpPr>
          <p:cNvPr id="4" name="コンテンツ プレースホルダー 2">
            <a:extLst>
              <a:ext uri="{FF2B5EF4-FFF2-40B4-BE49-F238E27FC236}">
                <a16:creationId xmlns:a16="http://schemas.microsoft.com/office/drawing/2014/main" id="{4BF1F6EB-46F5-46D1-98D0-A776C892D265}"/>
              </a:ext>
            </a:extLst>
          </p:cNvPr>
          <p:cNvSpPr>
            <a:spLocks noGrp="1"/>
          </p:cNvSpPr>
          <p:nvPr>
            <p:ph idx="1"/>
          </p:nvPr>
        </p:nvSpPr>
        <p:spPr>
          <a:xfrm>
            <a:off x="1942415" y="1152909"/>
            <a:ext cx="6591985" cy="5387850"/>
          </a:xfrm>
        </p:spPr>
        <p:txBody>
          <a:bodyPr>
            <a:normAutofit/>
          </a:bodyPr>
          <a:lstStyle/>
          <a:p>
            <a:pPr marL="0" indent="0">
              <a:buClr>
                <a:srgbClr val="A53010"/>
              </a:buClr>
              <a:buNone/>
            </a:pPr>
            <a:r>
              <a:rPr lang="ja-JP" altLang="en-US" sz="2000" dirty="0">
                <a:solidFill>
                  <a:prstClr val="black">
                    <a:lumMod val="75000"/>
                    <a:lumOff val="25000"/>
                  </a:prstClr>
                </a:solidFill>
              </a:rPr>
              <a:t>（例えばこのような文章だった場合）</a:t>
            </a:r>
            <a:endParaRPr lang="en-US" altLang="ja-JP" sz="2000" dirty="0">
              <a:solidFill>
                <a:prstClr val="black">
                  <a:lumMod val="75000"/>
                  <a:lumOff val="25000"/>
                </a:prstClr>
              </a:solidFill>
            </a:endParaRPr>
          </a:p>
          <a:p>
            <a:pPr marL="0" indent="0">
              <a:buClr>
                <a:srgbClr val="A53010"/>
              </a:buClr>
              <a:buNone/>
            </a:pPr>
            <a:r>
              <a:rPr lang="en-US" altLang="ja-JP" sz="2000" dirty="0">
                <a:solidFill>
                  <a:prstClr val="black">
                    <a:lumMod val="75000"/>
                    <a:lumOff val="25000"/>
                  </a:prstClr>
                </a:solidFill>
              </a:rPr>
              <a:t>Index</a:t>
            </a:r>
          </a:p>
          <a:p>
            <a:pPr marL="0" indent="0">
              <a:buClr>
                <a:srgbClr val="A53010"/>
              </a:buClr>
              <a:buNone/>
            </a:pPr>
            <a:r>
              <a:rPr lang="ja-JP" altLang="en-US" sz="2000" dirty="0">
                <a:solidFill>
                  <a:prstClr val="black">
                    <a:lumMod val="75000"/>
                    <a:lumOff val="25000"/>
                  </a:prstClr>
                </a:solidFill>
              </a:rPr>
              <a:t>１  「おはよう．</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２  「おう，おはよう．</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３  「昨日何してた？</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４  「レポート書いてたよ．</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５  「まじでー，おれも．</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６    楽しそうにはなす彼らに先輩が近づいてきました． </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７   「おう，久しぶり．</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８   「おひさしぶりです．</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９   彼らはサッカー部です．</a:t>
            </a:r>
            <a:endParaRPr lang="en-US" altLang="ja-JP" sz="2000" dirty="0">
              <a:solidFill>
                <a:prstClr val="black">
                  <a:lumMod val="75000"/>
                  <a:lumOff val="25000"/>
                </a:prstClr>
              </a:solidFill>
            </a:endParaRPr>
          </a:p>
          <a:p>
            <a:pPr marL="0" indent="0">
              <a:buClr>
                <a:srgbClr val="A53010"/>
              </a:buClr>
              <a:buNone/>
            </a:pPr>
            <a:r>
              <a:rPr lang="ja-JP" altLang="en-US" sz="2000" dirty="0">
                <a:solidFill>
                  <a:prstClr val="black">
                    <a:lumMod val="75000"/>
                    <a:lumOff val="25000"/>
                  </a:prstClr>
                </a:solidFill>
              </a:rPr>
              <a:t>１０ 「こんなところで何してたんだ？</a:t>
            </a:r>
            <a:endParaRPr lang="en-US" altLang="ja-JP" sz="2000" dirty="0">
              <a:solidFill>
                <a:prstClr val="black">
                  <a:lumMod val="75000"/>
                  <a:lumOff val="25000"/>
                </a:prstClr>
              </a:solidFill>
            </a:endParaRPr>
          </a:p>
          <a:p>
            <a:pPr marL="0" indent="0">
              <a:buClr>
                <a:srgbClr val="A53010"/>
              </a:buClr>
              <a:buNone/>
            </a:pPr>
            <a:endParaRPr lang="en-US" altLang="ja-JP" sz="2000" dirty="0">
              <a:solidFill>
                <a:prstClr val="black">
                  <a:lumMod val="75000"/>
                  <a:lumOff val="25000"/>
                </a:prstClr>
              </a:solidFill>
            </a:endParaRPr>
          </a:p>
        </p:txBody>
      </p:sp>
      <p:sp>
        <p:nvSpPr>
          <p:cNvPr id="2" name="スライド番号プレースホルダー 1">
            <a:extLst>
              <a:ext uri="{FF2B5EF4-FFF2-40B4-BE49-F238E27FC236}">
                <a16:creationId xmlns:a16="http://schemas.microsoft.com/office/drawing/2014/main" id="{8E157FF0-6A56-4B0B-95DC-3D1E64EBD98B}"/>
              </a:ext>
            </a:extLst>
          </p:cNvPr>
          <p:cNvSpPr>
            <a:spLocks noGrp="1"/>
          </p:cNvSpPr>
          <p:nvPr>
            <p:ph type="sldNum" sz="quarter" idx="12"/>
          </p:nvPr>
        </p:nvSpPr>
        <p:spPr/>
        <p:txBody>
          <a:bodyPr/>
          <a:lstStyle/>
          <a:p>
            <a:fld id="{0670E07B-3041-44BB-97B6-342C8E0DD625}" type="slidenum">
              <a:rPr kumimoji="1" lang="ja-JP" altLang="en-US" smtClean="0"/>
              <a:t>19</a:t>
            </a:fld>
            <a:endParaRPr kumimoji="1" lang="ja-JP" altLang="en-US"/>
          </a:p>
        </p:txBody>
      </p:sp>
    </p:spTree>
    <p:extLst>
      <p:ext uri="{BB962C8B-B14F-4D97-AF65-F5344CB8AC3E}">
        <p14:creationId xmlns:p14="http://schemas.microsoft.com/office/powerpoint/2010/main" val="16189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prstClr val="black"/>
                </a:solidFill>
              </a:rPr>
              <a:t>はじめに</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prstClr val="black"/>
                </a:solidFill>
              </a:rPr>
              <a:t>要素技術</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prstClr val="black"/>
                </a:solidFill>
              </a:rPr>
              <a:t>データセット</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prstClr val="black"/>
                </a:solidFill>
              </a:rPr>
              <a:t>実験</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prstClr val="black"/>
                </a:solidFill>
              </a:rPr>
              <a:t>結果と考察</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prstClr val="black"/>
                </a:solidFill>
              </a:rPr>
              <a:t>まとめと今後の課題</a:t>
            </a:r>
            <a:endParaRPr kumimoji="0" lang="en-US" altLang="ja-JP" sz="2700" dirty="0">
              <a:solidFill>
                <a:prstClr val="black"/>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CF71383E-F415-4C6D-8654-2F8BC64DFEAE}"/>
              </a:ext>
            </a:extLst>
          </p:cNvPr>
          <p:cNvSpPr>
            <a:spLocks noGrp="1"/>
          </p:cNvSpPr>
          <p:nvPr>
            <p:ph type="sldNum" sz="quarter" idx="12"/>
          </p:nvPr>
        </p:nvSpPr>
        <p:spPr/>
        <p:txBody>
          <a:bodyPr/>
          <a:lstStyle/>
          <a:p>
            <a:fld id="{0670E07B-3041-44BB-97B6-342C8E0DD625}" type="slidenum">
              <a:rPr kumimoji="1" lang="ja-JP" altLang="en-US" smtClean="0"/>
              <a:t>2</a:t>
            </a:fld>
            <a:endParaRPr kumimoji="1" lang="ja-JP" altLang="en-US"/>
          </a:p>
        </p:txBody>
      </p:sp>
    </p:spTree>
    <p:extLst>
      <p:ext uri="{BB962C8B-B14F-4D97-AF65-F5344CB8AC3E}">
        <p14:creationId xmlns:p14="http://schemas.microsoft.com/office/powerpoint/2010/main" val="364896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A3A507-5021-424A-A9F1-CB6DA09A1122}"/>
              </a:ext>
            </a:extLst>
          </p:cNvPr>
          <p:cNvSpPr>
            <a:spLocks noGrp="1"/>
          </p:cNvSpPr>
          <p:nvPr>
            <p:ph type="title"/>
          </p:nvPr>
        </p:nvSpPr>
        <p:spPr/>
        <p:txBody>
          <a:bodyPr/>
          <a:lstStyle/>
          <a:p>
            <a:r>
              <a:rPr kumimoji="1" lang="ja-JP" altLang="en-US" dirty="0"/>
              <a:t>正順</a:t>
            </a:r>
          </a:p>
        </p:txBody>
      </p:sp>
      <p:sp>
        <p:nvSpPr>
          <p:cNvPr id="4" name="コンテンツ プレースホルダー 2">
            <a:extLst>
              <a:ext uri="{FF2B5EF4-FFF2-40B4-BE49-F238E27FC236}">
                <a16:creationId xmlns:a16="http://schemas.microsoft.com/office/drawing/2014/main" id="{3A077483-46AC-415E-AEEF-A5F338437984}"/>
              </a:ext>
            </a:extLst>
          </p:cNvPr>
          <p:cNvSpPr>
            <a:spLocks noGrp="1"/>
          </p:cNvSpPr>
          <p:nvPr>
            <p:ph idx="1"/>
          </p:nvPr>
        </p:nvSpPr>
        <p:spPr>
          <a:xfrm>
            <a:off x="1942415" y="1724297"/>
            <a:ext cx="6591985" cy="4509593"/>
          </a:xfrm>
        </p:spPr>
        <p:txBody>
          <a:bodyPr>
            <a:normAutofit/>
          </a:bodyPr>
          <a:lstStyle/>
          <a:p>
            <a:pPr marL="0" indent="0">
              <a:buClr>
                <a:srgbClr val="A53010"/>
              </a:buClr>
              <a:buNone/>
            </a:pPr>
            <a:r>
              <a:rPr lang="en-US" altLang="ja-JP" sz="2400" dirty="0">
                <a:solidFill>
                  <a:prstClr val="black">
                    <a:lumMod val="75000"/>
                    <a:lumOff val="25000"/>
                  </a:prstClr>
                </a:solidFill>
              </a:rPr>
              <a:t>Index</a:t>
            </a:r>
          </a:p>
          <a:p>
            <a:pPr marL="0" indent="0">
              <a:buClr>
                <a:srgbClr val="A53010"/>
              </a:buClr>
              <a:buNone/>
            </a:pPr>
            <a:r>
              <a:rPr lang="ja-JP" altLang="en-US" sz="2400" dirty="0">
                <a:solidFill>
                  <a:prstClr val="black">
                    <a:lumMod val="75000"/>
                    <a:lumOff val="25000"/>
                  </a:prstClr>
                </a:solidFill>
              </a:rPr>
              <a:t>１  「おはよう．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２  「おう，おはよう．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３  「昨日何してた？</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４  「レポート書いてたよ</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５  「まじでー，おれも</a:t>
            </a:r>
            <a:r>
              <a:rPr lang="en-US" altLang="ja-JP" sz="2400" dirty="0">
                <a:solidFill>
                  <a:prstClr val="black">
                    <a:lumMod val="75000"/>
                    <a:lumOff val="25000"/>
                  </a:prstClr>
                </a:solidFill>
              </a:rPr>
              <a:t>.</a:t>
            </a:r>
          </a:p>
          <a:p>
            <a:pPr marL="0" indent="0">
              <a:buClr>
                <a:srgbClr val="A53010"/>
              </a:buClr>
              <a:buNone/>
            </a:pPr>
            <a:endParaRPr lang="en-US" altLang="ja-JP" sz="2400" dirty="0">
              <a:solidFill>
                <a:prstClr val="black">
                  <a:lumMod val="75000"/>
                  <a:lumOff val="25000"/>
                </a:prstClr>
              </a:solidFill>
            </a:endParaRPr>
          </a:p>
          <a:p>
            <a:pPr marL="0" indent="0">
              <a:buClr>
                <a:srgbClr val="A53010"/>
              </a:buClr>
              <a:buNone/>
            </a:pPr>
            <a:r>
              <a:rPr lang="ja-JP" altLang="en-US" sz="2400" dirty="0"/>
              <a:t>同作品中の</a:t>
            </a:r>
            <a:r>
              <a:rPr lang="ja-JP" altLang="en-US" sz="2400" dirty="0">
                <a:solidFill>
                  <a:srgbClr val="FF0000"/>
                </a:solidFill>
              </a:rPr>
              <a:t>連続した</a:t>
            </a:r>
            <a:r>
              <a:rPr lang="ja-JP" altLang="en-US" sz="2400" dirty="0"/>
              <a:t> </a:t>
            </a:r>
            <a:r>
              <a:rPr lang="en-US" altLang="ja-JP" sz="2400" dirty="0"/>
              <a:t>5 </a:t>
            </a:r>
            <a:r>
              <a:rPr lang="ja-JP" altLang="en-US" sz="2400" dirty="0" err="1"/>
              <a:t>つの</a:t>
            </a:r>
            <a:r>
              <a:rPr lang="ja-JP" altLang="en-US" sz="2400" dirty="0"/>
              <a:t>会話文．</a:t>
            </a:r>
          </a:p>
          <a:p>
            <a:pPr marL="0" indent="0">
              <a:buClr>
                <a:srgbClr val="A53010"/>
              </a:buClr>
              <a:buNone/>
            </a:pPr>
            <a:endParaRPr lang="en-US" altLang="ja-JP" sz="2400" dirty="0">
              <a:solidFill>
                <a:prstClr val="black">
                  <a:lumMod val="75000"/>
                  <a:lumOff val="25000"/>
                </a:prstClr>
              </a:solidFill>
            </a:endParaRPr>
          </a:p>
        </p:txBody>
      </p:sp>
      <p:sp>
        <p:nvSpPr>
          <p:cNvPr id="3" name="スライド番号プレースホルダー 2">
            <a:extLst>
              <a:ext uri="{FF2B5EF4-FFF2-40B4-BE49-F238E27FC236}">
                <a16:creationId xmlns:a16="http://schemas.microsoft.com/office/drawing/2014/main" id="{138F3FCF-F7AC-4C2A-B2EA-1628D5CF2C76}"/>
              </a:ext>
            </a:extLst>
          </p:cNvPr>
          <p:cNvSpPr>
            <a:spLocks noGrp="1"/>
          </p:cNvSpPr>
          <p:nvPr>
            <p:ph type="sldNum" sz="quarter" idx="12"/>
          </p:nvPr>
        </p:nvSpPr>
        <p:spPr/>
        <p:txBody>
          <a:bodyPr/>
          <a:lstStyle/>
          <a:p>
            <a:fld id="{0670E07B-3041-44BB-97B6-342C8E0DD625}" type="slidenum">
              <a:rPr kumimoji="1" lang="ja-JP" altLang="en-US" smtClean="0"/>
              <a:t>20</a:t>
            </a:fld>
            <a:endParaRPr kumimoji="1" lang="ja-JP" altLang="en-US"/>
          </a:p>
        </p:txBody>
      </p:sp>
      <p:sp>
        <p:nvSpPr>
          <p:cNvPr id="5" name="矢印: 下 4">
            <a:extLst>
              <a:ext uri="{FF2B5EF4-FFF2-40B4-BE49-F238E27FC236}">
                <a16:creationId xmlns:a16="http://schemas.microsoft.com/office/drawing/2014/main" id="{949AF5C8-0DBF-4E27-AB04-6BEA3C85DE56}"/>
              </a:ext>
            </a:extLst>
          </p:cNvPr>
          <p:cNvSpPr/>
          <p:nvPr/>
        </p:nvSpPr>
        <p:spPr>
          <a:xfrm>
            <a:off x="1526380" y="2133600"/>
            <a:ext cx="416035" cy="2555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182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A3A507-5021-424A-A9F1-CB6DA09A1122}"/>
              </a:ext>
            </a:extLst>
          </p:cNvPr>
          <p:cNvSpPr>
            <a:spLocks noGrp="1"/>
          </p:cNvSpPr>
          <p:nvPr>
            <p:ph type="title"/>
          </p:nvPr>
        </p:nvSpPr>
        <p:spPr/>
        <p:txBody>
          <a:bodyPr>
            <a:normAutofit/>
          </a:bodyPr>
          <a:lstStyle/>
          <a:p>
            <a:r>
              <a:rPr kumimoji="1" lang="en-US" altLang="ja-JP" dirty="0"/>
              <a:t>random</a:t>
            </a:r>
            <a:endParaRPr kumimoji="1" lang="ja-JP" altLang="en-US" dirty="0"/>
          </a:p>
        </p:txBody>
      </p:sp>
      <p:sp>
        <p:nvSpPr>
          <p:cNvPr id="4" name="コンテンツ プレースホルダー 2">
            <a:extLst>
              <a:ext uri="{FF2B5EF4-FFF2-40B4-BE49-F238E27FC236}">
                <a16:creationId xmlns:a16="http://schemas.microsoft.com/office/drawing/2014/main" id="{3A077483-46AC-415E-AEEF-A5F338437984}"/>
              </a:ext>
            </a:extLst>
          </p:cNvPr>
          <p:cNvSpPr>
            <a:spLocks noGrp="1"/>
          </p:cNvSpPr>
          <p:nvPr>
            <p:ph idx="1"/>
          </p:nvPr>
        </p:nvSpPr>
        <p:spPr>
          <a:xfrm>
            <a:off x="1942415" y="1724296"/>
            <a:ext cx="6591985" cy="4702631"/>
          </a:xfrm>
        </p:spPr>
        <p:txBody>
          <a:bodyPr>
            <a:normAutofit/>
          </a:bodyPr>
          <a:lstStyle/>
          <a:p>
            <a:pPr marL="0" indent="0">
              <a:buClr>
                <a:srgbClr val="A53010"/>
              </a:buClr>
              <a:buNone/>
            </a:pPr>
            <a:r>
              <a:rPr lang="en-US" altLang="ja-JP" sz="2400" dirty="0">
                <a:solidFill>
                  <a:prstClr val="black">
                    <a:lumMod val="75000"/>
                    <a:lumOff val="25000"/>
                  </a:prstClr>
                </a:solidFill>
              </a:rPr>
              <a:t>Index</a:t>
            </a:r>
          </a:p>
          <a:p>
            <a:pPr marL="0" indent="0">
              <a:buClr>
                <a:srgbClr val="A53010"/>
              </a:buClr>
              <a:buNone/>
            </a:pPr>
            <a:r>
              <a:rPr lang="ja-JP" altLang="en-US" sz="2400" dirty="0">
                <a:solidFill>
                  <a:prstClr val="black">
                    <a:lumMod val="75000"/>
                    <a:lumOff val="25000"/>
                  </a:prstClr>
                </a:solidFill>
              </a:rPr>
              <a:t>２   「おう，おはよう．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７   「おう，久しぶり．</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１０「こんなところで何してたんだ？</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１   「おはよう．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８   「お久しぶりです</a:t>
            </a:r>
            <a:endParaRPr lang="en-US" altLang="ja-JP" sz="2400" dirty="0">
              <a:solidFill>
                <a:prstClr val="black">
                  <a:lumMod val="75000"/>
                  <a:lumOff val="25000"/>
                </a:prstClr>
              </a:solidFill>
            </a:endParaRPr>
          </a:p>
          <a:p>
            <a:pPr marL="0" indent="0">
              <a:buClr>
                <a:srgbClr val="A53010"/>
              </a:buClr>
              <a:buNone/>
            </a:pP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同作品中の</a:t>
            </a:r>
            <a:r>
              <a:rPr lang="ja-JP" altLang="en-US" sz="2400" dirty="0">
                <a:solidFill>
                  <a:srgbClr val="FF0000"/>
                </a:solidFill>
              </a:rPr>
              <a:t>あらゆるところ</a:t>
            </a:r>
            <a:r>
              <a:rPr lang="ja-JP" altLang="en-US" sz="2400" dirty="0">
                <a:solidFill>
                  <a:prstClr val="black">
                    <a:lumMod val="75000"/>
                    <a:lumOff val="25000"/>
                  </a:prstClr>
                </a:solidFill>
              </a:rPr>
              <a:t>の会話文を</a:t>
            </a:r>
          </a:p>
          <a:p>
            <a:pPr marL="0" indent="0">
              <a:buClr>
                <a:srgbClr val="A53010"/>
              </a:buClr>
              <a:buNone/>
            </a:pPr>
            <a:r>
              <a:rPr lang="en-US" altLang="ja-JP" sz="2400" dirty="0">
                <a:solidFill>
                  <a:prstClr val="black">
                    <a:lumMod val="75000"/>
                    <a:lumOff val="25000"/>
                  </a:prstClr>
                </a:solidFill>
              </a:rPr>
              <a:t>5 </a:t>
            </a:r>
            <a:r>
              <a:rPr lang="ja-JP" altLang="en-US" sz="2400" dirty="0">
                <a:solidFill>
                  <a:prstClr val="black">
                    <a:lumMod val="75000"/>
                    <a:lumOff val="25000"/>
                  </a:prstClr>
                </a:solidFill>
              </a:rPr>
              <a:t>つ混ぜたもの．</a:t>
            </a:r>
          </a:p>
          <a:p>
            <a:pPr marL="0" indent="0">
              <a:buClr>
                <a:srgbClr val="A53010"/>
              </a:buClr>
              <a:buNone/>
            </a:pPr>
            <a:endParaRPr lang="en-US" altLang="ja-JP" sz="2400" dirty="0">
              <a:solidFill>
                <a:prstClr val="black">
                  <a:lumMod val="75000"/>
                  <a:lumOff val="25000"/>
                </a:prstClr>
              </a:solidFill>
            </a:endParaRPr>
          </a:p>
        </p:txBody>
      </p:sp>
      <p:sp>
        <p:nvSpPr>
          <p:cNvPr id="5" name="スライド番号プレースホルダー 4">
            <a:extLst>
              <a:ext uri="{FF2B5EF4-FFF2-40B4-BE49-F238E27FC236}">
                <a16:creationId xmlns:a16="http://schemas.microsoft.com/office/drawing/2014/main" id="{8225DA27-2628-457A-93F9-46BA8DBA449E}"/>
              </a:ext>
            </a:extLst>
          </p:cNvPr>
          <p:cNvSpPr>
            <a:spLocks noGrp="1"/>
          </p:cNvSpPr>
          <p:nvPr>
            <p:ph type="sldNum" sz="quarter" idx="12"/>
          </p:nvPr>
        </p:nvSpPr>
        <p:spPr/>
        <p:txBody>
          <a:bodyPr/>
          <a:lstStyle/>
          <a:p>
            <a:fld id="{0670E07B-3041-44BB-97B6-342C8E0DD625}" type="slidenum">
              <a:rPr kumimoji="1" lang="ja-JP" altLang="en-US" smtClean="0"/>
              <a:t>21</a:t>
            </a:fld>
            <a:endParaRPr kumimoji="1" lang="ja-JP" altLang="en-US"/>
          </a:p>
        </p:txBody>
      </p:sp>
      <p:sp>
        <p:nvSpPr>
          <p:cNvPr id="3" name="楕円 2">
            <a:extLst>
              <a:ext uri="{FF2B5EF4-FFF2-40B4-BE49-F238E27FC236}">
                <a16:creationId xmlns:a16="http://schemas.microsoft.com/office/drawing/2014/main" id="{43A0B8AF-A69B-4BF1-895D-A566D8F33390}"/>
              </a:ext>
            </a:extLst>
          </p:cNvPr>
          <p:cNvSpPr/>
          <p:nvPr/>
        </p:nvSpPr>
        <p:spPr>
          <a:xfrm>
            <a:off x="1815738" y="2181497"/>
            <a:ext cx="796834" cy="24166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1577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46A6D-A3C3-4C16-8F08-B6F44D1A8D28}"/>
              </a:ext>
            </a:extLst>
          </p:cNvPr>
          <p:cNvSpPr>
            <a:spLocks noGrp="1"/>
          </p:cNvSpPr>
          <p:nvPr>
            <p:ph type="title"/>
          </p:nvPr>
        </p:nvSpPr>
        <p:spPr/>
        <p:txBody>
          <a:bodyPr/>
          <a:lstStyle/>
          <a:p>
            <a:r>
              <a:rPr kumimoji="1" lang="en-US" altLang="ja-JP" dirty="0" err="1"/>
              <a:t>shuffule</a:t>
            </a:r>
            <a:endParaRPr kumimoji="1" lang="ja-JP" altLang="en-US" dirty="0"/>
          </a:p>
        </p:txBody>
      </p:sp>
      <p:sp>
        <p:nvSpPr>
          <p:cNvPr id="11" name="コンテンツ プレースホルダー 10">
            <a:extLst>
              <a:ext uri="{FF2B5EF4-FFF2-40B4-BE49-F238E27FC236}">
                <a16:creationId xmlns:a16="http://schemas.microsoft.com/office/drawing/2014/main" id="{12EE505C-DE47-421B-B4F2-151A2C98BD60}"/>
              </a:ext>
            </a:extLst>
          </p:cNvPr>
          <p:cNvSpPr>
            <a:spLocks noGrp="1"/>
          </p:cNvSpPr>
          <p:nvPr>
            <p:ph idx="1"/>
          </p:nvPr>
        </p:nvSpPr>
        <p:spPr>
          <a:xfrm>
            <a:off x="1942415" y="1724296"/>
            <a:ext cx="6591985" cy="4304491"/>
          </a:xfrm>
        </p:spPr>
        <p:txBody>
          <a:bodyPr>
            <a:noAutofit/>
          </a:bodyPr>
          <a:lstStyle/>
          <a:p>
            <a:pPr marL="0" indent="0">
              <a:buClr>
                <a:srgbClr val="A53010"/>
              </a:buClr>
              <a:buNone/>
            </a:pPr>
            <a:r>
              <a:rPr lang="en-US" altLang="ja-JP" sz="2400" dirty="0">
                <a:solidFill>
                  <a:prstClr val="black">
                    <a:lumMod val="75000"/>
                    <a:lumOff val="25000"/>
                  </a:prstClr>
                </a:solidFill>
              </a:rPr>
              <a:t>Index</a:t>
            </a:r>
          </a:p>
          <a:p>
            <a:pPr marL="0" indent="0">
              <a:buClr>
                <a:srgbClr val="A53010"/>
              </a:buClr>
              <a:buNone/>
            </a:pPr>
            <a:r>
              <a:rPr lang="ja-JP" altLang="en-US" sz="2400" dirty="0">
                <a:solidFill>
                  <a:prstClr val="black">
                    <a:lumMod val="75000"/>
                    <a:lumOff val="25000"/>
                  </a:prstClr>
                </a:solidFill>
              </a:rPr>
              <a:t>４  「レポート書いてたよ．</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２  「おう，おはよう．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３  「昨日何してた？</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５  「まじでー，おれもー．</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１  「おはよう．</a:t>
            </a:r>
            <a:endParaRPr lang="en-US" altLang="ja-JP" sz="2400" dirty="0">
              <a:solidFill>
                <a:prstClr val="black">
                  <a:lumMod val="75000"/>
                  <a:lumOff val="25000"/>
                </a:prstClr>
              </a:solidFill>
            </a:endParaRPr>
          </a:p>
          <a:p>
            <a:pPr marL="0" indent="0">
              <a:buNone/>
            </a:pPr>
            <a:endParaRPr kumimoji="1" lang="en-US" altLang="ja-JP" sz="2400" dirty="0"/>
          </a:p>
          <a:p>
            <a:pPr marL="0" indent="0">
              <a:buNone/>
            </a:pPr>
            <a:r>
              <a:rPr lang="ja-JP" altLang="en-US" sz="2400" dirty="0"/>
              <a:t>同作品中の</a:t>
            </a:r>
            <a:r>
              <a:rPr lang="ja-JP" altLang="en-US" sz="2400" dirty="0">
                <a:solidFill>
                  <a:srgbClr val="FF0000"/>
                </a:solidFill>
              </a:rPr>
              <a:t>連続した </a:t>
            </a:r>
            <a:r>
              <a:rPr lang="en-US" altLang="ja-JP" sz="2400" dirty="0"/>
              <a:t>5 </a:t>
            </a:r>
            <a:r>
              <a:rPr lang="ja-JP" altLang="en-US" sz="2400" dirty="0" err="1"/>
              <a:t>つの</a:t>
            </a:r>
            <a:r>
              <a:rPr lang="ja-JP" altLang="en-US" sz="2400" dirty="0"/>
              <a:t>会話文の</a:t>
            </a:r>
          </a:p>
          <a:p>
            <a:pPr marL="0" indent="0">
              <a:buNone/>
            </a:pPr>
            <a:r>
              <a:rPr lang="ja-JP" altLang="en-US" sz="2400" dirty="0">
                <a:solidFill>
                  <a:srgbClr val="FF0000"/>
                </a:solidFill>
              </a:rPr>
              <a:t>順番</a:t>
            </a:r>
            <a:r>
              <a:rPr lang="ja-JP" altLang="en-US" sz="2400" dirty="0"/>
              <a:t>を入れ替えたもの．</a:t>
            </a:r>
          </a:p>
          <a:p>
            <a:pPr marL="0" indent="0">
              <a:buNone/>
            </a:pPr>
            <a:endParaRPr kumimoji="1" lang="ja-JP" altLang="en-US" sz="2400" dirty="0"/>
          </a:p>
        </p:txBody>
      </p:sp>
      <p:sp>
        <p:nvSpPr>
          <p:cNvPr id="3" name="スライド番号プレースホルダー 2">
            <a:extLst>
              <a:ext uri="{FF2B5EF4-FFF2-40B4-BE49-F238E27FC236}">
                <a16:creationId xmlns:a16="http://schemas.microsoft.com/office/drawing/2014/main" id="{A030959C-32B2-4318-BC3B-1AAD2407051F}"/>
              </a:ext>
            </a:extLst>
          </p:cNvPr>
          <p:cNvSpPr>
            <a:spLocks noGrp="1"/>
          </p:cNvSpPr>
          <p:nvPr>
            <p:ph type="sldNum" sz="quarter" idx="12"/>
          </p:nvPr>
        </p:nvSpPr>
        <p:spPr/>
        <p:txBody>
          <a:bodyPr/>
          <a:lstStyle/>
          <a:p>
            <a:fld id="{0670E07B-3041-44BB-97B6-342C8E0DD625}" type="slidenum">
              <a:rPr kumimoji="1" lang="ja-JP" altLang="en-US" smtClean="0"/>
              <a:t>22</a:t>
            </a:fld>
            <a:endParaRPr kumimoji="1" lang="ja-JP" altLang="en-US"/>
          </a:p>
        </p:txBody>
      </p:sp>
      <p:sp>
        <p:nvSpPr>
          <p:cNvPr id="4" name="矢印: 上カーブ 3">
            <a:extLst>
              <a:ext uri="{FF2B5EF4-FFF2-40B4-BE49-F238E27FC236}">
                <a16:creationId xmlns:a16="http://schemas.microsoft.com/office/drawing/2014/main" id="{01CAB862-9D74-4995-ADEE-58C51108D1B1}"/>
              </a:ext>
            </a:extLst>
          </p:cNvPr>
          <p:cNvSpPr/>
          <p:nvPr/>
        </p:nvSpPr>
        <p:spPr>
          <a:xfrm rot="5400000">
            <a:off x="-216902" y="2875454"/>
            <a:ext cx="2365331" cy="11070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矢印: 上カーブ 5">
            <a:extLst>
              <a:ext uri="{FF2B5EF4-FFF2-40B4-BE49-F238E27FC236}">
                <a16:creationId xmlns:a16="http://schemas.microsoft.com/office/drawing/2014/main" id="{2CE71D4B-F02C-474F-9261-1192BE341EA1}"/>
              </a:ext>
            </a:extLst>
          </p:cNvPr>
          <p:cNvSpPr/>
          <p:nvPr/>
        </p:nvSpPr>
        <p:spPr>
          <a:xfrm rot="5400000" flipH="1">
            <a:off x="648076" y="2841883"/>
            <a:ext cx="1742466" cy="6204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9067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8D9C4-67BF-4EFA-9B03-389262041965}"/>
              </a:ext>
            </a:extLst>
          </p:cNvPr>
          <p:cNvSpPr>
            <a:spLocks noGrp="1"/>
          </p:cNvSpPr>
          <p:nvPr>
            <p:ph type="title"/>
          </p:nvPr>
        </p:nvSpPr>
        <p:spPr/>
        <p:txBody>
          <a:bodyPr/>
          <a:lstStyle/>
          <a:p>
            <a:r>
              <a:rPr kumimoji="1" lang="en-US" altLang="ja-JP" dirty="0"/>
              <a:t>replace</a:t>
            </a:r>
            <a:endParaRPr kumimoji="1" lang="ja-JP" altLang="en-US" dirty="0"/>
          </a:p>
        </p:txBody>
      </p:sp>
      <p:sp>
        <p:nvSpPr>
          <p:cNvPr id="10" name="コンテンツ プレースホルダー 9">
            <a:extLst>
              <a:ext uri="{FF2B5EF4-FFF2-40B4-BE49-F238E27FC236}">
                <a16:creationId xmlns:a16="http://schemas.microsoft.com/office/drawing/2014/main" id="{705A0AAD-CE3E-4676-B9B0-64F3E9B5F6E1}"/>
              </a:ext>
            </a:extLst>
          </p:cNvPr>
          <p:cNvSpPr>
            <a:spLocks noGrp="1"/>
          </p:cNvSpPr>
          <p:nvPr>
            <p:ph idx="1"/>
          </p:nvPr>
        </p:nvSpPr>
        <p:spPr>
          <a:xfrm>
            <a:off x="1942415" y="1724296"/>
            <a:ext cx="6591985" cy="4265302"/>
          </a:xfrm>
        </p:spPr>
        <p:txBody>
          <a:bodyPr>
            <a:noAutofit/>
          </a:bodyPr>
          <a:lstStyle/>
          <a:p>
            <a:pPr marL="0" indent="0">
              <a:buClr>
                <a:srgbClr val="A53010"/>
              </a:buClr>
              <a:buNone/>
            </a:pPr>
            <a:r>
              <a:rPr lang="en-US" altLang="ja-JP" sz="2400" dirty="0">
                <a:solidFill>
                  <a:prstClr val="black">
                    <a:lumMod val="75000"/>
                    <a:lumOff val="25000"/>
                  </a:prstClr>
                </a:solidFill>
              </a:rPr>
              <a:t>Index</a:t>
            </a:r>
          </a:p>
          <a:p>
            <a:pPr marL="0" indent="0">
              <a:buClr>
                <a:srgbClr val="A53010"/>
              </a:buClr>
              <a:buNone/>
            </a:pPr>
            <a:r>
              <a:rPr lang="ja-JP" altLang="en-US" sz="2400" dirty="0">
                <a:solidFill>
                  <a:prstClr val="black">
                    <a:lumMod val="75000"/>
                    <a:lumOff val="25000"/>
                  </a:prstClr>
                </a:solidFill>
              </a:rPr>
              <a:t>１  「おはよう．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２  「おう，おはよう．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３  「昨日何してた？</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４  「レポート書いてたよ</a:t>
            </a:r>
            <a:r>
              <a:rPr lang="en-US" altLang="ja-JP" sz="2400" dirty="0">
                <a:solidFill>
                  <a:prstClr val="black">
                    <a:lumMod val="75000"/>
                    <a:lumOff val="25000"/>
                  </a:prstClr>
                </a:solidFill>
              </a:rPr>
              <a:t>.</a:t>
            </a:r>
          </a:p>
          <a:p>
            <a:pPr marL="0" indent="0">
              <a:buClr>
                <a:srgbClr val="A53010"/>
              </a:buClr>
              <a:buNone/>
            </a:pPr>
            <a:r>
              <a:rPr kumimoji="0" lang="ja-JP" altLang="en-US" sz="2400" dirty="0">
                <a:solidFill>
                  <a:srgbClr val="FF0000"/>
                </a:solidFill>
              </a:rPr>
              <a:t>７</a:t>
            </a:r>
            <a:r>
              <a:rPr kumimoji="0" lang="ja-JP" altLang="en-US" sz="2400" dirty="0">
                <a:solidFill>
                  <a:prstClr val="black">
                    <a:lumMod val="75000"/>
                    <a:lumOff val="25000"/>
                  </a:prstClr>
                </a:solidFill>
              </a:rPr>
              <a:t>  「おう，久しぶり．</a:t>
            </a:r>
          </a:p>
          <a:p>
            <a:pPr marL="0" indent="0">
              <a:buNone/>
            </a:pPr>
            <a:endParaRPr kumimoji="1" lang="en-US" altLang="ja-JP" sz="2400" dirty="0"/>
          </a:p>
          <a:p>
            <a:pPr marL="0" indent="0">
              <a:buNone/>
            </a:pPr>
            <a:r>
              <a:rPr lang="ja-JP" altLang="en-US" sz="2400" dirty="0"/>
              <a:t>同作品中の</a:t>
            </a:r>
            <a:r>
              <a:rPr lang="ja-JP" altLang="en-US" sz="2400" dirty="0">
                <a:solidFill>
                  <a:srgbClr val="FF0000"/>
                </a:solidFill>
              </a:rPr>
              <a:t>連続した </a:t>
            </a:r>
            <a:r>
              <a:rPr lang="en-US" altLang="ja-JP" sz="2400" dirty="0"/>
              <a:t>5 </a:t>
            </a:r>
            <a:r>
              <a:rPr lang="ja-JP" altLang="en-US" sz="2400" dirty="0" err="1"/>
              <a:t>つの</a:t>
            </a:r>
            <a:r>
              <a:rPr lang="ja-JP" altLang="en-US" sz="2400" dirty="0"/>
              <a:t>会話文の</a:t>
            </a:r>
          </a:p>
          <a:p>
            <a:pPr marL="0" indent="0">
              <a:buNone/>
            </a:pPr>
            <a:r>
              <a:rPr lang="ja-JP" altLang="en-US" sz="2400" dirty="0">
                <a:solidFill>
                  <a:srgbClr val="FF0000"/>
                </a:solidFill>
              </a:rPr>
              <a:t>最後の文</a:t>
            </a:r>
            <a:r>
              <a:rPr lang="ja-JP" altLang="en-US" sz="2400" dirty="0"/>
              <a:t>を別のものに</a:t>
            </a:r>
            <a:r>
              <a:rPr lang="ja-JP" altLang="en-US" sz="2400" dirty="0">
                <a:solidFill>
                  <a:srgbClr val="FF0000"/>
                </a:solidFill>
              </a:rPr>
              <a:t>取り替えた</a:t>
            </a:r>
            <a:r>
              <a:rPr lang="ja-JP" altLang="en-US" sz="2400" dirty="0"/>
              <a:t>もの．</a:t>
            </a:r>
          </a:p>
          <a:p>
            <a:pPr marL="0" indent="0">
              <a:buNone/>
            </a:pPr>
            <a:endParaRPr kumimoji="1" lang="ja-JP" altLang="en-US" sz="2400" dirty="0"/>
          </a:p>
        </p:txBody>
      </p:sp>
      <p:sp>
        <p:nvSpPr>
          <p:cNvPr id="3" name="スライド番号プレースホルダー 2">
            <a:extLst>
              <a:ext uri="{FF2B5EF4-FFF2-40B4-BE49-F238E27FC236}">
                <a16:creationId xmlns:a16="http://schemas.microsoft.com/office/drawing/2014/main" id="{45275FBD-D0B9-43D6-A4F1-643D73394E6E}"/>
              </a:ext>
            </a:extLst>
          </p:cNvPr>
          <p:cNvSpPr>
            <a:spLocks noGrp="1"/>
          </p:cNvSpPr>
          <p:nvPr>
            <p:ph type="sldNum" sz="quarter" idx="12"/>
          </p:nvPr>
        </p:nvSpPr>
        <p:spPr/>
        <p:txBody>
          <a:bodyPr/>
          <a:lstStyle/>
          <a:p>
            <a:fld id="{0670E07B-3041-44BB-97B6-342C8E0DD625}" type="slidenum">
              <a:rPr kumimoji="1" lang="ja-JP" altLang="en-US" smtClean="0"/>
              <a:t>23</a:t>
            </a:fld>
            <a:endParaRPr kumimoji="1" lang="ja-JP" altLang="en-US"/>
          </a:p>
        </p:txBody>
      </p:sp>
      <p:sp>
        <p:nvSpPr>
          <p:cNvPr id="4" name="楕円 3">
            <a:extLst>
              <a:ext uri="{FF2B5EF4-FFF2-40B4-BE49-F238E27FC236}">
                <a16:creationId xmlns:a16="http://schemas.microsoft.com/office/drawing/2014/main" id="{8E178108-E1DC-4A16-9913-7D7222C0FC79}"/>
              </a:ext>
            </a:extLst>
          </p:cNvPr>
          <p:cNvSpPr/>
          <p:nvPr/>
        </p:nvSpPr>
        <p:spPr>
          <a:xfrm>
            <a:off x="1798724" y="4022411"/>
            <a:ext cx="696282" cy="67926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90079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43E18A-DC0B-4DFD-BFCF-D66C424F0626}"/>
              </a:ext>
            </a:extLst>
          </p:cNvPr>
          <p:cNvSpPr>
            <a:spLocks noGrp="1"/>
          </p:cNvSpPr>
          <p:nvPr>
            <p:ph type="title"/>
          </p:nvPr>
        </p:nvSpPr>
        <p:spPr/>
        <p:txBody>
          <a:bodyPr/>
          <a:lstStyle/>
          <a:p>
            <a:r>
              <a:rPr lang="en-US" altLang="ja-JP" dirty="0"/>
              <a:t>reverse</a:t>
            </a:r>
            <a:endParaRPr kumimoji="1" lang="ja-JP" altLang="en-US" dirty="0"/>
          </a:p>
        </p:txBody>
      </p:sp>
      <p:sp>
        <p:nvSpPr>
          <p:cNvPr id="4" name="コンテンツ プレースホルダー 2">
            <a:extLst>
              <a:ext uri="{FF2B5EF4-FFF2-40B4-BE49-F238E27FC236}">
                <a16:creationId xmlns:a16="http://schemas.microsoft.com/office/drawing/2014/main" id="{9B051FBA-9663-48E9-9677-F5BC9F87B0CA}"/>
              </a:ext>
            </a:extLst>
          </p:cNvPr>
          <p:cNvSpPr>
            <a:spLocks noGrp="1"/>
          </p:cNvSpPr>
          <p:nvPr>
            <p:ph idx="1"/>
          </p:nvPr>
        </p:nvSpPr>
        <p:spPr>
          <a:xfrm>
            <a:off x="1942415" y="1724296"/>
            <a:ext cx="6591985" cy="4552685"/>
          </a:xfrm>
        </p:spPr>
        <p:txBody>
          <a:bodyPr>
            <a:normAutofit/>
          </a:bodyPr>
          <a:lstStyle/>
          <a:p>
            <a:pPr marL="0" indent="0">
              <a:buClr>
                <a:srgbClr val="A53010"/>
              </a:buClr>
              <a:buNone/>
            </a:pPr>
            <a:r>
              <a:rPr lang="en-US" altLang="ja-JP" sz="2400" dirty="0">
                <a:solidFill>
                  <a:prstClr val="black">
                    <a:lumMod val="75000"/>
                    <a:lumOff val="25000"/>
                  </a:prstClr>
                </a:solidFill>
              </a:rPr>
              <a:t>Index</a:t>
            </a:r>
          </a:p>
          <a:p>
            <a:pPr marL="0" indent="0">
              <a:buClr>
                <a:srgbClr val="A53010"/>
              </a:buClr>
              <a:buNone/>
            </a:pPr>
            <a:r>
              <a:rPr lang="ja-JP" altLang="en-US" sz="2400" dirty="0">
                <a:solidFill>
                  <a:prstClr val="black">
                    <a:lumMod val="75000"/>
                    <a:lumOff val="25000"/>
                  </a:prstClr>
                </a:solidFill>
              </a:rPr>
              <a:t>５  「まじでー，おれもー</a:t>
            </a:r>
            <a:r>
              <a:rPr lang="en-US" altLang="ja-JP" sz="2400" dirty="0">
                <a:solidFill>
                  <a:prstClr val="black">
                    <a:lumMod val="75000"/>
                    <a:lumOff val="25000"/>
                  </a:prstClr>
                </a:solidFill>
              </a:rPr>
              <a:t>.</a:t>
            </a:r>
          </a:p>
          <a:p>
            <a:pPr marL="0" indent="0">
              <a:buClr>
                <a:srgbClr val="A53010"/>
              </a:buClr>
              <a:buNone/>
            </a:pPr>
            <a:r>
              <a:rPr lang="ja-JP" altLang="en-US" sz="2400" dirty="0">
                <a:solidFill>
                  <a:prstClr val="black">
                    <a:lumMod val="75000"/>
                    <a:lumOff val="25000"/>
                  </a:prstClr>
                </a:solidFill>
              </a:rPr>
              <a:t>４  「レポート書いてたよ．</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３  「昨日何してた？</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２  「おう，おはよう．</a:t>
            </a: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１  「おはよう．</a:t>
            </a:r>
            <a:endParaRPr lang="en-US" altLang="ja-JP" sz="2400" dirty="0">
              <a:solidFill>
                <a:prstClr val="black">
                  <a:lumMod val="75000"/>
                  <a:lumOff val="25000"/>
                </a:prstClr>
              </a:solidFill>
            </a:endParaRPr>
          </a:p>
          <a:p>
            <a:pPr marL="0" indent="0">
              <a:buClr>
                <a:srgbClr val="A53010"/>
              </a:buClr>
              <a:buNone/>
            </a:pPr>
            <a:endParaRPr lang="en-US" altLang="ja-JP" sz="2400" dirty="0">
              <a:solidFill>
                <a:prstClr val="black">
                  <a:lumMod val="75000"/>
                  <a:lumOff val="25000"/>
                </a:prstClr>
              </a:solidFill>
            </a:endParaRPr>
          </a:p>
          <a:p>
            <a:pPr marL="0" indent="0">
              <a:buClr>
                <a:srgbClr val="A53010"/>
              </a:buClr>
              <a:buNone/>
            </a:pPr>
            <a:r>
              <a:rPr lang="ja-JP" altLang="en-US" sz="2400" dirty="0">
                <a:solidFill>
                  <a:prstClr val="black">
                    <a:lumMod val="75000"/>
                    <a:lumOff val="25000"/>
                  </a:prstClr>
                </a:solidFill>
              </a:rPr>
              <a:t>同作品中の</a:t>
            </a:r>
            <a:r>
              <a:rPr lang="ja-JP" altLang="en-US" sz="2400" dirty="0">
                <a:solidFill>
                  <a:srgbClr val="FF0000"/>
                </a:solidFill>
              </a:rPr>
              <a:t>連続した </a:t>
            </a:r>
            <a:r>
              <a:rPr lang="en-US" altLang="ja-JP" sz="2400" dirty="0">
                <a:solidFill>
                  <a:prstClr val="black">
                    <a:lumMod val="75000"/>
                    <a:lumOff val="25000"/>
                  </a:prstClr>
                </a:solidFill>
              </a:rPr>
              <a:t>5 </a:t>
            </a:r>
            <a:r>
              <a:rPr lang="ja-JP" altLang="en-US" sz="2400" dirty="0" err="1">
                <a:solidFill>
                  <a:prstClr val="black">
                    <a:lumMod val="75000"/>
                    <a:lumOff val="25000"/>
                  </a:prstClr>
                </a:solidFill>
              </a:rPr>
              <a:t>つの</a:t>
            </a:r>
            <a:r>
              <a:rPr lang="ja-JP" altLang="en-US" sz="2400" dirty="0">
                <a:solidFill>
                  <a:prstClr val="black">
                    <a:lumMod val="75000"/>
                    <a:lumOff val="25000"/>
                  </a:prstClr>
                </a:solidFill>
              </a:rPr>
              <a:t>会話文を</a:t>
            </a:r>
          </a:p>
          <a:p>
            <a:pPr marL="0" indent="0">
              <a:buClr>
                <a:srgbClr val="A53010"/>
              </a:buClr>
              <a:buNone/>
            </a:pPr>
            <a:r>
              <a:rPr lang="ja-JP" altLang="en-US" sz="2400" dirty="0">
                <a:solidFill>
                  <a:srgbClr val="FF0000"/>
                </a:solidFill>
              </a:rPr>
              <a:t>逆順</a:t>
            </a:r>
            <a:r>
              <a:rPr lang="ja-JP" altLang="en-US" sz="2400" dirty="0">
                <a:solidFill>
                  <a:prstClr val="black">
                    <a:lumMod val="75000"/>
                    <a:lumOff val="25000"/>
                  </a:prstClr>
                </a:solidFill>
              </a:rPr>
              <a:t>にしたもの</a:t>
            </a:r>
          </a:p>
          <a:p>
            <a:pPr marL="0" indent="0">
              <a:buClr>
                <a:srgbClr val="A53010"/>
              </a:buClr>
              <a:buNone/>
            </a:pPr>
            <a:endParaRPr lang="en-US" altLang="ja-JP" sz="2400" dirty="0">
              <a:solidFill>
                <a:prstClr val="black">
                  <a:lumMod val="75000"/>
                  <a:lumOff val="25000"/>
                </a:prstClr>
              </a:solidFill>
            </a:endParaRPr>
          </a:p>
        </p:txBody>
      </p:sp>
      <p:sp>
        <p:nvSpPr>
          <p:cNvPr id="3" name="スライド番号プレースホルダー 2">
            <a:extLst>
              <a:ext uri="{FF2B5EF4-FFF2-40B4-BE49-F238E27FC236}">
                <a16:creationId xmlns:a16="http://schemas.microsoft.com/office/drawing/2014/main" id="{BA28AC61-0ABC-4223-882E-2BA54115DD97}"/>
              </a:ext>
            </a:extLst>
          </p:cNvPr>
          <p:cNvSpPr>
            <a:spLocks noGrp="1"/>
          </p:cNvSpPr>
          <p:nvPr>
            <p:ph type="sldNum" sz="quarter" idx="12"/>
          </p:nvPr>
        </p:nvSpPr>
        <p:spPr/>
        <p:txBody>
          <a:bodyPr/>
          <a:lstStyle/>
          <a:p>
            <a:fld id="{0670E07B-3041-44BB-97B6-342C8E0DD625}" type="slidenum">
              <a:rPr kumimoji="1" lang="ja-JP" altLang="en-US" smtClean="0"/>
              <a:t>24</a:t>
            </a:fld>
            <a:endParaRPr kumimoji="1" lang="ja-JP" altLang="en-US"/>
          </a:p>
        </p:txBody>
      </p:sp>
      <p:sp>
        <p:nvSpPr>
          <p:cNvPr id="5" name="矢印: 下 4">
            <a:extLst>
              <a:ext uri="{FF2B5EF4-FFF2-40B4-BE49-F238E27FC236}">
                <a16:creationId xmlns:a16="http://schemas.microsoft.com/office/drawing/2014/main" id="{01D44C39-F1B5-4066-99B3-3B0E337577E0}"/>
              </a:ext>
            </a:extLst>
          </p:cNvPr>
          <p:cNvSpPr/>
          <p:nvPr/>
        </p:nvSpPr>
        <p:spPr>
          <a:xfrm rot="10800000">
            <a:off x="1408815" y="1905000"/>
            <a:ext cx="416035" cy="25559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6562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タイトル 36">
            <a:extLst>
              <a:ext uri="{FF2B5EF4-FFF2-40B4-BE49-F238E27FC236}">
                <a16:creationId xmlns:a16="http://schemas.microsoft.com/office/drawing/2014/main" id="{8BC9E864-7E23-499D-BEA0-A1BFAB5C65E9}"/>
              </a:ext>
            </a:extLst>
          </p:cNvPr>
          <p:cNvSpPr>
            <a:spLocks noGrp="1"/>
          </p:cNvSpPr>
          <p:nvPr>
            <p:ph type="title"/>
          </p:nvPr>
        </p:nvSpPr>
        <p:spPr>
          <a:xfrm>
            <a:off x="1945200" y="624110"/>
            <a:ext cx="6589200" cy="1280890"/>
          </a:xfrm>
        </p:spPr>
        <p:txBody>
          <a:bodyPr/>
          <a:lstStyle/>
          <a:p>
            <a:r>
              <a:rPr lang="en-US" altLang="ja-JP" dirty="0"/>
              <a:t>MLP</a:t>
            </a:r>
            <a:r>
              <a:rPr lang="ja-JP" altLang="en-US" dirty="0"/>
              <a:t>による識別</a:t>
            </a:r>
            <a:br>
              <a:rPr lang="ja-JP" altLang="en-US" dirty="0"/>
            </a:br>
            <a:endParaRPr kumimoji="1" lang="ja-JP" altLang="en-US" dirty="0"/>
          </a:p>
        </p:txBody>
      </p:sp>
      <p:sp>
        <p:nvSpPr>
          <p:cNvPr id="2" name="スライド番号プレースホルダー 1">
            <a:extLst>
              <a:ext uri="{FF2B5EF4-FFF2-40B4-BE49-F238E27FC236}">
                <a16:creationId xmlns:a16="http://schemas.microsoft.com/office/drawing/2014/main" id="{426DD40F-0F96-4D14-B12D-DA65AEE25E7C}"/>
              </a:ext>
            </a:extLst>
          </p:cNvPr>
          <p:cNvSpPr>
            <a:spLocks noGrp="1"/>
          </p:cNvSpPr>
          <p:nvPr>
            <p:ph type="sldNum" sz="quarter" idx="12"/>
          </p:nvPr>
        </p:nvSpPr>
        <p:spPr/>
        <p:txBody>
          <a:bodyPr/>
          <a:lstStyle/>
          <a:p>
            <a:fld id="{0670E07B-3041-44BB-97B6-342C8E0DD625}" type="slidenum">
              <a:rPr kumimoji="1" lang="ja-JP" altLang="en-US" smtClean="0"/>
              <a:t>25</a:t>
            </a:fld>
            <a:endParaRPr kumimoji="1" lang="ja-JP" altLang="en-US"/>
          </a:p>
        </p:txBody>
      </p:sp>
      <p:grpSp>
        <p:nvGrpSpPr>
          <p:cNvPr id="47" name="グループ化 46">
            <a:extLst>
              <a:ext uri="{FF2B5EF4-FFF2-40B4-BE49-F238E27FC236}">
                <a16:creationId xmlns:a16="http://schemas.microsoft.com/office/drawing/2014/main" id="{2C2DBCF7-A33E-4A6D-8C8A-90CC41CC6819}"/>
              </a:ext>
            </a:extLst>
          </p:cNvPr>
          <p:cNvGrpSpPr/>
          <p:nvPr/>
        </p:nvGrpSpPr>
        <p:grpSpPr>
          <a:xfrm>
            <a:off x="4068915" y="2424619"/>
            <a:ext cx="966241" cy="1808937"/>
            <a:chOff x="2049297" y="2355662"/>
            <a:chExt cx="1494572" cy="1808937"/>
          </a:xfrm>
        </p:grpSpPr>
        <p:cxnSp>
          <p:nvCxnSpPr>
            <p:cNvPr id="12" name="直線矢印コネクタ 11">
              <a:extLst>
                <a:ext uri="{FF2B5EF4-FFF2-40B4-BE49-F238E27FC236}">
                  <a16:creationId xmlns:a16="http://schemas.microsoft.com/office/drawing/2014/main" id="{07EB0068-5E08-4A36-9296-0EC59A1710E7}"/>
                </a:ext>
              </a:extLst>
            </p:cNvPr>
            <p:cNvCxnSpPr>
              <a:cxnSpLocks/>
            </p:cNvCxnSpPr>
            <p:nvPr/>
          </p:nvCxnSpPr>
          <p:spPr bwMode="auto">
            <a:xfrm>
              <a:off x="2049298" y="2355662"/>
              <a:ext cx="1494571" cy="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矢印コネクタ 23">
              <a:extLst>
                <a:ext uri="{FF2B5EF4-FFF2-40B4-BE49-F238E27FC236}">
                  <a16:creationId xmlns:a16="http://schemas.microsoft.com/office/drawing/2014/main" id="{D820D4B0-00BA-4AAB-9755-D6302CA88B10}"/>
                </a:ext>
              </a:extLst>
            </p:cNvPr>
            <p:cNvCxnSpPr>
              <a:cxnSpLocks/>
            </p:cNvCxnSpPr>
            <p:nvPr/>
          </p:nvCxnSpPr>
          <p:spPr bwMode="auto">
            <a:xfrm>
              <a:off x="2049297" y="2748529"/>
              <a:ext cx="1494571" cy="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矢印コネクタ 24">
              <a:extLst>
                <a:ext uri="{FF2B5EF4-FFF2-40B4-BE49-F238E27FC236}">
                  <a16:creationId xmlns:a16="http://schemas.microsoft.com/office/drawing/2014/main" id="{0430AA37-E114-430D-8AF8-7BBF54AE35B6}"/>
                </a:ext>
              </a:extLst>
            </p:cNvPr>
            <p:cNvCxnSpPr>
              <a:cxnSpLocks/>
            </p:cNvCxnSpPr>
            <p:nvPr/>
          </p:nvCxnSpPr>
          <p:spPr bwMode="auto">
            <a:xfrm>
              <a:off x="2049297" y="3277522"/>
              <a:ext cx="1494571" cy="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矢印コネクタ 25">
              <a:extLst>
                <a:ext uri="{FF2B5EF4-FFF2-40B4-BE49-F238E27FC236}">
                  <a16:creationId xmlns:a16="http://schemas.microsoft.com/office/drawing/2014/main" id="{74D02C2F-A288-4888-9E92-C63A74363168}"/>
                </a:ext>
              </a:extLst>
            </p:cNvPr>
            <p:cNvCxnSpPr>
              <a:cxnSpLocks/>
            </p:cNvCxnSpPr>
            <p:nvPr/>
          </p:nvCxnSpPr>
          <p:spPr bwMode="auto">
            <a:xfrm>
              <a:off x="2049297" y="3716367"/>
              <a:ext cx="1494571" cy="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矢印コネクタ 26">
              <a:extLst>
                <a:ext uri="{FF2B5EF4-FFF2-40B4-BE49-F238E27FC236}">
                  <a16:creationId xmlns:a16="http://schemas.microsoft.com/office/drawing/2014/main" id="{56D28CF0-31A9-4374-9190-2B2209A7E9AA}"/>
                </a:ext>
              </a:extLst>
            </p:cNvPr>
            <p:cNvCxnSpPr>
              <a:cxnSpLocks/>
            </p:cNvCxnSpPr>
            <p:nvPr/>
          </p:nvCxnSpPr>
          <p:spPr bwMode="auto">
            <a:xfrm>
              <a:off x="2049297" y="4164599"/>
              <a:ext cx="1494571" cy="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9" name="グループ化 58">
            <a:extLst>
              <a:ext uri="{FF2B5EF4-FFF2-40B4-BE49-F238E27FC236}">
                <a16:creationId xmlns:a16="http://schemas.microsoft.com/office/drawing/2014/main" id="{A744DCB1-8D9A-45B8-BE2F-8438BD2C10A2}"/>
              </a:ext>
            </a:extLst>
          </p:cNvPr>
          <p:cNvGrpSpPr/>
          <p:nvPr/>
        </p:nvGrpSpPr>
        <p:grpSpPr>
          <a:xfrm>
            <a:off x="5096465" y="2221292"/>
            <a:ext cx="3156465" cy="2141272"/>
            <a:chOff x="5239800" y="2207971"/>
            <a:chExt cx="3177596" cy="2141272"/>
          </a:xfrm>
        </p:grpSpPr>
        <p:sp>
          <p:nvSpPr>
            <p:cNvPr id="38" name="楕円 37">
              <a:extLst>
                <a:ext uri="{FF2B5EF4-FFF2-40B4-BE49-F238E27FC236}">
                  <a16:creationId xmlns:a16="http://schemas.microsoft.com/office/drawing/2014/main" id="{77361FBF-2AF1-4A5B-9855-1DEF8BAD3CA9}"/>
                </a:ext>
              </a:extLst>
            </p:cNvPr>
            <p:cNvSpPr/>
            <p:nvPr/>
          </p:nvSpPr>
          <p:spPr>
            <a:xfrm>
              <a:off x="5239800" y="3115180"/>
              <a:ext cx="317759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[3 </a:t>
              </a:r>
              <a:r>
                <a:rPr kumimoji="1" lang="ja-JP" altLang="en-US" sz="2000" dirty="0">
                  <a:solidFill>
                    <a:schemeClr val="tx1"/>
                  </a:solidFill>
                </a:rPr>
                <a:t>文目ベクトル</a:t>
              </a:r>
              <a:r>
                <a:rPr kumimoji="1" lang="en-US" altLang="ja-JP" sz="2000" dirty="0">
                  <a:solidFill>
                    <a:schemeClr val="tx1"/>
                  </a:solidFill>
                </a:rPr>
                <a:t>]</a:t>
              </a:r>
              <a:endParaRPr kumimoji="1" lang="ja-JP" altLang="en-US" sz="2000" dirty="0">
                <a:solidFill>
                  <a:schemeClr val="tx1"/>
                </a:solidFill>
              </a:endParaRPr>
            </a:p>
          </p:txBody>
        </p:sp>
        <p:sp>
          <p:nvSpPr>
            <p:cNvPr id="48" name="楕円 47">
              <a:extLst>
                <a:ext uri="{FF2B5EF4-FFF2-40B4-BE49-F238E27FC236}">
                  <a16:creationId xmlns:a16="http://schemas.microsoft.com/office/drawing/2014/main" id="{C0183775-5077-4B92-BB2F-6F1C4D507A3A}"/>
                </a:ext>
              </a:extLst>
            </p:cNvPr>
            <p:cNvSpPr/>
            <p:nvPr/>
          </p:nvSpPr>
          <p:spPr>
            <a:xfrm>
              <a:off x="5239800" y="3558247"/>
              <a:ext cx="317759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[4 </a:t>
              </a:r>
              <a:r>
                <a:rPr kumimoji="1" lang="ja-JP" altLang="en-US" sz="2000" dirty="0">
                  <a:solidFill>
                    <a:schemeClr val="tx1"/>
                  </a:solidFill>
                </a:rPr>
                <a:t>文目ベクトル</a:t>
              </a:r>
              <a:r>
                <a:rPr kumimoji="1" lang="en-US" altLang="ja-JP" sz="2000" dirty="0">
                  <a:solidFill>
                    <a:schemeClr val="tx1"/>
                  </a:solidFill>
                </a:rPr>
                <a:t>]</a:t>
              </a:r>
              <a:endParaRPr kumimoji="1" lang="ja-JP" altLang="en-US" sz="2000" dirty="0">
                <a:solidFill>
                  <a:schemeClr val="tx1"/>
                </a:solidFill>
              </a:endParaRPr>
            </a:p>
          </p:txBody>
        </p:sp>
        <p:sp>
          <p:nvSpPr>
            <p:cNvPr id="53" name="楕円 52">
              <a:extLst>
                <a:ext uri="{FF2B5EF4-FFF2-40B4-BE49-F238E27FC236}">
                  <a16:creationId xmlns:a16="http://schemas.microsoft.com/office/drawing/2014/main" id="{55E2B1C5-FD06-4650-B1E4-E9B30EBD2324}"/>
                </a:ext>
              </a:extLst>
            </p:cNvPr>
            <p:cNvSpPr/>
            <p:nvPr/>
          </p:nvSpPr>
          <p:spPr>
            <a:xfrm>
              <a:off x="5239800" y="2207971"/>
              <a:ext cx="317759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 </a:t>
              </a:r>
              <a:r>
                <a:rPr kumimoji="1" lang="ja-JP" altLang="en-US" sz="2000" dirty="0">
                  <a:solidFill>
                    <a:schemeClr val="tx1"/>
                  </a:solidFill>
                </a:rPr>
                <a:t>文目ベクトル</a:t>
              </a:r>
              <a:r>
                <a:rPr kumimoji="1" lang="en-US" altLang="ja-JP" sz="2000" dirty="0">
                  <a:solidFill>
                    <a:schemeClr val="tx1"/>
                  </a:solidFill>
                </a:rPr>
                <a:t>]</a:t>
              </a:r>
              <a:endParaRPr kumimoji="1" lang="ja-JP" altLang="en-US" sz="2000" dirty="0">
                <a:solidFill>
                  <a:schemeClr val="tx1"/>
                </a:solidFill>
              </a:endParaRPr>
            </a:p>
          </p:txBody>
        </p:sp>
        <p:sp>
          <p:nvSpPr>
            <p:cNvPr id="54" name="楕円 53">
              <a:extLst>
                <a:ext uri="{FF2B5EF4-FFF2-40B4-BE49-F238E27FC236}">
                  <a16:creationId xmlns:a16="http://schemas.microsoft.com/office/drawing/2014/main" id="{B47F6C27-63A2-4C5D-9BAC-750A7E7E015D}"/>
                </a:ext>
              </a:extLst>
            </p:cNvPr>
            <p:cNvSpPr/>
            <p:nvPr/>
          </p:nvSpPr>
          <p:spPr>
            <a:xfrm>
              <a:off x="5239800" y="2608619"/>
              <a:ext cx="317759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[2 </a:t>
              </a:r>
              <a:r>
                <a:rPr kumimoji="1" lang="ja-JP" altLang="en-US" sz="2000" dirty="0">
                  <a:solidFill>
                    <a:schemeClr val="tx1"/>
                  </a:solidFill>
                </a:rPr>
                <a:t>文目ベクトル</a:t>
              </a:r>
              <a:r>
                <a:rPr kumimoji="1" lang="en-US" altLang="ja-JP" sz="2000" dirty="0">
                  <a:solidFill>
                    <a:schemeClr val="tx1"/>
                  </a:solidFill>
                </a:rPr>
                <a:t>]</a:t>
              </a:r>
              <a:endParaRPr kumimoji="1" lang="ja-JP" altLang="en-US" sz="2000" dirty="0">
                <a:solidFill>
                  <a:schemeClr val="tx1"/>
                </a:solidFill>
              </a:endParaRPr>
            </a:p>
          </p:txBody>
        </p:sp>
        <p:sp>
          <p:nvSpPr>
            <p:cNvPr id="55" name="楕円 54">
              <a:extLst>
                <a:ext uri="{FF2B5EF4-FFF2-40B4-BE49-F238E27FC236}">
                  <a16:creationId xmlns:a16="http://schemas.microsoft.com/office/drawing/2014/main" id="{79B1E950-377E-44C9-84A6-1A291E413C17}"/>
                </a:ext>
              </a:extLst>
            </p:cNvPr>
            <p:cNvSpPr/>
            <p:nvPr/>
          </p:nvSpPr>
          <p:spPr>
            <a:xfrm>
              <a:off x="5239800" y="4004492"/>
              <a:ext cx="317759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[5 </a:t>
              </a:r>
              <a:r>
                <a:rPr kumimoji="1" lang="ja-JP" altLang="en-US" sz="2000" dirty="0">
                  <a:solidFill>
                    <a:schemeClr val="tx1"/>
                  </a:solidFill>
                </a:rPr>
                <a:t>文目ベクトル</a:t>
              </a:r>
              <a:r>
                <a:rPr kumimoji="1" lang="en-US" altLang="ja-JP" sz="2000" dirty="0">
                  <a:solidFill>
                    <a:schemeClr val="tx1"/>
                  </a:solidFill>
                </a:rPr>
                <a:t>]</a:t>
              </a:r>
              <a:endParaRPr kumimoji="1" lang="ja-JP" altLang="en-US" sz="2000" dirty="0">
                <a:solidFill>
                  <a:schemeClr val="tx1"/>
                </a:solidFill>
              </a:endParaRPr>
            </a:p>
          </p:txBody>
        </p:sp>
      </p:grpSp>
      <p:sp>
        <p:nvSpPr>
          <p:cNvPr id="56" name="コンテンツ プレースホルダー 2">
            <a:extLst>
              <a:ext uri="{FF2B5EF4-FFF2-40B4-BE49-F238E27FC236}">
                <a16:creationId xmlns:a16="http://schemas.microsoft.com/office/drawing/2014/main" id="{32401829-E611-4357-B82E-EAB25CFF5106}"/>
              </a:ext>
            </a:extLst>
          </p:cNvPr>
          <p:cNvSpPr txBox="1">
            <a:spLocks/>
          </p:cNvSpPr>
          <p:nvPr/>
        </p:nvSpPr>
        <p:spPr>
          <a:xfrm>
            <a:off x="401212" y="2106972"/>
            <a:ext cx="3896825" cy="250946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Clr>
                <a:srgbClr val="A53010"/>
              </a:buClr>
              <a:buFont typeface="Wingdings 3" charset="2"/>
              <a:buNone/>
            </a:pPr>
            <a:r>
              <a:rPr lang="ja-JP" altLang="en-US" sz="2400" dirty="0">
                <a:solidFill>
                  <a:prstClr val="black">
                    <a:lumMod val="75000"/>
                    <a:lumOff val="25000"/>
                  </a:prstClr>
                </a:solidFill>
              </a:rPr>
              <a:t>１  「おはよう．</a:t>
            </a:r>
            <a:endParaRPr lang="en-US" altLang="ja-JP" sz="2400" dirty="0">
              <a:solidFill>
                <a:prstClr val="black">
                  <a:lumMod val="75000"/>
                  <a:lumOff val="25000"/>
                </a:prstClr>
              </a:solidFill>
            </a:endParaRPr>
          </a:p>
          <a:p>
            <a:pPr marL="0" indent="0">
              <a:buClr>
                <a:srgbClr val="A53010"/>
              </a:buClr>
              <a:buFont typeface="Wingdings 3" charset="2"/>
              <a:buNone/>
            </a:pPr>
            <a:r>
              <a:rPr lang="ja-JP" altLang="en-US" sz="2400" dirty="0">
                <a:solidFill>
                  <a:prstClr val="black">
                    <a:lumMod val="75000"/>
                    <a:lumOff val="25000"/>
                  </a:prstClr>
                </a:solidFill>
              </a:rPr>
              <a:t>２  「おう，おはよう．</a:t>
            </a:r>
            <a:endParaRPr lang="en-US" altLang="ja-JP" sz="2400" dirty="0">
              <a:solidFill>
                <a:prstClr val="black">
                  <a:lumMod val="75000"/>
                  <a:lumOff val="25000"/>
                </a:prstClr>
              </a:solidFill>
            </a:endParaRPr>
          </a:p>
          <a:p>
            <a:pPr marL="0" indent="0">
              <a:buClr>
                <a:srgbClr val="A53010"/>
              </a:buClr>
              <a:buFont typeface="Wingdings 3" charset="2"/>
              <a:buNone/>
            </a:pPr>
            <a:r>
              <a:rPr lang="ja-JP" altLang="en-US" sz="2400" dirty="0">
                <a:solidFill>
                  <a:prstClr val="black">
                    <a:lumMod val="75000"/>
                    <a:lumOff val="25000"/>
                  </a:prstClr>
                </a:solidFill>
              </a:rPr>
              <a:t>３  「昨日何してた？</a:t>
            </a:r>
            <a:endParaRPr lang="en-US" altLang="ja-JP" sz="2400" dirty="0">
              <a:solidFill>
                <a:prstClr val="black">
                  <a:lumMod val="75000"/>
                  <a:lumOff val="25000"/>
                </a:prstClr>
              </a:solidFill>
            </a:endParaRPr>
          </a:p>
          <a:p>
            <a:pPr marL="0" indent="0">
              <a:buClr>
                <a:srgbClr val="A53010"/>
              </a:buClr>
              <a:buFont typeface="Wingdings 3" charset="2"/>
              <a:buNone/>
            </a:pPr>
            <a:r>
              <a:rPr lang="ja-JP" altLang="en-US" sz="2400" dirty="0">
                <a:solidFill>
                  <a:prstClr val="black">
                    <a:lumMod val="75000"/>
                    <a:lumOff val="25000"/>
                  </a:prstClr>
                </a:solidFill>
              </a:rPr>
              <a:t>４  「レポート書いてたよ</a:t>
            </a:r>
            <a:endParaRPr lang="en-US" altLang="ja-JP" sz="2400" dirty="0">
              <a:solidFill>
                <a:prstClr val="black">
                  <a:lumMod val="75000"/>
                  <a:lumOff val="25000"/>
                </a:prstClr>
              </a:solidFill>
            </a:endParaRPr>
          </a:p>
          <a:p>
            <a:pPr marL="0" indent="0">
              <a:buClr>
                <a:srgbClr val="A53010"/>
              </a:buClr>
              <a:buFont typeface="Wingdings 3" charset="2"/>
              <a:buNone/>
            </a:pPr>
            <a:r>
              <a:rPr lang="ja-JP" altLang="en-US" sz="2400" dirty="0">
                <a:solidFill>
                  <a:prstClr val="black">
                    <a:lumMod val="75000"/>
                    <a:lumOff val="25000"/>
                  </a:prstClr>
                </a:solidFill>
              </a:rPr>
              <a:t>５  「まじでー，おれもー</a:t>
            </a:r>
            <a:endParaRPr lang="en-US" altLang="ja-JP" sz="2400" dirty="0">
              <a:solidFill>
                <a:prstClr val="black">
                  <a:lumMod val="75000"/>
                  <a:lumOff val="25000"/>
                </a:prstClr>
              </a:solidFill>
            </a:endParaRPr>
          </a:p>
          <a:p>
            <a:pPr marL="0" indent="0">
              <a:buClr>
                <a:srgbClr val="A53010"/>
              </a:buClr>
              <a:buFont typeface="Wingdings 3" charset="2"/>
              <a:buNone/>
            </a:pPr>
            <a:endParaRPr lang="ja-JP" altLang="en-US" sz="2400" dirty="0"/>
          </a:p>
        </p:txBody>
      </p:sp>
      <p:sp>
        <p:nvSpPr>
          <p:cNvPr id="57" name="楕円 56">
            <a:extLst>
              <a:ext uri="{FF2B5EF4-FFF2-40B4-BE49-F238E27FC236}">
                <a16:creationId xmlns:a16="http://schemas.microsoft.com/office/drawing/2014/main" id="{B1D3A554-2ECF-4E84-8A71-EA5514FE659B}"/>
              </a:ext>
            </a:extLst>
          </p:cNvPr>
          <p:cNvSpPr/>
          <p:nvPr/>
        </p:nvSpPr>
        <p:spPr>
          <a:xfrm>
            <a:off x="1436914" y="5110942"/>
            <a:ext cx="760316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 </a:t>
            </a:r>
            <a:r>
              <a:rPr kumimoji="1" lang="ja-JP" altLang="en-US" sz="2000" dirty="0">
                <a:solidFill>
                  <a:schemeClr val="tx1"/>
                </a:solidFill>
              </a:rPr>
              <a:t>文目</a:t>
            </a:r>
            <a:r>
              <a:rPr kumimoji="1" lang="en-US" altLang="ja-JP" sz="2000" dirty="0">
                <a:solidFill>
                  <a:schemeClr val="tx1"/>
                </a:solidFill>
              </a:rPr>
              <a:t>, 2 </a:t>
            </a:r>
            <a:r>
              <a:rPr kumimoji="1" lang="ja-JP" altLang="en-US" sz="2000" dirty="0">
                <a:solidFill>
                  <a:schemeClr val="tx1"/>
                </a:solidFill>
              </a:rPr>
              <a:t>文目</a:t>
            </a:r>
            <a:r>
              <a:rPr kumimoji="1" lang="en-US" altLang="ja-JP" sz="2000" dirty="0">
                <a:solidFill>
                  <a:schemeClr val="tx1"/>
                </a:solidFill>
              </a:rPr>
              <a:t>, 3 </a:t>
            </a:r>
            <a:r>
              <a:rPr kumimoji="1" lang="ja-JP" altLang="en-US" sz="2000" dirty="0">
                <a:solidFill>
                  <a:schemeClr val="tx1"/>
                </a:solidFill>
              </a:rPr>
              <a:t>文目</a:t>
            </a:r>
            <a:r>
              <a:rPr kumimoji="1" lang="en-US" altLang="ja-JP" sz="2000" dirty="0">
                <a:solidFill>
                  <a:schemeClr val="tx1"/>
                </a:solidFill>
              </a:rPr>
              <a:t>, 4 </a:t>
            </a:r>
            <a:r>
              <a:rPr kumimoji="1" lang="ja-JP" altLang="en-US" sz="2000" dirty="0">
                <a:solidFill>
                  <a:schemeClr val="tx1"/>
                </a:solidFill>
              </a:rPr>
              <a:t>文目</a:t>
            </a:r>
            <a:r>
              <a:rPr kumimoji="1" lang="en-US" altLang="ja-JP" sz="2000" dirty="0">
                <a:solidFill>
                  <a:schemeClr val="tx1"/>
                </a:solidFill>
              </a:rPr>
              <a:t>, 5 </a:t>
            </a:r>
            <a:r>
              <a:rPr kumimoji="1" lang="ja-JP" altLang="en-US" sz="2000" dirty="0">
                <a:solidFill>
                  <a:schemeClr val="tx1"/>
                </a:solidFill>
              </a:rPr>
              <a:t>文目</a:t>
            </a:r>
            <a:r>
              <a:rPr kumimoji="1" lang="en-US" altLang="ja-JP" sz="2000" dirty="0">
                <a:solidFill>
                  <a:schemeClr val="tx1"/>
                </a:solidFill>
              </a:rPr>
              <a:t>]</a:t>
            </a:r>
            <a:endParaRPr kumimoji="1" lang="ja-JP" altLang="en-US" sz="2000" dirty="0">
              <a:solidFill>
                <a:schemeClr val="tx1"/>
              </a:solidFill>
            </a:endParaRPr>
          </a:p>
        </p:txBody>
      </p:sp>
      <p:sp>
        <p:nvSpPr>
          <p:cNvPr id="58" name="右中かっこ 57">
            <a:extLst>
              <a:ext uri="{FF2B5EF4-FFF2-40B4-BE49-F238E27FC236}">
                <a16:creationId xmlns:a16="http://schemas.microsoft.com/office/drawing/2014/main" id="{D61D2537-096B-4948-ACED-E95D70ECE601}"/>
              </a:ext>
            </a:extLst>
          </p:cNvPr>
          <p:cNvSpPr/>
          <p:nvPr/>
        </p:nvSpPr>
        <p:spPr>
          <a:xfrm>
            <a:off x="7755834" y="1703043"/>
            <a:ext cx="569939" cy="29958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3E320D25-4FA4-4BE5-A4F6-438EAEAA4481}"/>
              </a:ext>
            </a:extLst>
          </p:cNvPr>
          <p:cNvSpPr txBox="1"/>
          <p:nvPr/>
        </p:nvSpPr>
        <p:spPr>
          <a:xfrm>
            <a:off x="8252931" y="2812617"/>
            <a:ext cx="1240971" cy="1200329"/>
          </a:xfrm>
          <a:prstGeom prst="rect">
            <a:avLst/>
          </a:prstGeom>
          <a:noFill/>
        </p:spPr>
        <p:txBody>
          <a:bodyPr wrap="square" rtlCol="0">
            <a:spAutoFit/>
          </a:bodyPr>
          <a:lstStyle/>
          <a:p>
            <a:r>
              <a:rPr kumimoji="1" lang="ja-JP" altLang="en-US" sz="2400" dirty="0"/>
              <a:t>結合</a:t>
            </a:r>
            <a:endParaRPr kumimoji="1" lang="en-US" altLang="ja-JP" sz="2400" dirty="0"/>
          </a:p>
          <a:p>
            <a:r>
              <a:rPr kumimoji="1" lang="ja-JP" altLang="en-US" sz="2400" dirty="0"/>
              <a:t>する</a:t>
            </a:r>
            <a:endParaRPr kumimoji="1" lang="en-US" altLang="ja-JP" sz="2400" dirty="0"/>
          </a:p>
          <a:p>
            <a:endParaRPr kumimoji="1" lang="ja-JP" altLang="en-US" sz="2400" dirty="0"/>
          </a:p>
        </p:txBody>
      </p:sp>
      <p:sp>
        <p:nvSpPr>
          <p:cNvPr id="62" name="テキスト ボックス 61">
            <a:extLst>
              <a:ext uri="{FF2B5EF4-FFF2-40B4-BE49-F238E27FC236}">
                <a16:creationId xmlns:a16="http://schemas.microsoft.com/office/drawing/2014/main" id="{9B8158F0-C173-49DD-A260-DB12F40405F9}"/>
              </a:ext>
            </a:extLst>
          </p:cNvPr>
          <p:cNvSpPr txBox="1"/>
          <p:nvPr/>
        </p:nvSpPr>
        <p:spPr>
          <a:xfrm>
            <a:off x="803717" y="4960151"/>
            <a:ext cx="1156996" cy="646331"/>
          </a:xfrm>
          <a:prstGeom prst="rect">
            <a:avLst/>
          </a:prstGeom>
          <a:noFill/>
        </p:spPr>
        <p:txBody>
          <a:bodyPr wrap="square" rtlCol="0">
            <a:spAutoFit/>
          </a:bodyPr>
          <a:lstStyle/>
          <a:p>
            <a:r>
              <a:rPr kumimoji="1" lang="en-US" altLang="ja-JP" sz="3600" dirty="0"/>
              <a:t>=&gt;</a:t>
            </a:r>
            <a:endParaRPr kumimoji="1" lang="ja-JP" altLang="en-US" sz="3600" dirty="0"/>
          </a:p>
        </p:txBody>
      </p:sp>
      <p:sp>
        <p:nvSpPr>
          <p:cNvPr id="63" name="テキスト ボックス 62">
            <a:extLst>
              <a:ext uri="{FF2B5EF4-FFF2-40B4-BE49-F238E27FC236}">
                <a16:creationId xmlns:a16="http://schemas.microsoft.com/office/drawing/2014/main" id="{0D53C23C-F2BC-44A0-AF65-3104EF6932CF}"/>
              </a:ext>
            </a:extLst>
          </p:cNvPr>
          <p:cNvSpPr txBox="1"/>
          <p:nvPr/>
        </p:nvSpPr>
        <p:spPr>
          <a:xfrm>
            <a:off x="966652" y="5721992"/>
            <a:ext cx="8073428" cy="830997"/>
          </a:xfrm>
          <a:prstGeom prst="rect">
            <a:avLst/>
          </a:prstGeom>
          <a:noFill/>
        </p:spPr>
        <p:txBody>
          <a:bodyPr wrap="square" rtlCol="0">
            <a:spAutoFit/>
          </a:bodyPr>
          <a:lstStyle/>
          <a:p>
            <a:r>
              <a:rPr kumimoji="1" lang="en-US" altLang="ja-JP" sz="2400" dirty="0"/>
              <a:t>20 </a:t>
            </a:r>
            <a:r>
              <a:rPr kumimoji="1" lang="ja-JP" altLang="en-US" sz="2400" dirty="0"/>
              <a:t>次元のベクトル </a:t>
            </a:r>
            <a:r>
              <a:rPr kumimoji="1" lang="en-US" altLang="ja-JP" sz="2400" dirty="0"/>
              <a:t>5 </a:t>
            </a:r>
            <a:r>
              <a:rPr kumimoji="1" lang="ja-JP" altLang="en-US" sz="2400" dirty="0" err="1"/>
              <a:t>つを</a:t>
            </a:r>
            <a:r>
              <a:rPr kumimoji="1" lang="ja-JP" altLang="en-US" sz="2400" dirty="0"/>
              <a:t>順番通りに </a:t>
            </a:r>
            <a:r>
              <a:rPr kumimoji="1" lang="en-US" altLang="ja-JP" sz="2400" dirty="0"/>
              <a:t>5</a:t>
            </a:r>
            <a:r>
              <a:rPr kumimoji="1" lang="ja-JP" altLang="en-US" sz="2400" dirty="0"/>
              <a:t> 文つなげることで</a:t>
            </a:r>
            <a:endParaRPr kumimoji="1" lang="en-US" altLang="ja-JP" sz="2400" dirty="0"/>
          </a:p>
          <a:p>
            <a:r>
              <a:rPr kumimoji="1" lang="en-US" altLang="ja-JP" sz="2400" dirty="0"/>
              <a:t>100 </a:t>
            </a:r>
            <a:r>
              <a:rPr kumimoji="1" lang="ja-JP" altLang="en-US" sz="2400" dirty="0"/>
              <a:t>次元ベクトルにする．</a:t>
            </a:r>
          </a:p>
        </p:txBody>
      </p:sp>
    </p:spTree>
    <p:extLst>
      <p:ext uri="{BB962C8B-B14F-4D97-AF65-F5344CB8AC3E}">
        <p14:creationId xmlns:p14="http://schemas.microsoft.com/office/powerpoint/2010/main" val="3258436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C3A1640-4071-4C19-98A0-820BE5D9996B}"/>
              </a:ext>
            </a:extLst>
          </p:cNvPr>
          <p:cNvSpPr>
            <a:spLocks noGrp="1"/>
          </p:cNvSpPr>
          <p:nvPr>
            <p:ph type="sldNum" sz="quarter" idx="12"/>
          </p:nvPr>
        </p:nvSpPr>
        <p:spPr/>
        <p:txBody>
          <a:bodyPr/>
          <a:lstStyle/>
          <a:p>
            <a:fld id="{0670E07B-3041-44BB-97B6-342C8E0DD625}" type="slidenum">
              <a:rPr kumimoji="1" lang="ja-JP" altLang="en-US" smtClean="0"/>
              <a:t>26</a:t>
            </a:fld>
            <a:endParaRPr kumimoji="1" lang="ja-JP" altLang="en-US"/>
          </a:p>
        </p:txBody>
      </p:sp>
      <p:sp>
        <p:nvSpPr>
          <p:cNvPr id="5" name="タイトル 36">
            <a:extLst>
              <a:ext uri="{FF2B5EF4-FFF2-40B4-BE49-F238E27FC236}">
                <a16:creationId xmlns:a16="http://schemas.microsoft.com/office/drawing/2014/main" id="{B1E81AFA-8BEF-48ED-AC30-6C127A85DCCC}"/>
              </a:ext>
            </a:extLst>
          </p:cNvPr>
          <p:cNvSpPr>
            <a:spLocks noGrp="1"/>
          </p:cNvSpPr>
          <p:nvPr>
            <p:ph type="title"/>
          </p:nvPr>
        </p:nvSpPr>
        <p:spPr>
          <a:xfrm>
            <a:off x="1945200" y="624110"/>
            <a:ext cx="6589200" cy="1280890"/>
          </a:xfrm>
        </p:spPr>
        <p:txBody>
          <a:bodyPr/>
          <a:lstStyle/>
          <a:p>
            <a:r>
              <a:rPr lang="en-US" altLang="ja-JP" dirty="0"/>
              <a:t>MLP</a:t>
            </a:r>
            <a:r>
              <a:rPr lang="ja-JP" altLang="en-US" dirty="0"/>
              <a:t>による識別</a:t>
            </a:r>
            <a:br>
              <a:rPr lang="ja-JP" altLang="en-US" dirty="0"/>
            </a:br>
            <a:endParaRPr kumimoji="1" lang="ja-JP" altLang="en-US" dirty="0"/>
          </a:p>
        </p:txBody>
      </p:sp>
      <p:sp>
        <p:nvSpPr>
          <p:cNvPr id="8" name="四角形: 角を丸くする 7">
            <a:extLst>
              <a:ext uri="{FF2B5EF4-FFF2-40B4-BE49-F238E27FC236}">
                <a16:creationId xmlns:a16="http://schemas.microsoft.com/office/drawing/2014/main" id="{B0C93CE9-84A3-4641-97FA-21B1F59DB837}"/>
              </a:ext>
            </a:extLst>
          </p:cNvPr>
          <p:cNvSpPr/>
          <p:nvPr/>
        </p:nvSpPr>
        <p:spPr>
          <a:xfrm>
            <a:off x="3634275" y="3050706"/>
            <a:ext cx="2453948" cy="43815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MLP</a:t>
            </a:r>
            <a:endParaRPr kumimoji="1" lang="ja-JP" altLang="en-US" sz="2800" dirty="0">
              <a:solidFill>
                <a:schemeClr val="tx1"/>
              </a:solidFill>
            </a:endParaRPr>
          </a:p>
        </p:txBody>
      </p:sp>
      <p:cxnSp>
        <p:nvCxnSpPr>
          <p:cNvPr id="11" name="直線矢印コネクタ 10">
            <a:extLst>
              <a:ext uri="{FF2B5EF4-FFF2-40B4-BE49-F238E27FC236}">
                <a16:creationId xmlns:a16="http://schemas.microsoft.com/office/drawing/2014/main" id="{ACE71F01-8E64-4392-8A97-2A19AAA7A002}"/>
              </a:ext>
            </a:extLst>
          </p:cNvPr>
          <p:cNvCxnSpPr>
            <a:cxnSpLocks/>
          </p:cNvCxnSpPr>
          <p:nvPr/>
        </p:nvCxnSpPr>
        <p:spPr bwMode="auto">
          <a:xfrm>
            <a:off x="4009840" y="2295386"/>
            <a:ext cx="0" cy="669576"/>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楕円 18">
            <a:extLst>
              <a:ext uri="{FF2B5EF4-FFF2-40B4-BE49-F238E27FC236}">
                <a16:creationId xmlns:a16="http://schemas.microsoft.com/office/drawing/2014/main" id="{76FB44EE-286B-49FF-8F7C-C959A2EE12C8}"/>
              </a:ext>
            </a:extLst>
          </p:cNvPr>
          <p:cNvSpPr/>
          <p:nvPr/>
        </p:nvSpPr>
        <p:spPr bwMode="auto">
          <a:xfrm>
            <a:off x="1655298" y="4473450"/>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正順</a:t>
            </a:r>
          </a:p>
        </p:txBody>
      </p:sp>
      <p:sp>
        <p:nvSpPr>
          <p:cNvPr id="20" name="楕円 19">
            <a:extLst>
              <a:ext uri="{FF2B5EF4-FFF2-40B4-BE49-F238E27FC236}">
                <a16:creationId xmlns:a16="http://schemas.microsoft.com/office/drawing/2014/main" id="{4D4B51D6-02A9-42B5-ACA1-3AE47BCA52B2}"/>
              </a:ext>
            </a:extLst>
          </p:cNvPr>
          <p:cNvSpPr/>
          <p:nvPr/>
        </p:nvSpPr>
        <p:spPr bwMode="auto">
          <a:xfrm>
            <a:off x="6088223" y="4488963"/>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正順でない</a:t>
            </a:r>
          </a:p>
        </p:txBody>
      </p:sp>
      <p:cxnSp>
        <p:nvCxnSpPr>
          <p:cNvPr id="23" name="直線矢印コネクタ 22">
            <a:extLst>
              <a:ext uri="{FF2B5EF4-FFF2-40B4-BE49-F238E27FC236}">
                <a16:creationId xmlns:a16="http://schemas.microsoft.com/office/drawing/2014/main" id="{5C7D77E4-5B84-4FE2-9478-9ABC9C605854}"/>
              </a:ext>
            </a:extLst>
          </p:cNvPr>
          <p:cNvCxnSpPr>
            <a:cxnSpLocks/>
          </p:cNvCxnSpPr>
          <p:nvPr/>
        </p:nvCxnSpPr>
        <p:spPr bwMode="auto">
          <a:xfrm>
            <a:off x="5636476" y="3737716"/>
            <a:ext cx="633696" cy="602372"/>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矢印コネクタ 25">
            <a:extLst>
              <a:ext uri="{FF2B5EF4-FFF2-40B4-BE49-F238E27FC236}">
                <a16:creationId xmlns:a16="http://schemas.microsoft.com/office/drawing/2014/main" id="{AF3F5F81-ABAD-4140-ACA1-C71CF48C781C}"/>
              </a:ext>
            </a:extLst>
          </p:cNvPr>
          <p:cNvCxnSpPr>
            <a:cxnSpLocks/>
          </p:cNvCxnSpPr>
          <p:nvPr/>
        </p:nvCxnSpPr>
        <p:spPr bwMode="auto">
          <a:xfrm flipH="1">
            <a:off x="3144416" y="3780833"/>
            <a:ext cx="557907" cy="559255"/>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テキスト ボックス 27">
            <a:extLst>
              <a:ext uri="{FF2B5EF4-FFF2-40B4-BE49-F238E27FC236}">
                <a16:creationId xmlns:a16="http://schemas.microsoft.com/office/drawing/2014/main" id="{748D95E3-AF60-4E04-9314-EDF04319C797}"/>
              </a:ext>
            </a:extLst>
          </p:cNvPr>
          <p:cNvSpPr txBox="1"/>
          <p:nvPr/>
        </p:nvSpPr>
        <p:spPr>
          <a:xfrm>
            <a:off x="1139353" y="5721992"/>
            <a:ext cx="7791604" cy="830997"/>
          </a:xfrm>
          <a:prstGeom prst="rect">
            <a:avLst/>
          </a:prstGeom>
          <a:noFill/>
        </p:spPr>
        <p:txBody>
          <a:bodyPr wrap="square" rtlCol="0">
            <a:spAutoFit/>
          </a:bodyPr>
          <a:lstStyle/>
          <a:p>
            <a:r>
              <a:rPr kumimoji="1" lang="en-US" altLang="ja-JP" sz="2400" dirty="0"/>
              <a:t>100 </a:t>
            </a:r>
            <a:r>
              <a:rPr kumimoji="1" lang="ja-JP" altLang="en-US" sz="2400" dirty="0"/>
              <a:t>次元ベクトルを識別機に入力し，</a:t>
            </a:r>
            <a:endParaRPr kumimoji="1" lang="en-US" altLang="ja-JP" sz="2400" dirty="0"/>
          </a:p>
          <a:p>
            <a:r>
              <a:rPr kumimoji="1" lang="ja-JP" altLang="en-US" sz="2400" dirty="0"/>
              <a:t>正順かそうでないかを識別</a:t>
            </a:r>
          </a:p>
        </p:txBody>
      </p:sp>
      <p:sp>
        <p:nvSpPr>
          <p:cNvPr id="12" name="楕円 11">
            <a:extLst>
              <a:ext uri="{FF2B5EF4-FFF2-40B4-BE49-F238E27FC236}">
                <a16:creationId xmlns:a16="http://schemas.microsoft.com/office/drawing/2014/main" id="{4D7259EF-7BD8-4264-85AE-B3104CA910B5}"/>
              </a:ext>
            </a:extLst>
          </p:cNvPr>
          <p:cNvSpPr/>
          <p:nvPr/>
        </p:nvSpPr>
        <p:spPr bwMode="auto">
          <a:xfrm>
            <a:off x="283761" y="1381040"/>
            <a:ext cx="2743074" cy="546778"/>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正順群とそうでない群</a:t>
            </a:r>
          </a:p>
        </p:txBody>
      </p:sp>
      <p:sp>
        <p:nvSpPr>
          <p:cNvPr id="13" name="楕円 12">
            <a:extLst>
              <a:ext uri="{FF2B5EF4-FFF2-40B4-BE49-F238E27FC236}">
                <a16:creationId xmlns:a16="http://schemas.microsoft.com/office/drawing/2014/main" id="{0B6C29F3-CA90-43CA-BBC9-16313AB0395C}"/>
              </a:ext>
            </a:extLst>
          </p:cNvPr>
          <p:cNvSpPr/>
          <p:nvPr/>
        </p:nvSpPr>
        <p:spPr>
          <a:xfrm>
            <a:off x="1240278" y="1881499"/>
            <a:ext cx="7603166"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[1 </a:t>
            </a:r>
            <a:r>
              <a:rPr kumimoji="1" lang="ja-JP" altLang="en-US" sz="2000" dirty="0">
                <a:solidFill>
                  <a:schemeClr val="tx1"/>
                </a:solidFill>
              </a:rPr>
              <a:t>文目</a:t>
            </a:r>
            <a:r>
              <a:rPr kumimoji="1" lang="en-US" altLang="ja-JP" sz="2000" dirty="0">
                <a:solidFill>
                  <a:schemeClr val="tx1"/>
                </a:solidFill>
              </a:rPr>
              <a:t>, 2 </a:t>
            </a:r>
            <a:r>
              <a:rPr kumimoji="1" lang="ja-JP" altLang="en-US" sz="2000" dirty="0">
                <a:solidFill>
                  <a:schemeClr val="tx1"/>
                </a:solidFill>
              </a:rPr>
              <a:t>文目</a:t>
            </a:r>
            <a:r>
              <a:rPr kumimoji="1" lang="en-US" altLang="ja-JP" sz="2000" dirty="0">
                <a:solidFill>
                  <a:schemeClr val="tx1"/>
                </a:solidFill>
              </a:rPr>
              <a:t>, 3 </a:t>
            </a:r>
            <a:r>
              <a:rPr kumimoji="1" lang="ja-JP" altLang="en-US" sz="2000" dirty="0">
                <a:solidFill>
                  <a:schemeClr val="tx1"/>
                </a:solidFill>
              </a:rPr>
              <a:t>文目</a:t>
            </a:r>
            <a:r>
              <a:rPr kumimoji="1" lang="en-US" altLang="ja-JP" sz="2000" dirty="0">
                <a:solidFill>
                  <a:schemeClr val="tx1"/>
                </a:solidFill>
              </a:rPr>
              <a:t>, 4 </a:t>
            </a:r>
            <a:r>
              <a:rPr kumimoji="1" lang="ja-JP" altLang="en-US" sz="2000" dirty="0">
                <a:solidFill>
                  <a:schemeClr val="tx1"/>
                </a:solidFill>
              </a:rPr>
              <a:t>文目</a:t>
            </a:r>
            <a:r>
              <a:rPr kumimoji="1" lang="en-US" altLang="ja-JP" sz="2000" dirty="0">
                <a:solidFill>
                  <a:schemeClr val="tx1"/>
                </a:solidFill>
              </a:rPr>
              <a:t>, 5 </a:t>
            </a:r>
            <a:r>
              <a:rPr kumimoji="1" lang="ja-JP" altLang="en-US" sz="2000" dirty="0">
                <a:solidFill>
                  <a:schemeClr val="tx1"/>
                </a:solidFill>
              </a:rPr>
              <a:t>文目</a:t>
            </a:r>
            <a:r>
              <a:rPr kumimoji="1" lang="en-US" altLang="ja-JP" sz="2000" dirty="0">
                <a:solidFill>
                  <a:schemeClr val="tx1"/>
                </a:solidFill>
              </a:rPr>
              <a:t>]</a:t>
            </a:r>
            <a:endParaRPr kumimoji="1" lang="ja-JP" altLang="en-US" sz="2000" dirty="0">
              <a:solidFill>
                <a:schemeClr val="tx1"/>
              </a:solidFill>
            </a:endParaRPr>
          </a:p>
        </p:txBody>
      </p:sp>
    </p:spTree>
    <p:extLst>
      <p:ext uri="{BB962C8B-B14F-4D97-AF65-F5344CB8AC3E}">
        <p14:creationId xmlns:p14="http://schemas.microsoft.com/office/powerpoint/2010/main" val="233633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A5FC52-DA3F-44E5-8F18-40BF8E760279}"/>
              </a:ext>
            </a:extLst>
          </p:cNvPr>
          <p:cNvSpPr>
            <a:spLocks noGrp="1"/>
          </p:cNvSpPr>
          <p:nvPr>
            <p:ph type="title"/>
          </p:nvPr>
        </p:nvSpPr>
        <p:spPr/>
        <p:txBody>
          <a:bodyPr/>
          <a:lstStyle/>
          <a:p>
            <a:r>
              <a:rPr kumimoji="1" lang="en-US" altLang="ja-JP" dirty="0"/>
              <a:t>MLP </a:t>
            </a:r>
            <a:r>
              <a:rPr kumimoji="1" lang="ja-JP" altLang="en-US" dirty="0"/>
              <a:t>のパラメータ</a:t>
            </a:r>
          </a:p>
        </p:txBody>
      </p:sp>
      <p:sp>
        <p:nvSpPr>
          <p:cNvPr id="3" name="スライド番号プレースホルダー 2">
            <a:extLst>
              <a:ext uri="{FF2B5EF4-FFF2-40B4-BE49-F238E27FC236}">
                <a16:creationId xmlns:a16="http://schemas.microsoft.com/office/drawing/2014/main" id="{B3DFB64B-A654-4426-B7B4-F8874D7FDC71}"/>
              </a:ext>
            </a:extLst>
          </p:cNvPr>
          <p:cNvSpPr>
            <a:spLocks noGrp="1"/>
          </p:cNvSpPr>
          <p:nvPr>
            <p:ph type="sldNum" sz="quarter" idx="12"/>
          </p:nvPr>
        </p:nvSpPr>
        <p:spPr/>
        <p:txBody>
          <a:bodyPr/>
          <a:lstStyle/>
          <a:p>
            <a:fld id="{0670E07B-3041-44BB-97B6-342C8E0DD625}" type="slidenum">
              <a:rPr kumimoji="1" lang="ja-JP" altLang="en-US" smtClean="0"/>
              <a:t>27</a:t>
            </a:fld>
            <a:endParaRPr kumimoji="1" lang="ja-JP" altLang="en-US"/>
          </a:p>
        </p:txBody>
      </p:sp>
      <p:graphicFrame>
        <p:nvGraphicFramePr>
          <p:cNvPr id="6" name="表 5">
            <a:extLst>
              <a:ext uri="{FF2B5EF4-FFF2-40B4-BE49-F238E27FC236}">
                <a16:creationId xmlns:a16="http://schemas.microsoft.com/office/drawing/2014/main" id="{B0D42CB4-D55D-4739-A3F3-9E8B925344B2}"/>
              </a:ext>
            </a:extLst>
          </p:cNvPr>
          <p:cNvGraphicFramePr>
            <a:graphicFrameLocks noGrp="1"/>
          </p:cNvGraphicFramePr>
          <p:nvPr>
            <p:extLst>
              <p:ext uri="{D42A27DB-BD31-4B8C-83A1-F6EECF244321}">
                <p14:modId xmlns:p14="http://schemas.microsoft.com/office/powerpoint/2010/main" val="2083523743"/>
              </p:ext>
            </p:extLst>
          </p:nvPr>
        </p:nvGraphicFramePr>
        <p:xfrm>
          <a:off x="1277400" y="1264555"/>
          <a:ext cx="7257000" cy="5253990"/>
        </p:xfrm>
        <a:graphic>
          <a:graphicData uri="http://schemas.openxmlformats.org/drawingml/2006/table">
            <a:tbl>
              <a:tblPr/>
              <a:tblGrid>
                <a:gridCol w="3182404">
                  <a:extLst>
                    <a:ext uri="{9D8B030D-6E8A-4147-A177-3AD203B41FA5}">
                      <a16:colId xmlns:a16="http://schemas.microsoft.com/office/drawing/2014/main" val="2431790590"/>
                    </a:ext>
                  </a:extLst>
                </a:gridCol>
                <a:gridCol w="4074596">
                  <a:extLst>
                    <a:ext uri="{9D8B030D-6E8A-4147-A177-3AD203B41FA5}">
                      <a16:colId xmlns:a16="http://schemas.microsoft.com/office/drawing/2014/main" val="808002862"/>
                    </a:ext>
                  </a:extLst>
                </a:gridCol>
              </a:tblGrid>
              <a:tr h="373180">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パラメータ</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値</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6037747"/>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入力層の次元数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18019"/>
                  </a:ext>
                </a:extLst>
              </a:tr>
              <a:tr h="358826">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隠れ層 </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1 </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のノード数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109267"/>
                  </a:ext>
                </a:extLst>
              </a:tr>
              <a:tr h="358826">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隠れ層 </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2 </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のノード数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6229486"/>
                  </a:ext>
                </a:extLst>
              </a:tr>
              <a:tr h="373180">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隠れ層 </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3 </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のノード数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2732074"/>
                  </a:ext>
                </a:extLst>
              </a:tr>
              <a:tr h="373180">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隠れ層 </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 </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のノード数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4953713"/>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出力層の次元数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931149"/>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バッチサイズ</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128</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75175"/>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学習率</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0.0001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3527032"/>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活性化関数</a:t>
                      </a: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隠れ層</a:t>
                      </a: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err="1">
                          <a:solidFill>
                            <a:srgbClr val="000000"/>
                          </a:solidFill>
                          <a:effectLst/>
                          <a:latin typeface="游ゴシック" panose="020B0400000000000000" pitchFamily="50" charset="-128"/>
                          <a:ea typeface="游ゴシック" panose="020B0400000000000000" pitchFamily="50" charset="-128"/>
                        </a:rPr>
                        <a:t>ReLU</a:t>
                      </a:r>
                      <a:r>
                        <a:rPr lang="en-US" sz="24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041628"/>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活性化関数</a:t>
                      </a: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出力層</a:t>
                      </a: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err="1">
                          <a:solidFill>
                            <a:srgbClr val="000000"/>
                          </a:solidFill>
                          <a:effectLst/>
                          <a:latin typeface="游ゴシック" panose="020B0400000000000000" pitchFamily="50" charset="-128"/>
                          <a:ea typeface="游ゴシック" panose="020B0400000000000000" pitchFamily="50" charset="-128"/>
                        </a:rPr>
                        <a:t>softmax</a:t>
                      </a:r>
                      <a:r>
                        <a:rPr lang="en-US" sz="24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941732"/>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最適化手法</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游ゴシック" panose="020B0400000000000000" pitchFamily="50" charset="-128"/>
                          <a:ea typeface="游ゴシック" panose="020B0400000000000000" pitchFamily="50" charset="-128"/>
                        </a:rPr>
                        <a:t>Adam</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818553"/>
                  </a:ext>
                </a:extLst>
              </a:tr>
              <a:tr h="358826">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目的関数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游ゴシック" panose="020B0400000000000000" pitchFamily="50" charset="-128"/>
                          <a:ea typeface="游ゴシック" panose="020B0400000000000000" pitchFamily="50" charset="-128"/>
                        </a:rPr>
                        <a:t>categorical cross entropy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448375"/>
                  </a:ext>
                </a:extLst>
              </a:tr>
              <a:tr h="373180">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最大エポック数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1000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0955829"/>
                  </a:ext>
                </a:extLst>
              </a:tr>
            </a:tbl>
          </a:graphicData>
        </a:graphic>
      </p:graphicFrame>
    </p:spTree>
    <p:extLst>
      <p:ext uri="{BB962C8B-B14F-4D97-AF65-F5344CB8AC3E}">
        <p14:creationId xmlns:p14="http://schemas.microsoft.com/office/powerpoint/2010/main" val="594014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54A67C-F95B-4D0D-ACEB-884F11390F61}"/>
              </a:ext>
            </a:extLst>
          </p:cNvPr>
          <p:cNvSpPr>
            <a:spLocks noGrp="1"/>
          </p:cNvSpPr>
          <p:nvPr>
            <p:ph type="title"/>
          </p:nvPr>
        </p:nvSpPr>
        <p:spPr/>
        <p:txBody>
          <a:bodyPr/>
          <a:lstStyle/>
          <a:p>
            <a:r>
              <a:rPr kumimoji="1" lang="ja-JP" altLang="en-US" dirty="0"/>
              <a:t>訓練データとテストデータ</a:t>
            </a:r>
          </a:p>
        </p:txBody>
      </p:sp>
      <p:sp>
        <p:nvSpPr>
          <p:cNvPr id="3" name="スライド番号プレースホルダー 2">
            <a:extLst>
              <a:ext uri="{FF2B5EF4-FFF2-40B4-BE49-F238E27FC236}">
                <a16:creationId xmlns:a16="http://schemas.microsoft.com/office/drawing/2014/main" id="{9CB15750-206B-4305-BA05-1B3BACC8C500}"/>
              </a:ext>
            </a:extLst>
          </p:cNvPr>
          <p:cNvSpPr>
            <a:spLocks noGrp="1"/>
          </p:cNvSpPr>
          <p:nvPr>
            <p:ph type="sldNum" sz="quarter" idx="12"/>
          </p:nvPr>
        </p:nvSpPr>
        <p:spPr/>
        <p:txBody>
          <a:bodyPr/>
          <a:lstStyle/>
          <a:p>
            <a:fld id="{0670E07B-3041-44BB-97B6-342C8E0DD625}" type="slidenum">
              <a:rPr kumimoji="1" lang="ja-JP" altLang="en-US" smtClean="0"/>
              <a:t>28</a:t>
            </a:fld>
            <a:endParaRPr kumimoji="1" lang="ja-JP" altLang="en-US" dirty="0"/>
          </a:p>
        </p:txBody>
      </p:sp>
      <p:graphicFrame>
        <p:nvGraphicFramePr>
          <p:cNvPr id="4" name="表 3">
            <a:extLst>
              <a:ext uri="{FF2B5EF4-FFF2-40B4-BE49-F238E27FC236}">
                <a16:creationId xmlns:a16="http://schemas.microsoft.com/office/drawing/2014/main" id="{FEB83404-7723-4F27-AB1E-C687642D8A91}"/>
              </a:ext>
            </a:extLst>
          </p:cNvPr>
          <p:cNvGraphicFramePr>
            <a:graphicFrameLocks noGrp="1"/>
          </p:cNvGraphicFramePr>
          <p:nvPr>
            <p:extLst>
              <p:ext uri="{D42A27DB-BD31-4B8C-83A1-F6EECF244321}">
                <p14:modId xmlns:p14="http://schemas.microsoft.com/office/powerpoint/2010/main" val="919602658"/>
              </p:ext>
            </p:extLst>
          </p:nvPr>
        </p:nvGraphicFramePr>
        <p:xfrm>
          <a:off x="2085976" y="1571626"/>
          <a:ext cx="6219825" cy="4762500"/>
        </p:xfrm>
        <a:graphic>
          <a:graphicData uri="http://schemas.openxmlformats.org/drawingml/2006/table">
            <a:tbl>
              <a:tblPr/>
              <a:tblGrid>
                <a:gridCol w="1458721">
                  <a:extLst>
                    <a:ext uri="{9D8B030D-6E8A-4147-A177-3AD203B41FA5}">
                      <a16:colId xmlns:a16="http://schemas.microsoft.com/office/drawing/2014/main" val="4057236994"/>
                    </a:ext>
                  </a:extLst>
                </a:gridCol>
                <a:gridCol w="3302383">
                  <a:extLst>
                    <a:ext uri="{9D8B030D-6E8A-4147-A177-3AD203B41FA5}">
                      <a16:colId xmlns:a16="http://schemas.microsoft.com/office/drawing/2014/main" val="3502078563"/>
                    </a:ext>
                  </a:extLst>
                </a:gridCol>
                <a:gridCol w="1458721">
                  <a:extLst>
                    <a:ext uri="{9D8B030D-6E8A-4147-A177-3AD203B41FA5}">
                      <a16:colId xmlns:a16="http://schemas.microsoft.com/office/drawing/2014/main" val="621312394"/>
                    </a:ext>
                  </a:extLst>
                </a:gridCol>
              </a:tblGrid>
              <a:tr h="609975">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パラメータ</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個数</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333457"/>
                  </a:ext>
                </a:extLst>
              </a:tr>
              <a:tr h="586515">
                <a:tc rowSpan="3">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訓練</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連続する </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 </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文の会話数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1047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627859"/>
                  </a:ext>
                </a:extLst>
              </a:tr>
              <a:tr h="586515">
                <a:tc vMerge="1">
                  <a:txBody>
                    <a:bodyPr/>
                    <a:lstStyle/>
                    <a:p>
                      <a:endParaRPr kumimoji="1" lang="ja-JP" altLang="en-US"/>
                    </a:p>
                  </a:txBody>
                  <a:tcPr/>
                </a:tc>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語彙数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10572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7955187"/>
                  </a:ext>
                </a:extLst>
              </a:tr>
              <a:tr h="609975">
                <a:tc vMerge="1">
                  <a:txBody>
                    <a:bodyPr/>
                    <a:lstStyle/>
                    <a:p>
                      <a:endParaRPr kumimoji="1" lang="ja-JP" altLang="en-US"/>
                    </a:p>
                  </a:txBody>
                  <a:tcPr/>
                </a:tc>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総単語数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95997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7638266"/>
                  </a:ext>
                </a:extLst>
              </a:tr>
              <a:tr h="586515">
                <a:tc rowSpan="4">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テスト</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連続する </a:t>
                      </a: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5 </a:t>
                      </a: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文の会話数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0683289"/>
                  </a:ext>
                </a:extLst>
              </a:tr>
              <a:tr h="586515">
                <a:tc vMerge="1">
                  <a:txBody>
                    <a:bodyPr/>
                    <a:lstStyle/>
                    <a:p>
                      <a:endParaRPr kumimoji="1" lang="ja-JP" altLang="en-US"/>
                    </a:p>
                  </a:txBody>
                  <a:tcPr/>
                </a:tc>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語彙数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1715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44587"/>
                  </a:ext>
                </a:extLst>
              </a:tr>
              <a:tr h="586515">
                <a:tc vMerge="1">
                  <a:txBody>
                    <a:bodyPr/>
                    <a:lstStyle/>
                    <a:p>
                      <a:endParaRPr kumimoji="1" lang="ja-JP" altLang="en-US"/>
                    </a:p>
                  </a:txBody>
                  <a:tcPr/>
                </a:tc>
                <a:tc>
                  <a:txBody>
                    <a:bodyPr/>
                    <a:lstStyle/>
                    <a:p>
                      <a:pPr algn="ctr" fontAlgn="ctr"/>
                      <a:r>
                        <a:rPr lang="ja-JP" altLang="en-US" sz="2400" b="0" i="0" u="none" strike="noStrike">
                          <a:solidFill>
                            <a:srgbClr val="000000"/>
                          </a:solidFill>
                          <a:effectLst/>
                          <a:latin typeface="游ゴシック" panose="020B0400000000000000" pitchFamily="50" charset="-128"/>
                          <a:ea typeface="游ゴシック" panose="020B0400000000000000" pitchFamily="50" charset="-128"/>
                        </a:rPr>
                        <a:t>総単語数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6735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974821"/>
                  </a:ext>
                </a:extLst>
              </a:tr>
              <a:tr h="609975">
                <a:tc vMerge="1">
                  <a:txBody>
                    <a:bodyPr/>
                    <a:lstStyle/>
                    <a:p>
                      <a:endParaRPr kumimoji="1" lang="ja-JP" altLang="en-US"/>
                    </a:p>
                  </a:txBody>
                  <a:tcPr/>
                </a:tc>
                <a:tc>
                  <a:txBody>
                    <a:bodyPr/>
                    <a:lstStyle/>
                    <a:p>
                      <a:pPr algn="ctr" fontAlgn="ctr"/>
                      <a:r>
                        <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rPr>
                        <a:t>未知語彙数</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400" b="0" i="0" u="none" strike="noStrike" dirty="0">
                          <a:solidFill>
                            <a:srgbClr val="000000"/>
                          </a:solidFill>
                          <a:effectLst/>
                          <a:latin typeface="游ゴシック" panose="020B0400000000000000" pitchFamily="50" charset="-128"/>
                          <a:ea typeface="游ゴシック" panose="020B0400000000000000" pitchFamily="50" charset="-128"/>
                        </a:rPr>
                        <a:t>496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320712"/>
                  </a:ext>
                </a:extLst>
              </a:tr>
            </a:tbl>
          </a:graphicData>
        </a:graphic>
      </p:graphicFrame>
    </p:spTree>
    <p:extLst>
      <p:ext uri="{BB962C8B-B14F-4D97-AF65-F5344CB8AC3E}">
        <p14:creationId xmlns:p14="http://schemas.microsoft.com/office/powerpoint/2010/main" val="4231113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629260-BDEC-4C5C-B0DC-2433A9AE2F28}"/>
              </a:ext>
            </a:extLst>
          </p:cNvPr>
          <p:cNvSpPr>
            <a:spLocks noGrp="1"/>
          </p:cNvSpPr>
          <p:nvPr>
            <p:ph type="title"/>
          </p:nvPr>
        </p:nvSpPr>
        <p:spPr/>
        <p:txBody>
          <a:bodyPr/>
          <a:lstStyle/>
          <a:p>
            <a:r>
              <a:rPr kumimoji="1" lang="ja-JP" altLang="en-US" dirty="0"/>
              <a:t>推定</a:t>
            </a:r>
            <a:r>
              <a:rPr lang="ja-JP" altLang="en-US" dirty="0"/>
              <a:t>器</a:t>
            </a:r>
            <a:r>
              <a:rPr kumimoji="1" lang="ja-JP" altLang="en-US" dirty="0"/>
              <a:t>の評価</a:t>
            </a:r>
          </a:p>
        </p:txBody>
      </p:sp>
      <p:sp>
        <p:nvSpPr>
          <p:cNvPr id="3" name="コンテンツ プレースホルダー 2">
            <a:extLst>
              <a:ext uri="{FF2B5EF4-FFF2-40B4-BE49-F238E27FC236}">
                <a16:creationId xmlns:a16="http://schemas.microsoft.com/office/drawing/2014/main" id="{7703302D-E2D1-4134-92B2-5B5EDC5C6143}"/>
              </a:ext>
            </a:extLst>
          </p:cNvPr>
          <p:cNvSpPr>
            <a:spLocks noGrp="1"/>
          </p:cNvSpPr>
          <p:nvPr>
            <p:ph idx="1"/>
          </p:nvPr>
        </p:nvSpPr>
        <p:spPr>
          <a:xfrm>
            <a:off x="1618629" y="1363782"/>
            <a:ext cx="6591985" cy="3777622"/>
          </a:xfrm>
        </p:spPr>
        <p:txBody>
          <a:bodyPr>
            <a:normAutofit/>
          </a:bodyPr>
          <a:lstStyle/>
          <a:p>
            <a:pPr marL="0" indent="0">
              <a:buNone/>
            </a:pPr>
            <a:r>
              <a:rPr kumimoji="1" lang="ja-JP" altLang="en-US" sz="2200" dirty="0"/>
              <a:t>テストデータの </a:t>
            </a:r>
            <a:r>
              <a:rPr kumimoji="1" lang="en-US" altLang="ja-JP" sz="2200" dirty="0"/>
              <a:t>5</a:t>
            </a:r>
            <a:r>
              <a:rPr kumimoji="1" lang="ja-JP" altLang="en-US" sz="2200" dirty="0"/>
              <a:t> </a:t>
            </a:r>
            <a:r>
              <a:rPr lang="ja-JP" altLang="en-US" sz="2200" dirty="0"/>
              <a:t>文が正順かそうでないもう一方かを確かめることにより検証</a:t>
            </a:r>
            <a:endParaRPr lang="en-US" altLang="ja-JP" sz="2200" dirty="0"/>
          </a:p>
          <a:p>
            <a:pPr marL="0" indent="0">
              <a:spcBef>
                <a:spcPts val="600"/>
              </a:spcBef>
              <a:buNone/>
            </a:pPr>
            <a:endParaRPr lang="en-US" altLang="ja-JP" sz="2200" dirty="0"/>
          </a:p>
          <a:p>
            <a:pPr marL="0" indent="0">
              <a:buNone/>
            </a:pPr>
            <a:r>
              <a:rPr lang="ja-JP" altLang="en-US" sz="2200" dirty="0"/>
              <a:t>精度について</a:t>
            </a:r>
            <a:endParaRPr lang="en-US" altLang="ja-JP" sz="2200" dirty="0"/>
          </a:p>
          <a:p>
            <a:pPr marL="0" indent="0">
              <a:buNone/>
            </a:pPr>
            <a:r>
              <a:rPr lang="ja-JP" altLang="en-US" sz="2200" dirty="0"/>
              <a:t>正解率 </a:t>
            </a:r>
            <a:r>
              <a:rPr lang="en-US" altLang="ja-JP" sz="2200" dirty="0"/>
              <a:t>(Accuracy), </a:t>
            </a:r>
            <a:r>
              <a:rPr lang="ja-JP" altLang="en-US" sz="2200" dirty="0"/>
              <a:t>適合率 </a:t>
            </a:r>
            <a:r>
              <a:rPr lang="en-US" altLang="ja-JP" sz="2200" dirty="0"/>
              <a:t>(Precision), </a:t>
            </a:r>
          </a:p>
          <a:p>
            <a:pPr marL="0" indent="0">
              <a:buNone/>
            </a:pPr>
            <a:r>
              <a:rPr lang="ja-JP" altLang="en-US" sz="2200" dirty="0"/>
              <a:t>再現率 </a:t>
            </a:r>
            <a:r>
              <a:rPr lang="en-US" altLang="ja-JP" sz="2200" dirty="0"/>
              <a:t>(Recall), F</a:t>
            </a:r>
            <a:r>
              <a:rPr lang="ja-JP" altLang="en-US" sz="2200" dirty="0"/>
              <a:t> 値 </a:t>
            </a:r>
            <a:r>
              <a:rPr lang="en-US" altLang="ja-JP" sz="2200" dirty="0"/>
              <a:t>(F)</a:t>
            </a:r>
          </a:p>
          <a:p>
            <a:pPr marL="0" indent="0">
              <a:buNone/>
            </a:pPr>
            <a:r>
              <a:rPr lang="ja-JP" altLang="en-US" sz="2200" dirty="0"/>
              <a:t>を求めることで評価</a:t>
            </a:r>
            <a:endParaRPr lang="en-US" altLang="ja-JP" sz="2200" dirty="0"/>
          </a:p>
        </p:txBody>
      </p:sp>
      <p:graphicFrame>
        <p:nvGraphicFramePr>
          <p:cNvPr id="4" name="表 3">
            <a:extLst>
              <a:ext uri="{FF2B5EF4-FFF2-40B4-BE49-F238E27FC236}">
                <a16:creationId xmlns:a16="http://schemas.microsoft.com/office/drawing/2014/main" id="{10C18DCC-3A3C-46ED-8EE0-42C955FE93B2}"/>
              </a:ext>
            </a:extLst>
          </p:cNvPr>
          <p:cNvGraphicFramePr>
            <a:graphicFrameLocks noGrp="1"/>
          </p:cNvGraphicFramePr>
          <p:nvPr>
            <p:extLst>
              <p:ext uri="{D42A27DB-BD31-4B8C-83A1-F6EECF244321}">
                <p14:modId xmlns:p14="http://schemas.microsoft.com/office/powerpoint/2010/main" val="2599336503"/>
              </p:ext>
            </p:extLst>
          </p:nvPr>
        </p:nvGraphicFramePr>
        <p:xfrm>
          <a:off x="1772273" y="4797091"/>
          <a:ext cx="3540155" cy="1868313"/>
        </p:xfrm>
        <a:graphic>
          <a:graphicData uri="http://schemas.openxmlformats.org/drawingml/2006/table">
            <a:tbl>
              <a:tblPr>
                <a:tableStyleId>{5C22544A-7EE6-4342-B048-85BDC9FD1C3A}</a:tableStyleId>
              </a:tblPr>
              <a:tblGrid>
                <a:gridCol w="1392573">
                  <a:extLst>
                    <a:ext uri="{9D8B030D-6E8A-4147-A177-3AD203B41FA5}">
                      <a16:colId xmlns:a16="http://schemas.microsoft.com/office/drawing/2014/main" val="1219280716"/>
                    </a:ext>
                  </a:extLst>
                </a:gridCol>
                <a:gridCol w="823560">
                  <a:extLst>
                    <a:ext uri="{9D8B030D-6E8A-4147-A177-3AD203B41FA5}">
                      <a16:colId xmlns:a16="http://schemas.microsoft.com/office/drawing/2014/main" val="242501421"/>
                    </a:ext>
                  </a:extLst>
                </a:gridCol>
                <a:gridCol w="683105">
                  <a:extLst>
                    <a:ext uri="{9D8B030D-6E8A-4147-A177-3AD203B41FA5}">
                      <a16:colId xmlns:a16="http://schemas.microsoft.com/office/drawing/2014/main" val="133658774"/>
                    </a:ext>
                  </a:extLst>
                </a:gridCol>
                <a:gridCol w="640917">
                  <a:extLst>
                    <a:ext uri="{9D8B030D-6E8A-4147-A177-3AD203B41FA5}">
                      <a16:colId xmlns:a16="http://schemas.microsoft.com/office/drawing/2014/main" val="587227650"/>
                    </a:ext>
                  </a:extLst>
                </a:gridCol>
              </a:tblGrid>
              <a:tr h="462454">
                <a:tc rowSpan="2" gridSpan="2">
                  <a:txBody>
                    <a:bodyPr/>
                    <a:lstStyle/>
                    <a:p>
                      <a:pPr algn="ctr" fontAlgn="ctr"/>
                      <a:r>
                        <a:rPr lang="ja-JP" altLang="en-US" sz="2400" u="none" strike="noStrike" dirty="0">
                          <a:effectLst/>
                        </a:rPr>
                        <a:t>　</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rowSpan="2" hMerge="1">
                  <a:txBody>
                    <a:bodyPr/>
                    <a:lstStyle/>
                    <a:p>
                      <a:endParaRPr kumimoji="1" lang="ja-JP" altLang="en-US"/>
                    </a:p>
                  </a:txBody>
                  <a:tcPr/>
                </a:tc>
                <a:tc gridSpan="2">
                  <a:txBody>
                    <a:bodyPr/>
                    <a:lstStyle/>
                    <a:p>
                      <a:pPr algn="ctr" fontAlgn="ctr"/>
                      <a:r>
                        <a:rPr lang="ja-JP" altLang="en-US" sz="2400" u="none" strike="noStrike" dirty="0">
                          <a:effectLst/>
                        </a:rPr>
                        <a:t>真の値</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hMerge="1">
                  <a:txBody>
                    <a:bodyPr/>
                    <a:lstStyle/>
                    <a:p>
                      <a:endParaRPr kumimoji="1" lang="ja-JP" altLang="en-US"/>
                    </a:p>
                  </a:txBody>
                  <a:tcPr/>
                </a:tc>
                <a:extLst>
                  <a:ext uri="{0D108BD9-81ED-4DB2-BD59-A6C34878D82A}">
                    <a16:rowId xmlns:a16="http://schemas.microsoft.com/office/drawing/2014/main" val="3564802423"/>
                  </a:ext>
                </a:extLst>
              </a:tr>
              <a:tr h="462454">
                <a:tc gridSpan="2" vMerge="1">
                  <a:txBody>
                    <a:bodyPr/>
                    <a:lstStyle/>
                    <a:p>
                      <a:endParaRPr kumimoji="1" lang="ja-JP" altLang="en-US"/>
                    </a:p>
                  </a:txBody>
                  <a:tcPr/>
                </a:tc>
                <a:tc hMerge="1" vMerge="1">
                  <a:txBody>
                    <a:bodyPr/>
                    <a:lstStyle/>
                    <a:p>
                      <a:endParaRPr kumimoji="1" lang="ja-JP" altLang="en-US"/>
                    </a:p>
                  </a:txBody>
                  <a:tcPr/>
                </a:tc>
                <a:tc>
                  <a:txBody>
                    <a:bodyPr/>
                    <a:lstStyle/>
                    <a:p>
                      <a:pPr algn="ctr" fontAlgn="ctr"/>
                      <a:r>
                        <a:rPr lang="ja-JP" altLang="en-US" sz="2400" u="none" strike="noStrike">
                          <a:effectLst/>
                        </a:rPr>
                        <a:t>正</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a:effectLst/>
                        </a:rPr>
                        <a:t>非正</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7985089"/>
                  </a:ext>
                </a:extLst>
              </a:tr>
              <a:tr h="462454">
                <a:tc rowSpan="2">
                  <a:txBody>
                    <a:bodyPr/>
                    <a:lstStyle/>
                    <a:p>
                      <a:pPr algn="ctr" fontAlgn="ctr"/>
                      <a:r>
                        <a:rPr lang="ja-JP" altLang="en-US" sz="2400" u="none" strike="noStrike">
                          <a:effectLst/>
                        </a:rPr>
                        <a:t>測定結果</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a:effectLst/>
                        </a:rPr>
                        <a:t>正</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rPr>
                        <a:t>TP</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rPr>
                        <a:t>FP</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54897564"/>
                  </a:ext>
                </a:extLst>
              </a:tr>
              <a:tr h="480951">
                <a:tc vMerge="1">
                  <a:txBody>
                    <a:bodyPr/>
                    <a:lstStyle/>
                    <a:p>
                      <a:endParaRPr kumimoji="1" lang="ja-JP" altLang="en-US"/>
                    </a:p>
                  </a:txBody>
                  <a:tcPr/>
                </a:tc>
                <a:tc>
                  <a:txBody>
                    <a:bodyPr/>
                    <a:lstStyle/>
                    <a:p>
                      <a:pPr algn="ctr" fontAlgn="ctr"/>
                      <a:r>
                        <a:rPr lang="ja-JP" altLang="en-US" sz="2400" u="none" strike="noStrike">
                          <a:effectLst/>
                        </a:rPr>
                        <a:t>非正</a:t>
                      </a: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rPr>
                        <a:t>FN</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dirty="0">
                          <a:effectLst/>
                        </a:rPr>
                        <a:t>TN</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24487317"/>
                  </a:ext>
                </a:extLst>
              </a:tr>
            </a:tbl>
          </a:graphicData>
        </a:graphic>
      </p:graphicFrame>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34827323-9E2A-41B2-BB47-9A65E8F389A7}"/>
                  </a:ext>
                </a:extLst>
              </p:cNvPr>
              <p:cNvSpPr/>
              <p:nvPr/>
            </p:nvSpPr>
            <p:spPr>
              <a:xfrm>
                <a:off x="4103954" y="4032086"/>
                <a:ext cx="6096000" cy="2612446"/>
              </a:xfrm>
              <a:prstGeom prst="rect">
                <a:avLst/>
              </a:prstGeom>
            </p:spPr>
            <p:txBody>
              <a:bodyPr>
                <a:spAutoFit/>
              </a:bodyPr>
              <a:lstStyle/>
              <a:p>
                <a:pPr algn="just">
                  <a:lnSpc>
                    <a:spcPct val="12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14:m>
                  <m:oMathPara xmlns:m="http://schemas.openxmlformats.org/officeDocument/2006/math">
                    <m:oMathParaPr>
                      <m:jc m:val="centerGroup"/>
                    </m:oMathParaPr>
                    <m:oMath xmlns:m="http://schemas.openxmlformats.org/officeDocument/2006/math">
                      <m:r>
                        <m:rPr>
                          <m:nor/>
                        </m:rPr>
                        <a:rPr lang="ja-JP" altLang="en-US" smtClean="0">
                          <a:latin typeface="Cambria Math" panose="02040503050406030204" pitchFamily="18" charset="0"/>
                        </a:rPr>
                        <m:t>Accuracy</m:t>
                      </m:r>
                      <m:r>
                        <a:rPr lang="ja-JP" altLang="en-US" i="0">
                          <a:latin typeface="Cambria Math" panose="02040503050406030204" pitchFamily="18" charset="0"/>
                        </a:rPr>
                        <m:t>=</m:t>
                      </m:r>
                      <m:f>
                        <m:fPr>
                          <m:ctrlPr>
                            <a:rPr lang="ja-JP" altLang="en-US" i="1">
                              <a:latin typeface="Cambria Math" panose="02040503050406030204" pitchFamily="18" charset="0"/>
                            </a:rPr>
                          </m:ctrlPr>
                        </m:fPr>
                        <m:num>
                          <m:r>
                            <m:rPr>
                              <m:sty m:val="p"/>
                            </m:rPr>
                            <a:rPr lang="ja-JP" altLang="en-US" i="0">
                              <a:latin typeface="Cambria Math" panose="02040503050406030204" pitchFamily="18" charset="0"/>
                            </a:rPr>
                            <m:t>TP</m:t>
                          </m:r>
                          <m:r>
                            <a:rPr lang="ja-JP" altLang="en-US" i="0">
                              <a:latin typeface="Cambria Math" panose="02040503050406030204" pitchFamily="18" charset="0"/>
                            </a:rPr>
                            <m:t>+</m:t>
                          </m:r>
                          <m:r>
                            <m:rPr>
                              <m:sty m:val="p"/>
                            </m:rPr>
                            <a:rPr lang="ja-JP" altLang="en-US" i="0">
                              <a:latin typeface="Cambria Math" panose="02040503050406030204" pitchFamily="18" charset="0"/>
                            </a:rPr>
                            <m:t>TN</m:t>
                          </m:r>
                        </m:num>
                        <m:den>
                          <m:r>
                            <m:rPr>
                              <m:sty m:val="p"/>
                            </m:rPr>
                            <a:rPr lang="ja-JP" altLang="en-US" i="0">
                              <a:latin typeface="Cambria Math" panose="02040503050406030204" pitchFamily="18" charset="0"/>
                            </a:rPr>
                            <m:t>TP</m:t>
                          </m:r>
                          <m:r>
                            <a:rPr lang="ja-JP" altLang="en-US" i="0">
                              <a:latin typeface="Cambria Math" panose="02040503050406030204" pitchFamily="18" charset="0"/>
                            </a:rPr>
                            <m:t>+</m:t>
                          </m:r>
                          <m:r>
                            <m:rPr>
                              <m:sty m:val="p"/>
                            </m:rPr>
                            <a:rPr lang="ja-JP" altLang="en-US" i="0">
                              <a:latin typeface="Cambria Math" panose="02040503050406030204" pitchFamily="18" charset="0"/>
                            </a:rPr>
                            <m:t>FP</m:t>
                          </m:r>
                          <m:r>
                            <a:rPr lang="ja-JP" altLang="en-US" i="0">
                              <a:latin typeface="Cambria Math" panose="02040503050406030204" pitchFamily="18" charset="0"/>
                            </a:rPr>
                            <m:t>+</m:t>
                          </m:r>
                          <m:r>
                            <m:rPr>
                              <m:sty m:val="p"/>
                            </m:rPr>
                            <a:rPr lang="ja-JP" altLang="en-US" i="0">
                              <a:latin typeface="Cambria Math" panose="02040503050406030204" pitchFamily="18" charset="0"/>
                            </a:rPr>
                            <m:t>TN</m:t>
                          </m:r>
                          <m:r>
                            <a:rPr lang="ja-JP" altLang="en-US" i="0">
                              <a:latin typeface="Cambria Math" panose="02040503050406030204" pitchFamily="18" charset="0"/>
                            </a:rPr>
                            <m:t>+</m:t>
                          </m:r>
                          <m:r>
                            <m:rPr>
                              <m:sty m:val="p"/>
                            </m:rPr>
                            <a:rPr lang="ja-JP" altLang="en-US" i="0">
                              <a:latin typeface="Cambria Math" panose="02040503050406030204" pitchFamily="18" charset="0"/>
                            </a:rPr>
                            <m:t>FN</m:t>
                          </m:r>
                        </m:den>
                      </m:f>
                    </m:oMath>
                  </m:oMathPara>
                </a14:m>
                <a:endParaRPr lang="en-US" altLang="ja-JP" kern="0" dirty="0">
                  <a:latin typeface="Cambria Math" panose="02040503050406030204" pitchFamily="18" charset="0"/>
                  <a:ea typeface="Cambria Math" panose="02040503050406030204" pitchFamily="18" charset="0"/>
                  <a:cs typeface="ＭＳ ゴシック" panose="020B0609070205080204" pitchFamily="49" charset="-128"/>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14:m>
                  <m:oMathPara xmlns:m="http://schemas.openxmlformats.org/officeDocument/2006/math">
                    <m:oMathParaPr>
                      <m:jc m:val="centerGroup"/>
                    </m:oMathParaPr>
                    <m:oMath xmlns:m="http://schemas.openxmlformats.org/officeDocument/2006/math">
                      <m:r>
                        <m:rPr>
                          <m:nor/>
                        </m:rPr>
                        <a:rPr lang="en-US" altLang="ja-JP" kern="0">
                          <a:latin typeface="Cambria Math" panose="02040503050406030204" pitchFamily="18" charset="0"/>
                          <a:ea typeface="Cambria Math" panose="02040503050406030204" pitchFamily="18" charset="0"/>
                          <a:cs typeface="ＭＳ ゴシック" panose="020B0609070205080204" pitchFamily="49" charset="-128"/>
                        </a:rPr>
                        <m:t>Precision</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f>
                        <m:fPr>
                          <m:ctrlPr>
                            <a:rPr lang="ja-JP" altLang="ja-JP" i="1" kern="0">
                              <a:latin typeface="Cambria Math" panose="02040503050406030204" pitchFamily="18" charset="0"/>
                              <a:ea typeface="Cambria Math" panose="02040503050406030204" pitchFamily="18" charset="0"/>
                              <a:cs typeface="ＭＳ ゴシック" panose="020B0609070205080204" pitchFamily="49" charset="-128"/>
                            </a:rPr>
                          </m:ctrlPr>
                        </m:fPr>
                        <m:num>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TP</m:t>
                          </m:r>
                        </m:num>
                        <m:den>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TP</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FP</m:t>
                          </m:r>
                        </m:den>
                      </m:f>
                    </m:oMath>
                  </m:oMathPara>
                </a14:m>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14:m>
                  <m:oMathPara xmlns:m="http://schemas.openxmlformats.org/officeDocument/2006/math">
                    <m:oMathParaPr>
                      <m:jc m:val="centerGroup"/>
                    </m:oMathParaPr>
                    <m:oMath xmlns:m="http://schemas.openxmlformats.org/officeDocument/2006/math">
                      <m:r>
                        <m:rPr>
                          <m:nor/>
                        </m:rPr>
                        <a:rPr lang="en-US" altLang="ja-JP" kern="0">
                          <a:latin typeface="Cambria Math" panose="02040503050406030204" pitchFamily="18" charset="0"/>
                          <a:ea typeface="ＭＳ ゴシック" panose="020B0609070205080204" pitchFamily="49" charset="-128"/>
                          <a:cs typeface="ＭＳ ゴシック" panose="020B0609070205080204" pitchFamily="49" charset="-128"/>
                        </a:rPr>
                        <m:t>Recall</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f>
                        <m:fPr>
                          <m:ctrlPr>
                            <a:rPr lang="ja-JP" altLang="ja-JP" i="1" kern="0">
                              <a:latin typeface="Cambria Math" panose="02040503050406030204" pitchFamily="18" charset="0"/>
                              <a:ea typeface="Cambria Math" panose="02040503050406030204" pitchFamily="18" charset="0"/>
                              <a:cs typeface="ＭＳ ゴシック" panose="020B0609070205080204" pitchFamily="49" charset="-128"/>
                            </a:rPr>
                          </m:ctrlPr>
                        </m:fPr>
                        <m:num>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TP</m:t>
                          </m:r>
                        </m:num>
                        <m:den>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TP</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FN</m:t>
                          </m:r>
                        </m:den>
                      </m:f>
                    </m:oMath>
                  </m:oMathPara>
                </a14:m>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14:m>
                  <m:oMathPara xmlns:m="http://schemas.openxmlformats.org/officeDocument/2006/math">
                    <m:oMathParaPr>
                      <m:jc m:val="centerGroup"/>
                    </m:oMathParaPr>
                    <m:oMath xmlns:m="http://schemas.openxmlformats.org/officeDocument/2006/math">
                      <m:r>
                        <m:rPr>
                          <m:sty m:val="p"/>
                        </m:rP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F</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f>
                        <m:fPr>
                          <m:ctrlPr>
                            <a:rPr lang="ja-JP" altLang="ja-JP" i="1" kern="0">
                              <a:latin typeface="Cambria Math" panose="02040503050406030204" pitchFamily="18" charset="0"/>
                              <a:ea typeface="Cambria Math" panose="02040503050406030204" pitchFamily="18" charset="0"/>
                              <a:cs typeface="ＭＳ ゴシック" panose="020B0609070205080204" pitchFamily="49" charset="-128"/>
                            </a:rPr>
                          </m:ctrlPr>
                        </m:fPr>
                        <m:num>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2</m:t>
                          </m:r>
                          <m:r>
                            <m:rPr>
                              <m:nor/>
                            </m:rPr>
                            <a:rPr lang="en-US" altLang="ja-JP" kern="0">
                              <a:latin typeface="Cambria Math" panose="02040503050406030204" pitchFamily="18" charset="0"/>
                              <a:ea typeface="ＭＳ ゴシック" panose="020B0609070205080204" pitchFamily="49" charset="-128"/>
                              <a:cs typeface="ＭＳ ゴシック" panose="020B0609070205080204" pitchFamily="49" charset="-128"/>
                            </a:rPr>
                            <m:t>Recall</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r>
                            <m:rPr>
                              <m:nor/>
                            </m:rPr>
                            <a:rPr lang="en-US" altLang="ja-JP" kern="0">
                              <a:latin typeface="Cambria Math" panose="02040503050406030204" pitchFamily="18" charset="0"/>
                              <a:ea typeface="ＭＳ ゴシック" panose="020B0609070205080204" pitchFamily="49" charset="-128"/>
                              <a:cs typeface="ＭＳ ゴシック" panose="020B0609070205080204" pitchFamily="49" charset="-128"/>
                            </a:rPr>
                            <m:t>Precision</m:t>
                          </m:r>
                        </m:num>
                        <m:den>
                          <m:r>
                            <m:rPr>
                              <m:nor/>
                            </m:rPr>
                            <a:rPr lang="en-US" altLang="ja-JP" kern="0">
                              <a:latin typeface="Cambria Math" panose="02040503050406030204" pitchFamily="18" charset="0"/>
                              <a:ea typeface="ＭＳ ゴシック" panose="020B0609070205080204" pitchFamily="49" charset="-128"/>
                              <a:cs typeface="ＭＳ ゴシック" panose="020B0609070205080204" pitchFamily="49" charset="-128"/>
                            </a:rPr>
                            <m:t>Recall</m:t>
                          </m:r>
                          <m:r>
                            <a:rPr lang="en-US" altLang="ja-JP" i="0" kern="0">
                              <a:latin typeface="Cambria Math" panose="02040503050406030204" pitchFamily="18" charset="0"/>
                              <a:ea typeface="ＭＳ ゴシック" panose="020B0609070205080204" pitchFamily="49" charset="-128"/>
                              <a:cs typeface="ＭＳ ゴシック" panose="020B0609070205080204" pitchFamily="49" charset="-128"/>
                            </a:rPr>
                            <m:t>+</m:t>
                          </m:r>
                          <m:r>
                            <m:rPr>
                              <m:nor/>
                            </m:rPr>
                            <a:rPr lang="en-US" altLang="ja-JP" kern="0">
                              <a:latin typeface="Cambria Math" panose="02040503050406030204" pitchFamily="18" charset="0"/>
                              <a:ea typeface="ＭＳ ゴシック" panose="020B0609070205080204" pitchFamily="49" charset="-128"/>
                              <a:cs typeface="ＭＳ ゴシック" panose="020B0609070205080204" pitchFamily="49" charset="-128"/>
                            </a:rPr>
                            <m:t>Precision</m:t>
                          </m:r>
                        </m:den>
                      </m:f>
                    </m:oMath>
                  </m:oMathPara>
                </a14:m>
                <a:endParaRPr lang="ja-JP" altLang="ja-JP" sz="1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5" name="正方形/長方形 4">
                <a:extLst>
                  <a:ext uri="{FF2B5EF4-FFF2-40B4-BE49-F238E27FC236}">
                    <a16:creationId xmlns:a16="http://schemas.microsoft.com/office/drawing/2014/main" id="{34827323-9E2A-41B2-BB47-9A65E8F389A7}"/>
                  </a:ext>
                </a:extLst>
              </p:cNvPr>
              <p:cNvSpPr>
                <a:spLocks noRot="1" noChangeAspect="1" noMove="1" noResize="1" noEditPoints="1" noAdjustHandles="1" noChangeArrowheads="1" noChangeShapeType="1" noTextEdit="1"/>
              </p:cNvSpPr>
              <p:nvPr/>
            </p:nvSpPr>
            <p:spPr>
              <a:xfrm>
                <a:off x="4103954" y="4032086"/>
                <a:ext cx="6096000" cy="2612446"/>
              </a:xfrm>
              <a:prstGeom prst="rect">
                <a:avLst/>
              </a:prstGeom>
              <a:blipFill>
                <a:blip r:embed="rId3"/>
                <a:stretch>
                  <a:fillRect/>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EF02BBA3-C669-427A-A699-D1A3742D81BE}"/>
              </a:ext>
            </a:extLst>
          </p:cNvPr>
          <p:cNvSpPr>
            <a:spLocks noGrp="1"/>
          </p:cNvSpPr>
          <p:nvPr>
            <p:ph type="sldNum" sz="quarter" idx="12"/>
          </p:nvPr>
        </p:nvSpPr>
        <p:spPr/>
        <p:txBody>
          <a:bodyPr/>
          <a:lstStyle/>
          <a:p>
            <a:fld id="{0670E07B-3041-44BB-97B6-342C8E0DD625}" type="slidenum">
              <a:rPr kumimoji="1" lang="ja-JP" altLang="en-US" smtClean="0"/>
              <a:t>29</a:t>
            </a:fld>
            <a:endParaRPr kumimoji="1" lang="ja-JP" altLang="en-US"/>
          </a:p>
        </p:txBody>
      </p:sp>
    </p:spTree>
    <p:extLst>
      <p:ext uri="{BB962C8B-B14F-4D97-AF65-F5344CB8AC3E}">
        <p14:creationId xmlns:p14="http://schemas.microsoft.com/office/powerpoint/2010/main" val="401993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prstClr val="black"/>
                </a:solidFill>
              </a:rPr>
              <a:t>はじめに</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schemeClr val="bg1">
                    <a:lumMod val="65000"/>
                  </a:schemeClr>
                </a:solidFill>
              </a:rPr>
              <a:t>要素技術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データセット</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実験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結果と考察</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まとめと今後の課題</a:t>
            </a:r>
            <a:endParaRPr kumimoji="0" lang="en-US" altLang="ja-JP" sz="2700" dirty="0">
              <a:solidFill>
                <a:schemeClr val="bg1">
                  <a:lumMod val="6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5E0A3534-BE09-4C32-85FC-B84FCBEB6FB2}"/>
              </a:ext>
            </a:extLst>
          </p:cNvPr>
          <p:cNvSpPr>
            <a:spLocks noGrp="1"/>
          </p:cNvSpPr>
          <p:nvPr>
            <p:ph type="sldNum" sz="quarter" idx="12"/>
          </p:nvPr>
        </p:nvSpPr>
        <p:spPr/>
        <p:txBody>
          <a:bodyPr/>
          <a:lstStyle/>
          <a:p>
            <a:fld id="{0670E07B-3041-44BB-97B6-342C8E0DD625}" type="slidenum">
              <a:rPr kumimoji="1" lang="ja-JP" altLang="en-US" smtClean="0"/>
              <a:t>3</a:t>
            </a:fld>
            <a:endParaRPr kumimoji="1" lang="ja-JP" altLang="en-US"/>
          </a:p>
        </p:txBody>
      </p:sp>
    </p:spTree>
    <p:extLst>
      <p:ext uri="{BB962C8B-B14F-4D97-AF65-F5344CB8AC3E}">
        <p14:creationId xmlns:p14="http://schemas.microsoft.com/office/powerpoint/2010/main" val="1719786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569CBF4-B0EA-4A1F-B8D5-D76E9840E04E}"/>
              </a:ext>
            </a:extLst>
          </p:cNvPr>
          <p:cNvSpPr>
            <a:spLocks noGrp="1"/>
          </p:cNvSpPr>
          <p:nvPr>
            <p:ph type="sldNum" sz="quarter" idx="12"/>
          </p:nvPr>
        </p:nvSpPr>
        <p:spPr/>
        <p:txBody>
          <a:bodyPr/>
          <a:lstStyle/>
          <a:p>
            <a:fld id="{0670E07B-3041-44BB-97B6-342C8E0DD625}" type="slidenum">
              <a:rPr kumimoji="1" lang="ja-JP" altLang="en-US" smtClean="0"/>
              <a:t>30</a:t>
            </a:fld>
            <a:endParaRPr kumimoji="1" lang="ja-JP" altLang="en-US"/>
          </a:p>
        </p:txBody>
      </p:sp>
      <p:sp>
        <p:nvSpPr>
          <p:cNvPr id="5" name="タイトル 1">
            <a:extLst>
              <a:ext uri="{FF2B5EF4-FFF2-40B4-BE49-F238E27FC236}">
                <a16:creationId xmlns:a16="http://schemas.microsoft.com/office/drawing/2014/main" id="{58D1841B-AE5B-461F-BF40-EBA0C4A16327}"/>
              </a:ext>
            </a:extLst>
          </p:cNvPr>
          <p:cNvSpPr>
            <a:spLocks noGrp="1"/>
          </p:cNvSpPr>
          <p:nvPr>
            <p:ph type="title"/>
          </p:nvPr>
        </p:nvSpPr>
        <p:spPr>
          <a:xfrm>
            <a:off x="1945201" y="624110"/>
            <a:ext cx="6589199" cy="642715"/>
          </a:xfrm>
        </p:spPr>
        <p:txBody>
          <a:bodyPr/>
          <a:lstStyle/>
          <a:p>
            <a:r>
              <a:rPr kumimoji="1" lang="ja-JP" altLang="en-US" dirty="0"/>
              <a:t>推定器の評価</a:t>
            </a:r>
          </a:p>
        </p:txBody>
      </p:sp>
      <p:sp>
        <p:nvSpPr>
          <p:cNvPr id="6" name="矢印: 右 5">
            <a:extLst>
              <a:ext uri="{FF2B5EF4-FFF2-40B4-BE49-F238E27FC236}">
                <a16:creationId xmlns:a16="http://schemas.microsoft.com/office/drawing/2014/main" id="{63997AE0-E58E-4E17-B884-0015AE251F6A}"/>
              </a:ext>
            </a:extLst>
          </p:cNvPr>
          <p:cNvSpPr/>
          <p:nvPr/>
        </p:nvSpPr>
        <p:spPr>
          <a:xfrm rot="5400000">
            <a:off x="142399" y="3356171"/>
            <a:ext cx="3408589" cy="600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EA8B4B8-61C3-4D12-8A6C-1F7E9FFE526D}"/>
              </a:ext>
            </a:extLst>
          </p:cNvPr>
          <p:cNvSpPr txBox="1"/>
          <p:nvPr/>
        </p:nvSpPr>
        <p:spPr>
          <a:xfrm>
            <a:off x="818072" y="3013501"/>
            <a:ext cx="1781176" cy="830997"/>
          </a:xfrm>
          <a:prstGeom prst="rect">
            <a:avLst/>
          </a:prstGeom>
          <a:noFill/>
        </p:spPr>
        <p:txBody>
          <a:bodyPr wrap="square" rtlCol="0">
            <a:spAutoFit/>
          </a:bodyPr>
          <a:lstStyle/>
          <a:p>
            <a:r>
              <a:rPr kumimoji="1" lang="ja-JP" altLang="en-US" sz="2400" dirty="0"/>
              <a:t>物語</a:t>
            </a:r>
            <a:endParaRPr kumimoji="1" lang="en-US" altLang="ja-JP" sz="2400" dirty="0"/>
          </a:p>
          <a:p>
            <a:r>
              <a:rPr kumimoji="1" lang="ja-JP" altLang="en-US" sz="2400" dirty="0"/>
              <a:t>進行</a:t>
            </a:r>
          </a:p>
        </p:txBody>
      </p:sp>
      <p:sp>
        <p:nvSpPr>
          <p:cNvPr id="10" name="テキスト ボックス 9">
            <a:extLst>
              <a:ext uri="{FF2B5EF4-FFF2-40B4-BE49-F238E27FC236}">
                <a16:creationId xmlns:a16="http://schemas.microsoft.com/office/drawing/2014/main" id="{C32B0250-9A7B-45D8-982B-36C9A063FAE4}"/>
              </a:ext>
            </a:extLst>
          </p:cNvPr>
          <p:cNvSpPr txBox="1"/>
          <p:nvPr/>
        </p:nvSpPr>
        <p:spPr>
          <a:xfrm>
            <a:off x="1479981" y="1540173"/>
            <a:ext cx="1181099" cy="461665"/>
          </a:xfrm>
          <a:prstGeom prst="rect">
            <a:avLst/>
          </a:prstGeom>
          <a:noFill/>
        </p:spPr>
        <p:txBody>
          <a:bodyPr wrap="square" rtlCol="0">
            <a:spAutoFit/>
          </a:bodyPr>
          <a:lstStyle/>
          <a:p>
            <a:r>
              <a:rPr kumimoji="1" lang="ja-JP" altLang="en-US" sz="2400" dirty="0"/>
              <a:t>開始</a:t>
            </a:r>
          </a:p>
        </p:txBody>
      </p:sp>
      <p:sp>
        <p:nvSpPr>
          <p:cNvPr id="11" name="テキスト ボックス 10">
            <a:extLst>
              <a:ext uri="{FF2B5EF4-FFF2-40B4-BE49-F238E27FC236}">
                <a16:creationId xmlns:a16="http://schemas.microsoft.com/office/drawing/2014/main" id="{793E40AF-6A07-4E96-8677-787B9864A1A4}"/>
              </a:ext>
            </a:extLst>
          </p:cNvPr>
          <p:cNvSpPr txBox="1"/>
          <p:nvPr/>
        </p:nvSpPr>
        <p:spPr>
          <a:xfrm>
            <a:off x="1445017" y="5382164"/>
            <a:ext cx="1181099" cy="461665"/>
          </a:xfrm>
          <a:prstGeom prst="rect">
            <a:avLst/>
          </a:prstGeom>
          <a:noFill/>
        </p:spPr>
        <p:txBody>
          <a:bodyPr wrap="square" rtlCol="0">
            <a:spAutoFit/>
          </a:bodyPr>
          <a:lstStyle/>
          <a:p>
            <a:r>
              <a:rPr kumimoji="1" lang="ja-JP" altLang="en-US" sz="2400" dirty="0"/>
              <a:t>終了</a:t>
            </a:r>
          </a:p>
        </p:txBody>
      </p:sp>
      <p:sp>
        <p:nvSpPr>
          <p:cNvPr id="14" name="テキスト ボックス 13">
            <a:extLst>
              <a:ext uri="{FF2B5EF4-FFF2-40B4-BE49-F238E27FC236}">
                <a16:creationId xmlns:a16="http://schemas.microsoft.com/office/drawing/2014/main" id="{BCAAA35E-A2A5-4CD6-A4E9-224455E23402}"/>
              </a:ext>
            </a:extLst>
          </p:cNvPr>
          <p:cNvSpPr txBox="1"/>
          <p:nvPr/>
        </p:nvSpPr>
        <p:spPr>
          <a:xfrm>
            <a:off x="2626116" y="5728465"/>
            <a:ext cx="6971469" cy="954107"/>
          </a:xfrm>
          <a:prstGeom prst="rect">
            <a:avLst/>
          </a:prstGeom>
          <a:noFill/>
        </p:spPr>
        <p:txBody>
          <a:bodyPr wrap="square" rtlCol="0">
            <a:spAutoFit/>
          </a:bodyPr>
          <a:lstStyle/>
          <a:p>
            <a:r>
              <a:rPr kumimoji="1" lang="ja-JP" altLang="en-US" sz="2800" dirty="0"/>
              <a:t>物語上の進行度ごとの正解率</a:t>
            </a:r>
            <a:endParaRPr kumimoji="1" lang="en-US" altLang="ja-JP" sz="2800" dirty="0"/>
          </a:p>
          <a:p>
            <a:r>
              <a:rPr kumimoji="1" lang="ja-JP" altLang="en-US" sz="2800" dirty="0"/>
              <a:t>開始を </a:t>
            </a:r>
            <a:r>
              <a:rPr kumimoji="1" lang="en-US" altLang="ja-JP" sz="2800" dirty="0"/>
              <a:t>0.0 </a:t>
            </a:r>
            <a:r>
              <a:rPr kumimoji="1" lang="ja-JP" altLang="en-US" sz="2800" dirty="0"/>
              <a:t>終了を </a:t>
            </a:r>
            <a:r>
              <a:rPr kumimoji="1" lang="en-US" altLang="ja-JP" sz="2800" dirty="0"/>
              <a:t>1.0 </a:t>
            </a:r>
            <a:r>
              <a:rPr kumimoji="1" lang="ja-JP" altLang="en-US" sz="2800" dirty="0"/>
              <a:t>に正規化</a:t>
            </a:r>
          </a:p>
        </p:txBody>
      </p:sp>
      <p:sp>
        <p:nvSpPr>
          <p:cNvPr id="15" name="テキスト ボックス 14">
            <a:extLst>
              <a:ext uri="{FF2B5EF4-FFF2-40B4-BE49-F238E27FC236}">
                <a16:creationId xmlns:a16="http://schemas.microsoft.com/office/drawing/2014/main" id="{BF67AA3D-B52F-436D-A88C-4FA17C376BA2}"/>
              </a:ext>
            </a:extLst>
          </p:cNvPr>
          <p:cNvSpPr txBox="1"/>
          <p:nvPr/>
        </p:nvSpPr>
        <p:spPr>
          <a:xfrm>
            <a:off x="1032306" y="5176109"/>
            <a:ext cx="733425" cy="369332"/>
          </a:xfrm>
          <a:prstGeom prst="rect">
            <a:avLst/>
          </a:prstGeom>
          <a:noFill/>
        </p:spPr>
        <p:txBody>
          <a:bodyPr wrap="square" rtlCol="0">
            <a:spAutoFit/>
          </a:bodyPr>
          <a:lstStyle/>
          <a:p>
            <a:r>
              <a:rPr kumimoji="1" lang="en-US" altLang="ja-JP" dirty="0"/>
              <a:t>1.0</a:t>
            </a:r>
            <a:endParaRPr kumimoji="1" lang="ja-JP" altLang="en-US" dirty="0"/>
          </a:p>
        </p:txBody>
      </p:sp>
      <p:sp>
        <p:nvSpPr>
          <p:cNvPr id="16" name="テキスト ボックス 15">
            <a:extLst>
              <a:ext uri="{FF2B5EF4-FFF2-40B4-BE49-F238E27FC236}">
                <a16:creationId xmlns:a16="http://schemas.microsoft.com/office/drawing/2014/main" id="{D1496D84-428F-4E1E-AEC2-1B336BB1604A}"/>
              </a:ext>
            </a:extLst>
          </p:cNvPr>
          <p:cNvSpPr txBox="1"/>
          <p:nvPr/>
        </p:nvSpPr>
        <p:spPr>
          <a:xfrm>
            <a:off x="1032307" y="1810251"/>
            <a:ext cx="733425" cy="369332"/>
          </a:xfrm>
          <a:prstGeom prst="rect">
            <a:avLst/>
          </a:prstGeom>
          <a:noFill/>
        </p:spPr>
        <p:txBody>
          <a:bodyPr wrap="square" rtlCol="0">
            <a:spAutoFit/>
          </a:bodyPr>
          <a:lstStyle/>
          <a:p>
            <a:r>
              <a:rPr kumimoji="1" lang="en-US" altLang="ja-JP" dirty="0"/>
              <a:t>0.0</a:t>
            </a:r>
            <a:endParaRPr kumimoji="1" lang="ja-JP" altLang="en-US" dirty="0"/>
          </a:p>
        </p:txBody>
      </p:sp>
      <p:sp>
        <p:nvSpPr>
          <p:cNvPr id="2" name="テキスト ボックス 1">
            <a:extLst>
              <a:ext uri="{FF2B5EF4-FFF2-40B4-BE49-F238E27FC236}">
                <a16:creationId xmlns:a16="http://schemas.microsoft.com/office/drawing/2014/main" id="{D7E8FB22-DC08-4D29-BAD6-48A7A9B1B1A6}"/>
              </a:ext>
            </a:extLst>
          </p:cNvPr>
          <p:cNvSpPr txBox="1"/>
          <p:nvPr/>
        </p:nvSpPr>
        <p:spPr>
          <a:xfrm>
            <a:off x="2279808" y="1613126"/>
            <a:ext cx="4990011" cy="3816429"/>
          </a:xfrm>
          <a:prstGeom prst="rect">
            <a:avLst/>
          </a:prstGeom>
          <a:noFill/>
        </p:spPr>
        <p:txBody>
          <a:bodyPr wrap="square" rtlCol="0">
            <a:spAutoFit/>
          </a:bodyPr>
          <a:lstStyle/>
          <a:p>
            <a:r>
              <a:rPr kumimoji="1" lang="ja-JP" altLang="en-US" sz="2000" dirty="0"/>
              <a:t>（例）</a:t>
            </a:r>
            <a:endParaRPr kumimoji="1" lang="en-US" altLang="ja-JP" sz="2000" dirty="0"/>
          </a:p>
          <a:p>
            <a:r>
              <a:rPr kumimoji="1" lang="ja-JP" altLang="en-US" sz="2000" dirty="0"/>
              <a:t>昔々あるところに</a:t>
            </a:r>
            <a:r>
              <a:rPr kumimoji="1" lang="en-US" altLang="ja-JP" sz="2000" dirty="0"/>
              <a:t>……</a:t>
            </a:r>
          </a:p>
          <a:p>
            <a:r>
              <a:rPr kumimoji="1" lang="ja-JP" altLang="en-US" sz="1400" dirty="0"/>
              <a:t>      ・</a:t>
            </a:r>
            <a:endParaRPr kumimoji="1" lang="en-US" altLang="ja-JP" sz="1400" dirty="0"/>
          </a:p>
          <a:p>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ja-JP" altLang="en-US" sz="1400" dirty="0"/>
              <a:t>      ・</a:t>
            </a:r>
            <a:endParaRPr kumimoji="1" lang="en-US" altLang="ja-JP" sz="1400" dirty="0"/>
          </a:p>
          <a:p>
            <a:r>
              <a:rPr kumimoji="1" lang="en-US" altLang="ja-JP" sz="2000" dirty="0"/>
              <a:t>……</a:t>
            </a:r>
            <a:r>
              <a:rPr kumimoji="1" lang="ja-JP" altLang="en-US" sz="2000" dirty="0" err="1"/>
              <a:t>めでたしめでたし</a:t>
            </a:r>
            <a:r>
              <a:rPr kumimoji="1" lang="ja-JP" altLang="en-US" sz="2000" dirty="0"/>
              <a:t>．</a:t>
            </a:r>
            <a:endParaRPr kumimoji="1" lang="en-US" altLang="ja-JP" sz="2000" dirty="0"/>
          </a:p>
        </p:txBody>
      </p:sp>
    </p:spTree>
    <p:extLst>
      <p:ext uri="{BB962C8B-B14F-4D97-AF65-F5344CB8AC3E}">
        <p14:creationId xmlns:p14="http://schemas.microsoft.com/office/powerpoint/2010/main" val="466749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schemeClr val="bg1">
                    <a:lumMod val="65000"/>
                  </a:schemeClr>
                </a:solidFill>
              </a:rPr>
              <a:t>はじめに</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要素技術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データセット</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実験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prstClr val="black"/>
                </a:solidFill>
              </a:rPr>
              <a:t>結果と考察</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まとめと今後の課題</a:t>
            </a:r>
            <a:endParaRPr kumimoji="0" lang="en-US" altLang="ja-JP" sz="2700" dirty="0">
              <a:solidFill>
                <a:schemeClr val="bg1">
                  <a:lumMod val="6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E5565C48-1745-4B06-9FC7-7B126E56311A}"/>
              </a:ext>
            </a:extLst>
          </p:cNvPr>
          <p:cNvSpPr>
            <a:spLocks noGrp="1"/>
          </p:cNvSpPr>
          <p:nvPr>
            <p:ph type="sldNum" sz="quarter" idx="12"/>
          </p:nvPr>
        </p:nvSpPr>
        <p:spPr/>
        <p:txBody>
          <a:bodyPr/>
          <a:lstStyle/>
          <a:p>
            <a:fld id="{0670E07B-3041-44BB-97B6-342C8E0DD625}" type="slidenum">
              <a:rPr kumimoji="1" lang="ja-JP" altLang="en-US" smtClean="0"/>
              <a:t>31</a:t>
            </a:fld>
            <a:endParaRPr kumimoji="1" lang="ja-JP" altLang="en-US"/>
          </a:p>
        </p:txBody>
      </p:sp>
    </p:spTree>
    <p:extLst>
      <p:ext uri="{BB962C8B-B14F-4D97-AF65-F5344CB8AC3E}">
        <p14:creationId xmlns:p14="http://schemas.microsoft.com/office/powerpoint/2010/main" val="918711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25AC8-1B4E-4C91-A46B-E7A15F23E062}"/>
              </a:ext>
            </a:extLst>
          </p:cNvPr>
          <p:cNvSpPr>
            <a:spLocks noGrp="1"/>
          </p:cNvSpPr>
          <p:nvPr>
            <p:ph type="title"/>
          </p:nvPr>
        </p:nvSpPr>
        <p:spPr>
          <a:xfrm>
            <a:off x="1945201" y="624110"/>
            <a:ext cx="6589199" cy="766151"/>
          </a:xfrm>
        </p:spPr>
        <p:txBody>
          <a:bodyPr>
            <a:normAutofit/>
          </a:bodyPr>
          <a:lstStyle/>
          <a:p>
            <a:r>
              <a:rPr kumimoji="1" lang="ja-JP" altLang="en-US" dirty="0"/>
              <a:t>結果と考察</a:t>
            </a:r>
          </a:p>
        </p:txBody>
      </p:sp>
      <p:sp>
        <p:nvSpPr>
          <p:cNvPr id="9" name="テキスト ボックス 8">
            <a:extLst>
              <a:ext uri="{FF2B5EF4-FFF2-40B4-BE49-F238E27FC236}">
                <a16:creationId xmlns:a16="http://schemas.microsoft.com/office/drawing/2014/main" id="{48DD91DD-6A94-4A62-8963-CCCC7349DB91}"/>
              </a:ext>
            </a:extLst>
          </p:cNvPr>
          <p:cNvSpPr txBox="1"/>
          <p:nvPr/>
        </p:nvSpPr>
        <p:spPr>
          <a:xfrm>
            <a:off x="1945199" y="1390261"/>
            <a:ext cx="5015437" cy="369332"/>
          </a:xfrm>
          <a:prstGeom prst="rect">
            <a:avLst/>
          </a:prstGeom>
          <a:noFill/>
        </p:spPr>
        <p:txBody>
          <a:bodyPr wrap="square" rtlCol="0">
            <a:spAutoFit/>
          </a:bodyPr>
          <a:lstStyle/>
          <a:p>
            <a:r>
              <a:rPr kumimoji="1" lang="ja-JP" altLang="en-US" dirty="0"/>
              <a:t>それぞれの識別の精度</a:t>
            </a:r>
            <a:r>
              <a:rPr kumimoji="1" lang="en-US" altLang="ja-JP" dirty="0"/>
              <a:t>(10</a:t>
            </a:r>
            <a:r>
              <a:rPr kumimoji="1" lang="ja-JP" altLang="en-US" dirty="0"/>
              <a:t>回平均</a:t>
            </a:r>
            <a:r>
              <a:rPr kumimoji="1" lang="en-US" altLang="ja-JP" dirty="0"/>
              <a:t>)</a:t>
            </a:r>
            <a:endParaRPr kumimoji="1" lang="ja-JP" altLang="en-US" dirty="0"/>
          </a:p>
        </p:txBody>
      </p:sp>
      <p:sp>
        <p:nvSpPr>
          <p:cNvPr id="10" name="スライド番号プレースホルダー 9">
            <a:extLst>
              <a:ext uri="{FF2B5EF4-FFF2-40B4-BE49-F238E27FC236}">
                <a16:creationId xmlns:a16="http://schemas.microsoft.com/office/drawing/2014/main" id="{CB4B943A-2AF5-4C82-8F84-63D2331647BF}"/>
              </a:ext>
            </a:extLst>
          </p:cNvPr>
          <p:cNvSpPr>
            <a:spLocks noGrp="1"/>
          </p:cNvSpPr>
          <p:nvPr>
            <p:ph type="sldNum" sz="quarter" idx="12"/>
          </p:nvPr>
        </p:nvSpPr>
        <p:spPr/>
        <p:txBody>
          <a:bodyPr/>
          <a:lstStyle/>
          <a:p>
            <a:fld id="{0670E07B-3041-44BB-97B6-342C8E0DD625}" type="slidenum">
              <a:rPr kumimoji="1" lang="ja-JP" altLang="en-US" smtClean="0"/>
              <a:t>32</a:t>
            </a:fld>
            <a:endParaRPr kumimoji="1" lang="ja-JP" altLang="en-US"/>
          </a:p>
        </p:txBody>
      </p:sp>
      <p:graphicFrame>
        <p:nvGraphicFramePr>
          <p:cNvPr id="7" name="表 6">
            <a:extLst>
              <a:ext uri="{FF2B5EF4-FFF2-40B4-BE49-F238E27FC236}">
                <a16:creationId xmlns:a16="http://schemas.microsoft.com/office/drawing/2014/main" id="{088CE586-7F1E-4E20-83A4-8B941BC07497}"/>
              </a:ext>
            </a:extLst>
          </p:cNvPr>
          <p:cNvGraphicFramePr>
            <a:graphicFrameLocks noGrp="1"/>
          </p:cNvGraphicFramePr>
          <p:nvPr>
            <p:extLst>
              <p:ext uri="{D42A27DB-BD31-4B8C-83A1-F6EECF244321}">
                <p14:modId xmlns:p14="http://schemas.microsoft.com/office/powerpoint/2010/main" val="1784028787"/>
              </p:ext>
            </p:extLst>
          </p:nvPr>
        </p:nvGraphicFramePr>
        <p:xfrm>
          <a:off x="1945199" y="1916405"/>
          <a:ext cx="5910788" cy="3025189"/>
        </p:xfrm>
        <a:graphic>
          <a:graphicData uri="http://schemas.openxmlformats.org/drawingml/2006/table">
            <a:tbl>
              <a:tblPr/>
              <a:tblGrid>
                <a:gridCol w="1568168">
                  <a:extLst>
                    <a:ext uri="{9D8B030D-6E8A-4147-A177-3AD203B41FA5}">
                      <a16:colId xmlns:a16="http://schemas.microsoft.com/office/drawing/2014/main" val="4027365406"/>
                    </a:ext>
                  </a:extLst>
                </a:gridCol>
                <a:gridCol w="1085655">
                  <a:extLst>
                    <a:ext uri="{9D8B030D-6E8A-4147-A177-3AD203B41FA5}">
                      <a16:colId xmlns:a16="http://schemas.microsoft.com/office/drawing/2014/main" val="640425155"/>
                    </a:ext>
                  </a:extLst>
                </a:gridCol>
                <a:gridCol w="1085655">
                  <a:extLst>
                    <a:ext uri="{9D8B030D-6E8A-4147-A177-3AD203B41FA5}">
                      <a16:colId xmlns:a16="http://schemas.microsoft.com/office/drawing/2014/main" val="1764235075"/>
                    </a:ext>
                  </a:extLst>
                </a:gridCol>
                <a:gridCol w="1085655">
                  <a:extLst>
                    <a:ext uri="{9D8B030D-6E8A-4147-A177-3AD203B41FA5}">
                      <a16:colId xmlns:a16="http://schemas.microsoft.com/office/drawing/2014/main" val="1855792117"/>
                    </a:ext>
                  </a:extLst>
                </a:gridCol>
                <a:gridCol w="1085655">
                  <a:extLst>
                    <a:ext uri="{9D8B030D-6E8A-4147-A177-3AD203B41FA5}">
                      <a16:colId xmlns:a16="http://schemas.microsoft.com/office/drawing/2014/main" val="2650365"/>
                    </a:ext>
                  </a:extLst>
                </a:gridCol>
              </a:tblGrid>
              <a:tr h="500859">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比べた群</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正解率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適合率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再現率</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F</a:t>
                      </a:r>
                      <a:r>
                        <a:rPr lang="ja-JP" altLang="en-US" sz="2000" b="0" i="0" u="none" strike="noStrike">
                          <a:solidFill>
                            <a:srgbClr val="000000"/>
                          </a:solidFill>
                          <a:effectLst/>
                          <a:latin typeface="游ゴシック" panose="020B0400000000000000" pitchFamily="50" charset="-128"/>
                          <a:ea typeface="游ゴシック" panose="020B0400000000000000" pitchFamily="50" charset="-128"/>
                        </a:rPr>
                        <a:t>値</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750596"/>
                  </a:ext>
                </a:extLst>
              </a:tr>
              <a:tr h="500859">
                <a:tc>
                  <a:txBody>
                    <a:bodyPr/>
                    <a:lstStyle/>
                    <a:p>
                      <a:pPr algn="ctr"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random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FF0000"/>
                          </a:solidFill>
                          <a:effectLst/>
                          <a:latin typeface="游ゴシック" panose="020B0400000000000000" pitchFamily="50" charset="-128"/>
                          <a:ea typeface="游ゴシック" panose="020B0400000000000000" pitchFamily="50" charset="-128"/>
                        </a:rPr>
                        <a:t>0.5725</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FF0000"/>
                          </a:solidFill>
                          <a:effectLst/>
                          <a:latin typeface="游ゴシック" panose="020B0400000000000000" pitchFamily="50" charset="-128"/>
                          <a:ea typeface="游ゴシック" panose="020B0400000000000000" pitchFamily="50" charset="-128"/>
                        </a:rPr>
                        <a:t>0.5827</a:t>
                      </a:r>
                      <a:r>
                        <a:rPr lang="en-US" altLang="ja-JP" sz="2000" b="0" i="0" u="none" strike="noStrike" dirty="0">
                          <a:solidFill>
                            <a:schemeClr val="accent6"/>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0.5109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0.5444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084777"/>
                  </a:ext>
                </a:extLst>
              </a:tr>
              <a:tr h="500859">
                <a:tc>
                  <a:txBody>
                    <a:bodyPr/>
                    <a:lstStyle/>
                    <a:p>
                      <a:pPr algn="ctr"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shuffule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0.5035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chemeClr val="accent6"/>
                          </a:solidFill>
                          <a:effectLst/>
                          <a:latin typeface="游ゴシック" panose="020B0400000000000000" pitchFamily="50" charset="-128"/>
                          <a:ea typeface="游ゴシック" panose="020B0400000000000000" pitchFamily="50" charset="-128"/>
                        </a:rPr>
                        <a:t>0.5027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FF0000"/>
                          </a:solidFill>
                          <a:effectLst/>
                          <a:latin typeface="游ゴシック" panose="020B0400000000000000" pitchFamily="50" charset="-128"/>
                          <a:ea typeface="游ゴシック" panose="020B0400000000000000" pitchFamily="50" charset="-128"/>
                        </a:rPr>
                        <a:t>0.6411</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FF0000"/>
                          </a:solidFill>
                          <a:effectLst/>
                          <a:latin typeface="游ゴシック" panose="020B0400000000000000" pitchFamily="50" charset="-128"/>
                          <a:ea typeface="游ゴシック" panose="020B0400000000000000" pitchFamily="50" charset="-128"/>
                        </a:rPr>
                        <a:t>0.5635</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212581"/>
                  </a:ext>
                </a:extLst>
              </a:tr>
              <a:tr h="500859">
                <a:tc>
                  <a:txBody>
                    <a:bodyPr/>
                    <a:lstStyle/>
                    <a:p>
                      <a:pPr algn="ctr"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replace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chemeClr val="accent6"/>
                          </a:solidFill>
                          <a:effectLst/>
                          <a:latin typeface="游ゴシック" panose="020B0400000000000000" pitchFamily="50" charset="-128"/>
                          <a:ea typeface="游ゴシック" panose="020B0400000000000000" pitchFamily="50" charset="-128"/>
                        </a:rPr>
                        <a:t>0.5023</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0.5046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chemeClr val="accent6"/>
                          </a:solidFill>
                          <a:effectLst/>
                          <a:latin typeface="游ゴシック" panose="020B0400000000000000" pitchFamily="50" charset="-128"/>
                          <a:ea typeface="游ゴシック" panose="020B0400000000000000" pitchFamily="50" charset="-128"/>
                        </a:rPr>
                        <a:t>0.2558</a:t>
                      </a: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chemeClr val="accent6"/>
                          </a:solidFill>
                          <a:effectLst/>
                          <a:latin typeface="游ゴシック" panose="020B0400000000000000" pitchFamily="50" charset="-128"/>
                          <a:ea typeface="游ゴシック" panose="020B0400000000000000" pitchFamily="50" charset="-128"/>
                        </a:rPr>
                        <a:t>0.3395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217450"/>
                  </a:ext>
                </a:extLst>
              </a:tr>
              <a:tr h="500859">
                <a:tc>
                  <a:txBody>
                    <a:bodyPr/>
                    <a:lstStyle/>
                    <a:p>
                      <a:pPr algn="ctr" fontAlgn="ctr"/>
                      <a:r>
                        <a:rPr lang="en-US" sz="2000" b="0" i="0" u="none" strike="noStrike">
                          <a:solidFill>
                            <a:srgbClr val="000000"/>
                          </a:solidFill>
                          <a:effectLst/>
                          <a:latin typeface="游ゴシック" panose="020B0400000000000000" pitchFamily="50" charset="-128"/>
                          <a:ea typeface="游ゴシック" panose="020B0400000000000000" pitchFamily="50" charset="-128"/>
                        </a:rPr>
                        <a:t>reverse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0.5027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0.5036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0.3767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0.4310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2922805"/>
                  </a:ext>
                </a:extLst>
              </a:tr>
              <a:tr h="520894">
                <a:tc>
                  <a:txBody>
                    <a:bodyPr/>
                    <a:lstStyle/>
                    <a:p>
                      <a:pPr algn="ctr" fontAlgn="ctr"/>
                      <a:r>
                        <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rPr>
                        <a:t>ベースライン</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0.5000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a:solidFill>
                            <a:srgbClr val="000000"/>
                          </a:solidFill>
                          <a:effectLst/>
                          <a:latin typeface="游ゴシック" panose="020B0400000000000000" pitchFamily="50" charset="-128"/>
                          <a:ea typeface="游ゴシック" panose="020B0400000000000000" pitchFamily="50" charset="-128"/>
                        </a:rPr>
                        <a:t>1.0000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rPr>
                        <a:t>0.6667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7483095"/>
                  </a:ext>
                </a:extLst>
              </a:tr>
            </a:tbl>
          </a:graphicData>
        </a:graphic>
      </p:graphicFrame>
      <p:sp>
        <p:nvSpPr>
          <p:cNvPr id="8" name="テキスト ボックス 7">
            <a:extLst>
              <a:ext uri="{FF2B5EF4-FFF2-40B4-BE49-F238E27FC236}">
                <a16:creationId xmlns:a16="http://schemas.microsoft.com/office/drawing/2014/main" id="{4D5F1B88-0CD5-43B9-877E-C8F953AC6259}"/>
              </a:ext>
            </a:extLst>
          </p:cNvPr>
          <p:cNvSpPr txBox="1"/>
          <p:nvPr/>
        </p:nvSpPr>
        <p:spPr>
          <a:xfrm>
            <a:off x="1945199" y="5467738"/>
            <a:ext cx="6038850" cy="461665"/>
          </a:xfrm>
          <a:prstGeom prst="rect">
            <a:avLst/>
          </a:prstGeom>
          <a:noFill/>
        </p:spPr>
        <p:txBody>
          <a:bodyPr wrap="square" rtlCol="0">
            <a:spAutoFit/>
          </a:bodyPr>
          <a:lstStyle/>
          <a:p>
            <a:r>
              <a:rPr kumimoji="1" lang="ja-JP" altLang="en-US" sz="2400" dirty="0"/>
              <a:t>ベースラインはすべてを正順と識別した値</a:t>
            </a:r>
          </a:p>
        </p:txBody>
      </p:sp>
    </p:spTree>
    <p:extLst>
      <p:ext uri="{BB962C8B-B14F-4D97-AF65-F5344CB8AC3E}">
        <p14:creationId xmlns:p14="http://schemas.microsoft.com/office/powerpoint/2010/main" val="13107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7A85EB5-F4A2-4A8E-AE89-EB5814499DE9}"/>
              </a:ext>
            </a:extLst>
          </p:cNvPr>
          <p:cNvSpPr>
            <a:spLocks noGrp="1"/>
          </p:cNvSpPr>
          <p:nvPr>
            <p:ph type="sldNum" sz="quarter" idx="12"/>
          </p:nvPr>
        </p:nvSpPr>
        <p:spPr/>
        <p:txBody>
          <a:bodyPr/>
          <a:lstStyle/>
          <a:p>
            <a:fld id="{0670E07B-3041-44BB-97B6-342C8E0DD625}" type="slidenum">
              <a:rPr kumimoji="1" lang="ja-JP" altLang="en-US" smtClean="0"/>
              <a:t>33</a:t>
            </a:fld>
            <a:endParaRPr kumimoji="1" lang="ja-JP" altLang="en-US"/>
          </a:p>
        </p:txBody>
      </p:sp>
      <p:sp>
        <p:nvSpPr>
          <p:cNvPr id="5" name="タイトル 1">
            <a:extLst>
              <a:ext uri="{FF2B5EF4-FFF2-40B4-BE49-F238E27FC236}">
                <a16:creationId xmlns:a16="http://schemas.microsoft.com/office/drawing/2014/main" id="{DD8DAB32-3BCF-4767-8AAB-15C23410BCBC}"/>
              </a:ext>
            </a:extLst>
          </p:cNvPr>
          <p:cNvSpPr>
            <a:spLocks noGrp="1"/>
          </p:cNvSpPr>
          <p:nvPr>
            <p:ph type="title"/>
          </p:nvPr>
        </p:nvSpPr>
        <p:spPr>
          <a:xfrm>
            <a:off x="1945201" y="624110"/>
            <a:ext cx="6589199" cy="766151"/>
          </a:xfrm>
        </p:spPr>
        <p:txBody>
          <a:bodyPr>
            <a:normAutofit/>
          </a:bodyPr>
          <a:lstStyle/>
          <a:p>
            <a:r>
              <a:rPr lang="ja-JP" altLang="en-US" dirty="0"/>
              <a:t>物語の進行度と正解率</a:t>
            </a:r>
            <a:endParaRPr kumimoji="1" lang="ja-JP" altLang="en-US" dirty="0"/>
          </a:p>
        </p:txBody>
      </p:sp>
      <p:sp>
        <p:nvSpPr>
          <p:cNvPr id="8" name="テキスト ボックス 7">
            <a:extLst>
              <a:ext uri="{FF2B5EF4-FFF2-40B4-BE49-F238E27FC236}">
                <a16:creationId xmlns:a16="http://schemas.microsoft.com/office/drawing/2014/main" id="{79BC717D-2D72-46FA-9773-9FF6C0D9D02E}"/>
              </a:ext>
            </a:extLst>
          </p:cNvPr>
          <p:cNvSpPr txBox="1"/>
          <p:nvPr/>
        </p:nvSpPr>
        <p:spPr>
          <a:xfrm>
            <a:off x="4114800" y="2976562"/>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7D155A49-F295-4C2A-A753-F8C58B3B0242}"/>
              </a:ext>
            </a:extLst>
          </p:cNvPr>
          <p:cNvSpPr txBox="1"/>
          <p:nvPr/>
        </p:nvSpPr>
        <p:spPr>
          <a:xfrm>
            <a:off x="1743075" y="2628900"/>
            <a:ext cx="202126" cy="369332"/>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0A7F3C4C-ED39-484D-891C-68EA9A28032B}"/>
              </a:ext>
            </a:extLst>
          </p:cNvPr>
          <p:cNvSpPr txBox="1"/>
          <p:nvPr/>
        </p:nvSpPr>
        <p:spPr>
          <a:xfrm>
            <a:off x="6038850" y="333375"/>
            <a:ext cx="2171700" cy="381000"/>
          </a:xfrm>
          <a:prstGeom prst="rect">
            <a:avLst/>
          </a:prstGeom>
          <a:noFill/>
        </p:spPr>
        <p:txBody>
          <a:bodyPr wrap="square" rtlCol="0">
            <a:spAutoFit/>
          </a:bodyPr>
          <a:lstStyle/>
          <a:p>
            <a:endParaRPr kumimoji="1" lang="ja-JP" altLang="en-US" dirty="0"/>
          </a:p>
        </p:txBody>
      </p:sp>
      <p:grpSp>
        <p:nvGrpSpPr>
          <p:cNvPr id="19" name="グループ化 18">
            <a:extLst>
              <a:ext uri="{FF2B5EF4-FFF2-40B4-BE49-F238E27FC236}">
                <a16:creationId xmlns:a16="http://schemas.microsoft.com/office/drawing/2014/main" id="{ED7EE214-8B5B-461F-8676-0A3BB26AA485}"/>
              </a:ext>
            </a:extLst>
          </p:cNvPr>
          <p:cNvGrpSpPr/>
          <p:nvPr/>
        </p:nvGrpSpPr>
        <p:grpSpPr>
          <a:xfrm>
            <a:off x="1163961" y="1390261"/>
            <a:ext cx="6953250" cy="4634256"/>
            <a:chOff x="1040136" y="1599634"/>
            <a:chExt cx="6953250" cy="4634256"/>
          </a:xfrm>
        </p:grpSpPr>
        <p:grpSp>
          <p:nvGrpSpPr>
            <p:cNvPr id="20" name="グループ化 19">
              <a:extLst>
                <a:ext uri="{FF2B5EF4-FFF2-40B4-BE49-F238E27FC236}">
                  <a16:creationId xmlns:a16="http://schemas.microsoft.com/office/drawing/2014/main" id="{9E506148-0EE4-495A-B5BC-49C517E03483}"/>
                </a:ext>
              </a:extLst>
            </p:cNvPr>
            <p:cNvGrpSpPr/>
            <p:nvPr/>
          </p:nvGrpSpPr>
          <p:grpSpPr>
            <a:xfrm>
              <a:off x="1040136" y="1599634"/>
              <a:ext cx="6953250" cy="4634256"/>
              <a:chOff x="1040136" y="1471612"/>
              <a:chExt cx="6953250" cy="4634256"/>
            </a:xfrm>
          </p:grpSpPr>
          <p:sp>
            <p:nvSpPr>
              <p:cNvPr id="22" name="正方形/長方形 21">
                <a:extLst>
                  <a:ext uri="{FF2B5EF4-FFF2-40B4-BE49-F238E27FC236}">
                    <a16:creationId xmlns:a16="http://schemas.microsoft.com/office/drawing/2014/main" id="{43DC2653-665A-42EE-8249-D3B86371A923}"/>
                  </a:ext>
                </a:extLst>
              </p:cNvPr>
              <p:cNvSpPr/>
              <p:nvPr/>
            </p:nvSpPr>
            <p:spPr>
              <a:xfrm>
                <a:off x="1040136" y="1471612"/>
                <a:ext cx="6953250" cy="463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3" name="図 22">
                <a:extLst>
                  <a:ext uri="{FF2B5EF4-FFF2-40B4-BE49-F238E27FC236}">
                    <a16:creationId xmlns:a16="http://schemas.microsoft.com/office/drawing/2014/main" id="{B42C5AD1-8FC3-4878-AC21-DD36AF45AC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75" y="1548760"/>
                <a:ext cx="5852172" cy="4389129"/>
              </a:xfrm>
              <a:prstGeom prst="rect">
                <a:avLst/>
              </a:prstGeom>
              <a:ln>
                <a:noFill/>
              </a:ln>
            </p:spPr>
          </p:pic>
          <p:sp>
            <p:nvSpPr>
              <p:cNvPr id="24" name="テキスト ボックス 23">
                <a:extLst>
                  <a:ext uri="{FF2B5EF4-FFF2-40B4-BE49-F238E27FC236}">
                    <a16:creationId xmlns:a16="http://schemas.microsoft.com/office/drawing/2014/main" id="{D5DB9085-2773-4B9D-8062-28A9F2EEA368}"/>
                  </a:ext>
                </a:extLst>
              </p:cNvPr>
              <p:cNvSpPr txBox="1"/>
              <p:nvPr/>
            </p:nvSpPr>
            <p:spPr>
              <a:xfrm rot="16200000">
                <a:off x="621938" y="3298462"/>
                <a:ext cx="2028259" cy="461665"/>
              </a:xfrm>
              <a:prstGeom prst="rect">
                <a:avLst/>
              </a:prstGeom>
              <a:solidFill>
                <a:schemeClr val="bg1"/>
              </a:solidFill>
              <a:ln>
                <a:noFill/>
              </a:ln>
            </p:spPr>
            <p:txBody>
              <a:bodyPr wrap="square" rtlCol="0">
                <a:spAutoFit/>
              </a:bodyPr>
              <a:lstStyle/>
              <a:p>
                <a:r>
                  <a:rPr kumimoji="1" lang="en-US" altLang="ja-JP" sz="2400" dirty="0"/>
                  <a:t>Percentage</a:t>
                </a:r>
                <a:endParaRPr kumimoji="1" lang="ja-JP" altLang="en-US" sz="2400" dirty="0"/>
              </a:p>
            </p:txBody>
          </p:sp>
        </p:grpSp>
        <p:sp>
          <p:nvSpPr>
            <p:cNvPr id="21" name="テキスト ボックス 20">
              <a:extLst>
                <a:ext uri="{FF2B5EF4-FFF2-40B4-BE49-F238E27FC236}">
                  <a16:creationId xmlns:a16="http://schemas.microsoft.com/office/drawing/2014/main" id="{A72933DA-9758-4ECD-BF59-175E999DEF66}"/>
                </a:ext>
              </a:extLst>
            </p:cNvPr>
            <p:cNvSpPr txBox="1"/>
            <p:nvPr/>
          </p:nvSpPr>
          <p:spPr>
            <a:xfrm>
              <a:off x="3060338" y="5772225"/>
              <a:ext cx="3677659" cy="461665"/>
            </a:xfrm>
            <a:prstGeom prst="rect">
              <a:avLst/>
            </a:prstGeom>
            <a:solidFill>
              <a:schemeClr val="bg1"/>
            </a:solidFill>
            <a:ln>
              <a:noFill/>
            </a:ln>
          </p:spPr>
          <p:txBody>
            <a:bodyPr wrap="square" rtlCol="0">
              <a:spAutoFit/>
            </a:bodyPr>
            <a:lstStyle/>
            <a:p>
              <a:r>
                <a:rPr kumimoji="1" lang="en-US" altLang="ja-JP" sz="2400" dirty="0"/>
                <a:t>Story Percentage</a:t>
              </a:r>
              <a:endParaRPr kumimoji="1" lang="ja-JP" altLang="en-US" sz="2400" dirty="0"/>
            </a:p>
          </p:txBody>
        </p:sp>
      </p:grpSp>
    </p:spTree>
    <p:extLst>
      <p:ext uri="{BB962C8B-B14F-4D97-AF65-F5344CB8AC3E}">
        <p14:creationId xmlns:p14="http://schemas.microsoft.com/office/powerpoint/2010/main" val="1152932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7A85EB5-F4A2-4A8E-AE89-EB5814499DE9}"/>
              </a:ext>
            </a:extLst>
          </p:cNvPr>
          <p:cNvSpPr>
            <a:spLocks noGrp="1"/>
          </p:cNvSpPr>
          <p:nvPr>
            <p:ph type="sldNum" sz="quarter" idx="12"/>
          </p:nvPr>
        </p:nvSpPr>
        <p:spPr/>
        <p:txBody>
          <a:bodyPr/>
          <a:lstStyle/>
          <a:p>
            <a:fld id="{0670E07B-3041-44BB-97B6-342C8E0DD625}" type="slidenum">
              <a:rPr kumimoji="1" lang="ja-JP" altLang="en-US" smtClean="0"/>
              <a:t>34</a:t>
            </a:fld>
            <a:endParaRPr kumimoji="1" lang="ja-JP" altLang="en-US"/>
          </a:p>
        </p:txBody>
      </p:sp>
      <p:sp>
        <p:nvSpPr>
          <p:cNvPr id="5" name="タイトル 1">
            <a:extLst>
              <a:ext uri="{FF2B5EF4-FFF2-40B4-BE49-F238E27FC236}">
                <a16:creationId xmlns:a16="http://schemas.microsoft.com/office/drawing/2014/main" id="{DD8DAB32-3BCF-4767-8AAB-15C23410BCBC}"/>
              </a:ext>
            </a:extLst>
          </p:cNvPr>
          <p:cNvSpPr>
            <a:spLocks noGrp="1"/>
          </p:cNvSpPr>
          <p:nvPr>
            <p:ph type="title"/>
          </p:nvPr>
        </p:nvSpPr>
        <p:spPr>
          <a:xfrm>
            <a:off x="1945201" y="624110"/>
            <a:ext cx="6589199" cy="766151"/>
          </a:xfrm>
        </p:spPr>
        <p:txBody>
          <a:bodyPr>
            <a:normAutofit/>
          </a:bodyPr>
          <a:lstStyle/>
          <a:p>
            <a:r>
              <a:rPr lang="ja-JP" altLang="en-US" dirty="0"/>
              <a:t>物語の進行度と正解率</a:t>
            </a:r>
            <a:endParaRPr kumimoji="1" lang="ja-JP" altLang="en-US" dirty="0"/>
          </a:p>
        </p:txBody>
      </p:sp>
      <p:sp>
        <p:nvSpPr>
          <p:cNvPr id="8" name="テキスト ボックス 7">
            <a:extLst>
              <a:ext uri="{FF2B5EF4-FFF2-40B4-BE49-F238E27FC236}">
                <a16:creationId xmlns:a16="http://schemas.microsoft.com/office/drawing/2014/main" id="{79BC717D-2D72-46FA-9773-9FF6C0D9D02E}"/>
              </a:ext>
            </a:extLst>
          </p:cNvPr>
          <p:cNvSpPr txBox="1"/>
          <p:nvPr/>
        </p:nvSpPr>
        <p:spPr>
          <a:xfrm>
            <a:off x="4114800" y="2614223"/>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7D155A49-F295-4C2A-A753-F8C58B3B0242}"/>
              </a:ext>
            </a:extLst>
          </p:cNvPr>
          <p:cNvSpPr txBox="1"/>
          <p:nvPr/>
        </p:nvSpPr>
        <p:spPr>
          <a:xfrm>
            <a:off x="1743075" y="2266561"/>
            <a:ext cx="202126" cy="369332"/>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0A7F3C4C-ED39-484D-891C-68EA9A28032B}"/>
              </a:ext>
            </a:extLst>
          </p:cNvPr>
          <p:cNvSpPr txBox="1"/>
          <p:nvPr/>
        </p:nvSpPr>
        <p:spPr>
          <a:xfrm>
            <a:off x="6038850" y="333375"/>
            <a:ext cx="2171700" cy="381000"/>
          </a:xfrm>
          <a:prstGeom prst="rect">
            <a:avLst/>
          </a:prstGeom>
          <a:noFill/>
        </p:spPr>
        <p:txBody>
          <a:bodyPr wrap="square" rtlCol="0">
            <a:spAutoFit/>
          </a:bodyPr>
          <a:lstStyle/>
          <a:p>
            <a:endParaRPr kumimoji="1" lang="ja-JP" altLang="en-US" dirty="0"/>
          </a:p>
        </p:txBody>
      </p:sp>
      <p:grpSp>
        <p:nvGrpSpPr>
          <p:cNvPr id="17" name="グループ化 16">
            <a:extLst>
              <a:ext uri="{FF2B5EF4-FFF2-40B4-BE49-F238E27FC236}">
                <a16:creationId xmlns:a16="http://schemas.microsoft.com/office/drawing/2014/main" id="{AA7E5693-F9D7-4F2E-8C39-54FFDEF24CD1}"/>
              </a:ext>
            </a:extLst>
          </p:cNvPr>
          <p:cNvGrpSpPr/>
          <p:nvPr/>
        </p:nvGrpSpPr>
        <p:grpSpPr>
          <a:xfrm>
            <a:off x="1163961" y="1390261"/>
            <a:ext cx="6953250" cy="4634256"/>
            <a:chOff x="1040136" y="1599634"/>
            <a:chExt cx="6953250" cy="4634256"/>
          </a:xfrm>
        </p:grpSpPr>
        <p:grpSp>
          <p:nvGrpSpPr>
            <p:cNvPr id="15" name="グループ化 14">
              <a:extLst>
                <a:ext uri="{FF2B5EF4-FFF2-40B4-BE49-F238E27FC236}">
                  <a16:creationId xmlns:a16="http://schemas.microsoft.com/office/drawing/2014/main" id="{56100038-6075-4377-AD32-A68C5E6DBE50}"/>
                </a:ext>
              </a:extLst>
            </p:cNvPr>
            <p:cNvGrpSpPr/>
            <p:nvPr/>
          </p:nvGrpSpPr>
          <p:grpSpPr>
            <a:xfrm>
              <a:off x="1040136" y="1599634"/>
              <a:ext cx="6953250" cy="4634256"/>
              <a:chOff x="1040136" y="1471612"/>
              <a:chExt cx="6953250" cy="4634256"/>
            </a:xfrm>
          </p:grpSpPr>
          <p:sp>
            <p:nvSpPr>
              <p:cNvPr id="14" name="正方形/長方形 13">
                <a:extLst>
                  <a:ext uri="{FF2B5EF4-FFF2-40B4-BE49-F238E27FC236}">
                    <a16:creationId xmlns:a16="http://schemas.microsoft.com/office/drawing/2014/main" id="{562FF995-17E6-4F00-900C-468C67EB33B3}"/>
                  </a:ext>
                </a:extLst>
              </p:cNvPr>
              <p:cNvSpPr/>
              <p:nvPr/>
            </p:nvSpPr>
            <p:spPr>
              <a:xfrm>
                <a:off x="1040136" y="1471612"/>
                <a:ext cx="6953250" cy="463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2" name="図 11">
                <a:extLst>
                  <a:ext uri="{FF2B5EF4-FFF2-40B4-BE49-F238E27FC236}">
                    <a16:creationId xmlns:a16="http://schemas.microsoft.com/office/drawing/2014/main" id="{97EA8182-BF6E-48B5-83F6-4724D12DD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675" y="1548760"/>
                <a:ext cx="5852172" cy="4389129"/>
              </a:xfrm>
              <a:prstGeom prst="rect">
                <a:avLst/>
              </a:prstGeom>
              <a:ln>
                <a:noFill/>
              </a:ln>
            </p:spPr>
          </p:pic>
          <p:sp>
            <p:nvSpPr>
              <p:cNvPr id="13" name="テキスト ボックス 12">
                <a:extLst>
                  <a:ext uri="{FF2B5EF4-FFF2-40B4-BE49-F238E27FC236}">
                    <a16:creationId xmlns:a16="http://schemas.microsoft.com/office/drawing/2014/main" id="{12456528-1EB4-4854-8995-17EC28AC4FF0}"/>
                  </a:ext>
                </a:extLst>
              </p:cNvPr>
              <p:cNvSpPr txBox="1"/>
              <p:nvPr/>
            </p:nvSpPr>
            <p:spPr>
              <a:xfrm rot="16200000">
                <a:off x="621938" y="3298462"/>
                <a:ext cx="2028259" cy="461665"/>
              </a:xfrm>
              <a:prstGeom prst="rect">
                <a:avLst/>
              </a:prstGeom>
              <a:solidFill>
                <a:schemeClr val="bg1"/>
              </a:solidFill>
              <a:ln>
                <a:noFill/>
              </a:ln>
            </p:spPr>
            <p:txBody>
              <a:bodyPr wrap="square" rtlCol="0">
                <a:spAutoFit/>
              </a:bodyPr>
              <a:lstStyle/>
              <a:p>
                <a:r>
                  <a:rPr kumimoji="1" lang="en-US" altLang="ja-JP" sz="2400" dirty="0"/>
                  <a:t>Percentage</a:t>
                </a:r>
                <a:endParaRPr kumimoji="1" lang="ja-JP" altLang="en-US" sz="2400" dirty="0"/>
              </a:p>
            </p:txBody>
          </p:sp>
        </p:grpSp>
        <p:sp>
          <p:nvSpPr>
            <p:cNvPr id="16" name="テキスト ボックス 15">
              <a:extLst>
                <a:ext uri="{FF2B5EF4-FFF2-40B4-BE49-F238E27FC236}">
                  <a16:creationId xmlns:a16="http://schemas.microsoft.com/office/drawing/2014/main" id="{3E12D0FA-0E17-4ABD-A861-91FD54862491}"/>
                </a:ext>
              </a:extLst>
            </p:cNvPr>
            <p:cNvSpPr txBox="1"/>
            <p:nvPr/>
          </p:nvSpPr>
          <p:spPr>
            <a:xfrm>
              <a:off x="3060338" y="5772225"/>
              <a:ext cx="3677659" cy="461665"/>
            </a:xfrm>
            <a:prstGeom prst="rect">
              <a:avLst/>
            </a:prstGeom>
            <a:solidFill>
              <a:schemeClr val="bg1"/>
            </a:solidFill>
            <a:ln>
              <a:noFill/>
            </a:ln>
          </p:spPr>
          <p:txBody>
            <a:bodyPr wrap="square" rtlCol="0">
              <a:spAutoFit/>
            </a:bodyPr>
            <a:lstStyle/>
            <a:p>
              <a:r>
                <a:rPr kumimoji="1" lang="en-US" altLang="ja-JP" sz="2400" dirty="0"/>
                <a:t>Story Percentage</a:t>
              </a:r>
              <a:endParaRPr kumimoji="1" lang="ja-JP" altLang="en-US" sz="2400" dirty="0"/>
            </a:p>
          </p:txBody>
        </p:sp>
      </p:grpSp>
      <p:sp>
        <p:nvSpPr>
          <p:cNvPr id="2" name="テキスト ボックス 1">
            <a:extLst>
              <a:ext uri="{FF2B5EF4-FFF2-40B4-BE49-F238E27FC236}">
                <a16:creationId xmlns:a16="http://schemas.microsoft.com/office/drawing/2014/main" id="{8C44B130-4A12-4530-88D3-94FD54413115}"/>
              </a:ext>
            </a:extLst>
          </p:cNvPr>
          <p:cNvSpPr txBox="1"/>
          <p:nvPr/>
        </p:nvSpPr>
        <p:spPr>
          <a:xfrm>
            <a:off x="2504066" y="1651587"/>
            <a:ext cx="4925434" cy="584775"/>
          </a:xfrm>
          <a:prstGeom prst="rect">
            <a:avLst/>
          </a:prstGeom>
          <a:noFill/>
        </p:spPr>
        <p:txBody>
          <a:bodyPr wrap="square" rtlCol="0">
            <a:spAutoFit/>
          </a:bodyPr>
          <a:lstStyle/>
          <a:p>
            <a:r>
              <a:rPr kumimoji="1" lang="ja-JP" altLang="en-US" sz="3200" dirty="0">
                <a:solidFill>
                  <a:schemeClr val="bg2">
                    <a:lumMod val="50000"/>
                  </a:schemeClr>
                </a:solidFill>
              </a:rPr>
              <a:t>起         承         転         結</a:t>
            </a:r>
          </a:p>
        </p:txBody>
      </p:sp>
      <p:sp>
        <p:nvSpPr>
          <p:cNvPr id="6" name="テキスト ボックス 5">
            <a:extLst>
              <a:ext uri="{FF2B5EF4-FFF2-40B4-BE49-F238E27FC236}">
                <a16:creationId xmlns:a16="http://schemas.microsoft.com/office/drawing/2014/main" id="{8FF497BD-CE98-4EC9-A320-D1DF1F7FD0D5}"/>
              </a:ext>
            </a:extLst>
          </p:cNvPr>
          <p:cNvSpPr txBox="1"/>
          <p:nvPr/>
        </p:nvSpPr>
        <p:spPr>
          <a:xfrm>
            <a:off x="6889564" y="3180469"/>
            <a:ext cx="677108" cy="1438275"/>
          </a:xfrm>
          <a:prstGeom prst="rect">
            <a:avLst/>
          </a:prstGeom>
          <a:noFill/>
        </p:spPr>
        <p:txBody>
          <a:bodyPr vert="eaVert" wrap="square" rtlCol="0">
            <a:spAutoFit/>
          </a:bodyPr>
          <a:lstStyle/>
          <a:p>
            <a:r>
              <a:rPr kumimoji="1" lang="ja-JP" altLang="en-US" sz="3200" dirty="0">
                <a:solidFill>
                  <a:schemeClr val="bg2">
                    <a:lumMod val="50000"/>
                  </a:schemeClr>
                </a:solidFill>
              </a:rPr>
              <a:t>オチ</a:t>
            </a:r>
          </a:p>
        </p:txBody>
      </p:sp>
      <p:sp>
        <p:nvSpPr>
          <p:cNvPr id="7" name="テキスト ボックス 6">
            <a:extLst>
              <a:ext uri="{FF2B5EF4-FFF2-40B4-BE49-F238E27FC236}">
                <a16:creationId xmlns:a16="http://schemas.microsoft.com/office/drawing/2014/main" id="{73144B76-23E8-495A-80E6-833A44611907}"/>
              </a:ext>
            </a:extLst>
          </p:cNvPr>
          <p:cNvSpPr txBox="1"/>
          <p:nvPr/>
        </p:nvSpPr>
        <p:spPr>
          <a:xfrm>
            <a:off x="2007359" y="6144749"/>
            <a:ext cx="5918847" cy="461665"/>
          </a:xfrm>
          <a:prstGeom prst="rect">
            <a:avLst/>
          </a:prstGeom>
          <a:noFill/>
        </p:spPr>
        <p:txBody>
          <a:bodyPr wrap="square" rtlCol="0">
            <a:spAutoFit/>
          </a:bodyPr>
          <a:lstStyle/>
          <a:p>
            <a:r>
              <a:rPr kumimoji="1" lang="ja-JP" altLang="en-US" sz="2400" dirty="0"/>
              <a:t>承とオチの直前に正解率が高くなる</a:t>
            </a:r>
          </a:p>
        </p:txBody>
      </p:sp>
    </p:spTree>
    <p:extLst>
      <p:ext uri="{BB962C8B-B14F-4D97-AF65-F5344CB8AC3E}">
        <p14:creationId xmlns:p14="http://schemas.microsoft.com/office/powerpoint/2010/main" val="1241599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schemeClr val="bg1">
                    <a:lumMod val="65000"/>
                  </a:schemeClr>
                </a:solidFill>
              </a:rPr>
              <a:t>はじめに</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要素技術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データセット</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実験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結果と考察</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prstClr val="black"/>
                </a:solidFill>
              </a:rPr>
              <a:t>まとめと今後の課題</a:t>
            </a:r>
            <a:endParaRPr kumimoji="0" lang="en-US" altLang="ja-JP" sz="2700" dirty="0">
              <a:solidFill>
                <a:prstClr val="black"/>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9506A8A8-4318-4184-8B6D-1A65CD527883}"/>
              </a:ext>
            </a:extLst>
          </p:cNvPr>
          <p:cNvSpPr>
            <a:spLocks noGrp="1"/>
          </p:cNvSpPr>
          <p:nvPr>
            <p:ph type="sldNum" sz="quarter" idx="12"/>
          </p:nvPr>
        </p:nvSpPr>
        <p:spPr/>
        <p:txBody>
          <a:bodyPr/>
          <a:lstStyle/>
          <a:p>
            <a:fld id="{0670E07B-3041-44BB-97B6-342C8E0DD625}" type="slidenum">
              <a:rPr kumimoji="1" lang="ja-JP" altLang="en-US" smtClean="0"/>
              <a:t>35</a:t>
            </a:fld>
            <a:endParaRPr kumimoji="1" lang="ja-JP" altLang="en-US"/>
          </a:p>
        </p:txBody>
      </p:sp>
    </p:spTree>
    <p:extLst>
      <p:ext uri="{BB962C8B-B14F-4D97-AF65-F5344CB8AC3E}">
        <p14:creationId xmlns:p14="http://schemas.microsoft.com/office/powerpoint/2010/main" val="439308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D2548-C769-44DE-9FFF-C5B180B8F5CE}"/>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00376239-3C65-4FA3-B94C-00950E189A55}"/>
              </a:ext>
            </a:extLst>
          </p:cNvPr>
          <p:cNvSpPr>
            <a:spLocks noGrp="1"/>
          </p:cNvSpPr>
          <p:nvPr>
            <p:ph idx="1"/>
          </p:nvPr>
        </p:nvSpPr>
        <p:spPr/>
        <p:txBody>
          <a:bodyPr>
            <a:normAutofit/>
          </a:bodyPr>
          <a:lstStyle/>
          <a:p>
            <a:pPr marL="0" indent="0">
              <a:buNone/>
            </a:pPr>
            <a:r>
              <a:rPr lang="ja-JP" altLang="en-US" sz="2400" dirty="0"/>
              <a:t>落語の会話文の一貫性を推定</a:t>
            </a:r>
            <a:endParaRPr lang="en-US" altLang="ja-JP" sz="2400" dirty="0"/>
          </a:p>
          <a:p>
            <a:pPr marL="0" indent="0">
              <a:buNone/>
            </a:pPr>
            <a:r>
              <a:rPr lang="ja-JP" altLang="en-US" sz="2400" dirty="0"/>
              <a:t>全体としてはベースラインに近い値が得られた</a:t>
            </a:r>
            <a:endParaRPr lang="en-US" altLang="ja-JP" sz="2400" dirty="0"/>
          </a:p>
          <a:p>
            <a:pPr marL="0" indent="0">
              <a:buNone/>
            </a:pPr>
            <a:endParaRPr lang="en-US" altLang="ja-JP" sz="2400" dirty="0"/>
          </a:p>
          <a:p>
            <a:pPr marL="0" indent="0">
              <a:buNone/>
            </a:pPr>
            <a:r>
              <a:rPr lang="ja-JP" altLang="en-US" sz="2400" dirty="0"/>
              <a:t>物語の進行度で見ると，</a:t>
            </a:r>
            <a:endParaRPr lang="en-US" altLang="ja-JP" sz="2400" dirty="0"/>
          </a:p>
          <a:p>
            <a:pPr marL="0" indent="0">
              <a:buNone/>
            </a:pPr>
            <a:r>
              <a:rPr lang="ja-JP" altLang="en-US" sz="2400" dirty="0"/>
              <a:t>起承転結の承にあたる部分と</a:t>
            </a:r>
            <a:endParaRPr lang="en-US" altLang="ja-JP" sz="2400" dirty="0"/>
          </a:p>
          <a:p>
            <a:pPr marL="0" indent="0">
              <a:buNone/>
            </a:pPr>
            <a:r>
              <a:rPr lang="ja-JP" altLang="en-US" sz="2400" dirty="0"/>
              <a:t>オチの直前は一貫性が分かりやすい．</a:t>
            </a:r>
            <a:endParaRPr lang="en-US" altLang="ja-JP" sz="2400" dirty="0"/>
          </a:p>
          <a:p>
            <a:pPr marL="0" indent="0">
              <a:buNone/>
            </a:pPr>
            <a:endParaRPr lang="en-US" altLang="ja-JP" sz="2400" dirty="0"/>
          </a:p>
        </p:txBody>
      </p:sp>
      <p:sp>
        <p:nvSpPr>
          <p:cNvPr id="4" name="スライド番号プレースホルダー 3">
            <a:extLst>
              <a:ext uri="{FF2B5EF4-FFF2-40B4-BE49-F238E27FC236}">
                <a16:creationId xmlns:a16="http://schemas.microsoft.com/office/drawing/2014/main" id="{15DC510F-B915-42B1-9B5D-8023C034264C}"/>
              </a:ext>
            </a:extLst>
          </p:cNvPr>
          <p:cNvSpPr>
            <a:spLocks noGrp="1"/>
          </p:cNvSpPr>
          <p:nvPr>
            <p:ph type="sldNum" sz="quarter" idx="12"/>
          </p:nvPr>
        </p:nvSpPr>
        <p:spPr/>
        <p:txBody>
          <a:bodyPr/>
          <a:lstStyle/>
          <a:p>
            <a:fld id="{0670E07B-3041-44BB-97B6-342C8E0DD625}" type="slidenum">
              <a:rPr kumimoji="1" lang="ja-JP" altLang="en-US" smtClean="0"/>
              <a:t>36</a:t>
            </a:fld>
            <a:endParaRPr kumimoji="1" lang="ja-JP" altLang="en-US"/>
          </a:p>
        </p:txBody>
      </p:sp>
    </p:spTree>
    <p:extLst>
      <p:ext uri="{BB962C8B-B14F-4D97-AF65-F5344CB8AC3E}">
        <p14:creationId xmlns:p14="http://schemas.microsoft.com/office/powerpoint/2010/main" val="2789547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95EBD4-0A86-4DDD-897F-F9EC92716E56}"/>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565D649D-FB3F-4D66-B6DF-46789428B2AF}"/>
              </a:ext>
            </a:extLst>
          </p:cNvPr>
          <p:cNvSpPr>
            <a:spLocks noGrp="1"/>
          </p:cNvSpPr>
          <p:nvPr>
            <p:ph idx="1"/>
          </p:nvPr>
        </p:nvSpPr>
        <p:spPr/>
        <p:txBody>
          <a:bodyPr/>
          <a:lstStyle/>
          <a:p>
            <a:pPr marL="0" indent="0">
              <a:buNone/>
            </a:pPr>
            <a:r>
              <a:rPr lang="en-US" altLang="ja-JP" sz="2400" dirty="0" err="1"/>
              <a:t>Optuna</a:t>
            </a:r>
            <a:r>
              <a:rPr lang="ja-JP" altLang="en-US" sz="2400" dirty="0"/>
              <a:t>を用いた</a:t>
            </a:r>
            <a:endParaRPr lang="en-US" altLang="ja-JP" sz="2400" dirty="0"/>
          </a:p>
          <a:p>
            <a:pPr marL="0" indent="0">
              <a:buNone/>
            </a:pPr>
            <a:r>
              <a:rPr lang="en-US" altLang="ja-JP" sz="2400" dirty="0"/>
              <a:t>Doc2Vec, MLP </a:t>
            </a:r>
            <a:r>
              <a:rPr lang="ja-JP" altLang="en-US" sz="2400" dirty="0"/>
              <a:t>のパラメーターの調節</a:t>
            </a:r>
            <a:endParaRPr lang="en-US" altLang="ja-JP" sz="2400" dirty="0"/>
          </a:p>
          <a:p>
            <a:pPr marL="0" indent="0">
              <a:buNone/>
            </a:pPr>
            <a:endParaRPr lang="en-US" altLang="ja-JP" sz="2400" dirty="0"/>
          </a:p>
          <a:p>
            <a:pPr marL="0" indent="0">
              <a:buNone/>
            </a:pPr>
            <a:r>
              <a:rPr lang="ja-JP" altLang="en-US" sz="2400" dirty="0"/>
              <a:t>大規模コーパスを利用</a:t>
            </a:r>
            <a:endParaRPr lang="en-US" altLang="ja-JP" sz="2400" dirty="0"/>
          </a:p>
          <a:p>
            <a:pPr marL="0" indent="0">
              <a:buNone/>
            </a:pPr>
            <a:endParaRPr lang="en-US" altLang="ja-JP" sz="2400" dirty="0"/>
          </a:p>
          <a:p>
            <a:pPr marL="0" indent="0">
              <a:buNone/>
            </a:pPr>
            <a:r>
              <a:rPr lang="ja-JP" altLang="en-US" sz="2400" dirty="0"/>
              <a:t>落語以外の種類の文章との比較</a:t>
            </a:r>
            <a:endParaRPr lang="en-US" altLang="ja-JP" sz="2400" dirty="0"/>
          </a:p>
          <a:p>
            <a:pPr marL="0" indent="0">
              <a:buNone/>
            </a:pPr>
            <a:endParaRPr lang="ja-JP" altLang="en-US" sz="2400" dirty="0"/>
          </a:p>
        </p:txBody>
      </p:sp>
      <p:sp>
        <p:nvSpPr>
          <p:cNvPr id="4" name="スライド番号プレースホルダー 3">
            <a:extLst>
              <a:ext uri="{FF2B5EF4-FFF2-40B4-BE49-F238E27FC236}">
                <a16:creationId xmlns:a16="http://schemas.microsoft.com/office/drawing/2014/main" id="{52E8245E-5C6F-4A72-A6E5-850E4F06B1A4}"/>
              </a:ext>
            </a:extLst>
          </p:cNvPr>
          <p:cNvSpPr>
            <a:spLocks noGrp="1"/>
          </p:cNvSpPr>
          <p:nvPr>
            <p:ph type="sldNum" sz="quarter" idx="12"/>
          </p:nvPr>
        </p:nvSpPr>
        <p:spPr/>
        <p:txBody>
          <a:bodyPr/>
          <a:lstStyle/>
          <a:p>
            <a:fld id="{0670E07B-3041-44BB-97B6-342C8E0DD625}" type="slidenum">
              <a:rPr kumimoji="1" lang="ja-JP" altLang="en-US" smtClean="0"/>
              <a:t>37</a:t>
            </a:fld>
            <a:endParaRPr kumimoji="1" lang="ja-JP" altLang="en-US"/>
          </a:p>
        </p:txBody>
      </p:sp>
    </p:spTree>
    <p:extLst>
      <p:ext uri="{BB962C8B-B14F-4D97-AF65-F5344CB8AC3E}">
        <p14:creationId xmlns:p14="http://schemas.microsoft.com/office/powerpoint/2010/main" val="409873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58E31-D7EB-4EB9-B797-BD635FAA77BB}"/>
              </a:ext>
            </a:extLst>
          </p:cNvPr>
          <p:cNvSpPr>
            <a:spLocks noGrp="1"/>
          </p:cNvSpPr>
          <p:nvPr>
            <p:ph type="title"/>
          </p:nvPr>
        </p:nvSpPr>
        <p:spPr>
          <a:xfrm>
            <a:off x="1631692" y="2788555"/>
            <a:ext cx="6589199" cy="1280890"/>
          </a:xfrm>
        </p:spPr>
        <p:txBody>
          <a:bodyPr/>
          <a:lstStyle/>
          <a:p>
            <a:r>
              <a:rPr kumimoji="1" lang="ja-JP" altLang="en-US" dirty="0"/>
              <a:t>ご清聴ありがとうございました．</a:t>
            </a:r>
          </a:p>
        </p:txBody>
      </p:sp>
      <p:sp>
        <p:nvSpPr>
          <p:cNvPr id="4" name="スライド番号プレースホルダー 3">
            <a:extLst>
              <a:ext uri="{FF2B5EF4-FFF2-40B4-BE49-F238E27FC236}">
                <a16:creationId xmlns:a16="http://schemas.microsoft.com/office/drawing/2014/main" id="{00013F34-FD43-4BB8-B22C-00D716E3D23F}"/>
              </a:ext>
            </a:extLst>
          </p:cNvPr>
          <p:cNvSpPr>
            <a:spLocks noGrp="1"/>
          </p:cNvSpPr>
          <p:nvPr>
            <p:ph type="sldNum" sz="quarter" idx="12"/>
          </p:nvPr>
        </p:nvSpPr>
        <p:spPr/>
        <p:txBody>
          <a:bodyPr/>
          <a:lstStyle/>
          <a:p>
            <a:fld id="{0670E07B-3041-44BB-97B6-342C8E0DD625}" type="slidenum">
              <a:rPr kumimoji="1" lang="ja-JP" altLang="en-US" smtClean="0"/>
              <a:t>38</a:t>
            </a:fld>
            <a:endParaRPr kumimoji="1" lang="ja-JP" altLang="en-US"/>
          </a:p>
        </p:txBody>
      </p:sp>
    </p:spTree>
    <p:extLst>
      <p:ext uri="{BB962C8B-B14F-4D97-AF65-F5344CB8AC3E}">
        <p14:creationId xmlns:p14="http://schemas.microsoft.com/office/powerpoint/2010/main" val="492281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2258D96-F100-4F74-870A-8606F3CFDCEC}"/>
              </a:ext>
            </a:extLst>
          </p:cNvPr>
          <p:cNvSpPr>
            <a:spLocks noGrp="1"/>
          </p:cNvSpPr>
          <p:nvPr>
            <p:ph type="sldNum" sz="quarter" idx="12"/>
          </p:nvPr>
        </p:nvSpPr>
        <p:spPr/>
        <p:txBody>
          <a:bodyPr/>
          <a:lstStyle/>
          <a:p>
            <a:fld id="{0670E07B-3041-44BB-97B6-342C8E0DD625}" type="slidenum">
              <a:rPr kumimoji="1" lang="ja-JP" altLang="en-US" smtClean="0"/>
              <a:t>39</a:t>
            </a:fld>
            <a:endParaRPr kumimoji="1" lang="ja-JP" altLang="en-US"/>
          </a:p>
        </p:txBody>
      </p:sp>
    </p:spTree>
    <p:extLst>
      <p:ext uri="{BB962C8B-B14F-4D97-AF65-F5344CB8AC3E}">
        <p14:creationId xmlns:p14="http://schemas.microsoft.com/office/powerpoint/2010/main" val="283454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D2C39-C150-4BE0-89F7-1A6E90E6859D}"/>
              </a:ext>
            </a:extLst>
          </p:cNvPr>
          <p:cNvSpPr>
            <a:spLocks noGrp="1"/>
          </p:cNvSpPr>
          <p:nvPr>
            <p:ph type="title"/>
          </p:nvPr>
        </p:nvSpPr>
        <p:spPr/>
        <p:txBody>
          <a:bodyPr/>
          <a:lstStyle/>
          <a:p>
            <a:r>
              <a:rPr lang="ja-JP" altLang="en-US" dirty="0">
                <a:solidFill>
                  <a:schemeClr val="tx1"/>
                </a:solidFill>
              </a:rPr>
              <a:t>はじめに</a:t>
            </a:r>
            <a:br>
              <a:rPr lang="ja-JP" altLang="ja-JP" dirty="0">
                <a:solidFill>
                  <a:schemeClr val="tx1"/>
                </a:solidFill>
              </a:rPr>
            </a:br>
            <a:endParaRPr kumimoji="1" lang="ja-JP" altLang="en-US" dirty="0"/>
          </a:p>
        </p:txBody>
      </p:sp>
      <p:pic>
        <p:nvPicPr>
          <p:cNvPr id="4" name="図 3">
            <a:extLst>
              <a:ext uri="{FF2B5EF4-FFF2-40B4-BE49-F238E27FC236}">
                <a16:creationId xmlns:a16="http://schemas.microsoft.com/office/drawing/2014/main" id="{BAE093F6-5178-47BC-BF5F-D25B27D8A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908" y="2617080"/>
            <a:ext cx="2054354" cy="2062421"/>
          </a:xfrm>
          <a:prstGeom prst="rect">
            <a:avLst/>
          </a:prstGeom>
        </p:spPr>
      </p:pic>
      <p:sp>
        <p:nvSpPr>
          <p:cNvPr id="5" name="吹き出し: 円形 4">
            <a:extLst>
              <a:ext uri="{FF2B5EF4-FFF2-40B4-BE49-F238E27FC236}">
                <a16:creationId xmlns:a16="http://schemas.microsoft.com/office/drawing/2014/main" id="{27A9E511-AB71-4EBE-9260-ECECEA6B7024}"/>
              </a:ext>
            </a:extLst>
          </p:cNvPr>
          <p:cNvSpPr/>
          <p:nvPr/>
        </p:nvSpPr>
        <p:spPr>
          <a:xfrm>
            <a:off x="4143431" y="1152908"/>
            <a:ext cx="4281066" cy="1151168"/>
          </a:xfrm>
          <a:prstGeom prst="wedgeEllipseCallout">
            <a:avLst>
              <a:gd name="adj1" fmla="val -33208"/>
              <a:gd name="adj2" fmla="val 6438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2"/>
                </a:solidFill>
              </a:rPr>
              <a:t>今日は</a:t>
            </a:r>
            <a:r>
              <a:rPr kumimoji="1" lang="en-US" altLang="ja-JP" sz="2000" dirty="0">
                <a:solidFill>
                  <a:schemeClr val="tx2"/>
                </a:solidFill>
              </a:rPr>
              <a:t>1</a:t>
            </a:r>
            <a:r>
              <a:rPr kumimoji="1" lang="ja-JP" altLang="en-US" sz="2000" dirty="0">
                <a:solidFill>
                  <a:schemeClr val="tx2"/>
                </a:solidFill>
              </a:rPr>
              <a:t>月２</a:t>
            </a:r>
            <a:r>
              <a:rPr kumimoji="1" lang="en-US" altLang="ja-JP" sz="2000" dirty="0">
                <a:solidFill>
                  <a:schemeClr val="tx2"/>
                </a:solidFill>
              </a:rPr>
              <a:t>8</a:t>
            </a:r>
            <a:r>
              <a:rPr kumimoji="1" lang="ja-JP" altLang="en-US" sz="2000" dirty="0">
                <a:solidFill>
                  <a:schemeClr val="tx2"/>
                </a:solidFill>
              </a:rPr>
              <a:t>日</a:t>
            </a:r>
            <a:r>
              <a:rPr kumimoji="1" lang="en-US" altLang="ja-JP" sz="2000" dirty="0">
                <a:solidFill>
                  <a:schemeClr val="tx2"/>
                </a:solidFill>
              </a:rPr>
              <a:t>, </a:t>
            </a:r>
          </a:p>
          <a:p>
            <a:pPr algn="ctr"/>
            <a:r>
              <a:rPr kumimoji="1" lang="ja-JP" altLang="en-US" sz="2000" dirty="0">
                <a:solidFill>
                  <a:schemeClr val="tx2"/>
                </a:solidFill>
              </a:rPr>
              <a:t>晴れです．</a:t>
            </a:r>
            <a:endParaRPr kumimoji="1" lang="en-US" altLang="ja-JP" sz="2000" dirty="0">
              <a:solidFill>
                <a:schemeClr val="tx2"/>
              </a:solidFill>
            </a:endParaRPr>
          </a:p>
        </p:txBody>
      </p:sp>
      <p:sp>
        <p:nvSpPr>
          <p:cNvPr id="6" name="テキスト プレースホルダー 6">
            <a:extLst>
              <a:ext uri="{FF2B5EF4-FFF2-40B4-BE49-F238E27FC236}">
                <a16:creationId xmlns:a16="http://schemas.microsoft.com/office/drawing/2014/main" id="{8FFFEC72-ECCA-4A64-A76A-3EE0D1518FA9}"/>
              </a:ext>
            </a:extLst>
          </p:cNvPr>
          <p:cNvSpPr txBox="1">
            <a:spLocks noGrp="1"/>
          </p:cNvSpPr>
          <p:nvPr/>
        </p:nvSpPr>
        <p:spPr bwMode="auto">
          <a:xfrm>
            <a:off x="4131631" y="3209708"/>
            <a:ext cx="4402769" cy="438582"/>
          </a:xfrm>
          <a:prstGeom prst="rect">
            <a:avLst/>
          </a:prstGeom>
          <a:noFill/>
          <a:ln>
            <a:noFill/>
          </a:ln>
          <a:effectLst/>
          <a:extLst/>
        </p:spPr>
        <p:txBody>
          <a:bodyPr vert="horz" wrap="square" lIns="68580" tIns="34290" rIns="68580" bIns="34290" numCol="1" rtlCol="0" anchor="t" anchorCtr="0" compatLnSpc="1">
            <a:prstTxWarp prst="textNoShape">
              <a:avLst/>
            </a:prstTxWarp>
            <a:spAutoFit/>
          </a:bodyPr>
          <a:lstStyle>
            <a:lvl1pPr marL="342900" indent="-342900" algn="l" rtl="0" fontAlgn="base">
              <a:spcBef>
                <a:spcPct val="20000"/>
              </a:spcBef>
              <a:spcAft>
                <a:spcPct val="0"/>
              </a:spcAft>
              <a:buChar char="•"/>
              <a:defRPr kumimoji="1" sz="4400" kern="1200">
                <a:solidFill>
                  <a:schemeClr val="tx1"/>
                </a:solidFill>
                <a:latin typeface="+mn-lt"/>
                <a:ea typeface="+mn-ea"/>
                <a:cs typeface="+mn-cs"/>
              </a:defRPr>
            </a:lvl1pPr>
            <a:lvl2pPr marL="742950" indent="-285750" algn="l" rtl="0" fontAlgn="base">
              <a:spcBef>
                <a:spcPct val="20000"/>
              </a:spcBef>
              <a:spcAft>
                <a:spcPct val="0"/>
              </a:spcAft>
              <a:buChar char="–"/>
              <a:defRPr kumimoji="1" sz="4000" kern="1200">
                <a:solidFill>
                  <a:schemeClr val="tx1"/>
                </a:solidFill>
                <a:latin typeface="+mn-lt"/>
                <a:ea typeface="+mn-ea"/>
                <a:cs typeface="+mn-cs"/>
              </a:defRPr>
            </a:lvl2pPr>
            <a:lvl3pPr marL="1143000" indent="-228600" algn="l" rtl="0" fontAlgn="base">
              <a:spcBef>
                <a:spcPct val="20000"/>
              </a:spcBef>
              <a:spcAft>
                <a:spcPct val="0"/>
              </a:spcAft>
              <a:buChar char="•"/>
              <a:defRPr kumimoji="1" sz="3600" kern="1200">
                <a:solidFill>
                  <a:schemeClr val="tx1"/>
                </a:solidFill>
                <a:latin typeface="+mn-lt"/>
                <a:ea typeface="+mn-ea"/>
                <a:cs typeface="+mn-cs"/>
              </a:defRPr>
            </a:lvl3pPr>
            <a:lvl4pPr marL="1600200" indent="-228600" algn="l" rtl="0" fontAlgn="base">
              <a:spcBef>
                <a:spcPct val="20000"/>
              </a:spcBef>
              <a:spcAft>
                <a:spcPct val="0"/>
              </a:spcAft>
              <a:buChar char="–"/>
              <a:defRPr kumimoji="1" sz="3200" kern="1200">
                <a:solidFill>
                  <a:schemeClr val="tx1"/>
                </a:solidFill>
                <a:latin typeface="+mn-lt"/>
                <a:ea typeface="+mn-ea"/>
                <a:cs typeface="+mn-cs"/>
              </a:defRPr>
            </a:lvl4pPr>
            <a:lvl5pPr marL="2057400" indent="-228600" algn="l" rtl="0" fontAlgn="base">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叙述的な文章の理解， 生成 〇</a:t>
            </a:r>
          </a:p>
        </p:txBody>
      </p:sp>
      <p:sp>
        <p:nvSpPr>
          <p:cNvPr id="3" name="スライド番号プレースホルダー 2">
            <a:extLst>
              <a:ext uri="{FF2B5EF4-FFF2-40B4-BE49-F238E27FC236}">
                <a16:creationId xmlns:a16="http://schemas.microsoft.com/office/drawing/2014/main" id="{6000F332-4D8E-473C-A89A-C77466730E73}"/>
              </a:ext>
            </a:extLst>
          </p:cNvPr>
          <p:cNvSpPr>
            <a:spLocks noGrp="1"/>
          </p:cNvSpPr>
          <p:nvPr>
            <p:ph type="sldNum" sz="quarter" idx="12"/>
          </p:nvPr>
        </p:nvSpPr>
        <p:spPr/>
        <p:txBody>
          <a:bodyPr/>
          <a:lstStyle/>
          <a:p>
            <a:fld id="{0670E07B-3041-44BB-97B6-342C8E0DD625}" type="slidenum">
              <a:rPr kumimoji="1" lang="ja-JP" altLang="en-US" smtClean="0"/>
              <a:t>4</a:t>
            </a:fld>
            <a:endParaRPr kumimoji="1" lang="ja-JP" altLang="en-US"/>
          </a:p>
        </p:txBody>
      </p:sp>
      <p:sp>
        <p:nvSpPr>
          <p:cNvPr id="8" name="テキスト プレースホルダー 6">
            <a:extLst>
              <a:ext uri="{FF2B5EF4-FFF2-40B4-BE49-F238E27FC236}">
                <a16:creationId xmlns:a16="http://schemas.microsoft.com/office/drawing/2014/main" id="{8E3611D6-48DE-42D8-9888-914627349A03}"/>
              </a:ext>
            </a:extLst>
          </p:cNvPr>
          <p:cNvSpPr txBox="1">
            <a:spLocks noGrp="1"/>
          </p:cNvSpPr>
          <p:nvPr/>
        </p:nvSpPr>
        <p:spPr bwMode="auto">
          <a:xfrm>
            <a:off x="4143431" y="4240919"/>
            <a:ext cx="4402770" cy="438582"/>
          </a:xfrm>
          <a:prstGeom prst="rect">
            <a:avLst/>
          </a:prstGeom>
          <a:noFill/>
          <a:ln>
            <a:noFill/>
          </a:ln>
          <a:effectLst/>
          <a:extLst/>
        </p:spPr>
        <p:txBody>
          <a:bodyPr vert="horz" wrap="square" lIns="68580" tIns="34290" rIns="68580" bIns="34290" numCol="1" rtlCol="0" anchor="t" anchorCtr="0" compatLnSpc="1">
            <a:prstTxWarp prst="textNoShape">
              <a:avLst/>
            </a:prstTxWarp>
            <a:spAutoFit/>
          </a:bodyPr>
          <a:lstStyle>
            <a:lvl1pPr marL="342900" indent="-342900" algn="l" rtl="0" fontAlgn="base">
              <a:spcBef>
                <a:spcPct val="20000"/>
              </a:spcBef>
              <a:spcAft>
                <a:spcPct val="0"/>
              </a:spcAft>
              <a:buChar char="•"/>
              <a:defRPr kumimoji="1" sz="4400" kern="1200">
                <a:solidFill>
                  <a:schemeClr val="tx1"/>
                </a:solidFill>
                <a:latin typeface="+mn-lt"/>
                <a:ea typeface="+mn-ea"/>
                <a:cs typeface="+mn-cs"/>
              </a:defRPr>
            </a:lvl1pPr>
            <a:lvl2pPr marL="742950" indent="-285750" algn="l" rtl="0" fontAlgn="base">
              <a:spcBef>
                <a:spcPct val="20000"/>
              </a:spcBef>
              <a:spcAft>
                <a:spcPct val="0"/>
              </a:spcAft>
              <a:buChar char="–"/>
              <a:defRPr kumimoji="1" sz="4000" kern="1200">
                <a:solidFill>
                  <a:schemeClr val="tx1"/>
                </a:solidFill>
                <a:latin typeface="+mn-lt"/>
                <a:ea typeface="+mn-ea"/>
                <a:cs typeface="+mn-cs"/>
              </a:defRPr>
            </a:lvl2pPr>
            <a:lvl3pPr marL="1143000" indent="-228600" algn="l" rtl="0" fontAlgn="base">
              <a:spcBef>
                <a:spcPct val="20000"/>
              </a:spcBef>
              <a:spcAft>
                <a:spcPct val="0"/>
              </a:spcAft>
              <a:buChar char="•"/>
              <a:defRPr kumimoji="1" sz="3600" kern="1200">
                <a:solidFill>
                  <a:schemeClr val="tx1"/>
                </a:solidFill>
                <a:latin typeface="+mn-lt"/>
                <a:ea typeface="+mn-ea"/>
                <a:cs typeface="+mn-cs"/>
              </a:defRPr>
            </a:lvl3pPr>
            <a:lvl4pPr marL="1600200" indent="-228600" algn="l" rtl="0" fontAlgn="base">
              <a:spcBef>
                <a:spcPct val="20000"/>
              </a:spcBef>
              <a:spcAft>
                <a:spcPct val="0"/>
              </a:spcAft>
              <a:buChar char="–"/>
              <a:defRPr kumimoji="1" sz="3200" kern="1200">
                <a:solidFill>
                  <a:schemeClr val="tx1"/>
                </a:solidFill>
                <a:latin typeface="+mn-lt"/>
                <a:ea typeface="+mn-ea"/>
                <a:cs typeface="+mn-cs"/>
              </a:defRPr>
            </a:lvl4pPr>
            <a:lvl5pPr marL="2057400" indent="-228600" algn="l" rtl="0" fontAlgn="base">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口述的な文章の理解， 生成 △</a:t>
            </a:r>
          </a:p>
        </p:txBody>
      </p:sp>
    </p:spTree>
    <p:extLst>
      <p:ext uri="{BB962C8B-B14F-4D97-AF65-F5344CB8AC3E}">
        <p14:creationId xmlns:p14="http://schemas.microsoft.com/office/powerpoint/2010/main" val="641224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9883D-88C1-466B-9B51-342972615F73}"/>
              </a:ext>
            </a:extLst>
          </p:cNvPr>
          <p:cNvSpPr>
            <a:spLocks noGrp="1"/>
          </p:cNvSpPr>
          <p:nvPr>
            <p:ph type="title"/>
          </p:nvPr>
        </p:nvSpPr>
        <p:spPr>
          <a:xfrm>
            <a:off x="1945201" y="624110"/>
            <a:ext cx="6589199" cy="656050"/>
          </a:xfrm>
        </p:spPr>
        <p:txBody>
          <a:bodyPr/>
          <a:lstStyle/>
          <a:p>
            <a:r>
              <a:rPr lang="ja-JP" altLang="en-US" dirty="0"/>
              <a:t>実験の動機</a:t>
            </a:r>
            <a:endParaRPr kumimoji="1" lang="ja-JP" altLang="en-US" dirty="0"/>
          </a:p>
        </p:txBody>
      </p:sp>
      <p:sp>
        <p:nvSpPr>
          <p:cNvPr id="3" name="コンテンツ プレースホルダー 2">
            <a:extLst>
              <a:ext uri="{FF2B5EF4-FFF2-40B4-BE49-F238E27FC236}">
                <a16:creationId xmlns:a16="http://schemas.microsoft.com/office/drawing/2014/main" id="{2CAE4A6E-1A33-4709-9379-E1DF0F9DC16F}"/>
              </a:ext>
            </a:extLst>
          </p:cNvPr>
          <p:cNvSpPr>
            <a:spLocks noGrp="1"/>
          </p:cNvSpPr>
          <p:nvPr>
            <p:ph idx="1"/>
          </p:nvPr>
        </p:nvSpPr>
        <p:spPr>
          <a:xfrm>
            <a:off x="1939629" y="1663336"/>
            <a:ext cx="6591985" cy="4724401"/>
          </a:xfrm>
        </p:spPr>
        <p:txBody>
          <a:bodyPr>
            <a:normAutofit fontScale="92500"/>
          </a:bodyPr>
          <a:lstStyle/>
          <a:p>
            <a:pPr marL="0" indent="0">
              <a:buNone/>
            </a:pPr>
            <a:r>
              <a:rPr kumimoji="1" lang="ja-JP" altLang="en-US" sz="3200" dirty="0"/>
              <a:t>・叙述的な文 </a:t>
            </a:r>
            <a:r>
              <a:rPr kumimoji="1" lang="en-US" altLang="ja-JP" sz="3200" dirty="0"/>
              <a:t>: </a:t>
            </a:r>
            <a:r>
              <a:rPr kumimoji="1" lang="ja-JP" altLang="en-US" sz="3200" dirty="0"/>
              <a:t>一貫性あり</a:t>
            </a:r>
            <a:r>
              <a:rPr kumimoji="1" lang="en-US" altLang="ja-JP" sz="3200" dirty="0"/>
              <a:t>.</a:t>
            </a:r>
          </a:p>
          <a:p>
            <a:pPr marL="0" indent="0">
              <a:buNone/>
            </a:pPr>
            <a:r>
              <a:rPr lang="ja-JP" altLang="en-US" sz="3200" dirty="0"/>
              <a:t>・口述的な文 </a:t>
            </a:r>
            <a:r>
              <a:rPr lang="en-US" altLang="ja-JP" sz="3200" dirty="0"/>
              <a:t>: </a:t>
            </a:r>
            <a:r>
              <a:rPr lang="ja-JP" altLang="en-US" sz="3200" dirty="0"/>
              <a:t>通常は一貫性あり</a:t>
            </a:r>
            <a:r>
              <a:rPr lang="en-US" altLang="ja-JP" sz="3200" dirty="0"/>
              <a:t>.</a:t>
            </a:r>
          </a:p>
          <a:p>
            <a:pPr marL="0" indent="0">
              <a:buNone/>
            </a:pPr>
            <a:r>
              <a:rPr lang="ja-JP" altLang="en-US" sz="3200" dirty="0"/>
              <a:t>・落語，お笑い </a:t>
            </a:r>
            <a:r>
              <a:rPr lang="en-US" altLang="ja-JP" sz="3200" dirty="0"/>
              <a:t>: </a:t>
            </a:r>
          </a:p>
          <a:p>
            <a:pPr marL="0" indent="0">
              <a:buNone/>
            </a:pPr>
            <a:r>
              <a:rPr lang="ja-JP" altLang="en-US" sz="3200" dirty="0"/>
              <a:t>一貫性を保ち続けるとつまらない．</a:t>
            </a:r>
            <a:endParaRPr lang="en-US" altLang="ja-JP" sz="3200" dirty="0"/>
          </a:p>
          <a:p>
            <a:pPr marL="0" indent="0">
              <a:buNone/>
            </a:pPr>
            <a:r>
              <a:rPr lang="ja-JP" altLang="en-US" sz="3200" dirty="0"/>
              <a:t>一方で支離滅裂な文章だと</a:t>
            </a:r>
            <a:endParaRPr lang="en-US" altLang="ja-JP" sz="3200" dirty="0"/>
          </a:p>
          <a:p>
            <a:pPr marL="0" indent="0">
              <a:buNone/>
            </a:pPr>
            <a:r>
              <a:rPr lang="ja-JP" altLang="en-US" sz="3200" dirty="0"/>
              <a:t>意味が分からない</a:t>
            </a:r>
            <a:r>
              <a:rPr lang="en-US" altLang="ja-JP" sz="3200" dirty="0"/>
              <a:t>.</a:t>
            </a:r>
          </a:p>
          <a:p>
            <a:pPr marL="0" indent="0">
              <a:buNone/>
            </a:pPr>
            <a:r>
              <a:rPr lang="en-US" altLang="ja-JP" sz="3200" dirty="0"/>
              <a:t>=&gt;</a:t>
            </a:r>
            <a:r>
              <a:rPr lang="ja-JP" altLang="en-US" sz="3200" dirty="0"/>
              <a:t>落語の理解，生成の前段階として</a:t>
            </a:r>
            <a:endParaRPr lang="en-US" altLang="ja-JP" sz="3200" dirty="0"/>
          </a:p>
          <a:p>
            <a:pPr marL="0" indent="0">
              <a:buNone/>
            </a:pPr>
            <a:r>
              <a:rPr lang="ja-JP" altLang="en-US" sz="3200" dirty="0"/>
              <a:t>そもそも一貫性は確かめられるのか</a:t>
            </a:r>
            <a:r>
              <a:rPr lang="en-US" altLang="ja-JP" sz="3200" dirty="0"/>
              <a:t>.</a:t>
            </a:r>
          </a:p>
        </p:txBody>
      </p:sp>
      <p:sp>
        <p:nvSpPr>
          <p:cNvPr id="4" name="スライド番号プレースホルダー 3">
            <a:extLst>
              <a:ext uri="{FF2B5EF4-FFF2-40B4-BE49-F238E27FC236}">
                <a16:creationId xmlns:a16="http://schemas.microsoft.com/office/drawing/2014/main" id="{04C002B6-5EDD-4C27-A3DC-AF91F44869D9}"/>
              </a:ext>
            </a:extLst>
          </p:cNvPr>
          <p:cNvSpPr>
            <a:spLocks noGrp="1"/>
          </p:cNvSpPr>
          <p:nvPr>
            <p:ph type="sldNum" sz="quarter" idx="12"/>
          </p:nvPr>
        </p:nvSpPr>
        <p:spPr/>
        <p:txBody>
          <a:bodyPr/>
          <a:lstStyle/>
          <a:p>
            <a:fld id="{0670E07B-3041-44BB-97B6-342C8E0DD625}" type="slidenum">
              <a:rPr kumimoji="1" lang="ja-JP" altLang="en-US" smtClean="0"/>
              <a:t>40</a:t>
            </a:fld>
            <a:endParaRPr kumimoji="1" lang="ja-JP" altLang="en-US"/>
          </a:p>
        </p:txBody>
      </p:sp>
    </p:spTree>
    <p:extLst>
      <p:ext uri="{BB962C8B-B14F-4D97-AF65-F5344CB8AC3E}">
        <p14:creationId xmlns:p14="http://schemas.microsoft.com/office/powerpoint/2010/main" val="1069803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7A85EB5-F4A2-4A8E-AE89-EB5814499DE9}"/>
              </a:ext>
            </a:extLst>
          </p:cNvPr>
          <p:cNvSpPr>
            <a:spLocks noGrp="1"/>
          </p:cNvSpPr>
          <p:nvPr>
            <p:ph type="sldNum" sz="quarter" idx="12"/>
          </p:nvPr>
        </p:nvSpPr>
        <p:spPr/>
        <p:txBody>
          <a:bodyPr/>
          <a:lstStyle/>
          <a:p>
            <a:fld id="{0670E07B-3041-44BB-97B6-342C8E0DD625}" type="slidenum">
              <a:rPr kumimoji="1" lang="ja-JP" altLang="en-US" smtClean="0"/>
              <a:t>41</a:t>
            </a:fld>
            <a:endParaRPr kumimoji="1" lang="ja-JP" altLang="en-US"/>
          </a:p>
        </p:txBody>
      </p:sp>
      <p:sp>
        <p:nvSpPr>
          <p:cNvPr id="5" name="タイトル 1">
            <a:extLst>
              <a:ext uri="{FF2B5EF4-FFF2-40B4-BE49-F238E27FC236}">
                <a16:creationId xmlns:a16="http://schemas.microsoft.com/office/drawing/2014/main" id="{DD8DAB32-3BCF-4767-8AAB-15C23410BCBC}"/>
              </a:ext>
            </a:extLst>
          </p:cNvPr>
          <p:cNvSpPr>
            <a:spLocks noGrp="1"/>
          </p:cNvSpPr>
          <p:nvPr>
            <p:ph type="title"/>
          </p:nvPr>
        </p:nvSpPr>
        <p:spPr>
          <a:xfrm>
            <a:off x="1945201" y="624110"/>
            <a:ext cx="6589199" cy="766151"/>
          </a:xfrm>
        </p:spPr>
        <p:txBody>
          <a:bodyPr>
            <a:normAutofit/>
          </a:bodyPr>
          <a:lstStyle/>
          <a:p>
            <a:r>
              <a:rPr lang="ja-JP" altLang="en-US" dirty="0"/>
              <a:t>物語の進行度と個数</a:t>
            </a:r>
            <a:endParaRPr kumimoji="1" lang="ja-JP" altLang="en-US" dirty="0"/>
          </a:p>
        </p:txBody>
      </p:sp>
      <p:sp>
        <p:nvSpPr>
          <p:cNvPr id="8" name="テキスト ボックス 7">
            <a:extLst>
              <a:ext uri="{FF2B5EF4-FFF2-40B4-BE49-F238E27FC236}">
                <a16:creationId xmlns:a16="http://schemas.microsoft.com/office/drawing/2014/main" id="{79BC717D-2D72-46FA-9773-9FF6C0D9D02E}"/>
              </a:ext>
            </a:extLst>
          </p:cNvPr>
          <p:cNvSpPr txBox="1"/>
          <p:nvPr/>
        </p:nvSpPr>
        <p:spPr>
          <a:xfrm>
            <a:off x="4114800" y="2976562"/>
            <a:ext cx="914400" cy="914400"/>
          </a:xfrm>
          <a:prstGeom prst="rect">
            <a:avLst/>
          </a:prstGeom>
          <a:noFill/>
        </p:spPr>
        <p:txBody>
          <a:bodyPr wrap="square" rtlCol="0">
            <a:spAutoFit/>
          </a:bodyPr>
          <a:lstStyle/>
          <a:p>
            <a:endParaRPr kumimoji="1" lang="ja-JP" altLang="en-US" dirty="0"/>
          </a:p>
        </p:txBody>
      </p:sp>
      <p:sp>
        <p:nvSpPr>
          <p:cNvPr id="9" name="テキスト ボックス 8">
            <a:extLst>
              <a:ext uri="{FF2B5EF4-FFF2-40B4-BE49-F238E27FC236}">
                <a16:creationId xmlns:a16="http://schemas.microsoft.com/office/drawing/2014/main" id="{7D155A49-F295-4C2A-A753-F8C58B3B0242}"/>
              </a:ext>
            </a:extLst>
          </p:cNvPr>
          <p:cNvSpPr txBox="1"/>
          <p:nvPr/>
        </p:nvSpPr>
        <p:spPr>
          <a:xfrm>
            <a:off x="1743075" y="2628900"/>
            <a:ext cx="202126" cy="369332"/>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0A7F3C4C-ED39-484D-891C-68EA9A28032B}"/>
              </a:ext>
            </a:extLst>
          </p:cNvPr>
          <p:cNvSpPr txBox="1"/>
          <p:nvPr/>
        </p:nvSpPr>
        <p:spPr>
          <a:xfrm>
            <a:off x="6038850" y="333375"/>
            <a:ext cx="2171700" cy="381000"/>
          </a:xfrm>
          <a:prstGeom prst="rect">
            <a:avLst/>
          </a:prstGeom>
          <a:noFill/>
        </p:spPr>
        <p:txBody>
          <a:bodyPr wrap="square" rtlCol="0">
            <a:spAutoFit/>
          </a:bodyPr>
          <a:lstStyle/>
          <a:p>
            <a:endParaRPr kumimoji="1" lang="ja-JP" altLang="en-US" dirty="0"/>
          </a:p>
        </p:txBody>
      </p:sp>
      <p:sp>
        <p:nvSpPr>
          <p:cNvPr id="22" name="正方形/長方形 21">
            <a:extLst>
              <a:ext uri="{FF2B5EF4-FFF2-40B4-BE49-F238E27FC236}">
                <a16:creationId xmlns:a16="http://schemas.microsoft.com/office/drawing/2014/main" id="{43DC2653-665A-42EE-8249-D3B86371A923}"/>
              </a:ext>
            </a:extLst>
          </p:cNvPr>
          <p:cNvSpPr/>
          <p:nvPr/>
        </p:nvSpPr>
        <p:spPr>
          <a:xfrm>
            <a:off x="1163961" y="1390261"/>
            <a:ext cx="6953250" cy="463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図 2">
            <a:extLst>
              <a:ext uri="{FF2B5EF4-FFF2-40B4-BE49-F238E27FC236}">
                <a16:creationId xmlns:a16="http://schemas.microsoft.com/office/drawing/2014/main" id="{02FD1210-0543-42AD-A415-5E554DD0C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512824"/>
            <a:ext cx="5852172" cy="4389129"/>
          </a:xfrm>
          <a:prstGeom prst="rect">
            <a:avLst/>
          </a:prstGeom>
        </p:spPr>
      </p:pic>
      <p:sp>
        <p:nvSpPr>
          <p:cNvPr id="24" name="テキスト ボックス 23">
            <a:extLst>
              <a:ext uri="{FF2B5EF4-FFF2-40B4-BE49-F238E27FC236}">
                <a16:creationId xmlns:a16="http://schemas.microsoft.com/office/drawing/2014/main" id="{D5DB9085-2773-4B9D-8062-28A9F2EEA368}"/>
              </a:ext>
            </a:extLst>
          </p:cNvPr>
          <p:cNvSpPr txBox="1"/>
          <p:nvPr/>
        </p:nvSpPr>
        <p:spPr>
          <a:xfrm rot="16200000">
            <a:off x="1151586" y="3354035"/>
            <a:ext cx="1216614" cy="461665"/>
          </a:xfrm>
          <a:prstGeom prst="rect">
            <a:avLst/>
          </a:prstGeom>
          <a:solidFill>
            <a:schemeClr val="bg1"/>
          </a:solidFill>
          <a:ln>
            <a:noFill/>
          </a:ln>
        </p:spPr>
        <p:txBody>
          <a:bodyPr wrap="square" rtlCol="0">
            <a:spAutoFit/>
          </a:bodyPr>
          <a:lstStyle/>
          <a:p>
            <a:r>
              <a:rPr kumimoji="1" lang="en-US" altLang="ja-JP" sz="2400" dirty="0"/>
              <a:t>Count</a:t>
            </a:r>
            <a:endParaRPr kumimoji="1" lang="ja-JP" altLang="en-US" sz="2400" dirty="0"/>
          </a:p>
        </p:txBody>
      </p:sp>
      <p:sp>
        <p:nvSpPr>
          <p:cNvPr id="21" name="テキスト ボックス 20">
            <a:extLst>
              <a:ext uri="{FF2B5EF4-FFF2-40B4-BE49-F238E27FC236}">
                <a16:creationId xmlns:a16="http://schemas.microsoft.com/office/drawing/2014/main" id="{A72933DA-9758-4ECD-BF59-175E999DEF66}"/>
              </a:ext>
            </a:extLst>
          </p:cNvPr>
          <p:cNvSpPr txBox="1"/>
          <p:nvPr/>
        </p:nvSpPr>
        <p:spPr>
          <a:xfrm>
            <a:off x="3184163" y="5562852"/>
            <a:ext cx="3677659" cy="461665"/>
          </a:xfrm>
          <a:prstGeom prst="rect">
            <a:avLst/>
          </a:prstGeom>
          <a:solidFill>
            <a:schemeClr val="bg1"/>
          </a:solidFill>
          <a:ln>
            <a:noFill/>
          </a:ln>
        </p:spPr>
        <p:txBody>
          <a:bodyPr wrap="square" rtlCol="0">
            <a:spAutoFit/>
          </a:bodyPr>
          <a:lstStyle/>
          <a:p>
            <a:r>
              <a:rPr kumimoji="1" lang="en-US" altLang="ja-JP" sz="2400" dirty="0"/>
              <a:t>Story Percentage</a:t>
            </a:r>
            <a:endParaRPr kumimoji="1" lang="ja-JP" altLang="en-US" sz="2400" dirty="0"/>
          </a:p>
        </p:txBody>
      </p:sp>
    </p:spTree>
    <p:extLst>
      <p:ext uri="{BB962C8B-B14F-4D97-AF65-F5344CB8AC3E}">
        <p14:creationId xmlns:p14="http://schemas.microsoft.com/office/powerpoint/2010/main" val="37983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D2C39-C150-4BE0-89F7-1A6E90E6859D}"/>
              </a:ext>
            </a:extLst>
          </p:cNvPr>
          <p:cNvSpPr>
            <a:spLocks noGrp="1"/>
          </p:cNvSpPr>
          <p:nvPr>
            <p:ph type="title"/>
          </p:nvPr>
        </p:nvSpPr>
        <p:spPr/>
        <p:txBody>
          <a:bodyPr/>
          <a:lstStyle/>
          <a:p>
            <a:r>
              <a:rPr lang="ja-JP" altLang="en-US" dirty="0">
                <a:solidFill>
                  <a:schemeClr val="tx1"/>
                </a:solidFill>
              </a:rPr>
              <a:t>はじめに</a:t>
            </a:r>
            <a:br>
              <a:rPr lang="ja-JP" altLang="ja-JP" dirty="0">
                <a:solidFill>
                  <a:schemeClr val="tx1"/>
                </a:solidFill>
              </a:rPr>
            </a:br>
            <a:endParaRPr kumimoji="1" lang="ja-JP" altLang="en-US" dirty="0"/>
          </a:p>
        </p:txBody>
      </p:sp>
      <p:pic>
        <p:nvPicPr>
          <p:cNvPr id="4" name="図 3">
            <a:extLst>
              <a:ext uri="{FF2B5EF4-FFF2-40B4-BE49-F238E27FC236}">
                <a16:creationId xmlns:a16="http://schemas.microsoft.com/office/drawing/2014/main" id="{BAE093F6-5178-47BC-BF5F-D25B27D8A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048" y="2967727"/>
            <a:ext cx="2054354" cy="2062421"/>
          </a:xfrm>
          <a:prstGeom prst="rect">
            <a:avLst/>
          </a:prstGeom>
        </p:spPr>
      </p:pic>
      <p:sp>
        <p:nvSpPr>
          <p:cNvPr id="6" name="テキスト プレースホルダー 6">
            <a:extLst>
              <a:ext uri="{FF2B5EF4-FFF2-40B4-BE49-F238E27FC236}">
                <a16:creationId xmlns:a16="http://schemas.microsoft.com/office/drawing/2014/main" id="{8FFFEC72-ECCA-4A64-A76A-3EE0D1518FA9}"/>
              </a:ext>
            </a:extLst>
          </p:cNvPr>
          <p:cNvSpPr txBox="1">
            <a:spLocks noGrp="1"/>
          </p:cNvSpPr>
          <p:nvPr/>
        </p:nvSpPr>
        <p:spPr bwMode="auto">
          <a:xfrm>
            <a:off x="1942047" y="5440494"/>
            <a:ext cx="6589199" cy="438582"/>
          </a:xfrm>
          <a:prstGeom prst="rect">
            <a:avLst/>
          </a:prstGeom>
          <a:noFill/>
          <a:ln>
            <a:noFill/>
          </a:ln>
          <a:effectLst/>
          <a:extLst/>
        </p:spPr>
        <p:txBody>
          <a:bodyPr vert="horz" wrap="square" lIns="68580" tIns="34290" rIns="68580" bIns="34290" numCol="1" rtlCol="0" anchor="t" anchorCtr="0" compatLnSpc="1">
            <a:prstTxWarp prst="textNoShape">
              <a:avLst/>
            </a:prstTxWarp>
            <a:spAutoFit/>
          </a:bodyPr>
          <a:lstStyle>
            <a:lvl1pPr marL="342900" indent="-342900" algn="l" rtl="0" fontAlgn="base">
              <a:spcBef>
                <a:spcPct val="20000"/>
              </a:spcBef>
              <a:spcAft>
                <a:spcPct val="0"/>
              </a:spcAft>
              <a:buChar char="•"/>
              <a:defRPr kumimoji="1" sz="4400" kern="1200">
                <a:solidFill>
                  <a:schemeClr val="tx1"/>
                </a:solidFill>
                <a:latin typeface="+mn-lt"/>
                <a:ea typeface="+mn-ea"/>
                <a:cs typeface="+mn-cs"/>
              </a:defRPr>
            </a:lvl1pPr>
            <a:lvl2pPr marL="742950" indent="-285750" algn="l" rtl="0" fontAlgn="base">
              <a:spcBef>
                <a:spcPct val="20000"/>
              </a:spcBef>
              <a:spcAft>
                <a:spcPct val="0"/>
              </a:spcAft>
              <a:buChar char="–"/>
              <a:defRPr kumimoji="1" sz="4000" kern="1200">
                <a:solidFill>
                  <a:schemeClr val="tx1"/>
                </a:solidFill>
                <a:latin typeface="+mn-lt"/>
                <a:ea typeface="+mn-ea"/>
                <a:cs typeface="+mn-cs"/>
              </a:defRPr>
            </a:lvl2pPr>
            <a:lvl3pPr marL="1143000" indent="-228600" algn="l" rtl="0" fontAlgn="base">
              <a:spcBef>
                <a:spcPct val="20000"/>
              </a:spcBef>
              <a:spcAft>
                <a:spcPct val="0"/>
              </a:spcAft>
              <a:buChar char="•"/>
              <a:defRPr kumimoji="1" sz="3600" kern="1200">
                <a:solidFill>
                  <a:schemeClr val="tx1"/>
                </a:solidFill>
                <a:latin typeface="+mn-lt"/>
                <a:ea typeface="+mn-ea"/>
                <a:cs typeface="+mn-cs"/>
              </a:defRPr>
            </a:lvl3pPr>
            <a:lvl4pPr marL="1600200" indent="-228600" algn="l" rtl="0" fontAlgn="base">
              <a:spcBef>
                <a:spcPct val="20000"/>
              </a:spcBef>
              <a:spcAft>
                <a:spcPct val="0"/>
              </a:spcAft>
              <a:buChar char="–"/>
              <a:defRPr kumimoji="1" sz="3200" kern="1200">
                <a:solidFill>
                  <a:schemeClr val="tx1"/>
                </a:solidFill>
                <a:latin typeface="+mn-lt"/>
                <a:ea typeface="+mn-ea"/>
                <a:cs typeface="+mn-cs"/>
              </a:defRPr>
            </a:lvl4pPr>
            <a:lvl5pPr marL="2057400" indent="-228600" algn="l" rtl="0" fontAlgn="base">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口述的な文章の理解， 生成 △</a:t>
            </a:r>
          </a:p>
        </p:txBody>
      </p:sp>
      <p:pic>
        <p:nvPicPr>
          <p:cNvPr id="7" name="図 6">
            <a:extLst>
              <a:ext uri="{FF2B5EF4-FFF2-40B4-BE49-F238E27FC236}">
                <a16:creationId xmlns:a16="http://schemas.microsoft.com/office/drawing/2014/main" id="{95C879A6-1B6B-4216-9E2C-391D1B5357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7600" y="2214636"/>
            <a:ext cx="2564576" cy="2815513"/>
          </a:xfrm>
          <a:prstGeom prst="rect">
            <a:avLst/>
          </a:prstGeom>
        </p:spPr>
      </p:pic>
      <p:pic>
        <p:nvPicPr>
          <p:cNvPr id="8" name="グラフィックス 7" descr="疑問符">
            <a:extLst>
              <a:ext uri="{FF2B5EF4-FFF2-40B4-BE49-F238E27FC236}">
                <a16:creationId xmlns:a16="http://schemas.microsoft.com/office/drawing/2014/main" id="{C93CDBDF-365B-436E-BB38-A168A6FC56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40077" y="2423486"/>
            <a:ext cx="685800" cy="685800"/>
          </a:xfrm>
          <a:prstGeom prst="rect">
            <a:avLst/>
          </a:prstGeom>
        </p:spPr>
      </p:pic>
      <p:pic>
        <p:nvPicPr>
          <p:cNvPr id="9" name="グラフィックス 8" descr="疑問符">
            <a:extLst>
              <a:ext uri="{FF2B5EF4-FFF2-40B4-BE49-F238E27FC236}">
                <a16:creationId xmlns:a16="http://schemas.microsoft.com/office/drawing/2014/main" id="{E53DDBDA-281C-48A6-B92D-3876E841F6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70480" y="2144441"/>
            <a:ext cx="685800" cy="685800"/>
          </a:xfrm>
          <a:prstGeom prst="rect">
            <a:avLst/>
          </a:prstGeom>
        </p:spPr>
      </p:pic>
      <p:pic>
        <p:nvPicPr>
          <p:cNvPr id="10" name="グラフィックス 9" descr="疑問符">
            <a:extLst>
              <a:ext uri="{FF2B5EF4-FFF2-40B4-BE49-F238E27FC236}">
                <a16:creationId xmlns:a16="http://schemas.microsoft.com/office/drawing/2014/main" id="{4809392A-10C8-4A4C-90CF-594C371246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5718" y="2423486"/>
            <a:ext cx="685800" cy="685800"/>
          </a:xfrm>
          <a:prstGeom prst="rect">
            <a:avLst/>
          </a:prstGeom>
        </p:spPr>
      </p:pic>
      <p:sp>
        <p:nvSpPr>
          <p:cNvPr id="3" name="スライド番号プレースホルダー 2">
            <a:extLst>
              <a:ext uri="{FF2B5EF4-FFF2-40B4-BE49-F238E27FC236}">
                <a16:creationId xmlns:a16="http://schemas.microsoft.com/office/drawing/2014/main" id="{1F91514F-4D3A-422C-B07B-DA1BA7FE41CA}"/>
              </a:ext>
            </a:extLst>
          </p:cNvPr>
          <p:cNvSpPr>
            <a:spLocks noGrp="1"/>
          </p:cNvSpPr>
          <p:nvPr>
            <p:ph type="sldNum" sz="quarter" idx="12"/>
          </p:nvPr>
        </p:nvSpPr>
        <p:spPr/>
        <p:txBody>
          <a:bodyPr/>
          <a:lstStyle/>
          <a:p>
            <a:fld id="{0670E07B-3041-44BB-97B6-342C8E0DD625}" type="slidenum">
              <a:rPr kumimoji="1" lang="ja-JP" altLang="en-US" smtClean="0"/>
              <a:t>42</a:t>
            </a:fld>
            <a:endParaRPr kumimoji="1" lang="ja-JP" altLang="en-US"/>
          </a:p>
        </p:txBody>
      </p:sp>
      <p:sp>
        <p:nvSpPr>
          <p:cNvPr id="5" name="テキスト ボックス 4">
            <a:extLst>
              <a:ext uri="{FF2B5EF4-FFF2-40B4-BE49-F238E27FC236}">
                <a16:creationId xmlns:a16="http://schemas.microsoft.com/office/drawing/2014/main" id="{7FCC25B4-D695-471C-A755-717039353D09}"/>
              </a:ext>
            </a:extLst>
          </p:cNvPr>
          <p:cNvSpPr txBox="1"/>
          <p:nvPr/>
        </p:nvSpPr>
        <p:spPr>
          <a:xfrm rot="19971340">
            <a:off x="4733285" y="1177961"/>
            <a:ext cx="3930143" cy="369332"/>
          </a:xfrm>
          <a:prstGeom prst="rect">
            <a:avLst/>
          </a:prstGeom>
          <a:noFill/>
        </p:spPr>
        <p:txBody>
          <a:bodyPr wrap="square" rtlCol="0">
            <a:spAutoFit/>
          </a:bodyPr>
          <a:lstStyle/>
          <a:p>
            <a:r>
              <a:rPr kumimoji="1" lang="ja-JP" altLang="en-US" dirty="0">
                <a:solidFill>
                  <a:srgbClr val="FF0000"/>
                </a:solidFill>
              </a:rPr>
              <a:t>要修正</a:t>
            </a:r>
          </a:p>
        </p:txBody>
      </p:sp>
    </p:spTree>
    <p:extLst>
      <p:ext uri="{BB962C8B-B14F-4D97-AF65-F5344CB8AC3E}">
        <p14:creationId xmlns:p14="http://schemas.microsoft.com/office/powerpoint/2010/main" val="1240716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9765-ED3A-4033-BB1C-1F44E6E49539}"/>
              </a:ext>
            </a:extLst>
          </p:cNvPr>
          <p:cNvSpPr>
            <a:spLocks noGrp="1"/>
          </p:cNvSpPr>
          <p:nvPr>
            <p:ph type="title"/>
          </p:nvPr>
        </p:nvSpPr>
        <p:spPr/>
        <p:txBody>
          <a:bodyPr/>
          <a:lstStyle/>
          <a:p>
            <a:r>
              <a:rPr kumimoji="1" lang="en-US" altLang="ja-JP" dirty="0"/>
              <a:t>Doc2Vec</a:t>
            </a:r>
            <a:endParaRPr kumimoji="1" lang="ja-JP" altLang="en-US" dirty="0"/>
          </a:p>
        </p:txBody>
      </p:sp>
      <p:sp>
        <p:nvSpPr>
          <p:cNvPr id="3" name="コンテンツ プレースホルダー 2">
            <a:extLst>
              <a:ext uri="{FF2B5EF4-FFF2-40B4-BE49-F238E27FC236}">
                <a16:creationId xmlns:a16="http://schemas.microsoft.com/office/drawing/2014/main" id="{0ABFC768-52BC-49E9-8C57-1216C78C920D}"/>
              </a:ext>
            </a:extLst>
          </p:cNvPr>
          <p:cNvSpPr>
            <a:spLocks noGrp="1"/>
          </p:cNvSpPr>
          <p:nvPr>
            <p:ph idx="1"/>
          </p:nvPr>
        </p:nvSpPr>
        <p:spPr>
          <a:xfrm>
            <a:off x="1942415" y="2133600"/>
            <a:ext cx="7201585" cy="3777622"/>
          </a:xfrm>
        </p:spPr>
        <p:txBody>
          <a:bodyPr>
            <a:normAutofit lnSpcReduction="10000"/>
          </a:bodyPr>
          <a:lstStyle/>
          <a:p>
            <a:pPr marL="0" indent="0">
              <a:buNone/>
            </a:pPr>
            <a:r>
              <a:rPr lang="en-US" altLang="ja-JP" sz="2400" dirty="0" err="1"/>
              <a:t>CBoW</a:t>
            </a:r>
            <a:r>
              <a:rPr lang="ja-JP" altLang="en-US" sz="2400" dirty="0"/>
              <a:t>を拡張したモデル</a:t>
            </a:r>
            <a:endParaRPr lang="en-US" altLang="ja-JP" sz="2400" dirty="0"/>
          </a:p>
          <a:p>
            <a:pPr marL="0" indent="0">
              <a:buNone/>
            </a:pPr>
            <a:r>
              <a:rPr lang="en-US" altLang="ja-JP" sz="2400" dirty="0"/>
              <a:t>Paragraph Vector with Distributed Memory</a:t>
            </a:r>
          </a:p>
          <a:p>
            <a:pPr marL="0" indent="0">
              <a:buNone/>
            </a:pPr>
            <a:r>
              <a:rPr lang="en-US" altLang="ja-JP" sz="2400" dirty="0"/>
              <a:t>(PV-DM)</a:t>
            </a:r>
          </a:p>
          <a:p>
            <a:pPr marL="0" indent="0">
              <a:buNone/>
            </a:pPr>
            <a:endParaRPr lang="en-US" altLang="ja-JP" sz="2400" dirty="0"/>
          </a:p>
          <a:p>
            <a:pPr marL="0" indent="0">
              <a:buNone/>
            </a:pPr>
            <a:endParaRPr lang="en-US" altLang="ja-JP" sz="2400" dirty="0"/>
          </a:p>
          <a:p>
            <a:pPr marL="0" indent="0">
              <a:buNone/>
            </a:pPr>
            <a:r>
              <a:rPr lang="en-US" altLang="ja-JP" sz="2400" dirty="0"/>
              <a:t>Skip-gram</a:t>
            </a:r>
            <a:r>
              <a:rPr lang="ja-JP" altLang="en-US" sz="2400" dirty="0"/>
              <a:t>を拡張したモデル</a:t>
            </a:r>
            <a:endParaRPr lang="en-US" altLang="ja-JP" sz="2400" dirty="0"/>
          </a:p>
          <a:p>
            <a:pPr marL="0" indent="0">
              <a:buNone/>
            </a:pPr>
            <a:r>
              <a:rPr lang="en-US" altLang="ja-JP" sz="2000" dirty="0"/>
              <a:t>Paragraph Vector with Distributed Bag of Words</a:t>
            </a:r>
          </a:p>
          <a:p>
            <a:pPr marL="0" indent="0">
              <a:buNone/>
            </a:pPr>
            <a:r>
              <a:rPr lang="en-US" altLang="ja-JP" sz="2400" dirty="0"/>
              <a:t>(PV-</a:t>
            </a:r>
            <a:r>
              <a:rPr lang="en-US" altLang="ja-JP" sz="2400" dirty="0" err="1"/>
              <a:t>DBoW</a:t>
            </a:r>
            <a:r>
              <a:rPr lang="en-US" altLang="ja-JP" sz="2400" dirty="0"/>
              <a:t>) </a:t>
            </a:r>
          </a:p>
        </p:txBody>
      </p:sp>
      <p:sp>
        <p:nvSpPr>
          <p:cNvPr id="4" name="スライド番号プレースホルダー 3">
            <a:extLst>
              <a:ext uri="{FF2B5EF4-FFF2-40B4-BE49-F238E27FC236}">
                <a16:creationId xmlns:a16="http://schemas.microsoft.com/office/drawing/2014/main" id="{4D49B475-F395-43FF-96DB-54D14F9A19D2}"/>
              </a:ext>
            </a:extLst>
          </p:cNvPr>
          <p:cNvSpPr>
            <a:spLocks noGrp="1"/>
          </p:cNvSpPr>
          <p:nvPr>
            <p:ph type="sldNum" sz="quarter" idx="12"/>
          </p:nvPr>
        </p:nvSpPr>
        <p:spPr/>
        <p:txBody>
          <a:bodyPr/>
          <a:lstStyle/>
          <a:p>
            <a:fld id="{0670E07B-3041-44BB-97B6-342C8E0DD625}" type="slidenum">
              <a:rPr kumimoji="1" lang="ja-JP" altLang="en-US" smtClean="0"/>
              <a:t>43</a:t>
            </a:fld>
            <a:endParaRPr kumimoji="1" lang="ja-JP" altLang="en-US"/>
          </a:p>
        </p:txBody>
      </p:sp>
    </p:spTree>
    <p:extLst>
      <p:ext uri="{BB962C8B-B14F-4D97-AF65-F5344CB8AC3E}">
        <p14:creationId xmlns:p14="http://schemas.microsoft.com/office/powerpoint/2010/main" val="3343772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C39EA-5C87-4BED-9714-6F1202C3C698}"/>
              </a:ext>
            </a:extLst>
          </p:cNvPr>
          <p:cNvSpPr>
            <a:spLocks noGrp="1"/>
          </p:cNvSpPr>
          <p:nvPr>
            <p:ph type="title"/>
          </p:nvPr>
        </p:nvSpPr>
        <p:spPr/>
        <p:txBody>
          <a:bodyPr/>
          <a:lstStyle/>
          <a:p>
            <a:r>
              <a:rPr kumimoji="1" lang="ja-JP" altLang="en-US" dirty="0"/>
              <a:t>実験方法</a:t>
            </a:r>
          </a:p>
        </p:txBody>
      </p:sp>
      <p:sp>
        <p:nvSpPr>
          <p:cNvPr id="4" name="楕円 3">
            <a:extLst>
              <a:ext uri="{FF2B5EF4-FFF2-40B4-BE49-F238E27FC236}">
                <a16:creationId xmlns:a16="http://schemas.microsoft.com/office/drawing/2014/main" id="{6864554E-388A-4E3B-A8A0-C76411052978}"/>
              </a:ext>
            </a:extLst>
          </p:cNvPr>
          <p:cNvSpPr/>
          <p:nvPr/>
        </p:nvSpPr>
        <p:spPr bwMode="auto">
          <a:xfrm>
            <a:off x="5678012" y="1910823"/>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テスト作品</a:t>
            </a:r>
          </a:p>
        </p:txBody>
      </p:sp>
      <p:sp>
        <p:nvSpPr>
          <p:cNvPr id="5" name="楕円 4">
            <a:extLst>
              <a:ext uri="{FF2B5EF4-FFF2-40B4-BE49-F238E27FC236}">
                <a16:creationId xmlns:a16="http://schemas.microsoft.com/office/drawing/2014/main" id="{35A67560-D4EC-4C18-AE5A-EEB17388DDA9}"/>
              </a:ext>
            </a:extLst>
          </p:cNvPr>
          <p:cNvSpPr/>
          <p:nvPr/>
        </p:nvSpPr>
        <p:spPr bwMode="auto">
          <a:xfrm>
            <a:off x="1487012" y="1903149"/>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訓練作品</a:t>
            </a:r>
          </a:p>
        </p:txBody>
      </p:sp>
      <p:sp>
        <p:nvSpPr>
          <p:cNvPr id="7" name="四角形: 角を丸くする 6">
            <a:extLst>
              <a:ext uri="{FF2B5EF4-FFF2-40B4-BE49-F238E27FC236}">
                <a16:creationId xmlns:a16="http://schemas.microsoft.com/office/drawing/2014/main" id="{E21C1CCC-DEBA-4EFB-B9CB-6756B14CF59C}"/>
              </a:ext>
            </a:extLst>
          </p:cNvPr>
          <p:cNvSpPr/>
          <p:nvPr/>
        </p:nvSpPr>
        <p:spPr>
          <a:xfrm>
            <a:off x="1415019" y="3106391"/>
            <a:ext cx="6313963" cy="4381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Doc2Vec</a:t>
            </a:r>
            <a:endParaRPr kumimoji="1" lang="ja-JP" altLang="en-US" dirty="0">
              <a:solidFill>
                <a:schemeClr val="tx1"/>
              </a:solidFill>
            </a:endParaRPr>
          </a:p>
        </p:txBody>
      </p:sp>
      <p:cxnSp>
        <p:nvCxnSpPr>
          <p:cNvPr id="8" name="直線矢印コネクタ 7">
            <a:extLst>
              <a:ext uri="{FF2B5EF4-FFF2-40B4-BE49-F238E27FC236}">
                <a16:creationId xmlns:a16="http://schemas.microsoft.com/office/drawing/2014/main" id="{6D4435EE-CDC8-49B8-8A5A-D352B3392A03}"/>
              </a:ext>
            </a:extLst>
          </p:cNvPr>
          <p:cNvCxnSpPr>
            <a:cxnSpLocks/>
          </p:cNvCxnSpPr>
          <p:nvPr/>
        </p:nvCxnSpPr>
        <p:spPr bwMode="auto">
          <a:xfrm>
            <a:off x="2907500" y="2660095"/>
            <a:ext cx="0" cy="54983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テキスト ボックス 10">
            <a:extLst>
              <a:ext uri="{FF2B5EF4-FFF2-40B4-BE49-F238E27FC236}">
                <a16:creationId xmlns:a16="http://schemas.microsoft.com/office/drawing/2014/main" id="{C748C1C5-7A11-4C3D-A8DC-BD6CF017428B}"/>
              </a:ext>
            </a:extLst>
          </p:cNvPr>
          <p:cNvSpPr txBox="1"/>
          <p:nvPr/>
        </p:nvSpPr>
        <p:spPr>
          <a:xfrm>
            <a:off x="3073630" y="2810074"/>
            <a:ext cx="540550" cy="300082"/>
          </a:xfrm>
          <a:prstGeom prst="rect">
            <a:avLst/>
          </a:prstGeom>
          <a:noFill/>
        </p:spPr>
        <p:txBody>
          <a:bodyPr wrap="square" rtlCol="0">
            <a:spAutoFit/>
          </a:bodyPr>
          <a:lstStyle/>
          <a:p>
            <a:r>
              <a:rPr kumimoji="1" lang="ja-JP" altLang="en-US" sz="1350" dirty="0"/>
              <a:t>学習</a:t>
            </a:r>
          </a:p>
        </p:txBody>
      </p:sp>
      <p:cxnSp>
        <p:nvCxnSpPr>
          <p:cNvPr id="13" name="直線矢印コネクタ 12">
            <a:extLst>
              <a:ext uri="{FF2B5EF4-FFF2-40B4-BE49-F238E27FC236}">
                <a16:creationId xmlns:a16="http://schemas.microsoft.com/office/drawing/2014/main" id="{F840164F-22AD-4790-A8ED-37732461B2FA}"/>
              </a:ext>
            </a:extLst>
          </p:cNvPr>
          <p:cNvCxnSpPr>
            <a:cxnSpLocks/>
            <a:stCxn id="25" idx="4"/>
          </p:cNvCxnSpPr>
          <p:nvPr/>
        </p:nvCxnSpPr>
        <p:spPr bwMode="auto">
          <a:xfrm>
            <a:off x="1559282" y="2898221"/>
            <a:ext cx="1" cy="187949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5AE316CC-CB1E-4FDC-B054-BBC1263D257E}"/>
              </a:ext>
            </a:extLst>
          </p:cNvPr>
          <p:cNvSpPr txBox="1"/>
          <p:nvPr/>
        </p:nvSpPr>
        <p:spPr>
          <a:xfrm>
            <a:off x="1608319" y="3835269"/>
            <a:ext cx="1250145" cy="300082"/>
          </a:xfrm>
          <a:prstGeom prst="rect">
            <a:avLst/>
          </a:prstGeom>
          <a:noFill/>
        </p:spPr>
        <p:txBody>
          <a:bodyPr wrap="square" rtlCol="0">
            <a:spAutoFit/>
          </a:bodyPr>
          <a:lstStyle/>
          <a:p>
            <a:r>
              <a:rPr kumimoji="1" lang="ja-JP" altLang="en-US" sz="1350" dirty="0"/>
              <a:t>ベクトル化</a:t>
            </a:r>
          </a:p>
        </p:txBody>
      </p:sp>
      <p:sp>
        <p:nvSpPr>
          <p:cNvPr id="25" name="楕円 24">
            <a:extLst>
              <a:ext uri="{FF2B5EF4-FFF2-40B4-BE49-F238E27FC236}">
                <a16:creationId xmlns:a16="http://schemas.microsoft.com/office/drawing/2014/main" id="{F90DCE60-B8BC-44E5-91E0-B3F443DE1D2D}"/>
              </a:ext>
            </a:extLst>
          </p:cNvPr>
          <p:cNvSpPr/>
          <p:nvPr/>
        </p:nvSpPr>
        <p:spPr>
          <a:xfrm>
            <a:off x="1393151" y="2553470"/>
            <a:ext cx="332261"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文</a:t>
            </a:r>
          </a:p>
        </p:txBody>
      </p:sp>
      <p:sp>
        <p:nvSpPr>
          <p:cNvPr id="27" name="楕円 26">
            <a:extLst>
              <a:ext uri="{FF2B5EF4-FFF2-40B4-BE49-F238E27FC236}">
                <a16:creationId xmlns:a16="http://schemas.microsoft.com/office/drawing/2014/main" id="{778133D5-4BE9-49A7-99A1-E2BBFD61A285}"/>
              </a:ext>
            </a:extLst>
          </p:cNvPr>
          <p:cNvSpPr/>
          <p:nvPr/>
        </p:nvSpPr>
        <p:spPr>
          <a:xfrm>
            <a:off x="734865" y="4854680"/>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文ベクトル</a:t>
            </a:r>
          </a:p>
        </p:txBody>
      </p:sp>
      <p:cxnSp>
        <p:nvCxnSpPr>
          <p:cNvPr id="28" name="直線矢印コネクタ 27">
            <a:extLst>
              <a:ext uri="{FF2B5EF4-FFF2-40B4-BE49-F238E27FC236}">
                <a16:creationId xmlns:a16="http://schemas.microsoft.com/office/drawing/2014/main" id="{BDD74BE9-A21C-466E-8CBC-AB079C45337F}"/>
              </a:ext>
            </a:extLst>
          </p:cNvPr>
          <p:cNvCxnSpPr>
            <a:cxnSpLocks/>
            <a:stCxn id="30" idx="4"/>
          </p:cNvCxnSpPr>
          <p:nvPr/>
        </p:nvCxnSpPr>
        <p:spPr bwMode="auto">
          <a:xfrm>
            <a:off x="7315239" y="2898221"/>
            <a:ext cx="1" cy="187949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a:extLst>
              <a:ext uri="{FF2B5EF4-FFF2-40B4-BE49-F238E27FC236}">
                <a16:creationId xmlns:a16="http://schemas.microsoft.com/office/drawing/2014/main" id="{B55ACE9C-6C74-440B-BB87-A7F10C7EDA98}"/>
              </a:ext>
            </a:extLst>
          </p:cNvPr>
          <p:cNvSpPr txBox="1"/>
          <p:nvPr/>
        </p:nvSpPr>
        <p:spPr>
          <a:xfrm>
            <a:off x="6231224" y="3825211"/>
            <a:ext cx="1250145" cy="300082"/>
          </a:xfrm>
          <a:prstGeom prst="rect">
            <a:avLst/>
          </a:prstGeom>
          <a:noFill/>
        </p:spPr>
        <p:txBody>
          <a:bodyPr wrap="square" rtlCol="0">
            <a:spAutoFit/>
          </a:bodyPr>
          <a:lstStyle/>
          <a:p>
            <a:r>
              <a:rPr kumimoji="1" lang="ja-JP" altLang="en-US" sz="1350" dirty="0"/>
              <a:t>ベクトル化</a:t>
            </a:r>
          </a:p>
        </p:txBody>
      </p:sp>
      <p:sp>
        <p:nvSpPr>
          <p:cNvPr id="30" name="楕円 29">
            <a:extLst>
              <a:ext uri="{FF2B5EF4-FFF2-40B4-BE49-F238E27FC236}">
                <a16:creationId xmlns:a16="http://schemas.microsoft.com/office/drawing/2014/main" id="{35921CDA-4184-4261-9DBA-712B8173FCB6}"/>
              </a:ext>
            </a:extLst>
          </p:cNvPr>
          <p:cNvSpPr/>
          <p:nvPr/>
        </p:nvSpPr>
        <p:spPr>
          <a:xfrm>
            <a:off x="7149108" y="2553470"/>
            <a:ext cx="332261"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文</a:t>
            </a:r>
          </a:p>
        </p:txBody>
      </p:sp>
      <p:sp>
        <p:nvSpPr>
          <p:cNvPr id="31" name="楕円 30">
            <a:extLst>
              <a:ext uri="{FF2B5EF4-FFF2-40B4-BE49-F238E27FC236}">
                <a16:creationId xmlns:a16="http://schemas.microsoft.com/office/drawing/2014/main" id="{1EB3760C-A592-4751-B583-ABF9D252858C}"/>
              </a:ext>
            </a:extLst>
          </p:cNvPr>
          <p:cNvSpPr/>
          <p:nvPr/>
        </p:nvSpPr>
        <p:spPr>
          <a:xfrm>
            <a:off x="6490822" y="4854680"/>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50" dirty="0">
                <a:solidFill>
                  <a:schemeClr val="tx1"/>
                </a:solidFill>
              </a:rPr>
              <a:t>文ベクトル</a:t>
            </a:r>
          </a:p>
        </p:txBody>
      </p:sp>
      <p:sp>
        <p:nvSpPr>
          <p:cNvPr id="3" name="スライド番号プレースホルダー 2">
            <a:extLst>
              <a:ext uri="{FF2B5EF4-FFF2-40B4-BE49-F238E27FC236}">
                <a16:creationId xmlns:a16="http://schemas.microsoft.com/office/drawing/2014/main" id="{6D572D11-D57B-486A-9BCC-48E867DD797E}"/>
              </a:ext>
            </a:extLst>
          </p:cNvPr>
          <p:cNvSpPr>
            <a:spLocks noGrp="1"/>
          </p:cNvSpPr>
          <p:nvPr>
            <p:ph type="sldNum" sz="quarter" idx="12"/>
          </p:nvPr>
        </p:nvSpPr>
        <p:spPr/>
        <p:txBody>
          <a:bodyPr/>
          <a:lstStyle/>
          <a:p>
            <a:fld id="{0670E07B-3041-44BB-97B6-342C8E0DD625}" type="slidenum">
              <a:rPr kumimoji="1" lang="ja-JP" altLang="en-US" smtClean="0"/>
              <a:t>44</a:t>
            </a:fld>
            <a:endParaRPr kumimoji="1" lang="ja-JP" altLang="en-US"/>
          </a:p>
        </p:txBody>
      </p:sp>
    </p:spTree>
    <p:extLst>
      <p:ext uri="{BB962C8B-B14F-4D97-AF65-F5344CB8AC3E}">
        <p14:creationId xmlns:p14="http://schemas.microsoft.com/office/powerpoint/2010/main" val="4098956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線矢印コネクタ 4">
            <a:extLst>
              <a:ext uri="{FF2B5EF4-FFF2-40B4-BE49-F238E27FC236}">
                <a16:creationId xmlns:a16="http://schemas.microsoft.com/office/drawing/2014/main" id="{0578CCDE-6D3C-4FC2-B083-2DB767AFEC2A}"/>
              </a:ext>
            </a:extLst>
          </p:cNvPr>
          <p:cNvCxnSpPr/>
          <p:nvPr/>
        </p:nvCxnSpPr>
        <p:spPr bwMode="auto">
          <a:xfrm flipV="1">
            <a:off x="5503389" y="2758059"/>
            <a:ext cx="747200" cy="494228"/>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線矢印コネクタ 6">
            <a:extLst>
              <a:ext uri="{FF2B5EF4-FFF2-40B4-BE49-F238E27FC236}">
                <a16:creationId xmlns:a16="http://schemas.microsoft.com/office/drawing/2014/main" id="{11936F57-DEB5-439C-B144-A8EE5B6E02EF}"/>
              </a:ext>
            </a:extLst>
          </p:cNvPr>
          <p:cNvCxnSpPr/>
          <p:nvPr/>
        </p:nvCxnSpPr>
        <p:spPr bwMode="auto">
          <a:xfrm>
            <a:off x="5485398" y="4240241"/>
            <a:ext cx="771808" cy="514899"/>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楕円 7">
            <a:extLst>
              <a:ext uri="{FF2B5EF4-FFF2-40B4-BE49-F238E27FC236}">
                <a16:creationId xmlns:a16="http://schemas.microsoft.com/office/drawing/2014/main" id="{C97AD09E-D289-4ED4-B289-669FC251C1CE}"/>
              </a:ext>
            </a:extLst>
          </p:cNvPr>
          <p:cNvSpPr/>
          <p:nvPr/>
        </p:nvSpPr>
        <p:spPr bwMode="auto">
          <a:xfrm>
            <a:off x="6555423" y="1905000"/>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正順</a:t>
            </a:r>
          </a:p>
        </p:txBody>
      </p:sp>
      <p:sp>
        <p:nvSpPr>
          <p:cNvPr id="10" name="楕円 9">
            <a:extLst>
              <a:ext uri="{FF2B5EF4-FFF2-40B4-BE49-F238E27FC236}">
                <a16:creationId xmlns:a16="http://schemas.microsoft.com/office/drawing/2014/main" id="{046DA4DE-88CC-4784-BACD-47D9A11FA6DE}"/>
              </a:ext>
            </a:extLst>
          </p:cNvPr>
          <p:cNvSpPr/>
          <p:nvPr/>
        </p:nvSpPr>
        <p:spPr bwMode="auto">
          <a:xfrm>
            <a:off x="6555423" y="4497690"/>
            <a:ext cx="1978977" cy="918102"/>
          </a:xfrm>
          <a:prstGeom prst="ellipse">
            <a:avLst/>
          </a:prstGeom>
          <a:solidFill>
            <a:srgbClr val="CCFF99"/>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ja-JP" altLang="en-US" sz="2100" dirty="0"/>
              <a:t>正順でない</a:t>
            </a:r>
          </a:p>
        </p:txBody>
      </p:sp>
      <p:sp>
        <p:nvSpPr>
          <p:cNvPr id="11" name="テキスト ボックス 5">
            <a:extLst>
              <a:ext uri="{FF2B5EF4-FFF2-40B4-BE49-F238E27FC236}">
                <a16:creationId xmlns:a16="http://schemas.microsoft.com/office/drawing/2014/main" id="{66039AC0-EA9A-4598-A1B7-6A03BAAA1CDE}"/>
              </a:ext>
            </a:extLst>
          </p:cNvPr>
          <p:cNvSpPr txBox="1"/>
          <p:nvPr/>
        </p:nvSpPr>
        <p:spPr>
          <a:xfrm>
            <a:off x="5460161" y="3218459"/>
            <a:ext cx="1099018" cy="854080"/>
          </a:xfrm>
          <a:prstGeom prst="rect">
            <a:avLst/>
          </a:prstGeom>
          <a:noFill/>
        </p:spPr>
        <p:txBody>
          <a:bodyPr wrap="square" rtlCol="0">
            <a:spAutoFit/>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r>
              <a:rPr lang="en-US" altLang="ja-JP" sz="4950" dirty="0">
                <a:solidFill>
                  <a:srgbClr val="92D050"/>
                </a:solidFill>
              </a:rPr>
              <a:t>?</a:t>
            </a:r>
            <a:endParaRPr lang="ja-JP" altLang="en-US" sz="4950" dirty="0">
              <a:solidFill>
                <a:srgbClr val="92D050"/>
              </a:solidFill>
            </a:endParaRPr>
          </a:p>
        </p:txBody>
      </p:sp>
      <p:cxnSp>
        <p:nvCxnSpPr>
          <p:cNvPr id="12" name="直線矢印コネクタ 11">
            <a:extLst>
              <a:ext uri="{FF2B5EF4-FFF2-40B4-BE49-F238E27FC236}">
                <a16:creationId xmlns:a16="http://schemas.microsoft.com/office/drawing/2014/main" id="{07EB0068-5E08-4A36-9296-0EC59A1710E7}"/>
              </a:ext>
            </a:extLst>
          </p:cNvPr>
          <p:cNvCxnSpPr>
            <a:cxnSpLocks/>
          </p:cNvCxnSpPr>
          <p:nvPr/>
        </p:nvCxnSpPr>
        <p:spPr bwMode="auto">
          <a:xfrm>
            <a:off x="2813701" y="3633957"/>
            <a:ext cx="848013" cy="0"/>
          </a:xfrm>
          <a:prstGeom prst="straightConnector1">
            <a:avLst/>
          </a:prstGeom>
          <a:solidFill>
            <a:srgbClr val="3399FF">
              <a:alpha val="50000"/>
            </a:srgbClr>
          </a:solidFill>
          <a:ln w="1270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角丸四角形 32">
            <a:extLst>
              <a:ext uri="{FF2B5EF4-FFF2-40B4-BE49-F238E27FC236}">
                <a16:creationId xmlns:a16="http://schemas.microsoft.com/office/drawing/2014/main" id="{6D6158FF-12B2-4771-9224-33570153DB2C}"/>
              </a:ext>
            </a:extLst>
          </p:cNvPr>
          <p:cNvSpPr/>
          <p:nvPr/>
        </p:nvSpPr>
        <p:spPr bwMode="auto">
          <a:xfrm>
            <a:off x="5563889" y="1687939"/>
            <a:ext cx="839117" cy="854080"/>
          </a:xfrm>
          <a:prstGeom prst="roundRect">
            <a:avLst/>
          </a:prstGeom>
          <a:solidFill>
            <a:srgbClr val="FFC000"/>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en-US" altLang="ja-JP" dirty="0"/>
              <a:t>MLP</a:t>
            </a:r>
          </a:p>
          <a:p>
            <a:pPr defTabSz="685800"/>
            <a:r>
              <a:rPr lang="ja-JP" altLang="en-US" dirty="0"/>
              <a:t>識別器</a:t>
            </a:r>
          </a:p>
        </p:txBody>
      </p:sp>
      <p:sp>
        <p:nvSpPr>
          <p:cNvPr id="37" name="タイトル 36">
            <a:extLst>
              <a:ext uri="{FF2B5EF4-FFF2-40B4-BE49-F238E27FC236}">
                <a16:creationId xmlns:a16="http://schemas.microsoft.com/office/drawing/2014/main" id="{8BC9E864-7E23-499D-BEA0-A1BFAB5C65E9}"/>
              </a:ext>
            </a:extLst>
          </p:cNvPr>
          <p:cNvSpPr>
            <a:spLocks noGrp="1"/>
          </p:cNvSpPr>
          <p:nvPr>
            <p:ph type="title"/>
          </p:nvPr>
        </p:nvSpPr>
        <p:spPr/>
        <p:txBody>
          <a:bodyPr/>
          <a:lstStyle/>
          <a:p>
            <a:r>
              <a:rPr lang="ja-JP" altLang="en-US" dirty="0"/>
              <a:t>実験方法</a:t>
            </a:r>
            <a:br>
              <a:rPr lang="ja-JP" altLang="en-US" dirty="0"/>
            </a:br>
            <a:endParaRPr kumimoji="1" lang="ja-JP" altLang="en-US" dirty="0"/>
          </a:p>
        </p:txBody>
      </p:sp>
      <p:sp>
        <p:nvSpPr>
          <p:cNvPr id="23" name="コンテンツ プレースホルダー 2">
            <a:extLst>
              <a:ext uri="{FF2B5EF4-FFF2-40B4-BE49-F238E27FC236}">
                <a16:creationId xmlns:a16="http://schemas.microsoft.com/office/drawing/2014/main" id="{C6977915-DECE-42E4-ABA5-08E2A997834F}"/>
              </a:ext>
            </a:extLst>
          </p:cNvPr>
          <p:cNvSpPr>
            <a:spLocks noGrp="1"/>
          </p:cNvSpPr>
          <p:nvPr>
            <p:ph idx="4294967295"/>
          </p:nvPr>
        </p:nvSpPr>
        <p:spPr>
          <a:xfrm>
            <a:off x="275876" y="2475677"/>
            <a:ext cx="2314575" cy="2317750"/>
          </a:xfrm>
          <a:solidFill>
            <a:schemeClr val="bg1"/>
          </a:solidFill>
          <a:ln>
            <a:solidFill>
              <a:schemeClr val="tx1"/>
            </a:solidFill>
          </a:ln>
        </p:spPr>
        <p:txBody>
          <a:bodyPr>
            <a:normAutofit fontScale="62500" lnSpcReduction="20000"/>
          </a:bodyPr>
          <a:lstStyle/>
          <a:p>
            <a:pPr marL="0" indent="0">
              <a:lnSpc>
                <a:spcPct val="200000"/>
              </a:lnSpc>
              <a:buClr>
                <a:srgbClr val="A53010"/>
              </a:buClr>
              <a:buNone/>
            </a:pPr>
            <a:r>
              <a:rPr lang="ja-JP" altLang="en-US" dirty="0">
                <a:solidFill>
                  <a:prstClr val="black">
                    <a:lumMod val="75000"/>
                    <a:lumOff val="25000"/>
                  </a:prstClr>
                </a:solidFill>
              </a:rPr>
              <a:t>「</a:t>
            </a:r>
            <a:r>
              <a:rPr lang="ja-JP" altLang="en-US" dirty="0" err="1">
                <a:solidFill>
                  <a:prstClr val="black">
                    <a:lumMod val="75000"/>
                    <a:lumOff val="25000"/>
                  </a:prstClr>
                </a:solidFill>
              </a:rPr>
              <a:t>おはよ</a:t>
            </a:r>
            <a:r>
              <a:rPr lang="ja-JP" altLang="en-US" dirty="0">
                <a:solidFill>
                  <a:prstClr val="black">
                    <a:lumMod val="75000"/>
                    <a:lumOff val="25000"/>
                  </a:prstClr>
                </a:solidFill>
              </a:rPr>
              <a:t>ー</a:t>
            </a:r>
            <a:endParaRPr lang="en-US" altLang="ja-JP" dirty="0">
              <a:solidFill>
                <a:prstClr val="black">
                  <a:lumMod val="75000"/>
                  <a:lumOff val="25000"/>
                </a:prstClr>
              </a:solidFill>
            </a:endParaRPr>
          </a:p>
          <a:p>
            <a:pPr marL="0" indent="0">
              <a:lnSpc>
                <a:spcPct val="200000"/>
              </a:lnSpc>
              <a:buClr>
                <a:srgbClr val="A53010"/>
              </a:buClr>
              <a:buNone/>
            </a:pPr>
            <a:r>
              <a:rPr lang="ja-JP" altLang="en-US" dirty="0">
                <a:solidFill>
                  <a:prstClr val="black">
                    <a:lumMod val="75000"/>
                    <a:lumOff val="25000"/>
                  </a:prstClr>
                </a:solidFill>
              </a:rPr>
              <a:t>「</a:t>
            </a:r>
            <a:r>
              <a:rPr lang="ja-JP" altLang="en-US" dirty="0" err="1">
                <a:solidFill>
                  <a:prstClr val="black">
                    <a:lumMod val="75000"/>
                    <a:lumOff val="25000"/>
                  </a:prstClr>
                </a:solidFill>
              </a:rPr>
              <a:t>おはよ</a:t>
            </a:r>
            <a:endParaRPr lang="en-US" altLang="ja-JP" dirty="0">
              <a:solidFill>
                <a:prstClr val="black">
                  <a:lumMod val="75000"/>
                  <a:lumOff val="25000"/>
                </a:prstClr>
              </a:solidFill>
            </a:endParaRPr>
          </a:p>
          <a:p>
            <a:pPr marL="0" indent="0">
              <a:lnSpc>
                <a:spcPct val="200000"/>
              </a:lnSpc>
              <a:buClr>
                <a:srgbClr val="A53010"/>
              </a:buClr>
              <a:buNone/>
            </a:pPr>
            <a:r>
              <a:rPr lang="ja-JP" altLang="en-US" dirty="0">
                <a:solidFill>
                  <a:prstClr val="black">
                    <a:lumMod val="75000"/>
                    <a:lumOff val="25000"/>
                  </a:prstClr>
                </a:solidFill>
              </a:rPr>
              <a:t>「昨日何してた？</a:t>
            </a:r>
            <a:endParaRPr lang="en-US" altLang="ja-JP" dirty="0">
              <a:solidFill>
                <a:prstClr val="black">
                  <a:lumMod val="75000"/>
                  <a:lumOff val="25000"/>
                </a:prstClr>
              </a:solidFill>
            </a:endParaRPr>
          </a:p>
          <a:p>
            <a:pPr marL="0" indent="0">
              <a:lnSpc>
                <a:spcPct val="200000"/>
              </a:lnSpc>
              <a:buClr>
                <a:srgbClr val="A53010"/>
              </a:buClr>
              <a:buNone/>
            </a:pPr>
            <a:r>
              <a:rPr lang="ja-JP" altLang="en-US" dirty="0">
                <a:solidFill>
                  <a:prstClr val="black">
                    <a:lumMod val="75000"/>
                    <a:lumOff val="25000"/>
                  </a:prstClr>
                </a:solidFill>
              </a:rPr>
              <a:t>「レポート書いてたよ</a:t>
            </a:r>
            <a:endParaRPr lang="en-US" altLang="ja-JP" dirty="0">
              <a:solidFill>
                <a:prstClr val="black">
                  <a:lumMod val="75000"/>
                  <a:lumOff val="25000"/>
                </a:prstClr>
              </a:solidFill>
            </a:endParaRPr>
          </a:p>
          <a:p>
            <a:pPr marL="0" indent="0">
              <a:lnSpc>
                <a:spcPct val="200000"/>
              </a:lnSpc>
              <a:buClr>
                <a:srgbClr val="A53010"/>
              </a:buClr>
              <a:buNone/>
            </a:pPr>
            <a:r>
              <a:rPr lang="ja-JP" altLang="en-US" dirty="0">
                <a:solidFill>
                  <a:prstClr val="black">
                    <a:lumMod val="75000"/>
                    <a:lumOff val="25000"/>
                  </a:prstClr>
                </a:solidFill>
              </a:rPr>
              <a:t>「まじでー，おれもー</a:t>
            </a:r>
            <a:endParaRPr lang="en-US" altLang="ja-JP" dirty="0">
              <a:solidFill>
                <a:prstClr val="black">
                  <a:lumMod val="75000"/>
                  <a:lumOff val="25000"/>
                </a:prstClr>
              </a:solidFill>
            </a:endParaRPr>
          </a:p>
          <a:p>
            <a:pPr marL="0" indent="0">
              <a:buClr>
                <a:srgbClr val="A53010"/>
              </a:buClr>
              <a:buNone/>
            </a:pPr>
            <a:endParaRPr lang="en-US" altLang="ja-JP" dirty="0">
              <a:solidFill>
                <a:prstClr val="black">
                  <a:lumMod val="75000"/>
                  <a:lumOff val="25000"/>
                </a:prstClr>
              </a:solidFill>
            </a:endParaRPr>
          </a:p>
        </p:txBody>
      </p:sp>
      <p:sp>
        <p:nvSpPr>
          <p:cNvPr id="29" name="角丸四角形 32">
            <a:extLst>
              <a:ext uri="{FF2B5EF4-FFF2-40B4-BE49-F238E27FC236}">
                <a16:creationId xmlns:a16="http://schemas.microsoft.com/office/drawing/2014/main" id="{2D1A76FA-8974-45A1-A80F-105A0CBF6CE8}"/>
              </a:ext>
            </a:extLst>
          </p:cNvPr>
          <p:cNvSpPr/>
          <p:nvPr/>
        </p:nvSpPr>
        <p:spPr bwMode="auto">
          <a:xfrm>
            <a:off x="2774900" y="3079960"/>
            <a:ext cx="848013" cy="276997"/>
          </a:xfrm>
          <a:prstGeom prst="roundRect">
            <a:avLst/>
          </a:prstGeom>
          <a:solidFill>
            <a:srgbClr val="FFC000"/>
          </a:solidFill>
          <a:ln w="9525" cap="flat" cmpd="sng" algn="ctr">
            <a:solidFill>
              <a:schemeClr val="bg1"/>
            </a:solidFill>
            <a:prstDash val="solid"/>
            <a:round/>
            <a:headEnd type="none" w="med" len="med"/>
            <a:tailEnd type="none" w="med" len="med"/>
          </a:ln>
          <a:effectLst/>
          <a:extLst/>
        </p:spPr>
        <p:txBody>
          <a:bodyPr vert="horz" wrap="none" lIns="68580" tIns="34290" rIns="68580" bIns="34290" numCol="1" rtlCol="0" anchor="ctr" anchorCtr="0" compatLnSpc="1">
            <a:prstTxWarp prst="textNoShape">
              <a:avLst/>
            </a:prstTxWarp>
          </a:bodyPr>
          <a:ls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a:lstStyle>
          <a:p>
            <a:pPr defTabSz="685800"/>
            <a:r>
              <a:rPr lang="en-US" altLang="ja-JP" sz="1500" dirty="0"/>
              <a:t>doc2Vec</a:t>
            </a:r>
            <a:endParaRPr lang="ja-JP" altLang="en-US" dirty="0"/>
          </a:p>
        </p:txBody>
      </p:sp>
      <p:sp>
        <p:nvSpPr>
          <p:cNvPr id="31" name="テキスト ボックス 30">
            <a:extLst>
              <a:ext uri="{FF2B5EF4-FFF2-40B4-BE49-F238E27FC236}">
                <a16:creationId xmlns:a16="http://schemas.microsoft.com/office/drawing/2014/main" id="{FD233C1E-3069-4278-8AF9-9F2436FB0CE2}"/>
              </a:ext>
            </a:extLst>
          </p:cNvPr>
          <p:cNvSpPr txBox="1"/>
          <p:nvPr/>
        </p:nvSpPr>
        <p:spPr>
          <a:xfrm>
            <a:off x="2770983" y="3868953"/>
            <a:ext cx="1082322" cy="300082"/>
          </a:xfrm>
          <a:prstGeom prst="rect">
            <a:avLst/>
          </a:prstGeom>
          <a:noFill/>
        </p:spPr>
        <p:txBody>
          <a:bodyPr wrap="square" rtlCol="0">
            <a:spAutoFit/>
          </a:bodyPr>
          <a:lstStyle/>
          <a:p>
            <a:r>
              <a:rPr kumimoji="1" lang="ja-JP" altLang="en-US" sz="1350" dirty="0"/>
              <a:t>ベクトル化</a:t>
            </a:r>
          </a:p>
        </p:txBody>
      </p:sp>
      <p:sp>
        <p:nvSpPr>
          <p:cNvPr id="38" name="楕円 37">
            <a:extLst>
              <a:ext uri="{FF2B5EF4-FFF2-40B4-BE49-F238E27FC236}">
                <a16:creationId xmlns:a16="http://schemas.microsoft.com/office/drawing/2014/main" id="{77361FBF-2AF1-4A5B-9855-1DEF8BAD3CA9}"/>
              </a:ext>
            </a:extLst>
          </p:cNvPr>
          <p:cNvSpPr/>
          <p:nvPr/>
        </p:nvSpPr>
        <p:spPr>
          <a:xfrm>
            <a:off x="3769256" y="2578835"/>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solidFill>
                  <a:schemeClr val="tx1"/>
                </a:solidFill>
              </a:rPr>
              <a:t>1</a:t>
            </a:r>
            <a:r>
              <a:rPr kumimoji="1" lang="ja-JP" altLang="en-US" sz="1350" dirty="0">
                <a:solidFill>
                  <a:schemeClr val="tx1"/>
                </a:solidFill>
              </a:rPr>
              <a:t>文目</a:t>
            </a:r>
          </a:p>
        </p:txBody>
      </p:sp>
      <p:sp>
        <p:nvSpPr>
          <p:cNvPr id="39" name="楕円 38">
            <a:extLst>
              <a:ext uri="{FF2B5EF4-FFF2-40B4-BE49-F238E27FC236}">
                <a16:creationId xmlns:a16="http://schemas.microsoft.com/office/drawing/2014/main" id="{617CD12C-2185-4DF2-A0C2-9A006BE98624}"/>
              </a:ext>
            </a:extLst>
          </p:cNvPr>
          <p:cNvSpPr/>
          <p:nvPr/>
        </p:nvSpPr>
        <p:spPr>
          <a:xfrm>
            <a:off x="3769256" y="3847955"/>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solidFill>
                  <a:schemeClr val="tx1"/>
                </a:solidFill>
              </a:rPr>
              <a:t>4</a:t>
            </a:r>
            <a:r>
              <a:rPr kumimoji="1" lang="ja-JP" altLang="en-US" sz="1350" dirty="0">
                <a:solidFill>
                  <a:schemeClr val="tx1"/>
                </a:solidFill>
              </a:rPr>
              <a:t>文目</a:t>
            </a:r>
          </a:p>
        </p:txBody>
      </p:sp>
      <p:sp>
        <p:nvSpPr>
          <p:cNvPr id="40" name="楕円 39">
            <a:extLst>
              <a:ext uri="{FF2B5EF4-FFF2-40B4-BE49-F238E27FC236}">
                <a16:creationId xmlns:a16="http://schemas.microsoft.com/office/drawing/2014/main" id="{2BDDB882-872F-444B-8431-0E4B0709AA08}"/>
              </a:ext>
            </a:extLst>
          </p:cNvPr>
          <p:cNvSpPr/>
          <p:nvPr/>
        </p:nvSpPr>
        <p:spPr>
          <a:xfrm>
            <a:off x="3769256" y="4296187"/>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solidFill>
                  <a:schemeClr val="tx1"/>
                </a:solidFill>
              </a:rPr>
              <a:t>5</a:t>
            </a:r>
            <a:r>
              <a:rPr kumimoji="1" lang="ja-JP" altLang="en-US" sz="1350" dirty="0">
                <a:solidFill>
                  <a:schemeClr val="tx1"/>
                </a:solidFill>
              </a:rPr>
              <a:t>文目</a:t>
            </a:r>
          </a:p>
        </p:txBody>
      </p:sp>
      <p:sp>
        <p:nvSpPr>
          <p:cNvPr id="41" name="楕円 40">
            <a:extLst>
              <a:ext uri="{FF2B5EF4-FFF2-40B4-BE49-F238E27FC236}">
                <a16:creationId xmlns:a16="http://schemas.microsoft.com/office/drawing/2014/main" id="{3D55F60B-CB85-4284-9219-D9B178DDE6F1}"/>
              </a:ext>
            </a:extLst>
          </p:cNvPr>
          <p:cNvSpPr/>
          <p:nvPr/>
        </p:nvSpPr>
        <p:spPr>
          <a:xfrm>
            <a:off x="3769256" y="3420721"/>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solidFill>
                  <a:schemeClr val="tx1"/>
                </a:solidFill>
              </a:rPr>
              <a:t>3</a:t>
            </a:r>
            <a:r>
              <a:rPr kumimoji="1" lang="ja-JP" altLang="en-US" sz="1350" dirty="0">
                <a:solidFill>
                  <a:schemeClr val="tx1"/>
                </a:solidFill>
              </a:rPr>
              <a:t>文目</a:t>
            </a:r>
          </a:p>
        </p:txBody>
      </p:sp>
      <p:sp>
        <p:nvSpPr>
          <p:cNvPr id="42" name="楕円 41">
            <a:extLst>
              <a:ext uri="{FF2B5EF4-FFF2-40B4-BE49-F238E27FC236}">
                <a16:creationId xmlns:a16="http://schemas.microsoft.com/office/drawing/2014/main" id="{0BA8C766-E55C-4007-8214-959E47874327}"/>
              </a:ext>
            </a:extLst>
          </p:cNvPr>
          <p:cNvSpPr/>
          <p:nvPr/>
        </p:nvSpPr>
        <p:spPr>
          <a:xfrm>
            <a:off x="3769256" y="3001899"/>
            <a:ext cx="1648832" cy="34475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350" dirty="0">
                <a:solidFill>
                  <a:schemeClr val="tx1"/>
                </a:solidFill>
              </a:rPr>
              <a:t>2</a:t>
            </a:r>
            <a:r>
              <a:rPr kumimoji="1" lang="ja-JP" altLang="en-US" sz="1350" dirty="0">
                <a:solidFill>
                  <a:schemeClr val="tx1"/>
                </a:solidFill>
              </a:rPr>
              <a:t>文目</a:t>
            </a:r>
          </a:p>
        </p:txBody>
      </p:sp>
      <p:sp>
        <p:nvSpPr>
          <p:cNvPr id="2" name="スライド番号プレースホルダー 1">
            <a:extLst>
              <a:ext uri="{FF2B5EF4-FFF2-40B4-BE49-F238E27FC236}">
                <a16:creationId xmlns:a16="http://schemas.microsoft.com/office/drawing/2014/main" id="{31EB47BC-3E5B-4178-AE5C-6530494DF3C6}"/>
              </a:ext>
            </a:extLst>
          </p:cNvPr>
          <p:cNvSpPr>
            <a:spLocks noGrp="1"/>
          </p:cNvSpPr>
          <p:nvPr>
            <p:ph type="sldNum" sz="quarter" idx="12"/>
          </p:nvPr>
        </p:nvSpPr>
        <p:spPr/>
        <p:txBody>
          <a:bodyPr/>
          <a:lstStyle/>
          <a:p>
            <a:fld id="{0670E07B-3041-44BB-97B6-342C8E0DD625}" type="slidenum">
              <a:rPr kumimoji="1" lang="ja-JP" altLang="en-US" smtClean="0"/>
              <a:t>45</a:t>
            </a:fld>
            <a:endParaRPr kumimoji="1" lang="ja-JP" altLang="en-US"/>
          </a:p>
        </p:txBody>
      </p:sp>
    </p:spTree>
    <p:extLst>
      <p:ext uri="{BB962C8B-B14F-4D97-AF65-F5344CB8AC3E}">
        <p14:creationId xmlns:p14="http://schemas.microsoft.com/office/powerpoint/2010/main" val="3563596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21164-9288-4EB2-B361-CB8360B8316A}"/>
              </a:ext>
            </a:extLst>
          </p:cNvPr>
          <p:cNvSpPr>
            <a:spLocks noGrp="1"/>
          </p:cNvSpPr>
          <p:nvPr>
            <p:ph type="title"/>
          </p:nvPr>
        </p:nvSpPr>
        <p:spPr/>
        <p:txBody>
          <a:bodyPr/>
          <a:lstStyle/>
          <a:p>
            <a:r>
              <a:rPr lang="ja-JP" altLang="en-US" dirty="0"/>
              <a:t>失敗例 </a:t>
            </a:r>
            <a:endParaRPr kumimoji="1" lang="ja-JP" altLang="en-US" dirty="0"/>
          </a:p>
        </p:txBody>
      </p:sp>
      <p:graphicFrame>
        <p:nvGraphicFramePr>
          <p:cNvPr id="6" name="コンテンツ プレースホルダー 5">
            <a:extLst>
              <a:ext uri="{FF2B5EF4-FFF2-40B4-BE49-F238E27FC236}">
                <a16:creationId xmlns:a16="http://schemas.microsoft.com/office/drawing/2014/main" id="{9FBEC509-76B4-40AD-987F-B14D78F42E3F}"/>
              </a:ext>
            </a:extLst>
          </p:cNvPr>
          <p:cNvGraphicFramePr>
            <a:graphicFrameLocks noGrp="1"/>
          </p:cNvGraphicFramePr>
          <p:nvPr>
            <p:ph idx="1"/>
            <p:extLst>
              <p:ext uri="{D42A27DB-BD31-4B8C-83A1-F6EECF244321}">
                <p14:modId xmlns:p14="http://schemas.microsoft.com/office/powerpoint/2010/main" val="2984029772"/>
              </p:ext>
            </p:extLst>
          </p:nvPr>
        </p:nvGraphicFramePr>
        <p:xfrm>
          <a:off x="1945198" y="1905000"/>
          <a:ext cx="6247080" cy="3078480"/>
        </p:xfrm>
        <a:graphic>
          <a:graphicData uri="http://schemas.openxmlformats.org/drawingml/2006/table">
            <a:tbl>
              <a:tblPr/>
              <a:tblGrid>
                <a:gridCol w="6247080">
                  <a:extLst>
                    <a:ext uri="{9D8B030D-6E8A-4147-A177-3AD203B41FA5}">
                      <a16:colId xmlns:a16="http://schemas.microsoft.com/office/drawing/2014/main" val="3335977258"/>
                    </a:ext>
                  </a:extLst>
                </a:gridCol>
              </a:tblGrid>
              <a:tr h="0">
                <a:tc>
                  <a:txBody>
                    <a:bodyPr/>
                    <a:lstStyle/>
                    <a:p>
                      <a:pPr algn="l"/>
                      <a:r>
                        <a:rPr lang="ja-JP" altLang="en-US" sz="2800" b="0" dirty="0">
                          <a:solidFill>
                            <a:schemeClr val="tx1"/>
                          </a:solidFill>
                          <a:effectLst/>
                          <a:latin typeface="+mn-ea"/>
                          <a:ea typeface="+mn-ea"/>
                        </a:rPr>
                        <a:t>失敗例に扱った作品</a:t>
                      </a:r>
                      <a:endParaRPr lang="en-US" altLang="ja-JP" sz="2800" b="0" dirty="0">
                        <a:solidFill>
                          <a:schemeClr val="tx1"/>
                        </a:solidFill>
                        <a:effectLst/>
                        <a:latin typeface="+mn-ea"/>
                        <a:ea typeface="+mn-ea"/>
                      </a:endParaRPr>
                    </a:p>
                    <a:p>
                      <a:pPr algn="l"/>
                      <a:endParaRPr lang="en-US" altLang="ja-JP" sz="2800" b="0" dirty="0">
                        <a:solidFill>
                          <a:schemeClr val="tx1"/>
                        </a:solidFill>
                        <a:effectLst/>
                        <a:latin typeface="+mn-ea"/>
                        <a:ea typeface="+mn-ea"/>
                      </a:endParaRPr>
                    </a:p>
                    <a:p>
                      <a:pPr algn="l"/>
                      <a:endParaRPr lang="en-US" altLang="ja-JP" sz="2800" b="0" dirty="0">
                        <a:solidFill>
                          <a:schemeClr val="tx1"/>
                        </a:solidFill>
                        <a:effectLst/>
                        <a:latin typeface="+mn-ea"/>
                        <a:ea typeface="+mn-ea"/>
                      </a:endParaRPr>
                    </a:p>
                    <a:p>
                      <a:pPr algn="l"/>
                      <a:r>
                        <a:rPr lang="ja-JP" altLang="en-US" sz="2800" b="0" dirty="0">
                          <a:solidFill>
                            <a:schemeClr val="tx1"/>
                          </a:solidFill>
                          <a:effectLst/>
                          <a:latin typeface="+mn-ea"/>
                          <a:ea typeface="+mn-ea"/>
                        </a:rPr>
                        <a:t>作品名 </a:t>
                      </a:r>
                      <a:r>
                        <a:rPr lang="en-US" altLang="ja-JP" sz="2800" b="0" dirty="0">
                          <a:solidFill>
                            <a:schemeClr val="tx1"/>
                          </a:solidFill>
                          <a:effectLst/>
                          <a:latin typeface="+mn-ea"/>
                          <a:ea typeface="+mn-ea"/>
                        </a:rPr>
                        <a:t>: </a:t>
                      </a:r>
                      <a:r>
                        <a:rPr lang="ja-JP" altLang="en-US" sz="2800" b="0" dirty="0">
                          <a:solidFill>
                            <a:schemeClr val="tx1"/>
                          </a:solidFill>
                          <a:effectLst/>
                          <a:latin typeface="+mn-ea"/>
                          <a:ea typeface="+mn-ea"/>
                        </a:rPr>
                        <a:t>華族のお医者</a:t>
                      </a:r>
                    </a:p>
                    <a:p>
                      <a:pPr algn="l" fontAlgn="t"/>
                      <a:r>
                        <a:rPr lang="zh-TW" altLang="en-US" sz="2800" b="0" dirty="0">
                          <a:solidFill>
                            <a:schemeClr val="tx1"/>
                          </a:solidFill>
                          <a:effectLst/>
                          <a:latin typeface="+mn-ea"/>
                          <a:ea typeface="+mn-ea"/>
                        </a:rPr>
                        <a:t>著者名 </a:t>
                      </a:r>
                      <a:r>
                        <a:rPr lang="en-US" altLang="zh-TW" sz="2800" b="0" dirty="0">
                          <a:solidFill>
                            <a:schemeClr val="tx1"/>
                          </a:solidFill>
                          <a:effectLst/>
                          <a:latin typeface="+mn-ea"/>
                          <a:ea typeface="+mn-ea"/>
                        </a:rPr>
                        <a:t>: </a:t>
                      </a:r>
                      <a:r>
                        <a:rPr lang="zh-TW" altLang="en-US" sz="2800" b="0" dirty="0">
                          <a:solidFill>
                            <a:schemeClr val="tx1"/>
                          </a:solidFill>
                          <a:effectLst/>
                          <a:latin typeface="+mn-ea"/>
                          <a:ea typeface="+mn-ea"/>
                        </a:rPr>
                        <a:t>三遊亭 円朝</a:t>
                      </a:r>
                      <a:endParaRPr lang="en-US" altLang="zh-TW" sz="2800" b="0" dirty="0">
                        <a:solidFill>
                          <a:schemeClr val="tx1"/>
                        </a:solidFill>
                        <a:effectLst/>
                        <a:latin typeface="+mn-ea"/>
                        <a:ea typeface="+mn-ea"/>
                      </a:endParaRPr>
                    </a:p>
                    <a:p>
                      <a:pPr algn="l" fontAlgn="t"/>
                      <a:endParaRPr lang="ja-JP" altLang="en-US" sz="2800" b="0" dirty="0">
                        <a:solidFill>
                          <a:schemeClr val="tx1"/>
                        </a:solidFill>
                        <a:effectLst/>
                        <a:latin typeface="+mn-ea"/>
                        <a:ea typeface="+mn-ea"/>
                      </a:endParaRPr>
                    </a:p>
                    <a:p>
                      <a:pPr fontAlgn="t"/>
                      <a:r>
                        <a:rPr lang="ja-JP" altLang="en-US" sz="2800" b="0" dirty="0">
                          <a:solidFill>
                            <a:schemeClr val="tx1"/>
                          </a:solidFill>
                          <a:effectLst/>
                          <a:latin typeface="+mn-ea"/>
                          <a:ea typeface="+mn-ea"/>
                        </a:rPr>
                        <a:t>テストデータの作品の一つ</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1384370"/>
                  </a:ext>
                </a:extLst>
              </a:tr>
            </a:tbl>
          </a:graphicData>
        </a:graphic>
      </p:graphicFrame>
      <p:sp>
        <p:nvSpPr>
          <p:cNvPr id="7" name="スライド番号プレースホルダー 6">
            <a:extLst>
              <a:ext uri="{FF2B5EF4-FFF2-40B4-BE49-F238E27FC236}">
                <a16:creationId xmlns:a16="http://schemas.microsoft.com/office/drawing/2014/main" id="{9DBC3DF8-9C00-4C14-990F-30B02177C9C5}"/>
              </a:ext>
            </a:extLst>
          </p:cNvPr>
          <p:cNvSpPr>
            <a:spLocks noGrp="1"/>
          </p:cNvSpPr>
          <p:nvPr>
            <p:ph type="sldNum" sz="quarter" idx="12"/>
          </p:nvPr>
        </p:nvSpPr>
        <p:spPr/>
        <p:txBody>
          <a:bodyPr/>
          <a:lstStyle/>
          <a:p>
            <a:fld id="{0670E07B-3041-44BB-97B6-342C8E0DD625}" type="slidenum">
              <a:rPr kumimoji="1" lang="ja-JP" altLang="en-US" smtClean="0"/>
              <a:t>46</a:t>
            </a:fld>
            <a:endParaRPr kumimoji="1" lang="ja-JP" altLang="en-US"/>
          </a:p>
        </p:txBody>
      </p:sp>
    </p:spTree>
    <p:extLst>
      <p:ext uri="{BB962C8B-B14F-4D97-AF65-F5344CB8AC3E}">
        <p14:creationId xmlns:p14="http://schemas.microsoft.com/office/powerpoint/2010/main" val="242846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21164-9288-4EB2-B361-CB8360B8316A}"/>
              </a:ext>
            </a:extLst>
          </p:cNvPr>
          <p:cNvSpPr>
            <a:spLocks noGrp="1"/>
          </p:cNvSpPr>
          <p:nvPr>
            <p:ph type="title"/>
          </p:nvPr>
        </p:nvSpPr>
        <p:spPr/>
        <p:txBody>
          <a:bodyPr/>
          <a:lstStyle/>
          <a:p>
            <a:r>
              <a:rPr lang="ja-JP" altLang="en-US" dirty="0"/>
              <a:t>失敗例  正順 </a:t>
            </a:r>
            <a:r>
              <a:rPr lang="en-US" altLang="ja-JP" dirty="0"/>
              <a:t>=&gt;random</a:t>
            </a:r>
            <a:r>
              <a:rPr lang="ja-JP" altLang="en-US" dirty="0"/>
              <a:t> </a:t>
            </a:r>
            <a:endParaRPr kumimoji="1" lang="ja-JP" altLang="en-US" dirty="0"/>
          </a:p>
        </p:txBody>
      </p:sp>
      <p:sp>
        <p:nvSpPr>
          <p:cNvPr id="5" name="コンテンツ プレースホルダー 4">
            <a:extLst>
              <a:ext uri="{FF2B5EF4-FFF2-40B4-BE49-F238E27FC236}">
                <a16:creationId xmlns:a16="http://schemas.microsoft.com/office/drawing/2014/main" id="{C3ACC8B7-537E-4AD2-AD18-34CF23A805C9}"/>
              </a:ext>
            </a:extLst>
          </p:cNvPr>
          <p:cNvSpPr>
            <a:spLocks noGrp="1"/>
          </p:cNvSpPr>
          <p:nvPr>
            <p:ph idx="1"/>
          </p:nvPr>
        </p:nvSpPr>
        <p:spPr>
          <a:xfrm>
            <a:off x="1942415" y="1905000"/>
            <a:ext cx="6591985" cy="4547118"/>
          </a:xfrm>
        </p:spPr>
        <p:txBody>
          <a:bodyPr>
            <a:normAutofit/>
          </a:bodyPr>
          <a:lstStyle/>
          <a:p>
            <a:pPr marL="0" indent="0">
              <a:buNone/>
            </a:pPr>
            <a:r>
              <a:rPr lang="ja-JP" altLang="en-US" sz="2000" dirty="0"/>
              <a:t>「 へえー 熱 が ござり ます か 。</a:t>
            </a:r>
            <a:r>
              <a:rPr lang="en-US" altLang="ja-JP" sz="2000" dirty="0"/>
              <a:t>\n</a:t>
            </a:r>
          </a:p>
          <a:p>
            <a:pPr marL="0" indent="0">
              <a:buNone/>
            </a:pPr>
            <a:r>
              <a:rPr lang="ja-JP" altLang="en-US" sz="2000" dirty="0"/>
              <a:t>「 ウム 、 四十九 度 許 ある 。</a:t>
            </a:r>
            <a:r>
              <a:rPr lang="en-US" altLang="ja-JP" sz="2000" dirty="0"/>
              <a:t>\n</a:t>
            </a:r>
          </a:p>
          <a:p>
            <a:pPr marL="0" indent="0">
              <a:buNone/>
            </a:pPr>
            <a:r>
              <a:rPr lang="ja-JP" altLang="en-US" sz="2000" dirty="0"/>
              <a:t>「 其 様 に ある 訳 は ござり ませ ぬ 、 夫 ぢや ア 死んで 了 ひ ます から 。</a:t>
            </a:r>
            <a:r>
              <a:rPr lang="en-US" altLang="ja-JP" sz="2000" dirty="0"/>
              <a:t>\n</a:t>
            </a:r>
          </a:p>
          <a:p>
            <a:pPr marL="0" indent="0">
              <a:buNone/>
            </a:pPr>
            <a:r>
              <a:rPr lang="ja-JP" altLang="en-US" sz="2000" dirty="0"/>
              <a:t>「 ア ヽ 成程 、 三十七 度 一 分 ある の 、 時々 悪寒 する 事 が ある</a:t>
            </a:r>
            <a:r>
              <a:rPr lang="ja-JP" altLang="en-US" sz="2000" dirty="0" err="1"/>
              <a:t>だらう</a:t>
            </a:r>
            <a:r>
              <a:rPr lang="ja-JP" altLang="en-US" sz="2000" dirty="0"/>
              <a:t> 。</a:t>
            </a:r>
            <a:r>
              <a:rPr lang="en-US" altLang="ja-JP" sz="2000" dirty="0"/>
              <a:t>\n</a:t>
            </a:r>
          </a:p>
          <a:p>
            <a:pPr marL="0" indent="0">
              <a:buNone/>
            </a:pPr>
            <a:r>
              <a:rPr lang="ja-JP" altLang="en-US" sz="2000" dirty="0"/>
              <a:t>「 左 様 で ござり ます 。</a:t>
            </a:r>
            <a:r>
              <a:rPr lang="en-US" altLang="ja-JP" sz="2000" dirty="0"/>
              <a:t>\n</a:t>
            </a:r>
          </a:p>
          <a:p>
            <a:pPr marL="0" indent="0">
              <a:buNone/>
            </a:pPr>
            <a:endParaRPr lang="en-US" altLang="ja-JP" sz="2000" dirty="0"/>
          </a:p>
          <a:p>
            <a:pPr marL="0" indent="0">
              <a:buNone/>
            </a:pPr>
            <a:r>
              <a:rPr lang="ja-JP" altLang="en-US" sz="2000" dirty="0">
                <a:latin typeface="+mn-ea"/>
              </a:rPr>
              <a:t>訓練時未知単語 </a:t>
            </a:r>
            <a:r>
              <a:rPr lang="en-US" altLang="ja-JP" sz="2000" dirty="0"/>
              <a:t>{'</a:t>
            </a:r>
            <a:r>
              <a:rPr lang="ja-JP" altLang="en-US" sz="2000" dirty="0"/>
              <a:t>悪寒</a:t>
            </a:r>
            <a:r>
              <a:rPr lang="en-US" altLang="ja-JP" sz="2000" dirty="0"/>
              <a:t>', '</a:t>
            </a:r>
            <a:r>
              <a:rPr lang="ja-JP" altLang="en-US" sz="2000" dirty="0"/>
              <a:t>三十七</a:t>
            </a:r>
            <a:r>
              <a:rPr lang="en-US" altLang="ja-JP" sz="2000" dirty="0"/>
              <a:t>', '</a:t>
            </a:r>
            <a:r>
              <a:rPr lang="ja-JP" altLang="en-US" sz="2000" dirty="0"/>
              <a:t>四十九</a:t>
            </a:r>
            <a:r>
              <a:rPr lang="en-US" altLang="ja-JP" sz="2000" dirty="0"/>
              <a:t>', '</a:t>
            </a:r>
            <a:r>
              <a:rPr lang="ja-JP" altLang="en-US" sz="2000" dirty="0"/>
              <a:t>ある</a:t>
            </a:r>
            <a:r>
              <a:rPr lang="ja-JP" altLang="en-US" sz="2000" dirty="0" err="1"/>
              <a:t>だらう</a:t>
            </a:r>
            <a:r>
              <a:rPr lang="en-US" altLang="ja-JP" sz="2000" dirty="0"/>
              <a:t>’}</a:t>
            </a:r>
          </a:p>
        </p:txBody>
      </p:sp>
      <p:sp>
        <p:nvSpPr>
          <p:cNvPr id="3" name="スライド番号プレースホルダー 2">
            <a:extLst>
              <a:ext uri="{FF2B5EF4-FFF2-40B4-BE49-F238E27FC236}">
                <a16:creationId xmlns:a16="http://schemas.microsoft.com/office/drawing/2014/main" id="{10160641-AF58-4315-89B6-181A1114917F}"/>
              </a:ext>
            </a:extLst>
          </p:cNvPr>
          <p:cNvSpPr>
            <a:spLocks noGrp="1"/>
          </p:cNvSpPr>
          <p:nvPr>
            <p:ph type="sldNum" sz="quarter" idx="12"/>
          </p:nvPr>
        </p:nvSpPr>
        <p:spPr/>
        <p:txBody>
          <a:bodyPr/>
          <a:lstStyle/>
          <a:p>
            <a:fld id="{0670E07B-3041-44BB-97B6-342C8E0DD625}" type="slidenum">
              <a:rPr kumimoji="1" lang="ja-JP" altLang="en-US" smtClean="0"/>
              <a:t>47</a:t>
            </a:fld>
            <a:endParaRPr kumimoji="1" lang="ja-JP" altLang="en-US"/>
          </a:p>
        </p:txBody>
      </p:sp>
    </p:spTree>
    <p:extLst>
      <p:ext uri="{BB962C8B-B14F-4D97-AF65-F5344CB8AC3E}">
        <p14:creationId xmlns:p14="http://schemas.microsoft.com/office/powerpoint/2010/main" val="646768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21164-9288-4EB2-B361-CB8360B8316A}"/>
              </a:ext>
            </a:extLst>
          </p:cNvPr>
          <p:cNvSpPr>
            <a:spLocks noGrp="1"/>
          </p:cNvSpPr>
          <p:nvPr>
            <p:ph type="title"/>
          </p:nvPr>
        </p:nvSpPr>
        <p:spPr/>
        <p:txBody>
          <a:bodyPr/>
          <a:lstStyle/>
          <a:p>
            <a:r>
              <a:rPr lang="ja-JP" altLang="en-US" dirty="0"/>
              <a:t>失敗例  正順</a:t>
            </a:r>
            <a:r>
              <a:rPr lang="en-US" altLang="ja-JP" dirty="0"/>
              <a:t>=&gt;</a:t>
            </a:r>
            <a:r>
              <a:rPr lang="en-US" altLang="ja-JP" dirty="0" err="1"/>
              <a:t>shuffule</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A3666C85-FB1C-42C6-9943-354E36295A3B}"/>
              </a:ext>
            </a:extLst>
          </p:cNvPr>
          <p:cNvSpPr>
            <a:spLocks noGrp="1"/>
          </p:cNvSpPr>
          <p:nvPr>
            <p:ph idx="1"/>
          </p:nvPr>
        </p:nvSpPr>
        <p:spPr>
          <a:xfrm>
            <a:off x="1945201" y="1514155"/>
            <a:ext cx="6591985" cy="5343845"/>
          </a:xfrm>
        </p:spPr>
        <p:txBody>
          <a:bodyPr>
            <a:normAutofit/>
          </a:bodyPr>
          <a:lstStyle/>
          <a:p>
            <a:pPr marL="0" indent="0">
              <a:buNone/>
            </a:pPr>
            <a:r>
              <a:rPr lang="ja-JP" altLang="en-US" sz="2000" dirty="0">
                <a:latin typeface="+mn-ea"/>
              </a:rPr>
              <a:t>「 ナニ 心配 する な 、 ソラ 斯 ういふ 塩梅 だ 、 トントン ／ ＼ トン と ナ 。</a:t>
            </a:r>
            <a:r>
              <a:rPr lang="en-US" altLang="ja-JP" sz="2000" dirty="0">
                <a:latin typeface="+mn-ea"/>
              </a:rPr>
              <a:t>\n</a:t>
            </a:r>
          </a:p>
          <a:p>
            <a:pPr marL="0" indent="0">
              <a:buNone/>
            </a:pPr>
            <a:r>
              <a:rPr lang="ja-JP" altLang="en-US" sz="2000" dirty="0">
                <a:latin typeface="+mn-ea"/>
              </a:rPr>
              <a:t>「 アヽ 痛う ござり ます 。</a:t>
            </a:r>
            <a:r>
              <a:rPr lang="en-US" altLang="ja-JP" sz="2000" dirty="0">
                <a:latin typeface="+mn-ea"/>
              </a:rPr>
              <a:t>\n</a:t>
            </a:r>
          </a:p>
          <a:p>
            <a:pPr marL="0" indent="0">
              <a:buNone/>
            </a:pPr>
            <a:r>
              <a:rPr lang="ja-JP" altLang="en-US" sz="2000" dirty="0">
                <a:latin typeface="+mn-ea"/>
              </a:rPr>
              <a:t>「 ハヽー 少し 逆上 して 居る や うぢや から 、 カルメロ を 一 分 三 厘 に ヤーラツパ を 五 分 調合 して 遣す から 、 小屋 へ 帰 つて 一 日 に 三囘 の 割合 で 服薬 いたす が よい 。</a:t>
            </a:r>
            <a:r>
              <a:rPr lang="en-US" altLang="ja-JP" sz="2000" dirty="0">
                <a:latin typeface="+mn-ea"/>
              </a:rPr>
              <a:t>\n</a:t>
            </a:r>
          </a:p>
          <a:p>
            <a:pPr marL="0" indent="0">
              <a:buNone/>
            </a:pPr>
            <a:r>
              <a:rPr lang="ja-JP" altLang="en-US" sz="2000" dirty="0">
                <a:latin typeface="+mn-ea"/>
              </a:rPr>
              <a:t>「 へい 、 何 う も 有難う 存じます 、 是 は 何 う も 大層 奇麗な お 薬 で 。</a:t>
            </a:r>
            <a:r>
              <a:rPr lang="en-US" altLang="ja-JP" sz="2000" dirty="0">
                <a:latin typeface="+mn-ea"/>
              </a:rPr>
              <a:t>\n</a:t>
            </a:r>
          </a:p>
          <a:p>
            <a:pPr marL="0" indent="0">
              <a:buNone/>
            </a:pPr>
            <a:r>
              <a:rPr lang="ja-JP" altLang="en-US" sz="2000" dirty="0">
                <a:latin typeface="+mn-ea"/>
              </a:rPr>
              <a:t>「 ウム 、 早く 云 へ ば 水銀 剤 だ な 。</a:t>
            </a:r>
            <a:r>
              <a:rPr lang="en-US" altLang="ja-JP" sz="2000" dirty="0">
                <a:latin typeface="+mn-ea"/>
              </a:rPr>
              <a:t>\n</a:t>
            </a:r>
          </a:p>
          <a:p>
            <a:pPr marL="0" indent="0">
              <a:buNone/>
            </a:pPr>
            <a:r>
              <a:rPr lang="ja-JP" altLang="en-US" sz="2000" dirty="0">
                <a:latin typeface="+mn-ea"/>
              </a:rPr>
              <a:t>訓練時未知単語 </a:t>
            </a:r>
            <a:r>
              <a:rPr lang="en-US" altLang="ja-JP" sz="2000" dirty="0">
                <a:latin typeface="+mn-ea"/>
              </a:rPr>
              <a:t>{'</a:t>
            </a:r>
            <a:r>
              <a:rPr lang="ja-JP" altLang="en-US" sz="2000" dirty="0">
                <a:latin typeface="+mn-ea"/>
              </a:rPr>
              <a:t>奇麗な</a:t>
            </a:r>
            <a:r>
              <a:rPr lang="en-US" altLang="ja-JP" sz="2000" dirty="0">
                <a:latin typeface="+mn-ea"/>
              </a:rPr>
              <a:t>', '</a:t>
            </a:r>
            <a:r>
              <a:rPr lang="ja-JP" altLang="en-US" sz="2000" dirty="0">
                <a:latin typeface="+mn-ea"/>
              </a:rPr>
              <a:t>カルメロ</a:t>
            </a:r>
            <a:r>
              <a:rPr lang="en-US" altLang="ja-JP" sz="2000" dirty="0">
                <a:latin typeface="+mn-ea"/>
              </a:rPr>
              <a:t>', '</a:t>
            </a:r>
            <a:r>
              <a:rPr lang="ja-JP" altLang="en-US" sz="2000" dirty="0">
                <a:latin typeface="+mn-ea"/>
              </a:rPr>
              <a:t>逆上</a:t>
            </a:r>
            <a:r>
              <a:rPr lang="en-US" altLang="ja-JP" sz="2000" dirty="0">
                <a:latin typeface="+mn-ea"/>
              </a:rPr>
              <a:t>', '</a:t>
            </a:r>
            <a:r>
              <a:rPr lang="ja-JP" altLang="en-US" sz="2000" dirty="0">
                <a:latin typeface="+mn-ea"/>
              </a:rPr>
              <a:t>ソラ</a:t>
            </a:r>
            <a:r>
              <a:rPr lang="en-US" altLang="ja-JP" sz="2000" dirty="0">
                <a:latin typeface="+mn-ea"/>
              </a:rPr>
              <a:t>', '</a:t>
            </a:r>
            <a:r>
              <a:rPr lang="ja-JP" altLang="en-US" sz="2000" dirty="0">
                <a:latin typeface="+mn-ea"/>
              </a:rPr>
              <a:t>遣す</a:t>
            </a:r>
            <a:r>
              <a:rPr lang="en-US" altLang="ja-JP" sz="2000" dirty="0">
                <a:latin typeface="+mn-ea"/>
              </a:rPr>
              <a:t>', '</a:t>
            </a:r>
            <a:r>
              <a:rPr lang="ja-JP" altLang="en-US" sz="2000" dirty="0">
                <a:latin typeface="+mn-ea"/>
              </a:rPr>
              <a:t>ハヽー</a:t>
            </a:r>
            <a:r>
              <a:rPr lang="en-US" altLang="ja-JP" sz="2000" dirty="0">
                <a:latin typeface="+mn-ea"/>
              </a:rPr>
              <a:t>', '</a:t>
            </a:r>
            <a:r>
              <a:rPr lang="ja-JP" altLang="en-US" sz="2000" dirty="0">
                <a:latin typeface="+mn-ea"/>
              </a:rPr>
              <a:t>トン</a:t>
            </a:r>
            <a:r>
              <a:rPr lang="en-US" altLang="ja-JP" sz="2000" dirty="0">
                <a:latin typeface="+mn-ea"/>
              </a:rPr>
              <a:t>', '</a:t>
            </a:r>
            <a:r>
              <a:rPr lang="ja-JP" altLang="en-US" sz="2000" dirty="0">
                <a:latin typeface="+mn-ea"/>
              </a:rPr>
              <a:t>割合</a:t>
            </a:r>
            <a:r>
              <a:rPr lang="en-US" altLang="ja-JP" sz="2000" dirty="0">
                <a:latin typeface="+mn-ea"/>
              </a:rPr>
              <a:t>', '</a:t>
            </a:r>
            <a:r>
              <a:rPr lang="ja-JP" altLang="en-US" sz="2000" dirty="0">
                <a:latin typeface="+mn-ea"/>
              </a:rPr>
              <a:t>三囘</a:t>
            </a:r>
            <a:r>
              <a:rPr lang="en-US" altLang="ja-JP" sz="2000" dirty="0">
                <a:latin typeface="+mn-ea"/>
              </a:rPr>
              <a:t>', '</a:t>
            </a:r>
            <a:r>
              <a:rPr lang="ja-JP" altLang="en-US" sz="2000" dirty="0">
                <a:latin typeface="+mn-ea"/>
              </a:rPr>
              <a:t>水銀</a:t>
            </a:r>
            <a:r>
              <a:rPr lang="en-US" altLang="ja-JP" sz="2000" dirty="0">
                <a:latin typeface="+mn-ea"/>
              </a:rPr>
              <a:t>', '</a:t>
            </a:r>
            <a:r>
              <a:rPr lang="ja-JP" altLang="en-US" sz="2000" dirty="0">
                <a:latin typeface="+mn-ea"/>
              </a:rPr>
              <a:t>厘</a:t>
            </a:r>
            <a:r>
              <a:rPr lang="en-US" altLang="ja-JP" sz="2000" dirty="0">
                <a:latin typeface="+mn-ea"/>
              </a:rPr>
              <a:t>', '</a:t>
            </a:r>
            <a:r>
              <a:rPr lang="ja-JP" altLang="en-US" sz="2000" dirty="0">
                <a:latin typeface="+mn-ea"/>
              </a:rPr>
              <a:t>トントン</a:t>
            </a:r>
            <a:r>
              <a:rPr lang="en-US" altLang="ja-JP" sz="2000" dirty="0">
                <a:latin typeface="+mn-ea"/>
              </a:rPr>
              <a:t>', '</a:t>
            </a:r>
            <a:r>
              <a:rPr lang="ja-JP" altLang="en-US" sz="2000" dirty="0">
                <a:latin typeface="+mn-ea"/>
              </a:rPr>
              <a:t>ヤーラツパ</a:t>
            </a:r>
            <a:r>
              <a:rPr lang="en-US" altLang="ja-JP" sz="2000" dirty="0">
                <a:latin typeface="+mn-ea"/>
              </a:rPr>
              <a:t>', '</a:t>
            </a:r>
            <a:r>
              <a:rPr lang="ja-JP" altLang="en-US" sz="2000" dirty="0">
                <a:latin typeface="+mn-ea"/>
              </a:rPr>
              <a:t>剤</a:t>
            </a:r>
            <a:r>
              <a:rPr lang="en-US" altLang="ja-JP" sz="2000" dirty="0">
                <a:latin typeface="+mn-ea"/>
              </a:rPr>
              <a:t>', '</a:t>
            </a:r>
            <a:r>
              <a:rPr lang="ja-JP" altLang="en-US" sz="2000" dirty="0">
                <a:latin typeface="+mn-ea"/>
              </a:rPr>
              <a:t>小屋</a:t>
            </a:r>
            <a:r>
              <a:rPr lang="en-US" altLang="ja-JP" sz="2000" dirty="0">
                <a:latin typeface="+mn-ea"/>
              </a:rPr>
              <a:t>', '</a:t>
            </a:r>
            <a:r>
              <a:rPr lang="ja-JP" altLang="en-US" sz="2000" dirty="0">
                <a:latin typeface="+mn-ea"/>
              </a:rPr>
              <a:t>服薬</a:t>
            </a:r>
            <a:r>
              <a:rPr lang="en-US" altLang="ja-JP" sz="2000" dirty="0">
                <a:latin typeface="+mn-ea"/>
              </a:rPr>
              <a:t>'}</a:t>
            </a:r>
          </a:p>
        </p:txBody>
      </p:sp>
      <p:sp>
        <p:nvSpPr>
          <p:cNvPr id="4" name="スライド番号プレースホルダー 3">
            <a:extLst>
              <a:ext uri="{FF2B5EF4-FFF2-40B4-BE49-F238E27FC236}">
                <a16:creationId xmlns:a16="http://schemas.microsoft.com/office/drawing/2014/main" id="{879A8510-2F7B-4AED-8ED5-1D1F3315F353}"/>
              </a:ext>
            </a:extLst>
          </p:cNvPr>
          <p:cNvSpPr>
            <a:spLocks noGrp="1"/>
          </p:cNvSpPr>
          <p:nvPr>
            <p:ph type="sldNum" sz="quarter" idx="12"/>
          </p:nvPr>
        </p:nvSpPr>
        <p:spPr/>
        <p:txBody>
          <a:bodyPr/>
          <a:lstStyle/>
          <a:p>
            <a:fld id="{0670E07B-3041-44BB-97B6-342C8E0DD625}" type="slidenum">
              <a:rPr kumimoji="1" lang="ja-JP" altLang="en-US" smtClean="0"/>
              <a:t>48</a:t>
            </a:fld>
            <a:endParaRPr kumimoji="1" lang="ja-JP" altLang="en-US"/>
          </a:p>
        </p:txBody>
      </p:sp>
    </p:spTree>
    <p:extLst>
      <p:ext uri="{BB962C8B-B14F-4D97-AF65-F5344CB8AC3E}">
        <p14:creationId xmlns:p14="http://schemas.microsoft.com/office/powerpoint/2010/main" val="2662609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21164-9288-4EB2-B361-CB8360B8316A}"/>
              </a:ext>
            </a:extLst>
          </p:cNvPr>
          <p:cNvSpPr>
            <a:spLocks noGrp="1"/>
          </p:cNvSpPr>
          <p:nvPr>
            <p:ph type="title"/>
          </p:nvPr>
        </p:nvSpPr>
        <p:spPr/>
        <p:txBody>
          <a:bodyPr/>
          <a:lstStyle/>
          <a:p>
            <a:r>
              <a:rPr lang="ja-JP" altLang="en-US" dirty="0"/>
              <a:t>失敗例  </a:t>
            </a:r>
            <a:r>
              <a:rPr lang="en-US" altLang="ja-JP" dirty="0"/>
              <a:t>replace=&gt;</a:t>
            </a:r>
            <a:r>
              <a:rPr lang="ja-JP" altLang="en-US" dirty="0"/>
              <a:t>正順 </a:t>
            </a:r>
            <a:endParaRPr kumimoji="1" lang="ja-JP" altLang="en-US" dirty="0"/>
          </a:p>
        </p:txBody>
      </p:sp>
      <p:sp>
        <p:nvSpPr>
          <p:cNvPr id="3" name="コンテンツ プレースホルダー 2">
            <a:extLst>
              <a:ext uri="{FF2B5EF4-FFF2-40B4-BE49-F238E27FC236}">
                <a16:creationId xmlns:a16="http://schemas.microsoft.com/office/drawing/2014/main" id="{A3666C85-FB1C-42C6-9943-354E36295A3B}"/>
              </a:ext>
            </a:extLst>
          </p:cNvPr>
          <p:cNvSpPr>
            <a:spLocks noGrp="1"/>
          </p:cNvSpPr>
          <p:nvPr>
            <p:ph idx="1"/>
          </p:nvPr>
        </p:nvSpPr>
        <p:spPr/>
        <p:txBody>
          <a:bodyPr>
            <a:normAutofit/>
          </a:bodyPr>
          <a:lstStyle/>
          <a:p>
            <a:pPr marL="0" indent="0">
              <a:buNone/>
            </a:pPr>
            <a:r>
              <a:rPr lang="ja-JP" altLang="en-US" sz="2000" dirty="0"/>
              <a:t>「 へえー 熱 が ござり ます か 。</a:t>
            </a:r>
            <a:r>
              <a:rPr lang="en-US" altLang="ja-JP" sz="2000" dirty="0"/>
              <a:t>\n</a:t>
            </a:r>
          </a:p>
          <a:p>
            <a:pPr marL="0" indent="0">
              <a:buNone/>
            </a:pPr>
            <a:r>
              <a:rPr lang="ja-JP" altLang="en-US" sz="2000" dirty="0"/>
              <a:t>「 ウム 、 四十九 度 許 ある 。</a:t>
            </a:r>
            <a:r>
              <a:rPr lang="en-US" altLang="ja-JP" sz="2000" dirty="0"/>
              <a:t>\n</a:t>
            </a:r>
          </a:p>
          <a:p>
            <a:pPr marL="0" indent="0">
              <a:buNone/>
            </a:pPr>
            <a:r>
              <a:rPr lang="ja-JP" altLang="en-US" sz="2000" dirty="0"/>
              <a:t>「 其 様 に ある 訳 は ござり ませ ぬ 、 夫 ぢや ア 死んで 了 ひ ます から 。</a:t>
            </a:r>
            <a:r>
              <a:rPr lang="en-US" altLang="ja-JP" sz="2000" dirty="0"/>
              <a:t>\n</a:t>
            </a:r>
          </a:p>
          <a:p>
            <a:pPr marL="0" indent="0">
              <a:buNone/>
            </a:pPr>
            <a:r>
              <a:rPr lang="ja-JP" altLang="en-US" sz="2000" dirty="0"/>
              <a:t>「 ア ヽ 成程 、 三十七 度 一 分 ある の 、 時々 悪寒 する 事 が ある</a:t>
            </a:r>
            <a:r>
              <a:rPr lang="ja-JP" altLang="en-US" sz="2000" dirty="0" err="1"/>
              <a:t>だらう</a:t>
            </a:r>
            <a:r>
              <a:rPr lang="ja-JP" altLang="en-US" sz="2000" dirty="0"/>
              <a:t> 。</a:t>
            </a:r>
            <a:r>
              <a:rPr lang="en-US" altLang="ja-JP" sz="2000" dirty="0"/>
              <a:t>\n</a:t>
            </a:r>
          </a:p>
          <a:p>
            <a:pPr marL="0" indent="0">
              <a:buNone/>
            </a:pPr>
            <a:r>
              <a:rPr lang="en-US" altLang="ja-JP" sz="2000" dirty="0"/>
              <a:t>×</a:t>
            </a:r>
            <a:r>
              <a:rPr lang="ja-JP" altLang="en-US" sz="2000" dirty="0"/>
              <a:t>「 へえー 。</a:t>
            </a:r>
            <a:r>
              <a:rPr lang="en-US" altLang="ja-JP" sz="2000" dirty="0"/>
              <a:t>\n</a:t>
            </a:r>
            <a:r>
              <a:rPr lang="ja-JP" altLang="en-US" sz="2000" dirty="0"/>
              <a:t>    〇「 左 様 で ござり ます 。</a:t>
            </a:r>
            <a:r>
              <a:rPr lang="en-US" altLang="ja-JP" sz="2000" dirty="0"/>
              <a:t>\n</a:t>
            </a:r>
          </a:p>
          <a:p>
            <a:pPr marL="0" indent="0">
              <a:buNone/>
            </a:pPr>
            <a:endParaRPr lang="en-US" altLang="ja-JP" sz="2000" dirty="0"/>
          </a:p>
          <a:p>
            <a:pPr marL="0" indent="0">
              <a:buNone/>
            </a:pPr>
            <a:endParaRPr kumimoji="1" lang="ja-JP" altLang="en-US" sz="2000" dirty="0">
              <a:latin typeface="+mn-ea"/>
            </a:endParaRPr>
          </a:p>
        </p:txBody>
      </p:sp>
      <p:sp>
        <p:nvSpPr>
          <p:cNvPr id="5" name="スライド番号プレースホルダー 4">
            <a:extLst>
              <a:ext uri="{FF2B5EF4-FFF2-40B4-BE49-F238E27FC236}">
                <a16:creationId xmlns:a16="http://schemas.microsoft.com/office/drawing/2014/main" id="{59147CAA-0A89-43EF-B88F-E3840A2C6D77}"/>
              </a:ext>
            </a:extLst>
          </p:cNvPr>
          <p:cNvSpPr>
            <a:spLocks noGrp="1"/>
          </p:cNvSpPr>
          <p:nvPr>
            <p:ph type="sldNum" sz="quarter" idx="12"/>
          </p:nvPr>
        </p:nvSpPr>
        <p:spPr/>
        <p:txBody>
          <a:bodyPr/>
          <a:lstStyle/>
          <a:p>
            <a:fld id="{0670E07B-3041-44BB-97B6-342C8E0DD625}" type="slidenum">
              <a:rPr kumimoji="1" lang="ja-JP" altLang="en-US" smtClean="0"/>
              <a:t>49</a:t>
            </a:fld>
            <a:endParaRPr kumimoji="1" lang="ja-JP" altLang="en-US"/>
          </a:p>
        </p:txBody>
      </p:sp>
    </p:spTree>
    <p:extLst>
      <p:ext uri="{BB962C8B-B14F-4D97-AF65-F5344CB8AC3E}">
        <p14:creationId xmlns:p14="http://schemas.microsoft.com/office/powerpoint/2010/main" val="14532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BF20C-9E0F-4A67-9EF9-492E015B928C}"/>
              </a:ext>
            </a:extLst>
          </p:cNvPr>
          <p:cNvSpPr>
            <a:spLocks noGrp="1"/>
          </p:cNvSpPr>
          <p:nvPr>
            <p:ph type="title"/>
          </p:nvPr>
        </p:nvSpPr>
        <p:spPr/>
        <p:txBody>
          <a:bodyPr/>
          <a:lstStyle/>
          <a:p>
            <a:r>
              <a:rPr lang="ja-JP" altLang="en-US" dirty="0">
                <a:solidFill>
                  <a:schemeClr val="tx1"/>
                </a:solidFill>
              </a:rPr>
              <a:t>発表の流れ</a:t>
            </a:r>
            <a:br>
              <a:rPr lang="ja-JP" altLang="ja-JP" dirty="0">
                <a:solidFill>
                  <a:schemeClr val="tx1"/>
                </a:solidFill>
              </a:rPr>
            </a:br>
            <a:endParaRPr kumimoji="1" lang="ja-JP" altLang="en-US" dirty="0"/>
          </a:p>
        </p:txBody>
      </p:sp>
      <p:sp>
        <p:nvSpPr>
          <p:cNvPr id="3" name="コンテンツ プレースホルダー 2">
            <a:extLst>
              <a:ext uri="{FF2B5EF4-FFF2-40B4-BE49-F238E27FC236}">
                <a16:creationId xmlns:a16="http://schemas.microsoft.com/office/drawing/2014/main" id="{0CE78A33-43D6-430C-8F04-ADB6CE88192D}"/>
              </a:ext>
            </a:extLst>
          </p:cNvPr>
          <p:cNvSpPr>
            <a:spLocks noGrp="1"/>
          </p:cNvSpPr>
          <p:nvPr>
            <p:ph idx="1"/>
          </p:nvPr>
        </p:nvSpPr>
        <p:spPr/>
        <p:txBody>
          <a:bodyPr/>
          <a:lstStyle/>
          <a:p>
            <a:pPr marL="557213" indent="-557213">
              <a:spcBef>
                <a:spcPts val="0"/>
              </a:spcBef>
              <a:buClrTx/>
              <a:buFont typeface="+mj-lt"/>
              <a:buAutoNum type="arabicPeriod"/>
            </a:pPr>
            <a:r>
              <a:rPr kumimoji="0" lang="ja-JP" altLang="en-US" sz="2700" dirty="0">
                <a:solidFill>
                  <a:schemeClr val="bg1">
                    <a:lumMod val="65000"/>
                  </a:schemeClr>
                </a:solidFill>
              </a:rPr>
              <a:t>はじめに</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prstClr val="black"/>
                </a:solidFill>
              </a:rPr>
              <a:t>要素技術</a:t>
            </a:r>
            <a:endParaRPr kumimoji="0" lang="en-US" altLang="ja-JP" sz="2700" dirty="0">
              <a:solidFill>
                <a:prstClr val="black"/>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データセット</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実験</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結果と考察</a:t>
            </a:r>
            <a:endParaRPr kumimoji="0" lang="en-US" altLang="ja-JP" sz="2700" dirty="0">
              <a:solidFill>
                <a:schemeClr val="bg1">
                  <a:lumMod val="65000"/>
                </a:schemeClr>
              </a:solidFill>
            </a:endParaRPr>
          </a:p>
          <a:p>
            <a:pPr marL="557213" indent="-557213">
              <a:spcBef>
                <a:spcPts val="0"/>
              </a:spcBef>
              <a:buClrTx/>
              <a:buFont typeface="+mj-lt"/>
              <a:buAutoNum type="arabicPeriod"/>
            </a:pPr>
            <a:r>
              <a:rPr kumimoji="0" lang="ja-JP" altLang="en-US" sz="2700" dirty="0">
                <a:solidFill>
                  <a:schemeClr val="bg1">
                    <a:lumMod val="65000"/>
                  </a:schemeClr>
                </a:solidFill>
              </a:rPr>
              <a:t>まとめと今後の課題</a:t>
            </a:r>
            <a:endParaRPr kumimoji="0" lang="en-US" altLang="ja-JP" sz="2700" dirty="0">
              <a:solidFill>
                <a:schemeClr val="bg1">
                  <a:lumMod val="6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62D59C33-061C-4FD2-96EE-F6369D26C8C3}"/>
              </a:ext>
            </a:extLst>
          </p:cNvPr>
          <p:cNvSpPr>
            <a:spLocks noGrp="1"/>
          </p:cNvSpPr>
          <p:nvPr>
            <p:ph type="sldNum" sz="quarter" idx="12"/>
          </p:nvPr>
        </p:nvSpPr>
        <p:spPr/>
        <p:txBody>
          <a:bodyPr/>
          <a:lstStyle/>
          <a:p>
            <a:fld id="{0670E07B-3041-44BB-97B6-342C8E0DD625}" type="slidenum">
              <a:rPr kumimoji="1" lang="ja-JP" altLang="en-US" smtClean="0"/>
              <a:t>5</a:t>
            </a:fld>
            <a:endParaRPr kumimoji="1" lang="ja-JP" altLang="en-US"/>
          </a:p>
        </p:txBody>
      </p:sp>
    </p:spTree>
    <p:extLst>
      <p:ext uri="{BB962C8B-B14F-4D97-AF65-F5344CB8AC3E}">
        <p14:creationId xmlns:p14="http://schemas.microsoft.com/office/powerpoint/2010/main" val="40463776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21164-9288-4EB2-B361-CB8360B8316A}"/>
              </a:ext>
            </a:extLst>
          </p:cNvPr>
          <p:cNvSpPr>
            <a:spLocks noGrp="1"/>
          </p:cNvSpPr>
          <p:nvPr>
            <p:ph type="title"/>
          </p:nvPr>
        </p:nvSpPr>
        <p:spPr/>
        <p:txBody>
          <a:bodyPr/>
          <a:lstStyle/>
          <a:p>
            <a:r>
              <a:rPr lang="ja-JP" altLang="en-US" dirty="0"/>
              <a:t>失敗例  </a:t>
            </a:r>
            <a:r>
              <a:rPr lang="en-US" altLang="ja-JP" dirty="0"/>
              <a:t>reverse=&gt;</a:t>
            </a:r>
            <a:r>
              <a:rPr lang="ja-JP" altLang="en-US" dirty="0"/>
              <a:t>正順 </a:t>
            </a:r>
            <a:endParaRPr kumimoji="1" lang="ja-JP" altLang="en-US" dirty="0"/>
          </a:p>
        </p:txBody>
      </p:sp>
      <p:sp>
        <p:nvSpPr>
          <p:cNvPr id="3" name="コンテンツ プレースホルダー 2">
            <a:extLst>
              <a:ext uri="{FF2B5EF4-FFF2-40B4-BE49-F238E27FC236}">
                <a16:creationId xmlns:a16="http://schemas.microsoft.com/office/drawing/2014/main" id="{A3666C85-FB1C-42C6-9943-354E36295A3B}"/>
              </a:ext>
            </a:extLst>
          </p:cNvPr>
          <p:cNvSpPr>
            <a:spLocks noGrp="1"/>
          </p:cNvSpPr>
          <p:nvPr>
            <p:ph idx="1"/>
          </p:nvPr>
        </p:nvSpPr>
        <p:spPr>
          <a:xfrm>
            <a:off x="1945201" y="1509489"/>
            <a:ext cx="6591985" cy="5180559"/>
          </a:xfrm>
        </p:spPr>
        <p:txBody>
          <a:bodyPr>
            <a:normAutofit lnSpcReduction="10000"/>
          </a:bodyPr>
          <a:lstStyle/>
          <a:p>
            <a:pPr marL="0" indent="0">
              <a:buNone/>
            </a:pPr>
            <a:r>
              <a:rPr lang="ja-JP" altLang="en-US" sz="2000" dirty="0"/>
              <a:t>「 ムヽー 、 彼 だけ の 手当 に 及んで も 息 が 出 ん と 申せば 最 早 全く 命 数 が 尽きた の かも 知れ ぬ て 、 何 う して も 気 が 附か ぬ か 。</a:t>
            </a:r>
            <a:r>
              <a:rPr lang="en-US" altLang="ja-JP" sz="2000" dirty="0"/>
              <a:t>\n</a:t>
            </a:r>
          </a:p>
          <a:p>
            <a:pPr marL="0" indent="0">
              <a:buNone/>
            </a:pPr>
            <a:r>
              <a:rPr lang="ja-JP" altLang="en-US" sz="2000" dirty="0"/>
              <a:t>「 彼 も 罷 出 ました が 、 これ も 強く 逆上 いたし 眼 が かすみ 、 頭 に 熱 を 持ち 、 カツカ と 致して 堪ら ぬ 抔 と 申して 居 ます る 、 夫 に 可 愛想 な の は 大原 伊丹 で 、 彼 は 到頭 生体 なし で 未だ 夢中で 居り ます 。</a:t>
            </a:r>
            <a:r>
              <a:rPr lang="en-US" altLang="ja-JP" sz="2000" dirty="0"/>
              <a:t>\n</a:t>
            </a:r>
          </a:p>
          <a:p>
            <a:pPr marL="0" indent="0">
              <a:buNone/>
            </a:pPr>
            <a:r>
              <a:rPr lang="ja-JP" altLang="en-US" sz="2000" dirty="0"/>
              <a:t>「 木内 は 何 ういた した 。</a:t>
            </a:r>
            <a:r>
              <a:rPr lang="en-US" altLang="ja-JP" sz="2000" dirty="0"/>
              <a:t>\n</a:t>
            </a:r>
          </a:p>
          <a:p>
            <a:pPr marL="0" indent="0">
              <a:buNone/>
            </a:pPr>
            <a:r>
              <a:rPr lang="ja-JP" altLang="en-US" sz="2000" dirty="0"/>
              <a:t>「 何 う も 劇 剤 を 多量に お 用 ひ に 相 成 ました もの と 見えて 、 今日 は 余程 加減 が 悪</a:t>
            </a:r>
            <a:r>
              <a:rPr lang="ja-JP" altLang="en-US" sz="2000" dirty="0" err="1"/>
              <a:t>う</a:t>
            </a:r>
            <a:r>
              <a:rPr lang="ja-JP" altLang="en-US" sz="2000" dirty="0"/>
              <a:t> ござり ます 。</a:t>
            </a:r>
            <a:r>
              <a:rPr lang="en-US" altLang="ja-JP" sz="2000" dirty="0"/>
              <a:t>\n</a:t>
            </a:r>
          </a:p>
          <a:p>
            <a:pPr marL="0" indent="0">
              <a:buNone/>
            </a:pPr>
            <a:r>
              <a:rPr lang="ja-JP" altLang="en-US" sz="2000" dirty="0"/>
              <a:t>「 何 うぢや 、 工合 は 。</a:t>
            </a:r>
            <a:r>
              <a:rPr lang="en-US" altLang="ja-JP" sz="2000" dirty="0"/>
              <a:t>\n</a:t>
            </a:r>
          </a:p>
          <a:p>
            <a:pPr marL="0" indent="0">
              <a:buNone/>
            </a:pPr>
            <a:r>
              <a:rPr lang="ja-JP" altLang="en-US" sz="2000" dirty="0">
                <a:latin typeface="+mn-ea"/>
              </a:rPr>
              <a:t>訓練時未知単語 </a:t>
            </a:r>
            <a:r>
              <a:rPr lang="en-US" altLang="ja-JP" sz="2000" dirty="0">
                <a:latin typeface="+mn-ea"/>
              </a:rPr>
              <a:t>{'</a:t>
            </a:r>
            <a:r>
              <a:rPr lang="ja-JP" altLang="en-US" sz="2000" dirty="0">
                <a:latin typeface="+mn-ea"/>
              </a:rPr>
              <a:t>カツカ</a:t>
            </a:r>
            <a:r>
              <a:rPr lang="en-US" altLang="ja-JP" sz="2000" dirty="0">
                <a:latin typeface="+mn-ea"/>
              </a:rPr>
              <a:t>', '</a:t>
            </a:r>
            <a:r>
              <a:rPr lang="ja-JP" altLang="en-US" sz="2000" dirty="0">
                <a:latin typeface="+mn-ea"/>
              </a:rPr>
              <a:t>息</a:t>
            </a:r>
            <a:r>
              <a:rPr lang="en-US" altLang="ja-JP" sz="2000" dirty="0">
                <a:latin typeface="+mn-ea"/>
              </a:rPr>
              <a:t>', '</a:t>
            </a:r>
            <a:r>
              <a:rPr lang="ja-JP" altLang="en-US" sz="2000" dirty="0">
                <a:latin typeface="+mn-ea"/>
              </a:rPr>
              <a:t>生体</a:t>
            </a:r>
            <a:r>
              <a:rPr lang="en-US" altLang="ja-JP" sz="2000" dirty="0">
                <a:latin typeface="+mn-ea"/>
              </a:rPr>
              <a:t>', '</a:t>
            </a:r>
            <a:r>
              <a:rPr lang="ja-JP" altLang="en-US" sz="2000" dirty="0">
                <a:latin typeface="+mn-ea"/>
              </a:rPr>
              <a:t>及んで</a:t>
            </a:r>
            <a:r>
              <a:rPr lang="en-US" altLang="ja-JP" sz="2000" dirty="0">
                <a:latin typeface="+mn-ea"/>
              </a:rPr>
              <a:t>', '</a:t>
            </a:r>
            <a:r>
              <a:rPr lang="ja-JP" altLang="en-US" sz="2000" dirty="0">
                <a:latin typeface="+mn-ea"/>
              </a:rPr>
              <a:t>伊丹</a:t>
            </a:r>
            <a:r>
              <a:rPr lang="en-US" altLang="ja-JP" sz="2000" dirty="0">
                <a:latin typeface="+mn-ea"/>
              </a:rPr>
              <a:t>', '</a:t>
            </a:r>
            <a:r>
              <a:rPr lang="ja-JP" altLang="en-US" sz="2000" dirty="0">
                <a:latin typeface="+mn-ea"/>
              </a:rPr>
              <a:t>尽きた</a:t>
            </a:r>
            <a:r>
              <a:rPr lang="en-US" altLang="ja-JP" sz="2000" dirty="0">
                <a:latin typeface="+mn-ea"/>
              </a:rPr>
              <a:t>', '</a:t>
            </a:r>
            <a:r>
              <a:rPr lang="ja-JP" altLang="en-US" sz="2000" dirty="0">
                <a:latin typeface="+mn-ea"/>
              </a:rPr>
              <a:t>早</a:t>
            </a:r>
            <a:r>
              <a:rPr lang="en-US" altLang="ja-JP" sz="2000" dirty="0">
                <a:latin typeface="+mn-ea"/>
              </a:rPr>
              <a:t>', '</a:t>
            </a:r>
            <a:r>
              <a:rPr lang="ja-JP" altLang="en-US" sz="2000" dirty="0">
                <a:latin typeface="+mn-ea"/>
              </a:rPr>
              <a:t>ムヽー</a:t>
            </a:r>
            <a:r>
              <a:rPr lang="en-US" altLang="ja-JP" sz="2000" dirty="0">
                <a:latin typeface="+mn-ea"/>
              </a:rPr>
              <a:t>', '</a:t>
            </a:r>
            <a:r>
              <a:rPr lang="ja-JP" altLang="en-US" sz="2000" dirty="0">
                <a:latin typeface="+mn-ea"/>
              </a:rPr>
              <a:t>木内</a:t>
            </a:r>
            <a:r>
              <a:rPr lang="en-US" altLang="ja-JP" sz="2000" dirty="0">
                <a:latin typeface="+mn-ea"/>
              </a:rPr>
              <a:t>', '</a:t>
            </a:r>
            <a:r>
              <a:rPr lang="ja-JP" altLang="en-US" sz="2000" dirty="0">
                <a:latin typeface="+mn-ea"/>
              </a:rPr>
              <a:t>多量に</a:t>
            </a:r>
            <a:r>
              <a:rPr lang="en-US" altLang="ja-JP" sz="2000" dirty="0">
                <a:latin typeface="+mn-ea"/>
              </a:rPr>
              <a:t>', '</a:t>
            </a:r>
            <a:r>
              <a:rPr lang="ja-JP" altLang="en-US" sz="2000" dirty="0">
                <a:latin typeface="+mn-ea"/>
              </a:rPr>
              <a:t>かすみ</a:t>
            </a:r>
            <a:r>
              <a:rPr lang="en-US" altLang="ja-JP" sz="2000" dirty="0">
                <a:latin typeface="+mn-ea"/>
              </a:rPr>
              <a:t>', '</a:t>
            </a:r>
            <a:r>
              <a:rPr lang="ja-JP" altLang="en-US" sz="2000" dirty="0">
                <a:latin typeface="+mn-ea"/>
              </a:rPr>
              <a:t>附か</a:t>
            </a:r>
            <a:r>
              <a:rPr lang="en-US" altLang="ja-JP" sz="2000" dirty="0">
                <a:latin typeface="+mn-ea"/>
              </a:rPr>
              <a:t>', '</a:t>
            </a:r>
            <a:r>
              <a:rPr lang="ja-JP" altLang="en-US" sz="2000" dirty="0">
                <a:latin typeface="+mn-ea"/>
              </a:rPr>
              <a:t>劇</a:t>
            </a:r>
            <a:r>
              <a:rPr lang="en-US" altLang="ja-JP" sz="2000" dirty="0">
                <a:latin typeface="+mn-ea"/>
              </a:rPr>
              <a:t>', '</a:t>
            </a:r>
            <a:r>
              <a:rPr lang="ja-JP" altLang="en-US" sz="2000" dirty="0">
                <a:latin typeface="+mn-ea"/>
              </a:rPr>
              <a:t>申せば</a:t>
            </a:r>
            <a:r>
              <a:rPr lang="en-US" altLang="ja-JP" sz="2000" dirty="0">
                <a:latin typeface="+mn-ea"/>
              </a:rPr>
              <a:t>', '</a:t>
            </a:r>
            <a:r>
              <a:rPr lang="ja-JP" altLang="en-US" sz="2000" dirty="0">
                <a:latin typeface="+mn-ea"/>
              </a:rPr>
              <a:t>夢中で</a:t>
            </a:r>
            <a:r>
              <a:rPr lang="en-US" altLang="ja-JP" sz="2000" dirty="0">
                <a:latin typeface="+mn-ea"/>
              </a:rPr>
              <a:t>', '</a:t>
            </a:r>
            <a:r>
              <a:rPr lang="ja-JP" altLang="en-US" sz="2000" dirty="0">
                <a:latin typeface="+mn-ea"/>
              </a:rPr>
              <a:t>強く</a:t>
            </a:r>
            <a:r>
              <a:rPr lang="en-US" altLang="ja-JP" sz="2000" dirty="0">
                <a:latin typeface="+mn-ea"/>
              </a:rPr>
              <a:t>', '</a:t>
            </a:r>
            <a:r>
              <a:rPr lang="ja-JP" altLang="en-US" sz="2000" dirty="0">
                <a:latin typeface="+mn-ea"/>
              </a:rPr>
              <a:t>到頭</a:t>
            </a:r>
            <a:r>
              <a:rPr lang="en-US" altLang="ja-JP" sz="2000" dirty="0">
                <a:latin typeface="+mn-ea"/>
              </a:rPr>
              <a:t>', '</a:t>
            </a:r>
            <a:r>
              <a:rPr lang="ja-JP" altLang="en-US" sz="2000" dirty="0">
                <a:latin typeface="+mn-ea"/>
              </a:rPr>
              <a:t>剤</a:t>
            </a:r>
            <a:r>
              <a:rPr lang="en-US" altLang="ja-JP" sz="2000" dirty="0">
                <a:latin typeface="+mn-ea"/>
              </a:rPr>
              <a:t>', '</a:t>
            </a:r>
            <a:r>
              <a:rPr lang="ja-JP" altLang="en-US" sz="2000" dirty="0">
                <a:latin typeface="+mn-ea"/>
              </a:rPr>
              <a:t>持ち</a:t>
            </a:r>
            <a:r>
              <a:rPr lang="en-US" altLang="ja-JP" sz="2000" dirty="0">
                <a:latin typeface="+mn-ea"/>
              </a:rPr>
              <a:t>', '</a:t>
            </a:r>
            <a:r>
              <a:rPr lang="ja-JP" altLang="en-US" sz="2000" dirty="0">
                <a:latin typeface="+mn-ea"/>
              </a:rPr>
              <a:t>数</a:t>
            </a:r>
            <a:r>
              <a:rPr lang="en-US" altLang="ja-JP" sz="2000" dirty="0">
                <a:latin typeface="+mn-ea"/>
              </a:rPr>
              <a:t>', '</a:t>
            </a:r>
            <a:r>
              <a:rPr lang="ja-JP" altLang="en-US" sz="2000" dirty="0">
                <a:latin typeface="+mn-ea"/>
              </a:rPr>
              <a:t>逆上</a:t>
            </a:r>
            <a:r>
              <a:rPr lang="en-US" altLang="ja-JP" sz="2000" dirty="0">
                <a:latin typeface="+mn-ea"/>
              </a:rPr>
              <a:t>’}</a:t>
            </a:r>
          </a:p>
        </p:txBody>
      </p:sp>
      <p:sp>
        <p:nvSpPr>
          <p:cNvPr id="4" name="スライド番号プレースホルダー 3">
            <a:extLst>
              <a:ext uri="{FF2B5EF4-FFF2-40B4-BE49-F238E27FC236}">
                <a16:creationId xmlns:a16="http://schemas.microsoft.com/office/drawing/2014/main" id="{D8F9B6D3-DBAB-449A-8B8E-DC57A84DE73B}"/>
              </a:ext>
            </a:extLst>
          </p:cNvPr>
          <p:cNvSpPr>
            <a:spLocks noGrp="1"/>
          </p:cNvSpPr>
          <p:nvPr>
            <p:ph type="sldNum" sz="quarter" idx="12"/>
          </p:nvPr>
        </p:nvSpPr>
        <p:spPr/>
        <p:txBody>
          <a:bodyPr/>
          <a:lstStyle/>
          <a:p>
            <a:fld id="{0670E07B-3041-44BB-97B6-342C8E0DD625}" type="slidenum">
              <a:rPr kumimoji="1" lang="ja-JP" altLang="en-US" smtClean="0"/>
              <a:t>50</a:t>
            </a:fld>
            <a:endParaRPr kumimoji="1" lang="ja-JP" altLang="en-US"/>
          </a:p>
        </p:txBody>
      </p:sp>
    </p:spTree>
    <p:extLst>
      <p:ext uri="{BB962C8B-B14F-4D97-AF65-F5344CB8AC3E}">
        <p14:creationId xmlns:p14="http://schemas.microsoft.com/office/powerpoint/2010/main" val="14936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C76A59-42F1-4C52-8543-E6662ACE6725}"/>
              </a:ext>
            </a:extLst>
          </p:cNvPr>
          <p:cNvSpPr>
            <a:spLocks noGrp="1"/>
          </p:cNvSpPr>
          <p:nvPr>
            <p:ph type="title"/>
          </p:nvPr>
        </p:nvSpPr>
        <p:spPr/>
        <p:txBody>
          <a:bodyPr>
            <a:normAutofit fontScale="90000"/>
          </a:bodyPr>
          <a:lstStyle/>
          <a:p>
            <a:r>
              <a:rPr kumimoji="1" lang="ja-JP" altLang="en-US" dirty="0"/>
              <a:t>多層パーセプトロン</a:t>
            </a:r>
            <a:br>
              <a:rPr lang="en-US" altLang="ja-JP" dirty="0"/>
            </a:br>
            <a:r>
              <a:rPr lang="en-US" altLang="ja-JP" dirty="0"/>
              <a:t>(Multi-Layer Perceptron, MLP)</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DDCE75A-9DD1-4C2D-909B-4C77B75E4EA7}"/>
                  </a:ext>
                </a:extLst>
              </p:cNvPr>
              <p:cNvSpPr>
                <a:spLocks noGrp="1"/>
              </p:cNvSpPr>
              <p:nvPr>
                <p:ph idx="1"/>
              </p:nvPr>
            </p:nvSpPr>
            <p:spPr/>
            <p:txBody>
              <a:bodyPr/>
              <a:lstStyle/>
              <a:p>
                <a:pPr marL="0" indent="0">
                  <a:buClr>
                    <a:srgbClr val="A53010"/>
                  </a:buClr>
                  <a:buNone/>
                </a:pPr>
                <a:r>
                  <a:rPr lang="en-US" altLang="ja-JP" sz="2400" dirty="0">
                    <a:solidFill>
                      <a:prstClr val="black">
                        <a:lumMod val="75000"/>
                        <a:lumOff val="25000"/>
                      </a:prstClr>
                    </a:solidFill>
                  </a:rPr>
                  <a:t>			</a:t>
                </a:r>
                <a:r>
                  <a:rPr lang="ja-JP" altLang="en-US" sz="2400" dirty="0">
                    <a:solidFill>
                      <a:prstClr val="black">
                        <a:lumMod val="75000"/>
                        <a:lumOff val="25000"/>
                      </a:prstClr>
                    </a:solidFill>
                  </a:rPr>
                  <a:t>活性化関数</a:t>
                </a:r>
                <a:endParaRPr lang="en-US" altLang="ja-JP" sz="2400" dirty="0">
                  <a:solidFill>
                    <a:prstClr val="black">
                      <a:lumMod val="75000"/>
                      <a:lumOff val="25000"/>
                    </a:prstClr>
                  </a:solidFill>
                </a:endParaRPr>
              </a:p>
              <a:p>
                <a:pPr marL="0" indent="0">
                  <a:buClr>
                    <a:srgbClr val="A53010"/>
                  </a:buClr>
                  <a:buNone/>
                </a:pPr>
                <a14:m>
                  <m:oMathPara xmlns:m="http://schemas.openxmlformats.org/officeDocument/2006/math">
                    <m:oMathParaPr>
                      <m:jc m:val="centerGroup"/>
                    </m:oMathParaPr>
                    <m:oMath xmlns:m="http://schemas.openxmlformats.org/officeDocument/2006/math">
                      <m:r>
                        <a:rPr lang="en-US" altLang="ja-JP" sz="2400" b="1" i="1">
                          <a:solidFill>
                            <a:prstClr val="black">
                              <a:lumMod val="75000"/>
                              <a:lumOff val="25000"/>
                            </a:prstClr>
                          </a:solidFill>
                          <a:latin typeface="Cambria Math" panose="02040503050406030204" pitchFamily="18" charset="0"/>
                        </a:rPr>
                        <m:t>𝒚</m:t>
                      </m:r>
                      <m:r>
                        <a:rPr lang="en-US" altLang="ja-JP" sz="2400" i="1">
                          <a:solidFill>
                            <a:prstClr val="black">
                              <a:lumMod val="75000"/>
                              <a:lumOff val="25000"/>
                            </a:prstClr>
                          </a:solidFill>
                          <a:latin typeface="Cambria Math" panose="02040503050406030204" pitchFamily="18" charset="0"/>
                        </a:rPr>
                        <m:t>=</m:t>
                      </m:r>
                      <m:r>
                        <a:rPr lang="en-US" altLang="ja-JP" sz="2400" i="1">
                          <a:solidFill>
                            <a:prstClr val="black">
                              <a:lumMod val="75000"/>
                              <a:lumOff val="25000"/>
                            </a:prstClr>
                          </a:solidFill>
                          <a:latin typeface="Cambria Math" panose="02040503050406030204" pitchFamily="18" charset="0"/>
                        </a:rPr>
                        <m:t>𝑓</m:t>
                      </m:r>
                      <m:r>
                        <a:rPr lang="en-US" altLang="ja-JP" sz="2400" i="1">
                          <a:solidFill>
                            <a:prstClr val="black">
                              <a:lumMod val="75000"/>
                              <a:lumOff val="25000"/>
                            </a:prstClr>
                          </a:solidFill>
                          <a:latin typeface="Cambria Math" panose="02040503050406030204" pitchFamily="18" charset="0"/>
                        </a:rPr>
                        <m:t> ( </m:t>
                      </m:r>
                      <m:sSub>
                        <m:sSubPr>
                          <m:ctrlPr>
                            <a:rPr lang="en-US" altLang="ja-JP" sz="2400" b="1" i="1">
                              <a:solidFill>
                                <a:prstClr val="black">
                                  <a:lumMod val="75000"/>
                                  <a:lumOff val="25000"/>
                                </a:prstClr>
                              </a:solidFill>
                              <a:latin typeface="Cambria Math" panose="02040503050406030204" pitchFamily="18" charset="0"/>
                            </a:rPr>
                          </m:ctrlPr>
                        </m:sSubPr>
                        <m:e>
                          <m:r>
                            <a:rPr lang="en-US" altLang="ja-JP" sz="2400" b="1" i="1">
                              <a:solidFill>
                                <a:prstClr val="black">
                                  <a:lumMod val="75000"/>
                                  <a:lumOff val="25000"/>
                                </a:prstClr>
                              </a:solidFill>
                              <a:latin typeface="Cambria Math" panose="02040503050406030204" pitchFamily="18" charset="0"/>
                            </a:rPr>
                            <m:t>𝒘</m:t>
                          </m:r>
                        </m:e>
                        <m:sub>
                          <m:r>
                            <a:rPr lang="en-US" altLang="ja-JP" sz="2400" b="1" i="1">
                              <a:solidFill>
                                <a:prstClr val="black">
                                  <a:lumMod val="75000"/>
                                  <a:lumOff val="25000"/>
                                </a:prstClr>
                              </a:solidFill>
                              <a:latin typeface="Cambria Math" panose="02040503050406030204" pitchFamily="18" charset="0"/>
                            </a:rPr>
                            <m:t>𝒐</m:t>
                          </m:r>
                        </m:sub>
                      </m:sSub>
                      <m:r>
                        <a:rPr lang="en-US" altLang="ja-JP" sz="2400" i="1">
                          <a:solidFill>
                            <a:prstClr val="black">
                              <a:lumMod val="75000"/>
                              <a:lumOff val="25000"/>
                            </a:prstClr>
                          </a:solidFill>
                          <a:latin typeface="Cambria Math" panose="02040503050406030204" pitchFamily="18" charset="0"/>
                        </a:rPr>
                        <m:t>+</m:t>
                      </m:r>
                      <m:nary>
                        <m:naryPr>
                          <m:chr m:val="∑"/>
                          <m:ctrlPr>
                            <a:rPr lang="en-US" altLang="ja-JP" sz="2400" i="1">
                              <a:solidFill>
                                <a:prstClr val="black">
                                  <a:lumMod val="75000"/>
                                  <a:lumOff val="25000"/>
                                </a:prstClr>
                              </a:solidFill>
                              <a:latin typeface="Cambria Math" panose="02040503050406030204" pitchFamily="18" charset="0"/>
                            </a:rPr>
                          </m:ctrlPr>
                        </m:naryPr>
                        <m:sub>
                          <m:r>
                            <m:rPr>
                              <m:brk m:alnAt="23"/>
                            </m:rPr>
                            <a:rPr lang="en-US" altLang="ja-JP" sz="2400" i="1">
                              <a:solidFill>
                                <a:prstClr val="black">
                                  <a:lumMod val="75000"/>
                                  <a:lumOff val="25000"/>
                                </a:prstClr>
                              </a:solidFill>
                              <a:latin typeface="Cambria Math" panose="02040503050406030204" pitchFamily="18" charset="0"/>
                            </a:rPr>
                            <m:t>𝑖</m:t>
                          </m:r>
                          <m:r>
                            <a:rPr lang="en-US" altLang="ja-JP" sz="2400" i="1">
                              <a:solidFill>
                                <a:prstClr val="black">
                                  <a:lumMod val="75000"/>
                                  <a:lumOff val="25000"/>
                                </a:prstClr>
                              </a:solidFill>
                              <a:latin typeface="Cambria Math" panose="02040503050406030204" pitchFamily="18" charset="0"/>
                            </a:rPr>
                            <m:t>=1</m:t>
                          </m:r>
                        </m:sub>
                        <m:sup>
                          <m:r>
                            <a:rPr lang="en-US" altLang="ja-JP" sz="2400" i="1">
                              <a:solidFill>
                                <a:prstClr val="black">
                                  <a:lumMod val="75000"/>
                                  <a:lumOff val="25000"/>
                                </a:prstClr>
                              </a:solidFill>
                              <a:latin typeface="Cambria Math" panose="02040503050406030204" pitchFamily="18" charset="0"/>
                            </a:rPr>
                            <m:t>𝑛</m:t>
                          </m:r>
                        </m:sup>
                        <m:e>
                          <m:sSub>
                            <m:sSubPr>
                              <m:ctrlPr>
                                <a:rPr lang="en-US" altLang="ja-JP" sz="2400" b="1" i="1">
                                  <a:solidFill>
                                    <a:prstClr val="black">
                                      <a:lumMod val="75000"/>
                                      <a:lumOff val="25000"/>
                                    </a:prstClr>
                                  </a:solidFill>
                                  <a:latin typeface="Cambria Math" panose="02040503050406030204" pitchFamily="18" charset="0"/>
                                </a:rPr>
                              </m:ctrlPr>
                            </m:sSubPr>
                            <m:e>
                              <m:r>
                                <a:rPr lang="en-US" altLang="ja-JP" sz="2400" b="1" i="1">
                                  <a:solidFill>
                                    <a:prstClr val="black">
                                      <a:lumMod val="75000"/>
                                      <a:lumOff val="25000"/>
                                    </a:prstClr>
                                  </a:solidFill>
                                  <a:latin typeface="Cambria Math" panose="02040503050406030204" pitchFamily="18" charset="0"/>
                                </a:rPr>
                                <m:t>𝒘</m:t>
                              </m:r>
                            </m:e>
                            <m:sub>
                              <m:r>
                                <a:rPr lang="en-US" altLang="ja-JP" sz="2400" b="1" i="1">
                                  <a:solidFill>
                                    <a:prstClr val="black">
                                      <a:lumMod val="75000"/>
                                      <a:lumOff val="25000"/>
                                    </a:prstClr>
                                  </a:solidFill>
                                  <a:latin typeface="Cambria Math" panose="02040503050406030204" pitchFamily="18" charset="0"/>
                                </a:rPr>
                                <m:t>𝒊</m:t>
                              </m:r>
                            </m:sub>
                          </m:sSub>
                          <m:r>
                            <a:rPr lang="ja-JP" altLang="en-US" sz="2400" b="1" i="1">
                              <a:solidFill>
                                <a:prstClr val="black">
                                  <a:lumMod val="75000"/>
                                  <a:lumOff val="25000"/>
                                </a:prstClr>
                              </a:solidFill>
                              <a:latin typeface="Cambria Math" panose="02040503050406030204" pitchFamily="18" charset="0"/>
                            </a:rPr>
                            <m:t>・</m:t>
                          </m:r>
                          <m:sSub>
                            <m:sSubPr>
                              <m:ctrlPr>
                                <a:rPr lang="en-US" altLang="ja-JP" sz="2400" i="1">
                                  <a:solidFill>
                                    <a:prstClr val="black">
                                      <a:lumMod val="75000"/>
                                      <a:lumOff val="25000"/>
                                    </a:prstClr>
                                  </a:solidFill>
                                  <a:latin typeface="Cambria Math" panose="02040503050406030204" pitchFamily="18" charset="0"/>
                                </a:rPr>
                              </m:ctrlPr>
                            </m:sSubPr>
                            <m:e>
                              <m:r>
                                <a:rPr lang="en-US" altLang="ja-JP" sz="2400" b="0" i="1">
                                  <a:solidFill>
                                    <a:prstClr val="black">
                                      <a:lumMod val="75000"/>
                                      <a:lumOff val="25000"/>
                                    </a:prstClr>
                                  </a:solidFill>
                                  <a:latin typeface="Cambria Math" panose="02040503050406030204" pitchFamily="18" charset="0"/>
                                </a:rPr>
                                <m:t>𝑥</m:t>
                              </m:r>
                            </m:e>
                            <m:sub>
                              <m:r>
                                <a:rPr lang="en-US" altLang="ja-JP" sz="2400" b="0" i="1">
                                  <a:solidFill>
                                    <a:prstClr val="black">
                                      <a:lumMod val="75000"/>
                                      <a:lumOff val="25000"/>
                                    </a:prstClr>
                                  </a:solidFill>
                                  <a:latin typeface="Cambria Math" panose="02040503050406030204" pitchFamily="18" charset="0"/>
                                </a:rPr>
                                <m:t>𝑖</m:t>
                              </m:r>
                            </m:sub>
                          </m:sSub>
                          <m:r>
                            <a:rPr lang="en-US" altLang="ja-JP" sz="2400" b="0" i="1">
                              <a:solidFill>
                                <a:prstClr val="black">
                                  <a:lumMod val="75000"/>
                                  <a:lumOff val="25000"/>
                                </a:prstClr>
                              </a:solidFill>
                              <a:latin typeface="Cambria Math" panose="02040503050406030204" pitchFamily="18" charset="0"/>
                            </a:rPr>
                            <m:t> </m:t>
                          </m:r>
                          <m:r>
                            <a:rPr lang="en-US" altLang="ja-JP" sz="2400" i="1">
                              <a:solidFill>
                                <a:prstClr val="black">
                                  <a:lumMod val="75000"/>
                                  <a:lumOff val="25000"/>
                                </a:prstClr>
                              </a:solidFill>
                              <a:latin typeface="Cambria Math" panose="02040503050406030204" pitchFamily="18" charset="0"/>
                            </a:rPr>
                            <m:t>)</m:t>
                          </m:r>
                        </m:e>
                      </m:nary>
                    </m:oMath>
                  </m:oMathPara>
                </a14:m>
                <a:endParaRPr lang="en-US" altLang="ja-JP" sz="2400" dirty="0">
                  <a:solidFill>
                    <a:prstClr val="black">
                      <a:lumMod val="75000"/>
                      <a:lumOff val="25000"/>
                    </a:prstClr>
                  </a:solidFill>
                </a:endParaRPr>
              </a:p>
              <a:p>
                <a:pPr lvl="0">
                  <a:buClr>
                    <a:srgbClr val="A53010"/>
                  </a:buClr>
                </a:pPr>
                <a:endParaRPr lang="en-US" altLang="ja-JP" sz="2400" dirty="0">
                  <a:solidFill>
                    <a:prstClr val="black">
                      <a:lumMod val="75000"/>
                      <a:lumOff val="25000"/>
                    </a:prstClr>
                  </a:solidFill>
                </a:endParaRPr>
              </a:p>
              <a:p>
                <a:pPr marL="0" indent="0">
                  <a:buClr>
                    <a:srgbClr val="A53010"/>
                  </a:buClr>
                  <a:buNone/>
                </a:pPr>
                <a:r>
                  <a:rPr lang="en-US" altLang="ja-JP" sz="2400" dirty="0">
                    <a:solidFill>
                      <a:prstClr val="black">
                        <a:lumMod val="75000"/>
                        <a:lumOff val="25000"/>
                      </a:prstClr>
                    </a:solidFill>
                  </a:rPr>
                  <a:t>			</a:t>
                </a:r>
                <a:r>
                  <a:rPr lang="ja-JP" altLang="en-US" sz="2400" dirty="0">
                    <a:solidFill>
                      <a:prstClr val="black">
                        <a:lumMod val="75000"/>
                        <a:lumOff val="25000"/>
                      </a:prstClr>
                    </a:solidFill>
                  </a:rPr>
                  <a:t>重みパラメータを学習することで，</a:t>
                </a:r>
                <a:endParaRPr lang="en-US" altLang="ja-JP" sz="2400" dirty="0">
                  <a:solidFill>
                    <a:prstClr val="black">
                      <a:lumMod val="75000"/>
                      <a:lumOff val="25000"/>
                    </a:prstClr>
                  </a:solidFill>
                </a:endParaRPr>
              </a:p>
              <a:p>
                <a:pPr marL="0" indent="0">
                  <a:buClr>
                    <a:srgbClr val="A53010"/>
                  </a:buClr>
                  <a:buNone/>
                </a:pPr>
                <a:r>
                  <a:rPr lang="en-US" altLang="ja-JP" sz="2400" dirty="0">
                    <a:solidFill>
                      <a:prstClr val="black">
                        <a:lumMod val="75000"/>
                        <a:lumOff val="25000"/>
                      </a:prstClr>
                    </a:solidFill>
                  </a:rPr>
                  <a:t>			</a:t>
                </a:r>
                <a:r>
                  <a:rPr lang="ja-JP" altLang="en-US" sz="2400" dirty="0">
                    <a:solidFill>
                      <a:prstClr val="black">
                        <a:lumMod val="75000"/>
                        <a:lumOff val="25000"/>
                      </a:prstClr>
                    </a:solidFill>
                  </a:rPr>
                  <a:t>適切な出力を導き出す</a:t>
                </a:r>
                <a:endParaRPr lang="en-US" altLang="ja-JP" sz="2400" dirty="0">
                  <a:solidFill>
                    <a:prstClr val="black">
                      <a:lumMod val="75000"/>
                      <a:lumOff val="25000"/>
                    </a:prstClr>
                  </a:solidFill>
                </a:endParaRP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DDCE75A-9DD1-4C2D-909B-4C77B75E4EA7}"/>
                  </a:ext>
                </a:extLst>
              </p:cNvPr>
              <p:cNvSpPr>
                <a:spLocks noGrp="1" noRot="1" noChangeAspect="1" noMove="1" noResize="1" noEditPoints="1" noAdjustHandles="1" noChangeArrowheads="1" noChangeShapeType="1" noTextEdit="1"/>
              </p:cNvSpPr>
              <p:nvPr>
                <p:ph idx="1"/>
              </p:nvPr>
            </p:nvSpPr>
            <p:spPr>
              <a:blipFill>
                <a:blip r:embed="rId3"/>
                <a:stretch>
                  <a:fillRect t="-96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CAF4449-DC91-40DF-9FD0-21649C8782DC}"/>
              </a:ext>
            </a:extLst>
          </p:cNvPr>
          <p:cNvSpPr>
            <a:spLocks noGrp="1"/>
          </p:cNvSpPr>
          <p:nvPr>
            <p:ph type="sldNum" sz="quarter" idx="12"/>
          </p:nvPr>
        </p:nvSpPr>
        <p:spPr/>
        <p:txBody>
          <a:bodyPr/>
          <a:lstStyle/>
          <a:p>
            <a:fld id="{0670E07B-3041-44BB-97B6-342C8E0DD625}"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DCB3CF52-343A-43A5-97E1-7E629B9EF228}"/>
              </a:ext>
            </a:extLst>
          </p:cNvPr>
          <p:cNvGrpSpPr/>
          <p:nvPr/>
        </p:nvGrpSpPr>
        <p:grpSpPr>
          <a:xfrm>
            <a:off x="511228" y="2460177"/>
            <a:ext cx="2567874" cy="2310662"/>
            <a:chOff x="1993641" y="440378"/>
            <a:chExt cx="4194679" cy="3365853"/>
          </a:xfrm>
        </p:grpSpPr>
        <p:grpSp>
          <p:nvGrpSpPr>
            <p:cNvPr id="6" name="グループ化 5">
              <a:extLst>
                <a:ext uri="{FF2B5EF4-FFF2-40B4-BE49-F238E27FC236}">
                  <a16:creationId xmlns:a16="http://schemas.microsoft.com/office/drawing/2014/main" id="{BA5FDD81-B85F-4C0D-8847-CC64B524038D}"/>
                </a:ext>
              </a:extLst>
            </p:cNvPr>
            <p:cNvGrpSpPr/>
            <p:nvPr/>
          </p:nvGrpSpPr>
          <p:grpSpPr>
            <a:xfrm>
              <a:off x="2241755" y="963561"/>
              <a:ext cx="3491628" cy="2842670"/>
              <a:chOff x="2241755" y="963561"/>
              <a:chExt cx="3491628" cy="2842670"/>
            </a:xfrm>
          </p:grpSpPr>
          <p:sp>
            <p:nvSpPr>
              <p:cNvPr id="10" name="フローチャート: 結合子 9">
                <a:extLst>
                  <a:ext uri="{FF2B5EF4-FFF2-40B4-BE49-F238E27FC236}">
                    <a16:creationId xmlns:a16="http://schemas.microsoft.com/office/drawing/2014/main" id="{EF29C03F-D2BF-449B-AA6F-21B9F46524E2}"/>
                  </a:ext>
                </a:extLst>
              </p:cNvPr>
              <p:cNvSpPr/>
              <p:nvPr/>
            </p:nvSpPr>
            <p:spPr>
              <a:xfrm>
                <a:off x="2241755" y="1530117"/>
                <a:ext cx="457200" cy="457200"/>
              </a:xfrm>
              <a:prstGeom prst="flowChartConnector">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B08C9DBB-2B13-4429-ADB4-6CD27EC99B3D}"/>
                  </a:ext>
                </a:extLst>
              </p:cNvPr>
              <p:cNvSpPr/>
              <p:nvPr/>
            </p:nvSpPr>
            <p:spPr>
              <a:xfrm>
                <a:off x="3758969" y="963561"/>
                <a:ext cx="457200" cy="45720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1B98C08-C27A-4329-BCAE-F8FD290FA130}"/>
                  </a:ext>
                </a:extLst>
              </p:cNvPr>
              <p:cNvCxnSpPr>
                <a:cxnSpLocks/>
                <a:stCxn id="10" idx="7"/>
                <a:endCxn id="11" idx="2"/>
              </p:cNvCxnSpPr>
              <p:nvPr/>
            </p:nvCxnSpPr>
            <p:spPr>
              <a:xfrm flipV="1">
                <a:off x="2632000" y="1192161"/>
                <a:ext cx="1126969" cy="404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結合子 12">
                <a:extLst>
                  <a:ext uri="{FF2B5EF4-FFF2-40B4-BE49-F238E27FC236}">
                    <a16:creationId xmlns:a16="http://schemas.microsoft.com/office/drawing/2014/main" id="{87F25618-34BF-4DA1-85F3-D9857DEE2571}"/>
                  </a:ext>
                </a:extLst>
              </p:cNvPr>
              <p:cNvSpPr/>
              <p:nvPr/>
            </p:nvSpPr>
            <p:spPr>
              <a:xfrm>
                <a:off x="3758969" y="1758717"/>
                <a:ext cx="457200" cy="45720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7974CA4-39C7-466C-B742-FE515554D295}"/>
                  </a:ext>
                </a:extLst>
              </p:cNvPr>
              <p:cNvSpPr/>
              <p:nvPr/>
            </p:nvSpPr>
            <p:spPr>
              <a:xfrm>
                <a:off x="2241755" y="2244451"/>
                <a:ext cx="457200" cy="457200"/>
              </a:xfrm>
              <a:prstGeom prst="flowChartConnector">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1559ECA6-B16A-4E00-AC52-7009A868E0FF}"/>
                  </a:ext>
                </a:extLst>
              </p:cNvPr>
              <p:cNvSpPr/>
              <p:nvPr/>
            </p:nvSpPr>
            <p:spPr>
              <a:xfrm>
                <a:off x="3758969" y="2553874"/>
                <a:ext cx="457200" cy="45720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A77DEF18-CF17-4112-A89E-A50652F36F15}"/>
                  </a:ext>
                </a:extLst>
              </p:cNvPr>
              <p:cNvSpPr/>
              <p:nvPr/>
            </p:nvSpPr>
            <p:spPr>
              <a:xfrm>
                <a:off x="3758969" y="3349031"/>
                <a:ext cx="457200" cy="45720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FD53F3D8-7898-4882-8B7E-FE7FB5767A23}"/>
                  </a:ext>
                </a:extLst>
              </p:cNvPr>
              <p:cNvSpPr/>
              <p:nvPr/>
            </p:nvSpPr>
            <p:spPr>
              <a:xfrm>
                <a:off x="5276183" y="1758717"/>
                <a:ext cx="457200" cy="457200"/>
              </a:xfrm>
              <a:prstGeom prst="flowChartConnector">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82F7CE49-B0F4-4A9C-B83D-25B0FB8D178B}"/>
                  </a:ext>
                </a:extLst>
              </p:cNvPr>
              <p:cNvSpPr/>
              <p:nvPr/>
            </p:nvSpPr>
            <p:spPr>
              <a:xfrm>
                <a:off x="5276183" y="2553874"/>
                <a:ext cx="457200" cy="457200"/>
              </a:xfrm>
              <a:prstGeom prst="flowChartConnector">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結合子 18">
                <a:extLst>
                  <a:ext uri="{FF2B5EF4-FFF2-40B4-BE49-F238E27FC236}">
                    <a16:creationId xmlns:a16="http://schemas.microsoft.com/office/drawing/2014/main" id="{E9201274-C959-40C4-A6ED-357C004E0EDC}"/>
                  </a:ext>
                </a:extLst>
              </p:cNvPr>
              <p:cNvSpPr/>
              <p:nvPr/>
            </p:nvSpPr>
            <p:spPr>
              <a:xfrm>
                <a:off x="2241755" y="3011074"/>
                <a:ext cx="457200" cy="457200"/>
              </a:xfrm>
              <a:prstGeom prst="flowChartConnector">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620FFCF8-A76D-43D9-8ABE-55D53763C7CB}"/>
                  </a:ext>
                </a:extLst>
              </p:cNvPr>
              <p:cNvCxnSpPr>
                <a:cxnSpLocks/>
                <a:stCxn id="10" idx="6"/>
                <a:endCxn id="13" idx="2"/>
              </p:cNvCxnSpPr>
              <p:nvPr/>
            </p:nvCxnSpPr>
            <p:spPr>
              <a:xfrm>
                <a:off x="2698955" y="1758717"/>
                <a:ext cx="1060014"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CD7D326-D444-4AF0-85FA-E2ABAFD486A1}"/>
                  </a:ext>
                </a:extLst>
              </p:cNvPr>
              <p:cNvCxnSpPr>
                <a:cxnSpLocks/>
                <a:stCxn id="11" idx="6"/>
                <a:endCxn id="18" idx="2"/>
              </p:cNvCxnSpPr>
              <p:nvPr/>
            </p:nvCxnSpPr>
            <p:spPr>
              <a:xfrm>
                <a:off x="4216169" y="1192161"/>
                <a:ext cx="1060014" cy="15903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BF0636B3-2D9C-45D6-89F2-253F270D1061}"/>
                  </a:ext>
                </a:extLst>
              </p:cNvPr>
              <p:cNvCxnSpPr>
                <a:cxnSpLocks/>
                <a:stCxn id="11" idx="6"/>
                <a:endCxn id="17" idx="2"/>
              </p:cNvCxnSpPr>
              <p:nvPr/>
            </p:nvCxnSpPr>
            <p:spPr>
              <a:xfrm>
                <a:off x="4216169" y="1192161"/>
                <a:ext cx="1060014" cy="795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A9A6E04A-0415-4D0B-A651-87BFFDC70919}"/>
                  </a:ext>
                </a:extLst>
              </p:cNvPr>
              <p:cNvCxnSpPr>
                <a:cxnSpLocks/>
                <a:stCxn id="13" idx="6"/>
                <a:endCxn id="18" idx="2"/>
              </p:cNvCxnSpPr>
              <p:nvPr/>
            </p:nvCxnSpPr>
            <p:spPr>
              <a:xfrm>
                <a:off x="4216169" y="1987317"/>
                <a:ext cx="1060014" cy="79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A6E9C37-9ADC-4A04-8986-BB3E2CF49322}"/>
                  </a:ext>
                </a:extLst>
              </p:cNvPr>
              <p:cNvCxnSpPr>
                <a:cxnSpLocks/>
                <a:stCxn id="13" idx="6"/>
                <a:endCxn id="17" idx="2"/>
              </p:cNvCxnSpPr>
              <p:nvPr/>
            </p:nvCxnSpPr>
            <p:spPr>
              <a:xfrm>
                <a:off x="4216169" y="1987317"/>
                <a:ext cx="10600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0B4D25A-5818-4404-9F60-2B964ADDC53A}"/>
                  </a:ext>
                </a:extLst>
              </p:cNvPr>
              <p:cNvCxnSpPr>
                <a:cxnSpLocks/>
                <a:stCxn id="15" idx="6"/>
                <a:endCxn id="17" idx="2"/>
              </p:cNvCxnSpPr>
              <p:nvPr/>
            </p:nvCxnSpPr>
            <p:spPr>
              <a:xfrm flipV="1">
                <a:off x="4216169" y="1987317"/>
                <a:ext cx="1060014" cy="79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745863C-7A21-47DE-B0FE-E950BAC16221}"/>
                  </a:ext>
                </a:extLst>
              </p:cNvPr>
              <p:cNvCxnSpPr>
                <a:cxnSpLocks/>
                <a:stCxn id="15" idx="6"/>
                <a:endCxn id="18" idx="2"/>
              </p:cNvCxnSpPr>
              <p:nvPr/>
            </p:nvCxnSpPr>
            <p:spPr>
              <a:xfrm>
                <a:off x="4216169" y="2782474"/>
                <a:ext cx="10600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CEB196E-E78F-49C9-A128-C621157E7F37}"/>
                  </a:ext>
                </a:extLst>
              </p:cNvPr>
              <p:cNvCxnSpPr>
                <a:cxnSpLocks/>
                <a:stCxn id="16" idx="6"/>
                <a:endCxn id="17" idx="2"/>
              </p:cNvCxnSpPr>
              <p:nvPr/>
            </p:nvCxnSpPr>
            <p:spPr>
              <a:xfrm flipV="1">
                <a:off x="4216169" y="1987317"/>
                <a:ext cx="1060014" cy="1590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81AC4E-DD17-450B-AEE6-AA59479AAD01}"/>
                  </a:ext>
                </a:extLst>
              </p:cNvPr>
              <p:cNvCxnSpPr>
                <a:cxnSpLocks/>
                <a:stCxn id="16" idx="6"/>
                <a:endCxn id="18" idx="2"/>
              </p:cNvCxnSpPr>
              <p:nvPr/>
            </p:nvCxnSpPr>
            <p:spPr>
              <a:xfrm flipV="1">
                <a:off x="4216169" y="2782474"/>
                <a:ext cx="1060014" cy="79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265B498-8D6D-4D08-8005-3F7FB5A8D609}"/>
                  </a:ext>
                </a:extLst>
              </p:cNvPr>
              <p:cNvCxnSpPr>
                <a:cxnSpLocks/>
                <a:stCxn id="14" idx="6"/>
                <a:endCxn id="15" idx="2"/>
              </p:cNvCxnSpPr>
              <p:nvPr/>
            </p:nvCxnSpPr>
            <p:spPr>
              <a:xfrm>
                <a:off x="2698955" y="2473051"/>
                <a:ext cx="1060014" cy="309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A50A421-9F1C-417B-8C88-4796EB341507}"/>
                  </a:ext>
                </a:extLst>
              </p:cNvPr>
              <p:cNvCxnSpPr>
                <a:cxnSpLocks/>
                <a:stCxn id="14" idx="6"/>
                <a:endCxn id="13" idx="2"/>
              </p:cNvCxnSpPr>
              <p:nvPr/>
            </p:nvCxnSpPr>
            <p:spPr>
              <a:xfrm flipV="1">
                <a:off x="2698955" y="1987317"/>
                <a:ext cx="1060014" cy="485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2500F86E-6FC3-4DDC-BAB9-5A70F2D4174F}"/>
                  </a:ext>
                </a:extLst>
              </p:cNvPr>
              <p:cNvCxnSpPr>
                <a:cxnSpLocks/>
                <a:stCxn id="14" idx="6"/>
                <a:endCxn id="11" idx="2"/>
              </p:cNvCxnSpPr>
              <p:nvPr/>
            </p:nvCxnSpPr>
            <p:spPr>
              <a:xfrm flipV="1">
                <a:off x="2698955" y="1192161"/>
                <a:ext cx="1060014" cy="1280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9EA68D1-D5A0-4975-936D-CA571D0541A9}"/>
                  </a:ext>
                </a:extLst>
              </p:cNvPr>
              <p:cNvCxnSpPr>
                <a:cxnSpLocks/>
                <a:stCxn id="10" idx="6"/>
                <a:endCxn id="15" idx="2"/>
              </p:cNvCxnSpPr>
              <p:nvPr/>
            </p:nvCxnSpPr>
            <p:spPr>
              <a:xfrm>
                <a:off x="2698955" y="1758717"/>
                <a:ext cx="1060014" cy="1023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212C4B18-9E7B-4CFC-95F9-AFFE2D8B35C3}"/>
                  </a:ext>
                </a:extLst>
              </p:cNvPr>
              <p:cNvCxnSpPr>
                <a:cxnSpLocks/>
                <a:stCxn id="10" idx="6"/>
                <a:endCxn id="16" idx="2"/>
              </p:cNvCxnSpPr>
              <p:nvPr/>
            </p:nvCxnSpPr>
            <p:spPr>
              <a:xfrm>
                <a:off x="2698955" y="1758717"/>
                <a:ext cx="1060014" cy="181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A1BF616C-3FE6-4166-B896-1C1AC0254665}"/>
                  </a:ext>
                </a:extLst>
              </p:cNvPr>
              <p:cNvCxnSpPr>
                <a:cxnSpLocks/>
                <a:stCxn id="14" idx="6"/>
                <a:endCxn id="16" idx="2"/>
              </p:cNvCxnSpPr>
              <p:nvPr/>
            </p:nvCxnSpPr>
            <p:spPr>
              <a:xfrm>
                <a:off x="2698955" y="2473051"/>
                <a:ext cx="1060014" cy="1104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40D066A7-2F4C-4703-B2C7-72387AA91455}"/>
                  </a:ext>
                </a:extLst>
              </p:cNvPr>
              <p:cNvCxnSpPr>
                <a:cxnSpLocks/>
                <a:stCxn id="19" idx="6"/>
                <a:endCxn id="11" idx="2"/>
              </p:cNvCxnSpPr>
              <p:nvPr/>
            </p:nvCxnSpPr>
            <p:spPr>
              <a:xfrm flipV="1">
                <a:off x="2698955" y="1192161"/>
                <a:ext cx="1060014" cy="2047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D0B29025-173E-431D-A3A2-B98FE8998E7A}"/>
                  </a:ext>
                </a:extLst>
              </p:cNvPr>
              <p:cNvCxnSpPr>
                <a:cxnSpLocks/>
                <a:stCxn id="19" idx="6"/>
                <a:endCxn id="13" idx="2"/>
              </p:cNvCxnSpPr>
              <p:nvPr/>
            </p:nvCxnSpPr>
            <p:spPr>
              <a:xfrm flipV="1">
                <a:off x="2698955" y="1987317"/>
                <a:ext cx="1060014" cy="1252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26E2401A-B624-4986-82D4-6B28CCDC78E8}"/>
                  </a:ext>
                </a:extLst>
              </p:cNvPr>
              <p:cNvCxnSpPr>
                <a:cxnSpLocks/>
                <a:stCxn id="19" idx="6"/>
                <a:endCxn id="15" idx="2"/>
              </p:cNvCxnSpPr>
              <p:nvPr/>
            </p:nvCxnSpPr>
            <p:spPr>
              <a:xfrm flipV="1">
                <a:off x="2698955" y="2782474"/>
                <a:ext cx="1060014"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FD6B22F-7607-447C-9A7E-6795F9EFCACD}"/>
                  </a:ext>
                </a:extLst>
              </p:cNvPr>
              <p:cNvCxnSpPr>
                <a:cxnSpLocks/>
                <a:stCxn id="19" idx="6"/>
                <a:endCxn id="16" idx="2"/>
              </p:cNvCxnSpPr>
              <p:nvPr/>
            </p:nvCxnSpPr>
            <p:spPr>
              <a:xfrm>
                <a:off x="2698955" y="3239674"/>
                <a:ext cx="1060014" cy="337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テキスト ボックス 6">
              <a:extLst>
                <a:ext uri="{FF2B5EF4-FFF2-40B4-BE49-F238E27FC236}">
                  <a16:creationId xmlns:a16="http://schemas.microsoft.com/office/drawing/2014/main" id="{DECC484A-6DB2-443B-ADA8-A9F2FC13CCA8}"/>
                </a:ext>
              </a:extLst>
            </p:cNvPr>
            <p:cNvSpPr txBox="1"/>
            <p:nvPr/>
          </p:nvSpPr>
          <p:spPr>
            <a:xfrm>
              <a:off x="4989940" y="440378"/>
              <a:ext cx="1198380" cy="572680"/>
            </a:xfrm>
            <a:prstGeom prst="rect">
              <a:avLst/>
            </a:prstGeom>
            <a:noFill/>
          </p:spPr>
          <p:txBody>
            <a:bodyPr wrap="square" rtlCol="0">
              <a:spAutoFit/>
            </a:bodyPr>
            <a:lstStyle/>
            <a:p>
              <a:r>
                <a:rPr kumimoji="1" lang="ja-JP" altLang="en-US" dirty="0"/>
                <a:t>出力</a:t>
              </a:r>
            </a:p>
          </p:txBody>
        </p:sp>
        <p:sp>
          <p:nvSpPr>
            <p:cNvPr id="8" name="テキスト ボックス 7">
              <a:extLst>
                <a:ext uri="{FF2B5EF4-FFF2-40B4-BE49-F238E27FC236}">
                  <a16:creationId xmlns:a16="http://schemas.microsoft.com/office/drawing/2014/main" id="{55633BEF-A7A2-47CE-BF5C-A5FC9406B800}"/>
                </a:ext>
              </a:extLst>
            </p:cNvPr>
            <p:cNvSpPr txBox="1"/>
            <p:nvPr/>
          </p:nvSpPr>
          <p:spPr>
            <a:xfrm>
              <a:off x="3228962" y="446921"/>
              <a:ext cx="2232306" cy="572680"/>
            </a:xfrm>
            <a:prstGeom prst="rect">
              <a:avLst/>
            </a:prstGeom>
            <a:noFill/>
          </p:spPr>
          <p:txBody>
            <a:bodyPr wrap="square" rtlCol="0">
              <a:spAutoFit/>
            </a:bodyPr>
            <a:lstStyle/>
            <a:p>
              <a:r>
                <a:rPr kumimoji="1" lang="ja-JP" altLang="en-US" dirty="0"/>
                <a:t>隠れ層</a:t>
              </a:r>
            </a:p>
          </p:txBody>
        </p:sp>
        <p:sp>
          <p:nvSpPr>
            <p:cNvPr id="9" name="テキスト ボックス 8">
              <a:extLst>
                <a:ext uri="{FF2B5EF4-FFF2-40B4-BE49-F238E27FC236}">
                  <a16:creationId xmlns:a16="http://schemas.microsoft.com/office/drawing/2014/main" id="{C9AB21EC-EC65-4830-839B-94A48DAED139}"/>
                </a:ext>
              </a:extLst>
            </p:cNvPr>
            <p:cNvSpPr txBox="1"/>
            <p:nvPr/>
          </p:nvSpPr>
          <p:spPr>
            <a:xfrm>
              <a:off x="1993641" y="450503"/>
              <a:ext cx="1754619" cy="572680"/>
            </a:xfrm>
            <a:prstGeom prst="rect">
              <a:avLst/>
            </a:prstGeom>
            <a:noFill/>
          </p:spPr>
          <p:txBody>
            <a:bodyPr wrap="square" rtlCol="0">
              <a:spAutoFit/>
            </a:bodyPr>
            <a:lstStyle/>
            <a:p>
              <a:r>
                <a:rPr kumimoji="1" lang="ja-JP" altLang="en-US" dirty="0"/>
                <a:t>入力</a:t>
              </a:r>
            </a:p>
          </p:txBody>
        </p:sp>
      </p:grpSp>
    </p:spTree>
    <p:extLst>
      <p:ext uri="{BB962C8B-B14F-4D97-AF65-F5344CB8AC3E}">
        <p14:creationId xmlns:p14="http://schemas.microsoft.com/office/powerpoint/2010/main" val="336320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96671-A9A1-42E9-A74C-009227E95FBD}"/>
              </a:ext>
            </a:extLst>
          </p:cNvPr>
          <p:cNvSpPr>
            <a:spLocks noGrp="1"/>
          </p:cNvSpPr>
          <p:nvPr>
            <p:ph type="title"/>
          </p:nvPr>
        </p:nvSpPr>
        <p:spPr/>
        <p:txBody>
          <a:bodyPr/>
          <a:lstStyle/>
          <a:p>
            <a:r>
              <a:rPr kumimoji="1" lang="en-US" altLang="ja-JP" dirty="0"/>
              <a:t>Word2Vec</a:t>
            </a:r>
            <a:endParaRPr kumimoji="1" lang="ja-JP" altLang="en-US" dirty="0"/>
          </a:p>
        </p:txBody>
      </p:sp>
      <p:sp>
        <p:nvSpPr>
          <p:cNvPr id="3" name="コンテンツ プレースホルダー 2">
            <a:extLst>
              <a:ext uri="{FF2B5EF4-FFF2-40B4-BE49-F238E27FC236}">
                <a16:creationId xmlns:a16="http://schemas.microsoft.com/office/drawing/2014/main" id="{8F591D30-D679-44EA-8D99-35908AD5257D}"/>
              </a:ext>
            </a:extLst>
          </p:cNvPr>
          <p:cNvSpPr>
            <a:spLocks noGrp="1"/>
          </p:cNvSpPr>
          <p:nvPr>
            <p:ph idx="1"/>
          </p:nvPr>
        </p:nvSpPr>
        <p:spPr/>
        <p:txBody>
          <a:bodyPr>
            <a:normAutofit fontScale="92500" lnSpcReduction="10000"/>
          </a:bodyPr>
          <a:lstStyle/>
          <a:p>
            <a:pPr marL="0" indent="0">
              <a:buClr>
                <a:srgbClr val="A53010"/>
              </a:buClr>
              <a:buNone/>
            </a:pPr>
            <a:r>
              <a:rPr lang="ja-JP" altLang="en-US" sz="2250" dirty="0">
                <a:solidFill>
                  <a:prstClr val="black">
                    <a:lumMod val="75000"/>
                    <a:lumOff val="25000"/>
                  </a:prstClr>
                </a:solidFill>
              </a:rPr>
              <a:t>単語の分散表現を得ることができる</a:t>
            </a:r>
            <a:endParaRPr lang="en-US" altLang="ja-JP" sz="2250" dirty="0">
              <a:solidFill>
                <a:prstClr val="black">
                  <a:lumMod val="75000"/>
                  <a:lumOff val="25000"/>
                </a:prstClr>
              </a:solidFill>
            </a:endParaRPr>
          </a:p>
          <a:p>
            <a:pPr lvl="0">
              <a:buClr>
                <a:srgbClr val="A53010"/>
              </a:buClr>
            </a:pPr>
            <a:endParaRPr lang="en-US" altLang="ja-JP" sz="2250" dirty="0">
              <a:solidFill>
                <a:prstClr val="black">
                  <a:lumMod val="75000"/>
                  <a:lumOff val="25000"/>
                </a:prstClr>
              </a:solidFill>
            </a:endParaRPr>
          </a:p>
          <a:p>
            <a:pPr marL="0" indent="0">
              <a:buClr>
                <a:srgbClr val="A53010"/>
              </a:buClr>
              <a:buNone/>
            </a:pPr>
            <a:r>
              <a:rPr lang="ja-JP" altLang="en-US" sz="2625" dirty="0">
                <a:solidFill>
                  <a:prstClr val="black">
                    <a:lumMod val="75000"/>
                    <a:lumOff val="25000"/>
                  </a:prstClr>
                </a:solidFill>
              </a:rPr>
              <a:t>（例）</a:t>
            </a:r>
            <a:r>
              <a:rPr lang="en-US" altLang="ja-JP" sz="2625" dirty="0">
                <a:solidFill>
                  <a:prstClr val="black">
                    <a:lumMod val="75000"/>
                    <a:lumOff val="25000"/>
                  </a:prstClr>
                </a:solidFill>
              </a:rPr>
              <a:t>king</a:t>
            </a:r>
            <a:r>
              <a:rPr lang="ja-JP" altLang="en-US" sz="2625" dirty="0">
                <a:solidFill>
                  <a:prstClr val="black">
                    <a:lumMod val="75000"/>
                    <a:lumOff val="25000"/>
                  </a:prstClr>
                </a:solidFill>
              </a:rPr>
              <a:t> </a:t>
            </a:r>
            <a:r>
              <a:rPr lang="en-US" altLang="ja-JP" sz="2625" dirty="0">
                <a:solidFill>
                  <a:prstClr val="black">
                    <a:lumMod val="75000"/>
                    <a:lumOff val="25000"/>
                  </a:prstClr>
                </a:solidFill>
              </a:rPr>
              <a:t>=&gt; (0.2,0.4,-0.2,0.34)</a:t>
            </a:r>
          </a:p>
          <a:p>
            <a:pPr marL="0" indent="0">
              <a:buClr>
                <a:srgbClr val="A53010"/>
              </a:buClr>
              <a:buNone/>
            </a:pPr>
            <a:endParaRPr lang="en-US" altLang="ja-JP" sz="2250" dirty="0">
              <a:solidFill>
                <a:prstClr val="black">
                  <a:lumMod val="75000"/>
                  <a:lumOff val="25000"/>
                </a:prstClr>
              </a:solidFill>
            </a:endParaRPr>
          </a:p>
          <a:p>
            <a:pPr marL="0" indent="0">
              <a:buClr>
                <a:srgbClr val="A53010"/>
              </a:buClr>
              <a:buNone/>
            </a:pPr>
            <a:r>
              <a:rPr lang="ja-JP" altLang="en-US" sz="2250" dirty="0">
                <a:solidFill>
                  <a:prstClr val="black">
                    <a:lumMod val="75000"/>
                    <a:lumOff val="25000"/>
                  </a:prstClr>
                </a:solidFill>
              </a:rPr>
              <a:t>分散表現とは， </a:t>
            </a:r>
            <a:endParaRPr lang="en-US" altLang="ja-JP" sz="2250" dirty="0">
              <a:solidFill>
                <a:prstClr val="black">
                  <a:lumMod val="75000"/>
                  <a:lumOff val="25000"/>
                </a:prstClr>
              </a:solidFill>
            </a:endParaRPr>
          </a:p>
          <a:p>
            <a:pPr marL="0" indent="0">
              <a:buClr>
                <a:srgbClr val="A53010"/>
              </a:buClr>
              <a:buNone/>
            </a:pPr>
            <a:r>
              <a:rPr lang="ja-JP" altLang="en-US" sz="2250" dirty="0">
                <a:solidFill>
                  <a:prstClr val="black">
                    <a:lumMod val="75000"/>
                    <a:lumOff val="25000"/>
                  </a:prstClr>
                </a:solidFill>
              </a:rPr>
              <a:t>その単語間の意味を考慮したベクトル</a:t>
            </a:r>
            <a:endParaRPr lang="en-US" altLang="ja-JP" sz="2250" dirty="0">
              <a:solidFill>
                <a:prstClr val="black">
                  <a:lumMod val="75000"/>
                  <a:lumOff val="25000"/>
                </a:prstClr>
              </a:solidFill>
            </a:endParaRPr>
          </a:p>
          <a:p>
            <a:pPr marL="0" indent="0">
              <a:buClr>
                <a:srgbClr val="A53010"/>
              </a:buClr>
              <a:buNone/>
            </a:pPr>
            <a:r>
              <a:rPr lang="ja-JP" altLang="en-US" sz="2250" dirty="0">
                <a:solidFill>
                  <a:prstClr val="black">
                    <a:lumMod val="75000"/>
                    <a:lumOff val="25000"/>
                  </a:prstClr>
                </a:solidFill>
              </a:rPr>
              <a:t>単語間の意味的な計算が可能となる</a:t>
            </a:r>
            <a:r>
              <a:rPr lang="en-US" altLang="ja-JP" sz="2250" dirty="0">
                <a:solidFill>
                  <a:prstClr val="black">
                    <a:lumMod val="75000"/>
                    <a:lumOff val="25000"/>
                  </a:prstClr>
                </a:solidFill>
              </a:rPr>
              <a:t>. </a:t>
            </a:r>
          </a:p>
          <a:p>
            <a:pPr marL="0" indent="0">
              <a:buClr>
                <a:srgbClr val="A53010"/>
              </a:buClr>
              <a:buNone/>
            </a:pPr>
            <a:endParaRPr lang="en-US" altLang="ja-JP" sz="1950" dirty="0">
              <a:solidFill>
                <a:prstClr val="black">
                  <a:lumMod val="75000"/>
                  <a:lumOff val="25000"/>
                </a:prstClr>
              </a:solidFill>
            </a:endParaRPr>
          </a:p>
          <a:p>
            <a:pPr marL="0" indent="0">
              <a:buClr>
                <a:srgbClr val="A53010"/>
              </a:buClr>
              <a:buNone/>
            </a:pPr>
            <a:r>
              <a:rPr lang="ja-JP" altLang="en-US" sz="2625" dirty="0">
                <a:solidFill>
                  <a:prstClr val="black">
                    <a:lumMod val="75000"/>
                    <a:lumOff val="25000"/>
                  </a:prstClr>
                </a:solidFill>
              </a:rPr>
              <a:t>（例）</a:t>
            </a:r>
            <a:r>
              <a:rPr lang="en-US" altLang="ja-JP" sz="2625" dirty="0">
                <a:solidFill>
                  <a:prstClr val="black">
                    <a:lumMod val="75000"/>
                    <a:lumOff val="25000"/>
                  </a:prstClr>
                </a:solidFill>
              </a:rPr>
              <a:t>king</a:t>
            </a:r>
            <a:r>
              <a:rPr lang="ja-JP" altLang="en-US" sz="2625" dirty="0">
                <a:solidFill>
                  <a:prstClr val="black">
                    <a:lumMod val="75000"/>
                    <a:lumOff val="25000"/>
                  </a:prstClr>
                </a:solidFill>
              </a:rPr>
              <a:t> </a:t>
            </a:r>
            <a:r>
              <a:rPr lang="en-US" altLang="ja-JP" sz="2625" dirty="0">
                <a:solidFill>
                  <a:prstClr val="black">
                    <a:lumMod val="75000"/>
                    <a:lumOff val="25000"/>
                  </a:prstClr>
                </a:solidFill>
              </a:rPr>
              <a:t>–</a:t>
            </a:r>
            <a:r>
              <a:rPr lang="ja-JP" altLang="en-US" sz="2625" dirty="0">
                <a:solidFill>
                  <a:prstClr val="black">
                    <a:lumMod val="75000"/>
                    <a:lumOff val="25000"/>
                  </a:prstClr>
                </a:solidFill>
              </a:rPr>
              <a:t> </a:t>
            </a:r>
            <a:r>
              <a:rPr lang="en-US" altLang="ja-JP" sz="2625" dirty="0">
                <a:solidFill>
                  <a:prstClr val="black">
                    <a:lumMod val="75000"/>
                    <a:lumOff val="25000"/>
                  </a:prstClr>
                </a:solidFill>
              </a:rPr>
              <a:t>man</a:t>
            </a:r>
            <a:r>
              <a:rPr lang="ja-JP" altLang="en-US" sz="2625" dirty="0">
                <a:solidFill>
                  <a:prstClr val="black">
                    <a:lumMod val="75000"/>
                    <a:lumOff val="25000"/>
                  </a:prstClr>
                </a:solidFill>
              </a:rPr>
              <a:t> </a:t>
            </a:r>
            <a:r>
              <a:rPr lang="en-US" altLang="ja-JP" sz="2625" dirty="0">
                <a:solidFill>
                  <a:prstClr val="black">
                    <a:lumMod val="75000"/>
                    <a:lumOff val="25000"/>
                  </a:prstClr>
                </a:solidFill>
              </a:rPr>
              <a:t>+</a:t>
            </a:r>
            <a:r>
              <a:rPr lang="ja-JP" altLang="en-US" sz="2625" dirty="0">
                <a:solidFill>
                  <a:prstClr val="black">
                    <a:lumMod val="75000"/>
                    <a:lumOff val="25000"/>
                  </a:prstClr>
                </a:solidFill>
              </a:rPr>
              <a:t> </a:t>
            </a:r>
            <a:r>
              <a:rPr lang="en-US" altLang="ja-JP" sz="2625" dirty="0">
                <a:solidFill>
                  <a:prstClr val="black">
                    <a:lumMod val="75000"/>
                    <a:lumOff val="25000"/>
                  </a:prstClr>
                </a:solidFill>
              </a:rPr>
              <a:t>woman</a:t>
            </a:r>
            <a:r>
              <a:rPr lang="ja-JP" altLang="en-US" sz="2625" dirty="0">
                <a:solidFill>
                  <a:prstClr val="black">
                    <a:lumMod val="75000"/>
                    <a:lumOff val="25000"/>
                  </a:prstClr>
                </a:solidFill>
              </a:rPr>
              <a:t> </a:t>
            </a:r>
            <a:r>
              <a:rPr lang="en-US" altLang="ja-JP" sz="2625" dirty="0">
                <a:solidFill>
                  <a:prstClr val="black">
                    <a:lumMod val="75000"/>
                    <a:lumOff val="25000"/>
                  </a:prstClr>
                </a:solidFill>
              </a:rPr>
              <a:t>=</a:t>
            </a:r>
            <a:r>
              <a:rPr lang="ja-JP" altLang="en-US" sz="2625" dirty="0">
                <a:solidFill>
                  <a:prstClr val="black">
                    <a:lumMod val="75000"/>
                    <a:lumOff val="25000"/>
                  </a:prstClr>
                </a:solidFill>
              </a:rPr>
              <a:t> </a:t>
            </a:r>
            <a:r>
              <a:rPr lang="en-US" altLang="ja-JP" sz="2625" dirty="0">
                <a:solidFill>
                  <a:prstClr val="black">
                    <a:lumMod val="75000"/>
                    <a:lumOff val="25000"/>
                  </a:prstClr>
                </a:solidFill>
              </a:rPr>
              <a:t>queen</a:t>
            </a:r>
          </a:p>
          <a:p>
            <a:endParaRPr kumimoji="1" lang="ja-JP" altLang="en-US" dirty="0"/>
          </a:p>
        </p:txBody>
      </p:sp>
      <p:sp>
        <p:nvSpPr>
          <p:cNvPr id="4" name="スライド番号プレースホルダー 3">
            <a:extLst>
              <a:ext uri="{FF2B5EF4-FFF2-40B4-BE49-F238E27FC236}">
                <a16:creationId xmlns:a16="http://schemas.microsoft.com/office/drawing/2014/main" id="{C2640B91-A0BF-40C7-AD71-AC6E9B7785D3}"/>
              </a:ext>
            </a:extLst>
          </p:cNvPr>
          <p:cNvSpPr>
            <a:spLocks noGrp="1"/>
          </p:cNvSpPr>
          <p:nvPr>
            <p:ph type="sldNum" sz="quarter" idx="12"/>
          </p:nvPr>
        </p:nvSpPr>
        <p:spPr/>
        <p:txBody>
          <a:bodyPr/>
          <a:lstStyle/>
          <a:p>
            <a:fld id="{0670E07B-3041-44BB-97B6-342C8E0DD625}" type="slidenum">
              <a:rPr kumimoji="1" lang="ja-JP" altLang="en-US" smtClean="0"/>
              <a:t>7</a:t>
            </a:fld>
            <a:endParaRPr kumimoji="1" lang="ja-JP" altLang="en-US"/>
          </a:p>
        </p:txBody>
      </p:sp>
    </p:spTree>
    <p:extLst>
      <p:ext uri="{BB962C8B-B14F-4D97-AF65-F5344CB8AC3E}">
        <p14:creationId xmlns:p14="http://schemas.microsoft.com/office/powerpoint/2010/main" val="53060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089765-ED3A-4033-BB1C-1F44E6E49539}"/>
              </a:ext>
            </a:extLst>
          </p:cNvPr>
          <p:cNvSpPr>
            <a:spLocks noGrp="1"/>
          </p:cNvSpPr>
          <p:nvPr>
            <p:ph type="title"/>
          </p:nvPr>
        </p:nvSpPr>
        <p:spPr/>
        <p:txBody>
          <a:bodyPr/>
          <a:lstStyle/>
          <a:p>
            <a:r>
              <a:rPr kumimoji="1" lang="en-US" altLang="ja-JP" dirty="0"/>
              <a:t>Doc2Vec</a:t>
            </a:r>
            <a:endParaRPr kumimoji="1" lang="ja-JP" altLang="en-US" dirty="0"/>
          </a:p>
        </p:txBody>
      </p:sp>
      <p:sp>
        <p:nvSpPr>
          <p:cNvPr id="3" name="コンテンツ プレースホルダー 2">
            <a:extLst>
              <a:ext uri="{FF2B5EF4-FFF2-40B4-BE49-F238E27FC236}">
                <a16:creationId xmlns:a16="http://schemas.microsoft.com/office/drawing/2014/main" id="{0ABFC768-52BC-49E9-8C57-1216C78C920D}"/>
              </a:ext>
            </a:extLst>
          </p:cNvPr>
          <p:cNvSpPr>
            <a:spLocks noGrp="1"/>
          </p:cNvSpPr>
          <p:nvPr>
            <p:ph idx="1"/>
          </p:nvPr>
        </p:nvSpPr>
        <p:spPr>
          <a:xfrm>
            <a:off x="1942415" y="2133600"/>
            <a:ext cx="7201585" cy="3777622"/>
          </a:xfrm>
        </p:spPr>
        <p:txBody>
          <a:bodyPr>
            <a:normAutofit/>
          </a:bodyPr>
          <a:lstStyle/>
          <a:p>
            <a:pPr marL="0" indent="0">
              <a:buNone/>
            </a:pPr>
            <a:r>
              <a:rPr lang="en-US" altLang="ja-JP" sz="2400" dirty="0"/>
              <a:t>Word2Vec </a:t>
            </a:r>
            <a:r>
              <a:rPr lang="ja-JP" altLang="en-US" sz="2400" dirty="0"/>
              <a:t>を文章に拡張したもの．</a:t>
            </a:r>
            <a:endParaRPr lang="en-US" altLang="ja-JP" sz="2400" dirty="0"/>
          </a:p>
          <a:p>
            <a:pPr marL="0" indent="0">
              <a:buNone/>
            </a:pPr>
            <a:endParaRPr lang="en-US" altLang="ja-JP" sz="2400" dirty="0"/>
          </a:p>
          <a:p>
            <a:pPr marL="0" indent="0">
              <a:buNone/>
            </a:pPr>
            <a:r>
              <a:rPr lang="ja-JP" altLang="en-US" sz="2400" dirty="0"/>
              <a:t>大量の文章を学習することで，</a:t>
            </a:r>
            <a:endParaRPr lang="en-US" altLang="ja-JP" sz="2400" dirty="0"/>
          </a:p>
          <a:p>
            <a:pPr marL="0" indent="0">
              <a:buNone/>
            </a:pPr>
            <a:r>
              <a:rPr lang="ja-JP" altLang="en-US" sz="2400" dirty="0"/>
              <a:t>単語の分散表現に加えて文章の分散ベクトルを得る</a:t>
            </a:r>
            <a:endParaRPr lang="en-US" altLang="ja-JP" sz="2400" dirty="0"/>
          </a:p>
          <a:p>
            <a:endParaRPr lang="en-US" altLang="ja-JP" sz="2000" dirty="0"/>
          </a:p>
          <a:p>
            <a:pPr marL="0" indent="0">
              <a:buClr>
                <a:srgbClr val="A53010"/>
              </a:buClr>
              <a:buNone/>
            </a:pPr>
            <a:r>
              <a:rPr lang="ja-JP" altLang="en-US" sz="2400" dirty="0">
                <a:solidFill>
                  <a:prstClr val="black">
                    <a:lumMod val="75000"/>
                    <a:lumOff val="25000"/>
                  </a:prstClr>
                </a:solidFill>
              </a:rPr>
              <a:t>（例）</a:t>
            </a:r>
            <a:r>
              <a:rPr lang="en-US" altLang="ja-JP" sz="2800" dirty="0"/>
              <a:t>I am strong.</a:t>
            </a:r>
          </a:p>
          <a:p>
            <a:pPr marL="0" indent="0">
              <a:buClr>
                <a:srgbClr val="A53010"/>
              </a:buClr>
              <a:buNone/>
            </a:pPr>
            <a:r>
              <a:rPr lang="en-US" altLang="ja-JP" sz="2800" dirty="0">
                <a:solidFill>
                  <a:prstClr val="black">
                    <a:lumMod val="75000"/>
                    <a:lumOff val="25000"/>
                  </a:prstClr>
                </a:solidFill>
              </a:rPr>
              <a:t>    </a:t>
            </a:r>
            <a:r>
              <a:rPr lang="ja-JP" altLang="en-US" sz="2400" dirty="0">
                <a:solidFill>
                  <a:prstClr val="black">
                    <a:lumMod val="75000"/>
                    <a:lumOff val="25000"/>
                  </a:prstClr>
                </a:solidFill>
              </a:rPr>
              <a:t> </a:t>
            </a:r>
            <a:r>
              <a:rPr lang="en-US" altLang="ja-JP" sz="2400" dirty="0">
                <a:solidFill>
                  <a:prstClr val="black">
                    <a:lumMod val="75000"/>
                    <a:lumOff val="25000"/>
                  </a:prstClr>
                </a:solidFill>
              </a:rPr>
              <a:t>=&gt; (0.2,0.4,-0.2,0.34, 0.25, 0.09, -0.32)</a:t>
            </a:r>
          </a:p>
          <a:p>
            <a:endParaRPr lang="en-US" altLang="ja-JP" sz="2000" dirty="0"/>
          </a:p>
        </p:txBody>
      </p:sp>
      <p:sp>
        <p:nvSpPr>
          <p:cNvPr id="4" name="スライド番号プレースホルダー 3">
            <a:extLst>
              <a:ext uri="{FF2B5EF4-FFF2-40B4-BE49-F238E27FC236}">
                <a16:creationId xmlns:a16="http://schemas.microsoft.com/office/drawing/2014/main" id="{18343006-C70A-4754-A078-78D3FEF54B13}"/>
              </a:ext>
            </a:extLst>
          </p:cNvPr>
          <p:cNvSpPr>
            <a:spLocks noGrp="1"/>
          </p:cNvSpPr>
          <p:nvPr>
            <p:ph type="sldNum" sz="quarter" idx="12"/>
          </p:nvPr>
        </p:nvSpPr>
        <p:spPr/>
        <p:txBody>
          <a:bodyPr/>
          <a:lstStyle/>
          <a:p>
            <a:fld id="{0670E07B-3041-44BB-97B6-342C8E0DD625}" type="slidenum">
              <a:rPr kumimoji="1" lang="ja-JP" altLang="en-US" smtClean="0"/>
              <a:t>8</a:t>
            </a:fld>
            <a:endParaRPr kumimoji="1" lang="ja-JP" altLang="en-US"/>
          </a:p>
        </p:txBody>
      </p:sp>
    </p:spTree>
    <p:extLst>
      <p:ext uri="{BB962C8B-B14F-4D97-AF65-F5344CB8AC3E}">
        <p14:creationId xmlns:p14="http://schemas.microsoft.com/office/powerpoint/2010/main" val="394196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1CC09-32B3-4AB4-B35C-C54D7FD68FBC}"/>
              </a:ext>
            </a:extLst>
          </p:cNvPr>
          <p:cNvSpPr>
            <a:spLocks noGrp="1"/>
          </p:cNvSpPr>
          <p:nvPr>
            <p:ph type="title"/>
          </p:nvPr>
        </p:nvSpPr>
        <p:spPr>
          <a:xfrm>
            <a:off x="1945201" y="624110"/>
            <a:ext cx="6589199" cy="794143"/>
          </a:xfrm>
        </p:spPr>
        <p:txBody>
          <a:bodyPr/>
          <a:lstStyle/>
          <a:p>
            <a:r>
              <a:rPr lang="ja-JP" altLang="en-US" dirty="0"/>
              <a:t>形態素解析</a:t>
            </a:r>
            <a:endParaRPr kumimoji="1" lang="ja-JP" altLang="en-US" dirty="0"/>
          </a:p>
        </p:txBody>
      </p:sp>
      <p:sp>
        <p:nvSpPr>
          <p:cNvPr id="3" name="コンテンツ プレースホルダー 2">
            <a:extLst>
              <a:ext uri="{FF2B5EF4-FFF2-40B4-BE49-F238E27FC236}">
                <a16:creationId xmlns:a16="http://schemas.microsoft.com/office/drawing/2014/main" id="{6CF996BF-7623-4D88-99EC-DBC147FBBE78}"/>
              </a:ext>
            </a:extLst>
          </p:cNvPr>
          <p:cNvSpPr>
            <a:spLocks noGrp="1"/>
          </p:cNvSpPr>
          <p:nvPr>
            <p:ph idx="1"/>
          </p:nvPr>
        </p:nvSpPr>
        <p:spPr>
          <a:xfrm>
            <a:off x="1942415" y="2133599"/>
            <a:ext cx="7345276" cy="4435151"/>
          </a:xfrm>
        </p:spPr>
        <p:txBody>
          <a:bodyPr>
            <a:normAutofit/>
          </a:bodyPr>
          <a:lstStyle/>
          <a:p>
            <a:pPr marL="0" indent="0">
              <a:buNone/>
            </a:pPr>
            <a:r>
              <a:rPr lang="ja-JP" altLang="en-US" sz="2400" dirty="0"/>
              <a:t>日本語は英語と異なり単語がつながった文章なので</a:t>
            </a:r>
            <a:endParaRPr lang="en-US" altLang="ja-JP" sz="2400" dirty="0"/>
          </a:p>
          <a:p>
            <a:pPr marL="0" indent="0">
              <a:buNone/>
            </a:pPr>
            <a:r>
              <a:rPr lang="ja-JP" altLang="en-US" sz="2400" dirty="0"/>
              <a:t>単語ごとに分解する必要がある．</a:t>
            </a:r>
            <a:endParaRPr lang="en-US" altLang="ja-JP" sz="2400" dirty="0"/>
          </a:p>
          <a:p>
            <a:pPr marL="0" indent="0">
              <a:buNone/>
            </a:pPr>
            <a:endParaRPr lang="en-US" altLang="ja-JP" sz="2400" dirty="0"/>
          </a:p>
          <a:p>
            <a:pPr marL="0" indent="0">
              <a:buNone/>
            </a:pPr>
            <a:r>
              <a:rPr lang="ja-JP" altLang="en-US" sz="2400" dirty="0"/>
              <a:t>今回は形態素解析に </a:t>
            </a:r>
            <a:r>
              <a:rPr lang="en-US" altLang="ja-JP" sz="2400" dirty="0"/>
              <a:t>JUMAN++ </a:t>
            </a:r>
            <a:r>
              <a:rPr lang="ja-JP" altLang="en-US" sz="2400" dirty="0"/>
              <a:t>を用いた．</a:t>
            </a:r>
            <a:endParaRPr lang="en-US" altLang="ja-JP" sz="2400" dirty="0"/>
          </a:p>
          <a:p>
            <a:pPr marL="0" indent="0">
              <a:buNone/>
            </a:pPr>
            <a:endParaRPr lang="en-US" altLang="ja-JP" sz="2400" dirty="0"/>
          </a:p>
          <a:p>
            <a:pPr marL="0" indent="0">
              <a:buClr>
                <a:srgbClr val="A53010"/>
              </a:buClr>
              <a:buNone/>
            </a:pPr>
            <a:r>
              <a:rPr lang="ja-JP" altLang="en-US" sz="2400" dirty="0">
                <a:solidFill>
                  <a:prstClr val="black">
                    <a:lumMod val="75000"/>
                    <a:lumOff val="25000"/>
                  </a:prstClr>
                </a:solidFill>
              </a:rPr>
              <a:t>（例）</a:t>
            </a:r>
            <a:r>
              <a:rPr lang="ja-JP" altLang="en-US" sz="2800" dirty="0">
                <a:solidFill>
                  <a:prstClr val="black">
                    <a:lumMod val="75000"/>
                    <a:lumOff val="25000"/>
                  </a:prstClr>
                </a:solidFill>
              </a:rPr>
              <a:t>私は宇宙人かもしれない．</a:t>
            </a:r>
            <a:endParaRPr lang="en-US" altLang="ja-JP" sz="2800" dirty="0">
              <a:solidFill>
                <a:prstClr val="black">
                  <a:lumMod val="75000"/>
                  <a:lumOff val="25000"/>
                </a:prstClr>
              </a:solidFill>
            </a:endParaRPr>
          </a:p>
          <a:p>
            <a:pPr marL="0" indent="0">
              <a:buClr>
                <a:srgbClr val="A53010"/>
              </a:buClr>
              <a:buNone/>
            </a:pPr>
            <a:r>
              <a:rPr lang="en-US" altLang="ja-JP" sz="2800" dirty="0">
                <a:solidFill>
                  <a:prstClr val="black">
                    <a:lumMod val="75000"/>
                    <a:lumOff val="25000"/>
                  </a:prstClr>
                </a:solidFill>
              </a:rPr>
              <a:t>       =&gt; </a:t>
            </a:r>
            <a:r>
              <a:rPr lang="ja-JP" altLang="en-US" sz="2800" dirty="0">
                <a:solidFill>
                  <a:prstClr val="black">
                    <a:lumMod val="75000"/>
                    <a:lumOff val="25000"/>
                  </a:prstClr>
                </a:solidFill>
              </a:rPr>
              <a:t>私  は  宇宙人  かも  しれ  ない  ．</a:t>
            </a:r>
            <a:endParaRPr lang="en-US" altLang="ja-JP" sz="2800" dirty="0">
              <a:solidFill>
                <a:prstClr val="black">
                  <a:lumMod val="75000"/>
                  <a:lumOff val="25000"/>
                </a:prstClr>
              </a:solidFill>
            </a:endParaRPr>
          </a:p>
          <a:p>
            <a:pPr marL="0" indent="0">
              <a:buClr>
                <a:srgbClr val="A53010"/>
              </a:buClr>
              <a:buNone/>
            </a:pPr>
            <a:r>
              <a:rPr lang="ja-JP" altLang="en-US" sz="2800" dirty="0">
                <a:solidFill>
                  <a:prstClr val="black">
                    <a:lumMod val="75000"/>
                    <a:lumOff val="25000"/>
                  </a:prstClr>
                </a:solidFill>
              </a:rPr>
              <a:t>      </a:t>
            </a:r>
            <a:r>
              <a:rPr lang="en-US" altLang="ja-JP" sz="2800" dirty="0">
                <a:solidFill>
                  <a:prstClr val="black">
                    <a:lumMod val="75000"/>
                    <a:lumOff val="25000"/>
                  </a:prstClr>
                </a:solidFill>
              </a:rPr>
              <a:t>(=&gt;[id5,id7,id666,id53,id21,id9,id0])</a:t>
            </a:r>
            <a:r>
              <a:rPr lang="ja-JP" altLang="en-US" sz="2800" dirty="0">
                <a:solidFill>
                  <a:prstClr val="black">
                    <a:lumMod val="75000"/>
                    <a:lumOff val="25000"/>
                  </a:prstClr>
                </a:solidFill>
              </a:rPr>
              <a:t> </a:t>
            </a:r>
            <a:endParaRPr lang="en-US" altLang="ja-JP" sz="2800" dirty="0">
              <a:solidFill>
                <a:prstClr val="black">
                  <a:lumMod val="75000"/>
                  <a:lumOff val="25000"/>
                </a:prstClr>
              </a:solidFill>
            </a:endParaRPr>
          </a:p>
          <a:p>
            <a:pPr marL="0" indent="0">
              <a:buClr>
                <a:srgbClr val="A53010"/>
              </a:buClr>
              <a:buNone/>
            </a:pPr>
            <a:endParaRPr kumimoji="1" lang="ja-JP" altLang="en-US" sz="2000" dirty="0"/>
          </a:p>
        </p:txBody>
      </p:sp>
      <p:sp>
        <p:nvSpPr>
          <p:cNvPr id="4" name="スライド番号プレースホルダー 3">
            <a:extLst>
              <a:ext uri="{FF2B5EF4-FFF2-40B4-BE49-F238E27FC236}">
                <a16:creationId xmlns:a16="http://schemas.microsoft.com/office/drawing/2014/main" id="{9B28C3D4-6395-4815-A93A-2410C4E68017}"/>
              </a:ext>
            </a:extLst>
          </p:cNvPr>
          <p:cNvSpPr>
            <a:spLocks noGrp="1"/>
          </p:cNvSpPr>
          <p:nvPr>
            <p:ph type="sldNum" sz="quarter" idx="12"/>
          </p:nvPr>
        </p:nvSpPr>
        <p:spPr/>
        <p:txBody>
          <a:bodyPr/>
          <a:lstStyle/>
          <a:p>
            <a:fld id="{0670E07B-3041-44BB-97B6-342C8E0DD625}" type="slidenum">
              <a:rPr kumimoji="1" lang="ja-JP" altLang="en-US" smtClean="0"/>
              <a:t>9</a:t>
            </a:fld>
            <a:endParaRPr kumimoji="1" lang="ja-JP" altLang="en-US"/>
          </a:p>
        </p:txBody>
      </p:sp>
    </p:spTree>
    <p:extLst>
      <p:ext uri="{BB962C8B-B14F-4D97-AF65-F5344CB8AC3E}">
        <p14:creationId xmlns:p14="http://schemas.microsoft.com/office/powerpoint/2010/main" val="28935838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10182</TotalTime>
  <Words>3698</Words>
  <Application>Microsoft Office PowerPoint</Application>
  <PresentationFormat>画面に合わせる (4:3)</PresentationFormat>
  <Paragraphs>620</Paragraphs>
  <Slides>50</Slides>
  <Notes>41</Notes>
  <HiddenSlides>4</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50</vt:i4>
      </vt:variant>
    </vt:vector>
  </HeadingPairs>
  <TitlesOfParts>
    <vt:vector size="61" baseType="lpstr">
      <vt:lpstr>ＭＳ Ｐゴシック</vt:lpstr>
      <vt:lpstr>ＭＳ ゴシック</vt:lpstr>
      <vt:lpstr>メイリオ</vt:lpstr>
      <vt:lpstr>游ゴシック</vt:lpstr>
      <vt:lpstr>游明朝</vt:lpstr>
      <vt:lpstr>Arial</vt:lpstr>
      <vt:lpstr>Cambria Math</vt:lpstr>
      <vt:lpstr>Century Gothic</vt:lpstr>
      <vt:lpstr>Times New Roman</vt:lpstr>
      <vt:lpstr>Wingdings 3</vt:lpstr>
      <vt:lpstr>ウィスプ</vt:lpstr>
      <vt:lpstr>深層学習による文章の分散表現を用いた落語の会話の一貫性推定</vt:lpstr>
      <vt:lpstr>発表の流れ </vt:lpstr>
      <vt:lpstr>発表の流れ </vt:lpstr>
      <vt:lpstr>はじめに </vt:lpstr>
      <vt:lpstr>発表の流れ </vt:lpstr>
      <vt:lpstr>多層パーセプトロン (Multi-Layer Perceptron, MLP)</vt:lpstr>
      <vt:lpstr>Word2Vec</vt:lpstr>
      <vt:lpstr>Doc2Vec</vt:lpstr>
      <vt:lpstr>形態素解析</vt:lpstr>
      <vt:lpstr>発表の流れ </vt:lpstr>
      <vt:lpstr>データセット</vt:lpstr>
      <vt:lpstr>発表の流れ </vt:lpstr>
      <vt:lpstr>実験</vt:lpstr>
      <vt:lpstr>データの前処理</vt:lpstr>
      <vt:lpstr>実験方法</vt:lpstr>
      <vt:lpstr>実験方法</vt:lpstr>
      <vt:lpstr>Doc2Vecのパラメータ</vt:lpstr>
      <vt:lpstr>MLPによる分類</vt:lpstr>
      <vt:lpstr>実験方法</vt:lpstr>
      <vt:lpstr>正順</vt:lpstr>
      <vt:lpstr>random</vt:lpstr>
      <vt:lpstr>shuffule</vt:lpstr>
      <vt:lpstr>replace</vt:lpstr>
      <vt:lpstr>reverse</vt:lpstr>
      <vt:lpstr>MLPによる識別 </vt:lpstr>
      <vt:lpstr>MLPによる識別 </vt:lpstr>
      <vt:lpstr>MLP のパラメータ</vt:lpstr>
      <vt:lpstr>訓練データとテストデータ</vt:lpstr>
      <vt:lpstr>推定器の評価</vt:lpstr>
      <vt:lpstr>推定器の評価</vt:lpstr>
      <vt:lpstr>発表の流れ </vt:lpstr>
      <vt:lpstr>結果と考察</vt:lpstr>
      <vt:lpstr>物語の進行度と正解率</vt:lpstr>
      <vt:lpstr>物語の進行度と正解率</vt:lpstr>
      <vt:lpstr>発表の流れ </vt:lpstr>
      <vt:lpstr>まとめ</vt:lpstr>
      <vt:lpstr>今後の課題</vt:lpstr>
      <vt:lpstr>ご清聴ありがとうございました．</vt:lpstr>
      <vt:lpstr>PowerPoint プレゼンテーション</vt:lpstr>
      <vt:lpstr>実験の動機</vt:lpstr>
      <vt:lpstr>物語の進行度と個数</vt:lpstr>
      <vt:lpstr>はじめに </vt:lpstr>
      <vt:lpstr>Doc2Vec</vt:lpstr>
      <vt:lpstr>実験方法</vt:lpstr>
      <vt:lpstr>実験方法 </vt:lpstr>
      <vt:lpstr>失敗例 </vt:lpstr>
      <vt:lpstr>失敗例  正順 =&gt;random </vt:lpstr>
      <vt:lpstr>失敗例  正順=&gt;shuffule </vt:lpstr>
      <vt:lpstr>失敗例  replace=&gt;正順 </vt:lpstr>
      <vt:lpstr>失敗例  reverse=&gt;正順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深層学習による文章の分散表現を用いた落語の会話の一貫性推定</dc:title>
  <dc:creator>RyoyaKaneda</dc:creator>
  <cp:lastModifiedBy>RyoyaKaneda</cp:lastModifiedBy>
  <cp:revision>125</cp:revision>
  <dcterms:created xsi:type="dcterms:W3CDTF">2020-01-14T03:39:24Z</dcterms:created>
  <dcterms:modified xsi:type="dcterms:W3CDTF">2020-01-28T02:29:22Z</dcterms:modified>
</cp:coreProperties>
</file>