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64" r:id="rId3"/>
    <p:sldId id="257" r:id="rId4"/>
    <p:sldId id="284" r:id="rId5"/>
    <p:sldId id="285" r:id="rId6"/>
    <p:sldId id="272" r:id="rId7"/>
    <p:sldId id="258" r:id="rId8"/>
    <p:sldId id="259" r:id="rId9"/>
    <p:sldId id="269" r:id="rId10"/>
    <p:sldId id="260" r:id="rId11"/>
    <p:sldId id="268" r:id="rId12"/>
    <p:sldId id="261" r:id="rId13"/>
    <p:sldId id="262" r:id="rId14"/>
    <p:sldId id="263" r:id="rId15"/>
    <p:sldId id="265" r:id="rId16"/>
    <p:sldId id="266" r:id="rId17"/>
    <p:sldId id="278" r:id="rId18"/>
    <p:sldId id="267" r:id="rId19"/>
    <p:sldId id="271" r:id="rId20"/>
    <p:sldId id="270" r:id="rId21"/>
    <p:sldId id="273" r:id="rId22"/>
    <p:sldId id="274" r:id="rId23"/>
    <p:sldId id="275" r:id="rId24"/>
    <p:sldId id="276" r:id="rId25"/>
    <p:sldId id="277" r:id="rId26"/>
    <p:sldId id="279" r:id="rId27"/>
    <p:sldId id="282" r:id="rId28"/>
    <p:sldId id="283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3594" autoAdjust="0"/>
  </p:normalViewPr>
  <p:slideViewPr>
    <p:cSldViewPr>
      <p:cViewPr>
        <p:scale>
          <a:sx n="88" d="100"/>
          <a:sy n="88" d="100"/>
        </p:scale>
        <p:origin x="-1325" y="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3E8A-6AC9-4E47-9773-1325FC88D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E1C5-99A1-47E6-AA99-663F9DBE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2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3E8A-6AC9-4E47-9773-1325FC88D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E1C5-99A1-47E6-AA99-663F9DBE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3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3E8A-6AC9-4E47-9773-1325FC88D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E1C5-99A1-47E6-AA99-663F9DBE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3E8A-6AC9-4E47-9773-1325FC88D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E1C5-99A1-47E6-AA99-663F9DBE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0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3E8A-6AC9-4E47-9773-1325FC88D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E1C5-99A1-47E6-AA99-663F9DBE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3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3E8A-6AC9-4E47-9773-1325FC88D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E1C5-99A1-47E6-AA99-663F9DBE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2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3E8A-6AC9-4E47-9773-1325FC88D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E1C5-99A1-47E6-AA99-663F9DBE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3E8A-6AC9-4E47-9773-1325FC88D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E1C5-99A1-47E6-AA99-663F9DBE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8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3E8A-6AC9-4E47-9773-1325FC88D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E1C5-99A1-47E6-AA99-663F9DBE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3E8A-6AC9-4E47-9773-1325FC88D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E1C5-99A1-47E6-AA99-663F9DBE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9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3E8A-6AC9-4E47-9773-1325FC88D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E1C5-99A1-47E6-AA99-663F9DBE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6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3E8A-6AC9-4E47-9773-1325FC88D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2E1C5-99A1-47E6-AA99-663F9DBEC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2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STANDARD OPERATING PROCEDURE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FOR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HYDRAULIC PUMPS AND MOTORS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3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 </a:t>
            </a:r>
            <a:r>
              <a:rPr lang="en-US" b="1" dirty="0" smtClean="0"/>
              <a:t>OPERATING </a:t>
            </a:r>
            <a:r>
              <a:rPr lang="en-US" b="1" dirty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Before testing, increase pump speed and release air from the </a:t>
            </a:r>
            <a:r>
              <a:rPr lang="en-US" dirty="0" smtClean="0"/>
              <a:t>pump and Tank connect to feedback </a:t>
            </a:r>
            <a:r>
              <a:rPr lang="en-US" dirty="0"/>
              <a:t>line during this 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Check the load sensing pressure and set its pressure if necessary.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38400"/>
            <a:ext cx="7543800" cy="23708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6" name="Straight Arrow Connector 5"/>
          <p:cNvCxnSpPr/>
          <p:nvPr/>
        </p:nvCxnSpPr>
        <p:spPr>
          <a:xfrm>
            <a:off x="6553200" y="3886200"/>
            <a:ext cx="228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81800" y="5029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OC feedback 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53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 </a:t>
            </a:r>
            <a:r>
              <a:rPr lang="en-US" b="1" dirty="0" smtClean="0"/>
              <a:t>OPERATING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10600" cy="5943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The pressure of load sensing and pressure compensator is checked by applying load.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49265" y="-163265"/>
            <a:ext cx="3940671" cy="792480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667000" y="2286000"/>
            <a:ext cx="4876800" cy="228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 </a:t>
            </a:r>
            <a:r>
              <a:rPr lang="en-US" b="1" dirty="0" smtClean="0"/>
              <a:t>OPERATING </a:t>
            </a:r>
            <a:r>
              <a:rPr lang="en-US" b="1" dirty="0"/>
              <a:t>PROCEDURE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06364" y="-515364"/>
            <a:ext cx="2580834" cy="5745163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2819400" y="1742209"/>
            <a:ext cx="1828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90800" y="2209800"/>
            <a:ext cx="18288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38800" y="1981200"/>
            <a:ext cx="8382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16002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Load sensing setting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29718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Pressure compensator setting(main pressure)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97782" y="398081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LS Connection line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65477"/>
            <a:ext cx="6078415" cy="207581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2819400" y="5926015"/>
            <a:ext cx="457201" cy="627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1" idx="6"/>
          </p:cNvCxnSpPr>
          <p:nvPr/>
        </p:nvCxnSpPr>
        <p:spPr>
          <a:xfrm>
            <a:off x="3962400" y="4635439"/>
            <a:ext cx="3200400" cy="5679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895600" y="4165477"/>
            <a:ext cx="1066800" cy="9399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95600" y="5105400"/>
            <a:ext cx="10668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010400" y="51551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 (Main pressure) 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62201" y="6553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LS (load sensing)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76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 </a:t>
            </a:r>
            <a:r>
              <a:rPr lang="en-US" b="1" dirty="0" smtClean="0"/>
              <a:t>OPERATING PROCEDURE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96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Check the </a:t>
            </a:r>
            <a:r>
              <a:rPr lang="en-US" sz="2800" dirty="0" smtClean="0"/>
              <a:t>Pressure compensator pressure </a:t>
            </a:r>
            <a:r>
              <a:rPr lang="en-US" sz="2800" dirty="0"/>
              <a:t>and set its pressure if necessary.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Whatever pressure we set, we do it according to the name plate.</a:t>
            </a:r>
          </a:p>
          <a:p>
            <a:pPr marL="0" indent="0">
              <a:buNone/>
            </a:pPr>
            <a:r>
              <a:rPr lang="en-US" sz="2800" dirty="0" smtClean="0"/>
              <a:t>  For example:-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590800"/>
            <a:ext cx="4953000" cy="2590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038600" y="4572000"/>
            <a:ext cx="5334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90800" y="5565531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PC Setting – 250bar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86400" y="4572000"/>
            <a:ext cx="4572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57800" y="560664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LS Setting- 17bar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05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 </a:t>
            </a:r>
            <a:r>
              <a:rPr lang="en-US" b="1" dirty="0" smtClean="0"/>
              <a:t>OPERATING </a:t>
            </a:r>
            <a:r>
              <a:rPr lang="en-US" b="1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943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Checking point in this model pumps:-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Pump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LS pressure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Main pressure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Return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External leakage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42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b="1" dirty="0"/>
              <a:t>MODEL ID:- </a:t>
            </a:r>
            <a:r>
              <a:rPr lang="en-US" sz="2800" b="1" dirty="0" smtClean="0"/>
              <a:t>A11VO</a:t>
            </a:r>
            <a:br>
              <a:rPr lang="en-US" sz="2800" b="1" dirty="0" smtClean="0"/>
            </a:br>
            <a:r>
              <a:rPr lang="en-US" sz="2400" b="1" dirty="0" smtClean="0"/>
              <a:t>SIZE:- 40,60,75,95,130,145,190,260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19200"/>
            <a:ext cx="5867400" cy="3873382"/>
          </a:xfrm>
        </p:spPr>
      </p:pic>
      <p:sp>
        <p:nvSpPr>
          <p:cNvPr id="7" name="TextBox 6"/>
          <p:cNvSpPr txBox="1"/>
          <p:nvPr/>
        </p:nvSpPr>
        <p:spPr>
          <a:xfrm>
            <a:off x="2057400" y="5381618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HYDRAULIC PUMP OPEN CIRCUIT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986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81000"/>
            <a:ext cx="8229600" cy="13414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 </a:t>
            </a:r>
            <a:r>
              <a:rPr lang="en-US" b="1" dirty="0" smtClean="0"/>
              <a:t>OPERATING </a:t>
            </a:r>
            <a:r>
              <a:rPr lang="en-US" b="1" dirty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en-US" dirty="0"/>
              <a:t>Fit the hydraulic pump on the test bench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Connect all lines properly (Suction line, drain line, OC HP PUMP Line, OC feedback line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sz="2800" b="1" u="sng" dirty="0"/>
              <a:t>Note:- The lines responsible for open circuit are marked </a:t>
            </a:r>
            <a:r>
              <a:rPr lang="en-US" sz="2800" b="1" u="sng" dirty="0" smtClean="0"/>
              <a:t>    above</a:t>
            </a:r>
            <a:r>
              <a:rPr lang="en-US" sz="2800" b="1" u="sng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8400"/>
            <a:ext cx="7772400" cy="2133600"/>
          </a:xfrm>
          <a:prstGeom prst="rect">
            <a:avLst/>
          </a:prstGeom>
        </p:spPr>
      </p:pic>
      <p:sp>
        <p:nvSpPr>
          <p:cNvPr id="5" name="16-Point Star 4"/>
          <p:cNvSpPr/>
          <p:nvPr/>
        </p:nvSpPr>
        <p:spPr>
          <a:xfrm>
            <a:off x="1295400" y="2705100"/>
            <a:ext cx="228600" cy="228600"/>
          </a:xfrm>
          <a:prstGeom prst="star16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16-Point Star 5"/>
          <p:cNvSpPr/>
          <p:nvPr/>
        </p:nvSpPr>
        <p:spPr>
          <a:xfrm>
            <a:off x="4601307" y="2737339"/>
            <a:ext cx="228600" cy="228600"/>
          </a:xfrm>
          <a:prstGeom prst="star16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16-Point Star 6"/>
          <p:cNvSpPr/>
          <p:nvPr/>
        </p:nvSpPr>
        <p:spPr>
          <a:xfrm>
            <a:off x="6096000" y="2667000"/>
            <a:ext cx="228600" cy="266700"/>
          </a:xfrm>
          <a:prstGeom prst="star16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16-Point Star 7"/>
          <p:cNvSpPr/>
          <p:nvPr/>
        </p:nvSpPr>
        <p:spPr>
          <a:xfrm>
            <a:off x="2057400" y="5685692"/>
            <a:ext cx="304800" cy="228600"/>
          </a:xfrm>
          <a:prstGeom prst="star16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8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 </a:t>
            </a:r>
            <a:r>
              <a:rPr lang="en-US" b="1" dirty="0" smtClean="0"/>
              <a:t>OPERATING </a:t>
            </a:r>
            <a:r>
              <a:rPr lang="en-US" b="1" dirty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638800"/>
          </a:xfrm>
        </p:spPr>
        <p:txBody>
          <a:bodyPr/>
          <a:lstStyle/>
          <a:p>
            <a:r>
              <a:rPr lang="en-US" dirty="0"/>
              <a:t>Main power MCB - ON/OFF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38576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Up-Down Arrow 3"/>
          <p:cNvSpPr/>
          <p:nvPr/>
        </p:nvSpPr>
        <p:spPr>
          <a:xfrm>
            <a:off x="6400800" y="2590800"/>
            <a:ext cx="609600" cy="3124200"/>
          </a:xfrm>
          <a:prstGeom prst="upDown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72200" y="19812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ON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5781389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OFF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491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 </a:t>
            </a:r>
            <a:r>
              <a:rPr lang="en-US" b="1" dirty="0" smtClean="0"/>
              <a:t>OPERATING </a:t>
            </a:r>
            <a:r>
              <a:rPr lang="en-US" b="1" dirty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72200"/>
          </a:xfrm>
        </p:spPr>
        <p:txBody>
          <a:bodyPr/>
          <a:lstStyle/>
          <a:p>
            <a:r>
              <a:rPr lang="en-US" dirty="0"/>
              <a:t>Fill the data in the software and select the required data in the panel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2" y="2133600"/>
            <a:ext cx="7543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</a:t>
            </a:r>
            <a:r>
              <a:rPr lang="en-US" dirty="0" smtClean="0"/>
              <a:t>OPERATING </a:t>
            </a:r>
            <a:r>
              <a:rPr lang="en-US" dirty="0"/>
              <a:t>PROCEDURE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7848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10000" y="2362200"/>
            <a:ext cx="228600" cy="3581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411414" y="1752600"/>
            <a:ext cx="627185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95600" y="5964143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DIRECTION SELECTION SWITCH RH/LH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10100" y="2895600"/>
            <a:ext cx="800100" cy="2438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14800" y="2303585"/>
            <a:ext cx="685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00600" y="5334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 SELECTION SWITCH OPEN/CLOSE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207477" y="855785"/>
            <a:ext cx="1143000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11414" y="2913185"/>
            <a:ext cx="779586" cy="8206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14400" y="2913185"/>
            <a:ext cx="990600" cy="896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200400" y="3733800"/>
            <a:ext cx="4572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09800" y="4750777"/>
            <a:ext cx="24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INCREASE RPM SWITCH</a:t>
            </a:r>
            <a:endParaRPr lang="en-US" sz="1600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981200" y="1541585"/>
            <a:ext cx="76200" cy="37924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5800" y="5398532"/>
            <a:ext cx="2971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PANEL ON/OFF SWITCH</a:t>
            </a:r>
            <a:endParaRPr lang="en-US" sz="1600" b="1" dirty="0"/>
          </a:p>
        </p:txBody>
      </p:sp>
      <p:cxnSp>
        <p:nvCxnSpPr>
          <p:cNvPr id="30" name="Straight Arrow Connector 29"/>
          <p:cNvCxnSpPr>
            <a:stCxn id="18" idx="4"/>
          </p:cNvCxnSpPr>
          <p:nvPr/>
        </p:nvCxnSpPr>
        <p:spPr>
          <a:xfrm>
            <a:off x="1409700" y="381000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342901" y="4152900"/>
            <a:ext cx="232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EMERGENCY SWITCH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467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ID:- </a:t>
            </a:r>
            <a:r>
              <a:rPr lang="en-US" b="1" dirty="0" smtClean="0"/>
              <a:t>A10VO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SIZE:- 18,28,45,71,100,140CC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86100" y="266699"/>
            <a:ext cx="3276599" cy="7010402"/>
          </a:xfrm>
        </p:spPr>
      </p:pic>
      <p:sp>
        <p:nvSpPr>
          <p:cNvPr id="7" name="TextBox 6"/>
          <p:cNvSpPr txBox="1"/>
          <p:nvPr/>
        </p:nvSpPr>
        <p:spPr>
          <a:xfrm>
            <a:off x="2514600" y="59436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</a:t>
            </a:r>
            <a:r>
              <a:rPr lang="en-US" sz="3200" b="1" dirty="0" smtClean="0"/>
              <a:t>HYDRAULIC PUMP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713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</a:t>
            </a:r>
            <a:r>
              <a:rPr lang="en-US" dirty="0" smtClean="0"/>
              <a:t>OPERATING </a:t>
            </a:r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/>
          <a:lstStyle/>
          <a:p>
            <a:r>
              <a:rPr lang="en-US" dirty="0"/>
              <a:t>After this, start the engine and gradually increase the RPM to 1000.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93144"/>
            <a:ext cx="6553200" cy="41076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53862" y="2286000"/>
            <a:ext cx="1066800" cy="1825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</a:t>
            </a:r>
            <a:r>
              <a:rPr lang="en-US" dirty="0" smtClean="0"/>
              <a:t>OPERATING </a:t>
            </a:r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534400" cy="601980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Before testing, increase pump speed and release air from the pump and Tank connect to feedback line during this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3000" dirty="0"/>
          </a:p>
          <a:p>
            <a:r>
              <a:rPr lang="en-US" dirty="0"/>
              <a:t>Check the load sensing pressure and set its pressure if necessary.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981200"/>
            <a:ext cx="779145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705600" y="3505200"/>
            <a:ext cx="76200" cy="1219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76999" y="4724400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OC FEEDBACK 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85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 </a:t>
            </a:r>
            <a:r>
              <a:rPr lang="en-US" b="1" dirty="0" smtClean="0"/>
              <a:t>OPERATING </a:t>
            </a:r>
            <a:r>
              <a:rPr lang="en-US" b="1" dirty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/>
              <a:t>The pressure of load sensing and pressure compensator is checked by applying load.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6629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590800" y="2590800"/>
            <a:ext cx="4800600" cy="228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STANDARD OPERATING PROCEDURE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32120" y="-7451"/>
            <a:ext cx="2362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4" y="3657599"/>
            <a:ext cx="6078415" cy="20758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786" y="2438400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Pressure compensator setting(main pressure)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1371600"/>
            <a:ext cx="2110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Load sensing setting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4200" y="4953000"/>
            <a:ext cx="2047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PC (Main pressure)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6769" y="6248400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LS (load sensing)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54873" y="829325"/>
            <a:ext cx="181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Torque setting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88014" y="3581400"/>
            <a:ext cx="283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TORQUE</a:t>
            </a:r>
            <a:r>
              <a:rPr lang="en-US" b="1" dirty="0" smtClean="0"/>
              <a:t> </a:t>
            </a:r>
            <a:r>
              <a:rPr lang="en-US" sz="1600" b="1" dirty="0" smtClean="0"/>
              <a:t>ENGINE LOAD</a:t>
            </a:r>
            <a:endParaRPr lang="en-US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5016640" y="459993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LS Connection line</a:t>
            </a:r>
          </a:p>
        </p:txBody>
      </p:sp>
      <p:sp>
        <p:nvSpPr>
          <p:cNvPr id="12" name="Oval 11"/>
          <p:cNvSpPr/>
          <p:nvPr/>
        </p:nvSpPr>
        <p:spPr>
          <a:xfrm>
            <a:off x="3100986" y="4495800"/>
            <a:ext cx="1242414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00400" y="3766066"/>
            <a:ext cx="1066800" cy="7297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95800" y="3766066"/>
            <a:ext cx="1066800" cy="7297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6" idx="3"/>
          </p:cNvCxnSpPr>
          <p:nvPr/>
        </p:nvCxnSpPr>
        <p:spPr>
          <a:xfrm flipH="1">
            <a:off x="3100986" y="1371600"/>
            <a:ext cx="2156814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590800" y="1740932"/>
            <a:ext cx="2667000" cy="102063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84212" y="644659"/>
            <a:ext cx="0" cy="3693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848600" y="1198657"/>
            <a:ext cx="257906" cy="70634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0"/>
          </p:cNvCxnSpPr>
          <p:nvPr/>
        </p:nvCxnSpPr>
        <p:spPr>
          <a:xfrm flipH="1">
            <a:off x="3100986" y="5410200"/>
            <a:ext cx="621207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6"/>
            <a:endCxn id="7" idx="1"/>
          </p:cNvCxnSpPr>
          <p:nvPr/>
        </p:nvCxnSpPr>
        <p:spPr>
          <a:xfrm>
            <a:off x="4267200" y="4130933"/>
            <a:ext cx="2667000" cy="10067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" idx="2"/>
          </p:cNvCxnSpPr>
          <p:nvPr/>
        </p:nvCxnSpPr>
        <p:spPr>
          <a:xfrm flipV="1">
            <a:off x="5600700" y="3950732"/>
            <a:ext cx="2505807" cy="1802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 </a:t>
            </a:r>
            <a:r>
              <a:rPr lang="en-US" b="1" dirty="0" smtClean="0"/>
              <a:t>OPERATING </a:t>
            </a:r>
            <a:r>
              <a:rPr lang="en-US" b="1" dirty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6096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Check the Pressure compensator pressure and set its pressure if necessary.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Whatever pressure we set, we do it according to the name plate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For </a:t>
            </a:r>
            <a:r>
              <a:rPr lang="en-US" dirty="0"/>
              <a:t>example:-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 </a:t>
            </a:r>
            <a:r>
              <a:rPr lang="en-US" b="1" dirty="0" smtClean="0"/>
              <a:t>OPERATING </a:t>
            </a:r>
            <a:r>
              <a:rPr lang="en-US" b="1" dirty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/>
              <a:t>Checking point in this model pumps:-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Pump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LS pressure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Main </a:t>
            </a:r>
            <a:r>
              <a:rPr lang="en-US" dirty="0" smtClean="0"/>
              <a:t>pressure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Torque (Engine load)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</a:t>
            </a:r>
            <a:r>
              <a:rPr lang="en-US" dirty="0" smtClean="0"/>
              <a:t>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External </a:t>
            </a:r>
            <a:r>
              <a:rPr lang="en-US" dirty="0"/>
              <a:t>leakage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STANDARD OPERATING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b="1" u="sng" dirty="0" smtClean="0"/>
              <a:t>MODEL NO. :- 90 SERIES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</a:t>
            </a:r>
            <a:r>
              <a:rPr lang="en-US" sz="2800" b="1" dirty="0" smtClean="0"/>
              <a:t>SIZE:- 55,75,100,130,180,250</a:t>
            </a:r>
          </a:p>
          <a:p>
            <a:pPr marL="0" indent="0">
              <a:buNone/>
            </a:pP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18" y="2362200"/>
            <a:ext cx="4419600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6248400"/>
            <a:ext cx="417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</a:t>
            </a:r>
            <a:r>
              <a:rPr lang="en-US" sz="2800" b="1" dirty="0" smtClean="0"/>
              <a:t>HYDRAULIC PUMP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29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 OPERATING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First of all, mount the hydraulic pump on the Test bench and connect  all lines (Suction ,A /B pressure line, tank line)properly.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Main power MCB - </a:t>
            </a:r>
            <a:r>
              <a:rPr lang="en-US" sz="2400" dirty="0" smtClean="0"/>
              <a:t>ON/OFF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                                     </a:t>
            </a:r>
            <a:r>
              <a:rPr lang="en-US" sz="4000" b="1" dirty="0" smtClean="0"/>
              <a:t>ON</a:t>
            </a:r>
            <a:endParaRPr lang="en-US" sz="4000" b="1" dirty="0"/>
          </a:p>
          <a:p>
            <a:pPr marL="0" indent="0">
              <a:buNone/>
            </a:pPr>
            <a:r>
              <a:rPr lang="en-US" sz="2800" dirty="0" smtClean="0"/>
              <a:t>                                                         </a:t>
            </a:r>
            <a:endParaRPr lang="en-US" sz="2800" dirty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                                                          </a:t>
            </a:r>
            <a:r>
              <a:rPr lang="en-US" sz="3600" b="1" dirty="0" smtClean="0"/>
              <a:t>OFF</a:t>
            </a:r>
            <a:endParaRPr lang="en-US" sz="3600" b="1" dirty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799"/>
            <a:ext cx="3505200" cy="4030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019800" y="3275958"/>
            <a:ext cx="0" cy="2895600"/>
          </a:xfrm>
          <a:prstGeom prst="straightConnector1">
            <a:avLst/>
          </a:prstGeom>
          <a:ln w="762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15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 OPERATING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After that feed the data in software and select the data according to the pump in panel. For example:- select direction RH/LH, select loop Close ,Select extra charging ON/OFF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71800"/>
            <a:ext cx="7543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50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STANDARD OPERATING PROCEDURE</a:t>
            </a:r>
            <a:endParaRPr lang="en-IN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8801"/>
            <a:ext cx="6934200" cy="3114972"/>
          </a:xfrm>
        </p:spPr>
      </p:pic>
    </p:spTree>
    <p:extLst>
      <p:ext uri="{BB962C8B-B14F-4D97-AF65-F5344CB8AC3E}">
        <p14:creationId xmlns:p14="http://schemas.microsoft.com/office/powerpoint/2010/main" val="332864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MODEL ID:- A10VO</a:t>
            </a:r>
            <a:br>
              <a:rPr lang="en-US" b="1" dirty="0" smtClean="0"/>
            </a:br>
            <a:r>
              <a:rPr lang="en-US" b="1" dirty="0" smtClean="0"/>
              <a:t>SIZE:- 18,28,45,71,100,140CC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v"/>
            </a:pPr>
            <a:r>
              <a:rPr lang="en-US" sz="2800" dirty="0"/>
              <a:t>Fit the hydraulic pump on the test bench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Connect all lines properly (Suction line, drain line, OC HP PUMP Line, OC feedback line)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u="sng" dirty="0" smtClean="0"/>
              <a:t>Note</a:t>
            </a:r>
            <a:r>
              <a:rPr lang="en-US" sz="2800" b="1" u="sng" dirty="0"/>
              <a:t>:- The lines responsible for open circuit are marked above.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0"/>
            <a:ext cx="7772400" cy="23622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1496291" y="3383973"/>
            <a:ext cx="304800" cy="381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623955" y="3422073"/>
            <a:ext cx="228600" cy="381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6109855" y="3276600"/>
            <a:ext cx="304800" cy="381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STANDARD OPERATING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/>
              <a:t>After this, start the engine and gradually increase the RPM to 1000.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1302"/>
            <a:ext cx="480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262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 OPERATING 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r>
              <a:rPr lang="en-US" dirty="0"/>
              <a:t>Before testing, increase pump speed and release air from the pump </a:t>
            </a:r>
            <a:r>
              <a:rPr lang="en-US" dirty="0" smtClean="0"/>
              <a:t>and gauge capillary connect to charging pressure checking point during </a:t>
            </a:r>
            <a:r>
              <a:rPr lang="en-US" dirty="0"/>
              <a:t>this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230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 OPERATING 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87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38200"/>
            <a:ext cx="8077199" cy="5638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9699" y="130314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Connection of all lines of the pump during air release from the pump.</a:t>
            </a:r>
          </a:p>
        </p:txBody>
      </p:sp>
    </p:spTree>
    <p:extLst>
      <p:ext uri="{BB962C8B-B14F-4D97-AF65-F5344CB8AC3E}">
        <p14:creationId xmlns:p14="http://schemas.microsoft.com/office/powerpoint/2010/main" val="120170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9" y="381000"/>
            <a:ext cx="8001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6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/>
              <a:t>STANDARD </a:t>
            </a:r>
            <a:r>
              <a:rPr lang="en-US" sz="3600" b="1" dirty="0" smtClean="0"/>
              <a:t>OPERATING </a:t>
            </a:r>
            <a:r>
              <a:rPr lang="en-US" sz="3600" b="1" dirty="0"/>
              <a:t>PROCEDURE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97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Main power MCB - ON/OFF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8" y="1752600"/>
            <a:ext cx="3857625" cy="4572000"/>
          </a:xfrm>
          <a:prstGeom prst="rect">
            <a:avLst/>
          </a:prstGeom>
        </p:spPr>
      </p:pic>
      <p:sp>
        <p:nvSpPr>
          <p:cNvPr id="5" name="Up-Down Arrow 4"/>
          <p:cNvSpPr/>
          <p:nvPr/>
        </p:nvSpPr>
        <p:spPr>
          <a:xfrm>
            <a:off x="5562600" y="2819400"/>
            <a:ext cx="609600" cy="2133600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600" y="2266872"/>
            <a:ext cx="147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51054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OFF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674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STANDARD OPERATING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22471"/>
            <a:ext cx="8153400" cy="59436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v"/>
            </a:pPr>
            <a:r>
              <a:rPr lang="en-US" dirty="0"/>
              <a:t>Fill the data in the software and select the required data in the panel.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38400"/>
            <a:ext cx="7848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STANDARD </a:t>
            </a:r>
            <a:r>
              <a:rPr lang="en-US" b="1" dirty="0" smtClean="0"/>
              <a:t>OPERATING </a:t>
            </a:r>
            <a:r>
              <a:rPr lang="en-US" b="1" dirty="0"/>
              <a:t>PROCEDURE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34" y="1981200"/>
            <a:ext cx="8229600" cy="3696890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4107873" y="3810000"/>
            <a:ext cx="381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07873" y="5257800"/>
            <a:ext cx="1835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INCREASE RPM SWITCH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05000" y="2362200"/>
            <a:ext cx="20574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" y="4953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DIRECTION SELECTION SWITCH  RH/LH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76800" y="2971800"/>
            <a:ext cx="15240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48400" y="4800600"/>
            <a:ext cx="2514600" cy="66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 SELECTION SWITCH  CLOSE/OPEN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64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 </a:t>
            </a:r>
            <a:r>
              <a:rPr lang="en-US" b="1" dirty="0" smtClean="0"/>
              <a:t>OPERATING </a:t>
            </a:r>
            <a:r>
              <a:rPr lang="en-US" b="1" dirty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10600" cy="5943600"/>
          </a:xfrm>
        </p:spPr>
        <p:txBody>
          <a:bodyPr/>
          <a:lstStyle/>
          <a:p>
            <a:r>
              <a:rPr lang="en-US" dirty="0"/>
              <a:t>After this, start the engine and gradually increase the RPM to 1000</a:t>
            </a:r>
            <a:r>
              <a:rPr lang="en-US" b="1" dirty="0"/>
              <a:t>. 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0"/>
            <a:ext cx="6553200" cy="410765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895600" y="2209800"/>
            <a:ext cx="15240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680</Words>
  <Application>Microsoft Office PowerPoint</Application>
  <PresentationFormat>On-screen Show (4:3)</PresentationFormat>
  <Paragraphs>153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STANDARD OPERATING PROCEDURE</vt:lpstr>
      <vt:lpstr>MODEL ID:- A10VO SIZE:- 18,28,45,71,100,140CC</vt:lpstr>
      <vt:lpstr>MODEL ID:- A10VO SIZE:- 18,28,45,71,100,140CC</vt:lpstr>
      <vt:lpstr>PowerPoint Presentation</vt:lpstr>
      <vt:lpstr>PowerPoint Presentation</vt:lpstr>
      <vt:lpstr>STANDARD OPERATING PROCEDURE</vt:lpstr>
      <vt:lpstr>STANDARD OPERATING PROCEDURE</vt:lpstr>
      <vt:lpstr>STANDARD OPERATING PROCEDURE</vt:lpstr>
      <vt:lpstr>STANDARD OPERATING PROCEDURE</vt:lpstr>
      <vt:lpstr>STANDARD OPERATING PROCEDURE</vt:lpstr>
      <vt:lpstr>STANDARD OPERATING PROCEDURE</vt:lpstr>
      <vt:lpstr>STANDARD OPERATING PROCEDURE</vt:lpstr>
      <vt:lpstr>STANDARD OPERATING PROCEDURE </vt:lpstr>
      <vt:lpstr>STANDARD OPERATING PROCEDURE</vt:lpstr>
      <vt:lpstr>MODEL ID:- A11VO SIZE:- 40,60,75,95,130,145,190,260</vt:lpstr>
      <vt:lpstr>STANDARD OPERATING PROCEDURE</vt:lpstr>
      <vt:lpstr>STANDARD OPERATING PROCEDURE</vt:lpstr>
      <vt:lpstr>STANDARD OPERATING PROCEDURE</vt:lpstr>
      <vt:lpstr>STANDARD OPERATING PROCEDURE</vt:lpstr>
      <vt:lpstr>STANDARD OPERATING PROCEDURE</vt:lpstr>
      <vt:lpstr>STANDARD OPERATING PROCEDURE</vt:lpstr>
      <vt:lpstr>STANDARD OPERATING PROCEDURE</vt:lpstr>
      <vt:lpstr>STANDARD OPERATING PROCEDURE</vt:lpstr>
      <vt:lpstr>STANDARD OPERATING PROCEDURE</vt:lpstr>
      <vt:lpstr>STANDARD OPERATING PROCEDURE</vt:lpstr>
      <vt:lpstr>STANDARD OPERATING PROCEDURE</vt:lpstr>
      <vt:lpstr>STANDARD OPERATING PROCEDURE</vt:lpstr>
      <vt:lpstr>STANDARD OPERATING PROCEDURE</vt:lpstr>
      <vt:lpstr>STANDARD OPERATING PROCEDURE</vt:lpstr>
      <vt:lpstr>STANDARD OPERATING PROCEDURE</vt:lpstr>
      <vt:lpstr>STANDARD OPERATING PROCEDURE</vt:lpstr>
      <vt:lpstr>STANDARD OPERATING PROCEDURE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OPERATION PROCEDURE</dc:title>
  <dc:creator>Admin</dc:creator>
  <cp:lastModifiedBy>Satish Kumar</cp:lastModifiedBy>
  <cp:revision>67</cp:revision>
  <dcterms:created xsi:type="dcterms:W3CDTF">2024-06-11T08:13:29Z</dcterms:created>
  <dcterms:modified xsi:type="dcterms:W3CDTF">2024-06-20T02:59:06Z</dcterms:modified>
</cp:coreProperties>
</file>