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4" r:id="rId1"/>
  </p:sldMasterIdLst>
  <p:notesMasterIdLst>
    <p:notesMasterId r:id="rId30"/>
  </p:notesMasterIdLst>
  <p:sldIdLst>
    <p:sldId id="256" r:id="rId2"/>
    <p:sldId id="269" r:id="rId3"/>
    <p:sldId id="257" r:id="rId4"/>
    <p:sldId id="268" r:id="rId5"/>
    <p:sldId id="270" r:id="rId6"/>
    <p:sldId id="261" r:id="rId7"/>
    <p:sldId id="271" r:id="rId8"/>
    <p:sldId id="259" r:id="rId9"/>
    <p:sldId id="260" r:id="rId10"/>
    <p:sldId id="272" r:id="rId11"/>
    <p:sldId id="273" r:id="rId12"/>
    <p:sldId id="274" r:id="rId13"/>
    <p:sldId id="275" r:id="rId14"/>
    <p:sldId id="262" r:id="rId15"/>
    <p:sldId id="276" r:id="rId16"/>
    <p:sldId id="279" r:id="rId17"/>
    <p:sldId id="280" r:id="rId18"/>
    <p:sldId id="281" r:id="rId19"/>
    <p:sldId id="282" r:id="rId20"/>
    <p:sldId id="283" r:id="rId21"/>
    <p:sldId id="284" r:id="rId22"/>
    <p:sldId id="285" r:id="rId23"/>
    <p:sldId id="286" r:id="rId24"/>
    <p:sldId id="287" r:id="rId25"/>
    <p:sldId id="264" r:id="rId26"/>
    <p:sldId id="289" r:id="rId27"/>
    <p:sldId id="265" r:id="rId28"/>
    <p:sldId id="266"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H Goh" initials="JG" lastIdx="5" clrIdx="0">
    <p:extLst>
      <p:ext uri="{19B8F6BF-5375-455C-9EA6-DF929625EA0E}">
        <p15:presenceInfo xmlns:p15="http://schemas.microsoft.com/office/powerpoint/2012/main" userId="36c92d6d2d4f7d9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A6F5"/>
    <a:srgbClr val="09C2F6"/>
    <a:srgbClr val="D6F2F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69" autoAdjust="0"/>
    <p:restoredTop sz="94660"/>
  </p:normalViewPr>
  <p:slideViewPr>
    <p:cSldViewPr snapToGrid="0" snapToObjects="1">
      <p:cViewPr varScale="1">
        <p:scale>
          <a:sx n="101" d="100"/>
          <a:sy n="101" d="100"/>
        </p:scale>
        <p:origin x="119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577A3E-42BD-4082-A712-46B183D86759}" type="datetimeFigureOut">
              <a:rPr lang="en-SG" smtClean="0"/>
              <a:t>16/9/2025</a:t>
            </a:fld>
            <a:endParaRPr lang="en-SG"/>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81F244-EA89-48F6-BDA8-0198DD3223F8}" type="slidenum">
              <a:rPr lang="en-SG" smtClean="0"/>
              <a:t>‹#›</a:t>
            </a:fld>
            <a:endParaRPr lang="en-SG"/>
          </a:p>
        </p:txBody>
      </p:sp>
    </p:spTree>
    <p:extLst>
      <p:ext uri="{BB962C8B-B14F-4D97-AF65-F5344CB8AC3E}">
        <p14:creationId xmlns:p14="http://schemas.microsoft.com/office/powerpoint/2010/main" val="2224624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6981F244-EA89-48F6-BDA8-0198DD3223F8}" type="slidenum">
              <a:rPr lang="en-SG" smtClean="0"/>
              <a:t>25</a:t>
            </a:fld>
            <a:endParaRPr lang="en-SG"/>
          </a:p>
        </p:txBody>
      </p:sp>
    </p:spTree>
    <p:extLst>
      <p:ext uri="{BB962C8B-B14F-4D97-AF65-F5344CB8AC3E}">
        <p14:creationId xmlns:p14="http://schemas.microsoft.com/office/powerpoint/2010/main" val="737886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B34B80-75FF-DC64-6DD5-F33290AC81C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9C2905-3EA8-770E-D48C-2ED70A76421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EA48F6-7DD7-84AC-CF85-6475F1F00431}"/>
              </a:ext>
            </a:extLst>
          </p:cNvPr>
          <p:cNvSpPr>
            <a:spLocks noGrp="1"/>
          </p:cNvSpPr>
          <p:nvPr>
            <p:ph type="body" idx="1"/>
          </p:nvPr>
        </p:nvSpPr>
        <p:spPr/>
        <p:txBody>
          <a:bodyPr/>
          <a:lstStyle/>
          <a:p>
            <a:endParaRPr lang="en-SG" dirty="0"/>
          </a:p>
        </p:txBody>
      </p:sp>
      <p:sp>
        <p:nvSpPr>
          <p:cNvPr id="4" name="Slide Number Placeholder 3">
            <a:extLst>
              <a:ext uri="{FF2B5EF4-FFF2-40B4-BE49-F238E27FC236}">
                <a16:creationId xmlns:a16="http://schemas.microsoft.com/office/drawing/2014/main" id="{CB826622-2811-2058-3BD8-45CDB23F0351}"/>
              </a:ext>
            </a:extLst>
          </p:cNvPr>
          <p:cNvSpPr>
            <a:spLocks noGrp="1"/>
          </p:cNvSpPr>
          <p:nvPr>
            <p:ph type="sldNum" sz="quarter" idx="5"/>
          </p:nvPr>
        </p:nvSpPr>
        <p:spPr/>
        <p:txBody>
          <a:bodyPr/>
          <a:lstStyle/>
          <a:p>
            <a:fld id="{6981F244-EA89-48F6-BDA8-0198DD3223F8}" type="slidenum">
              <a:rPr lang="en-SG" smtClean="0"/>
              <a:t>26</a:t>
            </a:fld>
            <a:endParaRPr lang="en-SG"/>
          </a:p>
        </p:txBody>
      </p:sp>
    </p:spTree>
    <p:extLst>
      <p:ext uri="{BB962C8B-B14F-4D97-AF65-F5344CB8AC3E}">
        <p14:creationId xmlns:p14="http://schemas.microsoft.com/office/powerpoint/2010/main" val="10783070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397750" cy="6858000"/>
          </a:xfrm>
          <a:prstGeom prst="rect">
            <a:avLst/>
          </a:prstGeom>
        </p:spPr>
      </p:pic>
      <p:sp>
        <p:nvSpPr>
          <p:cNvPr id="2" name="Title 1"/>
          <p:cNvSpPr>
            <a:spLocks noGrp="1"/>
          </p:cNvSpPr>
          <p:nvPr>
            <p:ph type="ctrTitle"/>
          </p:nvPr>
        </p:nvSpPr>
        <p:spPr>
          <a:xfrm>
            <a:off x="2743973" y="1964267"/>
            <a:ext cx="5714228" cy="2421464"/>
          </a:xfrm>
        </p:spPr>
        <p:txBody>
          <a:bodyPr anchor="b">
            <a:normAutofit/>
          </a:bodyPr>
          <a:lstStyle>
            <a:lvl1pPr algn="r">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2743973" y="4385733"/>
            <a:ext cx="5714228"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752311" y="5870576"/>
            <a:ext cx="1212173" cy="377825"/>
          </a:xfrm>
        </p:spPr>
        <p:txBody>
          <a:bodyPr/>
          <a:lstStyle/>
          <a:p>
            <a:fld id="{5BCAD085-E8A6-8845-BD4E-CB4CCA059FC4}" type="datetimeFigureOut">
              <a:rPr lang="en-US" smtClean="0"/>
              <a:t>9/16/2025</a:t>
            </a:fld>
            <a:endParaRPr lang="en-US"/>
          </a:p>
        </p:txBody>
      </p:sp>
      <p:sp>
        <p:nvSpPr>
          <p:cNvPr id="5" name="Footer Placeholder 4"/>
          <p:cNvSpPr>
            <a:spLocks noGrp="1"/>
          </p:cNvSpPr>
          <p:nvPr>
            <p:ph type="ftr" sz="quarter" idx="11"/>
          </p:nvPr>
        </p:nvSpPr>
        <p:spPr>
          <a:xfrm>
            <a:off x="2743973" y="5870576"/>
            <a:ext cx="3932137" cy="377825"/>
          </a:xfrm>
        </p:spPr>
        <p:txBody>
          <a:bodyPr/>
          <a:lstStyle/>
          <a:p>
            <a:endParaRPr lang="en-US"/>
          </a:p>
        </p:txBody>
      </p:sp>
      <p:sp>
        <p:nvSpPr>
          <p:cNvPr id="6" name="Slide Number Placeholder 5"/>
          <p:cNvSpPr>
            <a:spLocks noGrp="1"/>
          </p:cNvSpPr>
          <p:nvPr>
            <p:ph type="sldNum" sz="quarter" idx="12"/>
          </p:nvPr>
        </p:nvSpPr>
        <p:spPr>
          <a:xfrm>
            <a:off x="8040685" y="5870576"/>
            <a:ext cx="417516" cy="3778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88614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4732865"/>
            <a:ext cx="7772400" cy="566738"/>
          </a:xfrm>
        </p:spPr>
        <p:txBody>
          <a:bodyPr anchor="b">
            <a:normAutofit/>
          </a:bodyPr>
          <a:lstStyle>
            <a:lvl1pPr algn="l">
              <a:defRPr sz="2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4401" y="932112"/>
            <a:ext cx="6858000"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a:lvl1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a:xfrm>
            <a:off x="457201" y="5299603"/>
            <a:ext cx="77724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65459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3" y="609602"/>
            <a:ext cx="7772399"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457202" y="4343400"/>
            <a:ext cx="7772399"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311292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4" name="TextBox 13"/>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988671" y="3352800"/>
            <a:ext cx="6876133" cy="381000"/>
          </a:xfrm>
        </p:spPr>
        <p:txBody>
          <a:bodyPr anchor="ctr">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462266" y="4343400"/>
            <a:ext cx="77724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436415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3291648"/>
            <a:ext cx="7772401" cy="1468800"/>
          </a:xfrm>
        </p:spPr>
        <p:txBody>
          <a:bodyPr anchor="b">
            <a:normAutofit/>
          </a:bodyPr>
          <a:lstStyle>
            <a:lvl1pPr algn="l">
              <a:defRPr sz="2800" b="0" cap="none"/>
            </a:lvl1pPr>
          </a:lstStyle>
          <a:p>
            <a:r>
              <a:rPr lang="en-US"/>
              <a:t>Click to edit Master title style</a:t>
            </a:r>
            <a:endParaRPr lang="en-US" dirty="0"/>
          </a:p>
        </p:txBody>
      </p:sp>
      <p:sp>
        <p:nvSpPr>
          <p:cNvPr id="3" name="Text Placeholder 2"/>
          <p:cNvSpPr>
            <a:spLocks noGrp="1"/>
          </p:cNvSpPr>
          <p:nvPr>
            <p:ph type="body" idx="1"/>
          </p:nvPr>
        </p:nvSpPr>
        <p:spPr>
          <a:xfrm>
            <a:off x="457200" y="4760448"/>
            <a:ext cx="7772402"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427108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1" name="TextBox 10"/>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6" name="TextBox 15"/>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457200" y="3886200"/>
            <a:ext cx="7772401" cy="8890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457200" y="4775200"/>
            <a:ext cx="7772401" cy="10160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682513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4440" y="609602"/>
            <a:ext cx="7772401" cy="2743199"/>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464440" y="3505200"/>
            <a:ext cx="7772401" cy="8382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464439" y="4343400"/>
            <a:ext cx="7772401" cy="14478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550713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8" name="Title 1"/>
          <p:cNvSpPr>
            <a:spLocks noGrp="1"/>
          </p:cNvSpPr>
          <p:nvPr>
            <p:ph type="title"/>
          </p:nvPr>
        </p:nvSpPr>
        <p:spPr>
          <a:xfrm>
            <a:off x="457200" y="609601"/>
            <a:ext cx="7772400" cy="1456267"/>
          </a:xfrm>
        </p:spPr>
        <p:txBody>
          <a:bodyPr>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570084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Vertical Title 1"/>
          <p:cNvSpPr>
            <a:spLocks noGrp="1"/>
          </p:cNvSpPr>
          <p:nvPr>
            <p:ph type="title" orient="vert"/>
          </p:nvPr>
        </p:nvSpPr>
        <p:spPr>
          <a:xfrm>
            <a:off x="6552978" y="609600"/>
            <a:ext cx="1676621" cy="5181601"/>
          </a:xfrm>
        </p:spPr>
        <p:txBody>
          <a:bodyPr vert="eaVert">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5990184"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9934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09953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2" y="3308581"/>
            <a:ext cx="77724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457201" y="4777381"/>
            <a:ext cx="7772400" cy="860400"/>
          </a:xfrm>
        </p:spPr>
        <p:txBody>
          <a:bodyPr anchor="t">
            <a:normAutofit/>
          </a:bodyPr>
          <a:lstStyle>
            <a:lvl1pPr marL="0" indent="0" algn="l">
              <a:buNone/>
              <a:defRPr sz="18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6698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2142068"/>
            <a:ext cx="3813048"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6553" y="2142068"/>
            <a:ext cx="3813048"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9/16/2025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10499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743480" y="2218267"/>
            <a:ext cx="354060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870201"/>
            <a:ext cx="3813048"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11120" y="2218267"/>
            <a:ext cx="35184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6552" y="2870201"/>
            <a:ext cx="3813048"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9/16/2025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25856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609601"/>
            <a:ext cx="7772400" cy="1456267"/>
          </a:xfrm>
        </p:spPr>
        <p:txBody>
          <a:bodyPr>
            <a:normAutofit/>
          </a:bodyPr>
          <a:lstStyle>
            <a:lvl1pPr>
              <a:defRPr sz="32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9/16/2025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54483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Date Placeholder 1"/>
          <p:cNvSpPr>
            <a:spLocks noGrp="1"/>
          </p:cNvSpPr>
          <p:nvPr>
            <p:ph type="dt" sz="half" idx="10"/>
          </p:nvPr>
        </p:nvSpPr>
        <p:spPr/>
        <p:txBody>
          <a:bodyPr/>
          <a:lstStyle/>
          <a:p>
            <a:fld id="{5BCAD085-E8A6-8845-BD4E-CB4CCA059FC4}" type="datetimeFigureOut">
              <a:rPr lang="en-US" smtClean="0"/>
              <a:t>9/16/2025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3011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1718" y="1557868"/>
            <a:ext cx="2862910" cy="1439332"/>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606144" y="609601"/>
            <a:ext cx="4627975"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61718" y="2997200"/>
            <a:ext cx="2862910" cy="184573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08005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2128" y="1735672"/>
            <a:ext cx="4097204" cy="1371600"/>
          </a:xfrm>
        </p:spPr>
        <p:txBody>
          <a:bodyPr anchor="b">
            <a:normAutofit/>
          </a:bodyPr>
          <a:lstStyle>
            <a:lvl1pPr algn="l">
              <a:defRPr sz="24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029200" y="914400"/>
            <a:ext cx="3200400"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dirty="0"/>
            </a:lvl1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a:xfrm>
            <a:off x="462128" y="3107272"/>
            <a:ext cx="4097204"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55954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1"/>
            <a:ext cx="7772400"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2142068"/>
            <a:ext cx="7772400"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23712" y="5870576"/>
            <a:ext cx="1212173"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CAD085-E8A6-8845-BD4E-CB4CCA059FC4}" type="datetimeFigureOut">
              <a:rPr lang="en-US" smtClean="0"/>
              <a:t>9/16/2025</a:t>
            </a:fld>
            <a:endParaRPr lang="en-US"/>
          </a:p>
        </p:txBody>
      </p:sp>
      <p:sp>
        <p:nvSpPr>
          <p:cNvPr id="5" name="Footer Placeholder 4"/>
          <p:cNvSpPr>
            <a:spLocks noGrp="1"/>
          </p:cNvSpPr>
          <p:nvPr>
            <p:ph type="ftr" sz="quarter" idx="3"/>
          </p:nvPr>
        </p:nvSpPr>
        <p:spPr>
          <a:xfrm>
            <a:off x="457200" y="5870576"/>
            <a:ext cx="5990311"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812085" y="5870576"/>
            <a:ext cx="417516"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4272073322"/>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localhost:8501/"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atasets/olistbr/brazilian-ecommerc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oldman Sachs leads $23M in funding for Brazilian e-commerce startup Olist  | TechCrunch">
            <a:extLst>
              <a:ext uri="{FF2B5EF4-FFF2-40B4-BE49-F238E27FC236}">
                <a16:creationId xmlns:a16="http://schemas.microsoft.com/office/drawing/2014/main" id="{D7240F67-79B9-D578-07D1-6A9ABA222FB1}"/>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10000"/>
                    </a14:imgEffect>
                    <a14:imgEffect>
                      <a14:colorTemperature colorTemp="6280"/>
                    </a14:imgEffect>
                    <a14:imgEffect>
                      <a14:saturation sat="159000"/>
                    </a14:imgEffect>
                    <a14:imgEffect>
                      <a14:brightnessContrast bright="-5000" contrast="-5000"/>
                    </a14:imgEffect>
                  </a14:imgLayer>
                </a14:imgProps>
              </a:ext>
              <a:ext uri="{28A0092B-C50C-407E-A947-70E740481C1C}">
                <a14:useLocalDpi xmlns:a14="http://schemas.microsoft.com/office/drawing/2010/main" val="0"/>
              </a:ext>
            </a:extLst>
          </a:blip>
          <a:srcRect/>
          <a:stretch>
            <a:fillRect/>
          </a:stretch>
        </p:blipFill>
        <p:spPr bwMode="auto">
          <a:xfrm>
            <a:off x="1688016" y="439552"/>
            <a:ext cx="5818094" cy="387266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245448" y="3101489"/>
            <a:ext cx="5714228" cy="2421464"/>
          </a:xfrm>
          <a:solidFill>
            <a:schemeClr val="bg2">
              <a:lumMod val="75000"/>
              <a:alpha val="58000"/>
            </a:schemeClr>
          </a:solidFill>
        </p:spPr>
        <p:txBody>
          <a:bodyPr anchor="ctr">
            <a:normAutofit/>
          </a:bodyPr>
          <a:lstStyle/>
          <a:p>
            <a:pPr algn="l"/>
            <a:r>
              <a:rPr lang="en-SG" dirty="0"/>
              <a:t>NTU</a:t>
            </a:r>
            <a:r>
              <a:rPr dirty="0"/>
              <a:t> </a:t>
            </a:r>
            <a:r>
              <a:rPr lang="en-SG" dirty="0"/>
              <a:t>DSAI Course Module 2</a:t>
            </a:r>
            <a:r>
              <a:rPr dirty="0"/>
              <a:t> Project</a:t>
            </a:r>
            <a:br>
              <a:rPr lang="en-SG" dirty="0"/>
            </a:br>
            <a:r>
              <a:rPr lang="en-SG" sz="1400" dirty="0"/>
              <a:t>13 Sep 2025</a:t>
            </a:r>
            <a:endParaRPr dirty="0"/>
          </a:p>
        </p:txBody>
      </p:sp>
      <p:grpSp>
        <p:nvGrpSpPr>
          <p:cNvPr id="11" name="Group 10">
            <a:extLst>
              <a:ext uri="{FF2B5EF4-FFF2-40B4-BE49-F238E27FC236}">
                <a16:creationId xmlns:a16="http://schemas.microsoft.com/office/drawing/2014/main" id="{19D41CD4-7AFB-9840-8EC8-F6F9FBBD98D8}"/>
              </a:ext>
            </a:extLst>
          </p:cNvPr>
          <p:cNvGrpSpPr/>
          <p:nvPr/>
        </p:nvGrpSpPr>
        <p:grpSpPr>
          <a:xfrm>
            <a:off x="6124483" y="5911966"/>
            <a:ext cx="1647916" cy="550114"/>
            <a:chOff x="6635472" y="5704261"/>
            <a:chExt cx="1647916" cy="584775"/>
          </a:xfrm>
        </p:grpSpPr>
        <p:sp>
          <p:nvSpPr>
            <p:cNvPr id="6" name="TextBox 5">
              <a:extLst>
                <a:ext uri="{FF2B5EF4-FFF2-40B4-BE49-F238E27FC236}">
                  <a16:creationId xmlns:a16="http://schemas.microsoft.com/office/drawing/2014/main" id="{9D181DA2-3081-E51C-F533-3040DE871009}"/>
                </a:ext>
              </a:extLst>
            </p:cNvPr>
            <p:cNvSpPr txBox="1"/>
            <p:nvPr/>
          </p:nvSpPr>
          <p:spPr>
            <a:xfrm>
              <a:off x="6635472" y="5704261"/>
              <a:ext cx="1287532" cy="584775"/>
            </a:xfrm>
            <a:prstGeom prst="rect">
              <a:avLst/>
            </a:prstGeom>
            <a:solidFill>
              <a:schemeClr val="bg1"/>
            </a:solidFill>
            <a:scene3d>
              <a:camera prst="orthographicFront"/>
              <a:lightRig rig="chilly" dir="t">
                <a:rot lat="0" lon="0" rev="600000"/>
              </a:lightRig>
            </a:scene3d>
            <a:sp3d>
              <a:bevelB/>
            </a:sp3d>
          </p:spPr>
          <p:txBody>
            <a:bodyPr wrap="none" rtlCol="0">
              <a:spAutoFit/>
              <a:sp3d extrusionH="57150" contourW="12700">
                <a:bevelT w="38100" h="38100"/>
                <a:bevelB w="38100" h="38100"/>
                <a:extrusionClr>
                  <a:schemeClr val="tx1"/>
                </a:extrusionClr>
                <a:contourClr>
                  <a:schemeClr val="bg2"/>
                </a:contourClr>
              </a:sp3d>
            </a:bodyPr>
            <a:lstStyle/>
            <a:p>
              <a:r>
                <a:rPr lang="en-SG" sz="3200" b="1" dirty="0">
                  <a:solidFill>
                    <a:srgbClr val="09A6F5"/>
                  </a:solidFill>
                  <a:effectLst>
                    <a:glow>
                      <a:schemeClr val="tx1"/>
                    </a:glow>
                  </a:effectLst>
                  <a:latin typeface="Bauhaus 93" panose="04030905020B02020C02" pitchFamily="82" charset="0"/>
                </a:rPr>
                <a:t>Team</a:t>
              </a:r>
              <a:r>
                <a:rPr lang="en-SG" sz="3200" b="1" dirty="0">
                  <a:solidFill>
                    <a:srgbClr val="09A6F5"/>
                  </a:solidFill>
                  <a:latin typeface="Bauhaus 93" panose="04030905020B02020C02" pitchFamily="82" charset="0"/>
                </a:rPr>
                <a:t> </a:t>
              </a:r>
            </a:p>
          </p:txBody>
        </p:sp>
        <p:pic>
          <p:nvPicPr>
            <p:cNvPr id="10" name="Picture 9">
              <a:extLst>
                <a:ext uri="{FF2B5EF4-FFF2-40B4-BE49-F238E27FC236}">
                  <a16:creationId xmlns:a16="http://schemas.microsoft.com/office/drawing/2014/main" id="{DEB4046B-76B5-D555-CDC7-9319C2DA17F6}"/>
                </a:ext>
              </a:extLst>
            </p:cNvPr>
            <p:cNvPicPr>
              <a:picLocks noChangeAspect="1"/>
            </p:cNvPicPr>
            <p:nvPr/>
          </p:nvPicPr>
          <p:blipFill>
            <a:blip r:embed="rId4"/>
            <a:srcRect l="17068" r="14930" b="25257"/>
            <a:stretch>
              <a:fillRect/>
            </a:stretch>
          </p:blipFill>
          <p:spPr>
            <a:xfrm>
              <a:off x="7738130" y="5719482"/>
              <a:ext cx="545258" cy="534893"/>
            </a:xfrm>
            <a:prstGeom prst="rect">
              <a:avLst/>
            </a:prstGeom>
          </p:spPr>
        </p:pic>
      </p:grpSp>
      <p:sp>
        <p:nvSpPr>
          <p:cNvPr id="12" name="TextBox 11">
            <a:extLst>
              <a:ext uri="{FF2B5EF4-FFF2-40B4-BE49-F238E27FC236}">
                <a16:creationId xmlns:a16="http://schemas.microsoft.com/office/drawing/2014/main" id="{F96BDD33-56F7-3072-68A6-D31B6A46A4E9}"/>
              </a:ext>
            </a:extLst>
          </p:cNvPr>
          <p:cNvSpPr txBox="1"/>
          <p:nvPr/>
        </p:nvSpPr>
        <p:spPr>
          <a:xfrm>
            <a:off x="7772399" y="5857615"/>
            <a:ext cx="1021049" cy="830997"/>
          </a:xfrm>
          <a:prstGeom prst="rect">
            <a:avLst/>
          </a:prstGeom>
          <a:noFill/>
        </p:spPr>
        <p:txBody>
          <a:bodyPr wrap="none" rtlCol="0">
            <a:spAutoFit/>
          </a:bodyPr>
          <a:lstStyle/>
          <a:p>
            <a:r>
              <a:rPr lang="en-SG" sz="1200" dirty="0"/>
              <a:t>Chris Fong</a:t>
            </a:r>
          </a:p>
          <a:p>
            <a:r>
              <a:rPr lang="en-SG" sz="1200" dirty="0"/>
              <a:t>Lawrence Tay</a:t>
            </a:r>
          </a:p>
          <a:p>
            <a:r>
              <a:rPr lang="en-SG" sz="1200" dirty="0"/>
              <a:t>Joey Ng</a:t>
            </a:r>
          </a:p>
          <a:p>
            <a:r>
              <a:rPr lang="en-SG" sz="1200" dirty="0" err="1"/>
              <a:t>Jhin</a:t>
            </a:r>
            <a:r>
              <a:rPr lang="en-SG" sz="1200" dirty="0"/>
              <a:t> Hin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F37F1-82F3-B166-DFDD-27ACEA61A036}"/>
              </a:ext>
            </a:extLst>
          </p:cNvPr>
          <p:cNvSpPr>
            <a:spLocks noGrp="1"/>
          </p:cNvSpPr>
          <p:nvPr>
            <p:ph type="title"/>
          </p:nvPr>
        </p:nvSpPr>
        <p:spPr/>
        <p:txBody>
          <a:bodyPr anchor="t"/>
          <a:lstStyle/>
          <a:p>
            <a:r>
              <a:rPr lang="en-US" dirty="0" err="1"/>
              <a:t>Dagster</a:t>
            </a:r>
            <a:r>
              <a:rPr lang="en-US" dirty="0"/>
              <a:t> Orchestration</a:t>
            </a:r>
            <a:endParaRPr lang="en-SG" dirty="0"/>
          </a:p>
        </p:txBody>
      </p:sp>
      <p:sp>
        <p:nvSpPr>
          <p:cNvPr id="5" name="TextBox 4">
            <a:extLst>
              <a:ext uri="{FF2B5EF4-FFF2-40B4-BE49-F238E27FC236}">
                <a16:creationId xmlns:a16="http://schemas.microsoft.com/office/drawing/2014/main" id="{74785CF0-1A12-5605-F957-A7153F47EC5F}"/>
              </a:ext>
            </a:extLst>
          </p:cNvPr>
          <p:cNvSpPr txBox="1"/>
          <p:nvPr/>
        </p:nvSpPr>
        <p:spPr>
          <a:xfrm>
            <a:off x="643813" y="1459378"/>
            <a:ext cx="8705461" cy="4585871"/>
          </a:xfrm>
          <a:prstGeom prst="rect">
            <a:avLst/>
          </a:prstGeom>
          <a:noFill/>
        </p:spPr>
        <p:txBody>
          <a:bodyPr wrap="square">
            <a:spAutoFit/>
          </a:bodyPr>
          <a:lstStyle/>
          <a:p>
            <a:pPr marL="342900" indent="-342900" algn="l">
              <a:spcAft>
                <a:spcPts val="1200"/>
              </a:spcAft>
              <a:buFont typeface="+mj-lt"/>
              <a:buAutoNum type="arabicPeriod"/>
            </a:pPr>
            <a:r>
              <a:rPr lang="en-SG" sz="1400" b="1" i="0" dirty="0">
                <a:solidFill>
                  <a:srgbClr val="CCCCCC"/>
                </a:solidFill>
                <a:effectLst/>
                <a:latin typeface="-apple-system"/>
              </a:rPr>
              <a:t>Dependency Management</a:t>
            </a:r>
            <a:r>
              <a:rPr lang="en-SG" sz="1400" b="0" i="0" dirty="0">
                <a:solidFill>
                  <a:srgbClr val="CCCCCC"/>
                </a:solidFill>
                <a:effectLst/>
                <a:latin typeface="-apple-system"/>
              </a:rPr>
              <a:t>:</a:t>
            </a:r>
          </a:p>
          <a:p>
            <a:pPr marL="742950" lvl="1" indent="-285750">
              <a:buFont typeface="Arial" panose="020B0604020202020204" pitchFamily="34" charset="0"/>
              <a:buChar char="•"/>
            </a:pPr>
            <a:r>
              <a:rPr lang="en-SG" sz="1400" b="0" i="0" dirty="0">
                <a:solidFill>
                  <a:srgbClr val="CCCCCC"/>
                </a:solidFill>
                <a:effectLst/>
                <a:latin typeface="-apple-system"/>
              </a:rPr>
              <a:t>Ensure raw data validation completes before starting </a:t>
            </a:r>
            <a:r>
              <a:rPr lang="en-SG" sz="1400" b="0" i="0" dirty="0" err="1">
                <a:solidFill>
                  <a:srgbClr val="CCCCCC"/>
                </a:solidFill>
                <a:effectLst/>
                <a:latin typeface="-apple-system"/>
              </a:rPr>
              <a:t>dbt</a:t>
            </a:r>
            <a:r>
              <a:rPr lang="en-SG" sz="1400" b="0" i="0" dirty="0">
                <a:solidFill>
                  <a:srgbClr val="CCCCCC"/>
                </a:solidFill>
                <a:effectLst/>
                <a:latin typeface="-apple-system"/>
              </a:rPr>
              <a:t> staging transformations</a:t>
            </a:r>
          </a:p>
          <a:p>
            <a:pPr marL="742950" lvl="1" indent="-285750">
              <a:buFont typeface="Arial" panose="020B0604020202020204" pitchFamily="34" charset="0"/>
              <a:buChar char="•"/>
            </a:pPr>
            <a:r>
              <a:rPr lang="en-SG" sz="1400" b="0" i="0" dirty="0">
                <a:solidFill>
                  <a:srgbClr val="CCCCCC"/>
                </a:solidFill>
                <a:effectLst/>
                <a:latin typeface="-apple-system"/>
              </a:rPr>
              <a:t>Prevent marts transformation until all staging models complete successfully</a:t>
            </a:r>
          </a:p>
          <a:p>
            <a:pPr marL="742950" lvl="1" indent="-285750">
              <a:buFont typeface="Arial" panose="020B0604020202020204" pitchFamily="34" charset="0"/>
              <a:buChar char="•"/>
            </a:pPr>
            <a:r>
              <a:rPr lang="en-SG" sz="1400" b="0" i="0" dirty="0">
                <a:solidFill>
                  <a:srgbClr val="CCCCCC"/>
                </a:solidFill>
                <a:effectLst/>
                <a:latin typeface="-apple-system"/>
              </a:rPr>
              <a:t>Block dashboard refresh until all marts validations pass</a:t>
            </a:r>
          </a:p>
          <a:p>
            <a:pPr marL="342900" indent="-342900" algn="l">
              <a:spcAft>
                <a:spcPts val="1200"/>
              </a:spcAft>
              <a:buFont typeface="+mj-lt"/>
              <a:buAutoNum type="arabicPeriod"/>
            </a:pPr>
            <a:r>
              <a:rPr lang="en-SG" sz="1400" b="1" i="0" dirty="0">
                <a:solidFill>
                  <a:srgbClr val="CCCCCC"/>
                </a:solidFill>
                <a:effectLst/>
                <a:latin typeface="-apple-system"/>
              </a:rPr>
              <a:t>Error Handling and Alerting</a:t>
            </a:r>
            <a:r>
              <a:rPr lang="en-SG" sz="1400" b="0" i="0" dirty="0">
                <a:solidFill>
                  <a:srgbClr val="CCCCCC"/>
                </a:solidFill>
                <a:effectLst/>
                <a:latin typeface="-apple-system"/>
              </a:rPr>
              <a:t>:</a:t>
            </a:r>
          </a:p>
          <a:p>
            <a:pPr marL="742950" lvl="1" indent="-285750">
              <a:buFont typeface="Arial" panose="020B0604020202020204" pitchFamily="34" charset="0"/>
              <a:buChar char="•"/>
            </a:pPr>
            <a:r>
              <a:rPr lang="en-SG" sz="1400" b="0" i="0" dirty="0">
                <a:solidFill>
                  <a:srgbClr val="CCCCCC"/>
                </a:solidFill>
                <a:effectLst/>
                <a:latin typeface="-apple-system"/>
              </a:rPr>
              <a:t>Stop pipeline execution if critical validations fail</a:t>
            </a:r>
          </a:p>
          <a:p>
            <a:pPr marL="742950" lvl="1" indent="-285750">
              <a:buFont typeface="Arial" panose="020B0604020202020204" pitchFamily="34" charset="0"/>
              <a:buChar char="•"/>
            </a:pPr>
            <a:r>
              <a:rPr lang="en-SG" sz="1400" b="0" i="0" dirty="0">
                <a:solidFill>
                  <a:srgbClr val="CCCCCC"/>
                </a:solidFill>
                <a:effectLst/>
                <a:latin typeface="-apple-system"/>
              </a:rPr>
              <a:t>Send notifications for data quality issues requiring attention</a:t>
            </a:r>
          </a:p>
          <a:p>
            <a:pPr marL="742950" lvl="1" indent="-285750">
              <a:buFont typeface="Arial" panose="020B0604020202020204" pitchFamily="34" charset="0"/>
              <a:buChar char="•"/>
            </a:pPr>
            <a:r>
              <a:rPr lang="en-SG" sz="1400" b="0" i="0" dirty="0">
                <a:solidFill>
                  <a:srgbClr val="CCCCCC"/>
                </a:solidFill>
                <a:effectLst/>
                <a:latin typeface="-apple-system"/>
              </a:rPr>
              <a:t>Implement retry logic for transient failures</a:t>
            </a:r>
          </a:p>
          <a:p>
            <a:pPr marL="742950" lvl="1" indent="-285750">
              <a:buFont typeface="Arial" panose="020B0604020202020204" pitchFamily="34" charset="0"/>
              <a:buChar char="•"/>
            </a:pPr>
            <a:r>
              <a:rPr lang="en-SG" sz="1400" b="0" i="0" dirty="0">
                <a:solidFill>
                  <a:srgbClr val="CCCCCC"/>
                </a:solidFill>
                <a:effectLst/>
                <a:latin typeface="-apple-system"/>
              </a:rPr>
              <a:t>Provide detailed failure context and debugging information</a:t>
            </a:r>
          </a:p>
          <a:p>
            <a:pPr marL="342900" indent="-342900" algn="l">
              <a:spcAft>
                <a:spcPts val="1200"/>
              </a:spcAft>
              <a:buFont typeface="+mj-lt"/>
              <a:buAutoNum type="arabicPeriod"/>
            </a:pPr>
            <a:r>
              <a:rPr lang="en-SG" sz="1400" b="1" i="0" dirty="0">
                <a:solidFill>
                  <a:srgbClr val="CCCCCC"/>
                </a:solidFill>
                <a:effectLst/>
                <a:latin typeface="-apple-system"/>
              </a:rPr>
              <a:t>Monitoring and Observability</a:t>
            </a:r>
            <a:r>
              <a:rPr lang="en-SG" sz="1400" b="0" i="0" dirty="0">
                <a:solidFill>
                  <a:srgbClr val="CCCCCC"/>
                </a:solidFill>
                <a:effectLst/>
                <a:latin typeface="-apple-system"/>
              </a:rPr>
              <a:t>:</a:t>
            </a:r>
          </a:p>
          <a:p>
            <a:pPr marL="742950" lvl="1" indent="-285750">
              <a:buFont typeface="Arial" panose="020B0604020202020204" pitchFamily="34" charset="0"/>
              <a:buChar char="•"/>
            </a:pPr>
            <a:r>
              <a:rPr lang="en-SG" sz="1400" b="0" i="0" dirty="0">
                <a:solidFill>
                  <a:srgbClr val="CCCCCC"/>
                </a:solidFill>
                <a:effectLst/>
                <a:latin typeface="-apple-system"/>
              </a:rPr>
              <a:t>Track execution time for each pipeline step</a:t>
            </a:r>
          </a:p>
          <a:p>
            <a:pPr marL="742950" lvl="1" indent="-285750">
              <a:buFont typeface="Arial" panose="020B0604020202020204" pitchFamily="34" charset="0"/>
              <a:buChar char="•"/>
            </a:pPr>
            <a:r>
              <a:rPr lang="en-SG" sz="1400" b="0" i="0" dirty="0">
                <a:solidFill>
                  <a:srgbClr val="CCCCCC"/>
                </a:solidFill>
                <a:effectLst/>
                <a:latin typeface="-apple-system"/>
              </a:rPr>
              <a:t>Monitor resource utilization (</a:t>
            </a:r>
            <a:r>
              <a:rPr lang="en-SG" sz="1400" b="0" i="0" dirty="0" err="1">
                <a:solidFill>
                  <a:srgbClr val="CCCCCC"/>
                </a:solidFill>
                <a:effectLst/>
                <a:latin typeface="-apple-system"/>
              </a:rPr>
              <a:t>BigQuery</a:t>
            </a:r>
            <a:r>
              <a:rPr lang="en-SG" sz="1400" b="0" i="0" dirty="0">
                <a:solidFill>
                  <a:srgbClr val="CCCCCC"/>
                </a:solidFill>
                <a:effectLst/>
                <a:latin typeface="-apple-system"/>
              </a:rPr>
              <a:t> slots, compute usage)</a:t>
            </a:r>
          </a:p>
          <a:p>
            <a:pPr marL="742950" lvl="1" indent="-285750">
              <a:buFont typeface="Arial" panose="020B0604020202020204" pitchFamily="34" charset="0"/>
              <a:buChar char="•"/>
            </a:pPr>
            <a:r>
              <a:rPr lang="en-SG" sz="1400" b="0" i="0" dirty="0">
                <a:solidFill>
                  <a:srgbClr val="CCCCCC"/>
                </a:solidFill>
                <a:effectLst/>
                <a:latin typeface="-apple-system"/>
              </a:rPr>
              <a:t>Maintain historical run logs and performance metrics</a:t>
            </a:r>
          </a:p>
          <a:p>
            <a:pPr marL="742950" lvl="1" indent="-285750">
              <a:buFont typeface="Arial" panose="020B0604020202020204" pitchFamily="34" charset="0"/>
              <a:buChar char="•"/>
            </a:pPr>
            <a:r>
              <a:rPr lang="en-SG" sz="1400" b="0" i="0" dirty="0">
                <a:solidFill>
                  <a:srgbClr val="CCCCCC"/>
                </a:solidFill>
                <a:effectLst/>
                <a:latin typeface="-apple-system"/>
              </a:rPr>
              <a:t>Provide data lineage visualization</a:t>
            </a:r>
          </a:p>
          <a:p>
            <a:pPr marL="342900" indent="-342900" algn="l">
              <a:spcAft>
                <a:spcPts val="1200"/>
              </a:spcAft>
              <a:buFont typeface="+mj-lt"/>
              <a:buAutoNum type="arabicPeriod"/>
            </a:pPr>
            <a:r>
              <a:rPr lang="en-SG" sz="1400" b="1" i="0" dirty="0">
                <a:solidFill>
                  <a:srgbClr val="CCCCCC"/>
                </a:solidFill>
                <a:effectLst/>
                <a:latin typeface="-apple-system"/>
              </a:rPr>
              <a:t>Scheduling and Triggering</a:t>
            </a:r>
            <a:r>
              <a:rPr lang="en-SG" sz="1400" b="0" i="0" dirty="0">
                <a:solidFill>
                  <a:srgbClr val="CCCCCC"/>
                </a:solidFill>
                <a:effectLst/>
                <a:latin typeface="-apple-system"/>
              </a:rPr>
              <a:t>:</a:t>
            </a:r>
          </a:p>
          <a:p>
            <a:pPr marL="742950" lvl="1" indent="-285750">
              <a:buFont typeface="Arial" panose="020B0604020202020204" pitchFamily="34" charset="0"/>
              <a:buChar char="•"/>
            </a:pPr>
            <a:r>
              <a:rPr lang="en-SG" sz="1400" b="0" i="0" dirty="0">
                <a:solidFill>
                  <a:srgbClr val="CCCCCC"/>
                </a:solidFill>
                <a:effectLst/>
                <a:latin typeface="-apple-system"/>
              </a:rPr>
              <a:t>Schedule daily pipeline execution</a:t>
            </a:r>
          </a:p>
          <a:p>
            <a:pPr marL="742950" lvl="1" indent="-285750">
              <a:buFont typeface="Arial" panose="020B0604020202020204" pitchFamily="34" charset="0"/>
              <a:buChar char="•"/>
            </a:pPr>
            <a:r>
              <a:rPr lang="en-SG" sz="1400" b="0" i="0" dirty="0">
                <a:solidFill>
                  <a:srgbClr val="CCCCCC"/>
                </a:solidFill>
                <a:effectLst/>
                <a:latin typeface="-apple-system"/>
              </a:rPr>
              <a:t>Support manual pipeline triggers for ad-hoc runs</a:t>
            </a:r>
          </a:p>
          <a:p>
            <a:pPr marL="742950" lvl="1" indent="-285750">
              <a:buFont typeface="Arial" panose="020B0604020202020204" pitchFamily="34" charset="0"/>
              <a:buChar char="•"/>
            </a:pPr>
            <a:r>
              <a:rPr lang="en-SG" sz="1400" b="0" i="0" dirty="0">
                <a:solidFill>
                  <a:srgbClr val="CCCCCC"/>
                </a:solidFill>
                <a:effectLst/>
                <a:latin typeface="-apple-system"/>
              </a:rPr>
              <a:t>Enable partial pipeline re-runs from specific points</a:t>
            </a:r>
          </a:p>
        </p:txBody>
      </p:sp>
      <p:pic>
        <p:nvPicPr>
          <p:cNvPr id="6" name="Picture 5">
            <a:extLst>
              <a:ext uri="{FF2B5EF4-FFF2-40B4-BE49-F238E27FC236}">
                <a16:creationId xmlns:a16="http://schemas.microsoft.com/office/drawing/2014/main" id="{A6911548-1CDB-BCDE-9CB3-2663C5A2C472}"/>
              </a:ext>
            </a:extLst>
          </p:cNvPr>
          <p:cNvPicPr>
            <a:picLocks noChangeAspect="1"/>
          </p:cNvPicPr>
          <p:nvPr/>
        </p:nvPicPr>
        <p:blipFill>
          <a:blip r:embed="rId2"/>
          <a:stretch>
            <a:fillRect/>
          </a:stretch>
        </p:blipFill>
        <p:spPr>
          <a:xfrm>
            <a:off x="4477507" y="609601"/>
            <a:ext cx="840942" cy="517977"/>
          </a:xfrm>
          <a:prstGeom prst="rect">
            <a:avLst/>
          </a:prstGeom>
          <a:solidFill>
            <a:schemeClr val="tx1"/>
          </a:solidFill>
          <a:ln>
            <a:solidFill>
              <a:schemeClr val="tx1"/>
            </a:solidFill>
            <a:prstDash val="solid"/>
          </a:ln>
        </p:spPr>
      </p:pic>
    </p:spTree>
    <p:extLst>
      <p:ext uri="{BB962C8B-B14F-4D97-AF65-F5344CB8AC3E}">
        <p14:creationId xmlns:p14="http://schemas.microsoft.com/office/powerpoint/2010/main" val="2375364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C3469-66E3-C22F-F1AD-D6B33BC43D13}"/>
              </a:ext>
            </a:extLst>
          </p:cNvPr>
          <p:cNvSpPr>
            <a:spLocks noGrp="1"/>
          </p:cNvSpPr>
          <p:nvPr>
            <p:ph type="title"/>
          </p:nvPr>
        </p:nvSpPr>
        <p:spPr>
          <a:xfrm>
            <a:off x="457200" y="227049"/>
            <a:ext cx="7772400" cy="985934"/>
          </a:xfrm>
        </p:spPr>
        <p:txBody>
          <a:bodyPr/>
          <a:lstStyle/>
          <a:p>
            <a:r>
              <a:rPr lang="en-US" dirty="0"/>
              <a:t>DBT-Expectation - Post Ingestion validation</a:t>
            </a:r>
            <a:endParaRPr lang="en-SG" dirty="0"/>
          </a:p>
        </p:txBody>
      </p:sp>
      <p:sp>
        <p:nvSpPr>
          <p:cNvPr id="3" name="Content Placeholder 2">
            <a:extLst>
              <a:ext uri="{FF2B5EF4-FFF2-40B4-BE49-F238E27FC236}">
                <a16:creationId xmlns:a16="http://schemas.microsoft.com/office/drawing/2014/main" id="{A7507FA1-C2BA-1DE2-4205-EF11389F4952}"/>
              </a:ext>
            </a:extLst>
          </p:cNvPr>
          <p:cNvSpPr>
            <a:spLocks noGrp="1"/>
          </p:cNvSpPr>
          <p:nvPr>
            <p:ph idx="1"/>
          </p:nvPr>
        </p:nvSpPr>
        <p:spPr>
          <a:xfrm>
            <a:off x="457200" y="1442672"/>
            <a:ext cx="7772400" cy="4926563"/>
          </a:xfrm>
        </p:spPr>
        <p:txBody>
          <a:bodyPr>
            <a:noAutofit/>
          </a:bodyPr>
          <a:lstStyle/>
          <a:p>
            <a:pPr marL="342900" indent="-342900">
              <a:buFont typeface="+mj-lt"/>
              <a:buAutoNum type="arabicPeriod"/>
            </a:pPr>
            <a:r>
              <a:rPr lang="en-SG" sz="1400" dirty="0"/>
              <a:t>Structural Validations:</a:t>
            </a:r>
          </a:p>
          <a:p>
            <a:pPr lvl="1"/>
            <a:r>
              <a:rPr lang="en-SG" sz="1200" dirty="0"/>
              <a:t>Verify all expected tables were created</a:t>
            </a:r>
          </a:p>
          <a:p>
            <a:pPr lvl="1"/>
            <a:r>
              <a:rPr lang="en-SG" sz="1200" dirty="0"/>
              <a:t>Validate correct number of columns per table</a:t>
            </a:r>
          </a:p>
          <a:p>
            <a:pPr lvl="1"/>
            <a:r>
              <a:rPr lang="en-SG" sz="1200" dirty="0"/>
              <a:t>Confirm critical columns are present</a:t>
            </a:r>
          </a:p>
          <a:p>
            <a:pPr lvl="1"/>
            <a:r>
              <a:rPr lang="en-SG" sz="1200" dirty="0"/>
              <a:t>Check row counts within expected ranges</a:t>
            </a:r>
          </a:p>
          <a:p>
            <a:pPr lvl="1"/>
            <a:endParaRPr lang="en-SG" sz="1200" dirty="0"/>
          </a:p>
          <a:p>
            <a:pPr marL="228600" indent="-228600">
              <a:buFont typeface="+mj-lt"/>
              <a:buAutoNum type="arabicPeriod"/>
            </a:pPr>
            <a:r>
              <a:rPr lang="en-SG" sz="1400" dirty="0"/>
              <a:t>Data Quality Validations:</a:t>
            </a:r>
          </a:p>
          <a:p>
            <a:pPr lvl="1"/>
            <a:r>
              <a:rPr lang="en-SG" sz="1200" dirty="0"/>
              <a:t>Validate primary keys (</a:t>
            </a:r>
            <a:r>
              <a:rPr lang="en-SG" sz="1200" dirty="0" err="1"/>
              <a:t>customer_id</a:t>
            </a:r>
            <a:r>
              <a:rPr lang="en-SG" sz="1200" dirty="0"/>
              <a:t>, </a:t>
            </a:r>
            <a:r>
              <a:rPr lang="en-SG" sz="1200" dirty="0" err="1"/>
              <a:t>order_id</a:t>
            </a:r>
            <a:r>
              <a:rPr lang="en-SG" sz="1200" dirty="0"/>
              <a:t>, </a:t>
            </a:r>
            <a:r>
              <a:rPr lang="en-SG" sz="1200" dirty="0" err="1"/>
              <a:t>product_id</a:t>
            </a:r>
            <a:r>
              <a:rPr lang="en-SG" sz="1200" dirty="0"/>
              <a:t>, </a:t>
            </a:r>
            <a:r>
              <a:rPr lang="en-SG" sz="1200" dirty="0" err="1"/>
              <a:t>seller_id</a:t>
            </a:r>
            <a:r>
              <a:rPr lang="en-SG" sz="1200" dirty="0"/>
              <a:t>) are populated</a:t>
            </a:r>
          </a:p>
          <a:p>
            <a:pPr lvl="1"/>
            <a:r>
              <a:rPr lang="en-SG" sz="1200" dirty="0"/>
              <a:t>Ensure primary key uniqueness</a:t>
            </a:r>
          </a:p>
          <a:p>
            <a:pPr lvl="1"/>
            <a:r>
              <a:rPr lang="en-SG" sz="1200" dirty="0"/>
              <a:t>Validate Brazilian state codes against known values</a:t>
            </a:r>
          </a:p>
          <a:p>
            <a:pPr lvl="1"/>
            <a:r>
              <a:rPr lang="en-SG" sz="1200" dirty="0"/>
              <a:t>Validate ID formats and zip code patterns</a:t>
            </a:r>
          </a:p>
          <a:p>
            <a:pPr lvl="1"/>
            <a:r>
              <a:rPr lang="en-SG" sz="1200" dirty="0"/>
              <a:t>Check numeric fields for reasonable ranges (prices &gt; 0)</a:t>
            </a:r>
          </a:p>
          <a:p>
            <a:pPr lvl="1"/>
            <a:endParaRPr lang="en-SG" sz="1200" dirty="0"/>
          </a:p>
          <a:p>
            <a:pPr marL="342900" indent="-342900">
              <a:buFont typeface="+mj-lt"/>
              <a:buAutoNum type="arabicPeriod"/>
            </a:pPr>
            <a:r>
              <a:rPr lang="en-SG" sz="1400" dirty="0"/>
              <a:t>Business Logic Validations:</a:t>
            </a:r>
          </a:p>
          <a:p>
            <a:pPr lvl="1"/>
            <a:r>
              <a:rPr lang="en-SG" sz="1200" dirty="0"/>
              <a:t>Order dates should be within expected business operation timeframe</a:t>
            </a:r>
          </a:p>
          <a:p>
            <a:pPr lvl="1"/>
            <a:r>
              <a:rPr lang="en-SG" sz="1200" dirty="0"/>
              <a:t>Product weights and dimensions should be positive values</a:t>
            </a:r>
          </a:p>
          <a:p>
            <a:pPr lvl="1"/>
            <a:r>
              <a:rPr lang="en-SG" sz="1200" dirty="0"/>
              <a:t>Review scores should be between 1 and 5</a:t>
            </a:r>
          </a:p>
          <a:p>
            <a:pPr lvl="1"/>
            <a:r>
              <a:rPr lang="en-SG" sz="1200" dirty="0"/>
              <a:t>Payment values should be positive</a:t>
            </a:r>
          </a:p>
        </p:txBody>
      </p:sp>
    </p:spTree>
    <p:extLst>
      <p:ext uri="{BB962C8B-B14F-4D97-AF65-F5344CB8AC3E}">
        <p14:creationId xmlns:p14="http://schemas.microsoft.com/office/powerpoint/2010/main" val="927666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EBBA7-6278-44FB-1E4A-7D9FAC9D631B}"/>
              </a:ext>
            </a:extLst>
          </p:cNvPr>
          <p:cNvSpPr>
            <a:spLocks noGrp="1"/>
          </p:cNvSpPr>
          <p:nvPr>
            <p:ph type="title"/>
          </p:nvPr>
        </p:nvSpPr>
        <p:spPr>
          <a:xfrm>
            <a:off x="457200" y="609601"/>
            <a:ext cx="8686800" cy="1456267"/>
          </a:xfrm>
        </p:spPr>
        <p:txBody>
          <a:bodyPr anchor="t"/>
          <a:lstStyle/>
          <a:p>
            <a:r>
              <a:rPr lang="en-US" dirty="0"/>
              <a:t>DBT-Expectation - Post Transformation validation</a:t>
            </a:r>
            <a:endParaRPr lang="en-SG" dirty="0"/>
          </a:p>
        </p:txBody>
      </p:sp>
      <p:sp>
        <p:nvSpPr>
          <p:cNvPr id="3" name="Content Placeholder 2">
            <a:extLst>
              <a:ext uri="{FF2B5EF4-FFF2-40B4-BE49-F238E27FC236}">
                <a16:creationId xmlns:a16="http://schemas.microsoft.com/office/drawing/2014/main" id="{DE5A04D4-8726-D32D-2508-F2C8364CD48A}"/>
              </a:ext>
            </a:extLst>
          </p:cNvPr>
          <p:cNvSpPr>
            <a:spLocks noGrp="1"/>
          </p:cNvSpPr>
          <p:nvPr>
            <p:ph idx="1"/>
          </p:nvPr>
        </p:nvSpPr>
        <p:spPr/>
        <p:txBody>
          <a:bodyPr>
            <a:noAutofit/>
          </a:bodyPr>
          <a:lstStyle/>
          <a:p>
            <a:pPr marL="342900" indent="-342900">
              <a:spcAft>
                <a:spcPts val="1200"/>
              </a:spcAft>
              <a:buFont typeface="+mj-lt"/>
              <a:buAutoNum type="arabicPeriod"/>
            </a:pPr>
            <a:r>
              <a:rPr lang="en-US" sz="1400" b="1" i="0" dirty="0">
                <a:solidFill>
                  <a:srgbClr val="CCCCCC"/>
                </a:solidFill>
                <a:effectLst/>
                <a:latin typeface="-apple-system"/>
              </a:rPr>
              <a:t>Data Completeness Validations</a:t>
            </a:r>
            <a:r>
              <a:rPr lang="en-US" sz="1400" b="0" i="0" dirty="0">
                <a:solidFill>
                  <a:srgbClr val="CCCCCC"/>
                </a:solidFill>
                <a:effectLst/>
                <a:latin typeface="-apple-system"/>
              </a:rPr>
              <a:t>:</a:t>
            </a:r>
          </a:p>
          <a:p>
            <a:pPr lvl="1">
              <a:buFont typeface="Arial" panose="020B0604020202020204" pitchFamily="34" charset="0"/>
              <a:buChar char="•"/>
            </a:pPr>
            <a:r>
              <a:rPr lang="en-US" sz="1400" b="0" i="0" dirty="0">
                <a:solidFill>
                  <a:srgbClr val="CCCCCC"/>
                </a:solidFill>
                <a:effectLst/>
                <a:latin typeface="-apple-system"/>
              </a:rPr>
              <a:t>All order items should have corresponding payment records</a:t>
            </a:r>
          </a:p>
          <a:p>
            <a:pPr lvl="1">
              <a:buFont typeface="Arial" panose="020B0604020202020204" pitchFamily="34" charset="0"/>
              <a:buChar char="•"/>
            </a:pPr>
            <a:r>
              <a:rPr lang="en-US" sz="1400" b="0" i="0" dirty="0">
                <a:solidFill>
                  <a:srgbClr val="CCCCCC"/>
                </a:solidFill>
                <a:effectLst/>
                <a:latin typeface="-apple-system"/>
              </a:rPr>
              <a:t>Customer and seller regional assignments should be complete (including economic zones)</a:t>
            </a:r>
          </a:p>
          <a:p>
            <a:pPr lvl="1">
              <a:buFont typeface="Arial" panose="020B0604020202020204" pitchFamily="34" charset="0"/>
              <a:buChar char="•"/>
            </a:pPr>
            <a:r>
              <a:rPr lang="en-US" sz="1400" b="0" i="0" dirty="0">
                <a:solidFill>
                  <a:srgbClr val="CCCCCC"/>
                </a:solidFill>
                <a:effectLst/>
                <a:latin typeface="-apple-system"/>
              </a:rPr>
              <a:t>Product category translations should be available for all products</a:t>
            </a:r>
          </a:p>
          <a:p>
            <a:pPr lvl="1">
              <a:buFont typeface="Arial" panose="020B0604020202020204" pitchFamily="34" charset="0"/>
              <a:buChar char="•"/>
            </a:pPr>
            <a:r>
              <a:rPr lang="en-US" sz="1400" b="0" i="0" dirty="0">
                <a:solidFill>
                  <a:srgbClr val="CCCCCC"/>
                </a:solidFill>
                <a:effectLst/>
                <a:latin typeface="-apple-system"/>
              </a:rPr>
              <a:t>Customer unique ID assignments should be complete and consistent</a:t>
            </a:r>
          </a:p>
          <a:p>
            <a:pPr lvl="1">
              <a:buFont typeface="Arial" panose="020B0604020202020204" pitchFamily="34" charset="0"/>
              <a:buChar char="•"/>
            </a:pPr>
            <a:r>
              <a:rPr lang="en-US" sz="1400" b="0" i="0" dirty="0">
                <a:solidFill>
                  <a:srgbClr val="CCCCCC"/>
                </a:solidFill>
                <a:effectLst/>
                <a:latin typeface="-apple-system"/>
              </a:rPr>
              <a:t>Payment method flags should be properly populated for all orders</a:t>
            </a:r>
          </a:p>
          <a:p>
            <a:pPr lvl="1">
              <a:buFont typeface="Arial" panose="020B0604020202020204" pitchFamily="34" charset="0"/>
              <a:buChar char="•"/>
            </a:pPr>
            <a:endParaRPr lang="en-US" sz="1400" b="0" i="0" dirty="0">
              <a:solidFill>
                <a:srgbClr val="CCCCCC"/>
              </a:solidFill>
              <a:effectLst/>
              <a:latin typeface="-apple-system"/>
            </a:endParaRPr>
          </a:p>
          <a:p>
            <a:pPr marL="342900" indent="-342900" algn="l">
              <a:spcAft>
                <a:spcPts val="1200"/>
              </a:spcAft>
              <a:buFont typeface="+mj-lt"/>
              <a:buAutoNum type="arabicPeriod"/>
            </a:pPr>
            <a:r>
              <a:rPr lang="en-US" sz="1400" b="1" i="0" dirty="0">
                <a:solidFill>
                  <a:srgbClr val="CCCCCC"/>
                </a:solidFill>
                <a:effectLst/>
                <a:latin typeface="-apple-system"/>
              </a:rPr>
              <a:t>Analytical Consistency Validations</a:t>
            </a:r>
            <a:r>
              <a:rPr lang="en-US" sz="1400" b="0" i="0" dirty="0">
                <a:solidFill>
                  <a:srgbClr val="CCCCCC"/>
                </a:solidFill>
                <a:effectLst/>
                <a:latin typeface="-apple-system"/>
              </a:rPr>
              <a:t>:</a:t>
            </a:r>
          </a:p>
          <a:p>
            <a:pPr lvl="1">
              <a:buFont typeface="Arial" panose="020B0604020202020204" pitchFamily="34" charset="0"/>
              <a:buChar char="•"/>
            </a:pPr>
            <a:r>
              <a:rPr lang="en-US" sz="1400" b="0" i="0" dirty="0">
                <a:solidFill>
                  <a:srgbClr val="CCCCCC"/>
                </a:solidFill>
                <a:effectLst/>
                <a:latin typeface="-apple-system"/>
              </a:rPr>
              <a:t>Monthly sales totals should show reasonable business patterns</a:t>
            </a:r>
          </a:p>
          <a:p>
            <a:pPr lvl="1">
              <a:buFont typeface="Arial" panose="020B0604020202020204" pitchFamily="34" charset="0"/>
              <a:buChar char="•"/>
            </a:pPr>
            <a:r>
              <a:rPr lang="en-US" sz="1400" b="0" i="0" dirty="0">
                <a:solidFill>
                  <a:srgbClr val="CCCCCC"/>
                </a:solidFill>
                <a:effectLst/>
                <a:latin typeface="-apple-system"/>
              </a:rPr>
              <a:t>Regional distributions should align with Brazilian geography</a:t>
            </a:r>
          </a:p>
          <a:p>
            <a:pPr lvl="1">
              <a:buFont typeface="Arial" panose="020B0604020202020204" pitchFamily="34" charset="0"/>
              <a:buChar char="•"/>
            </a:pPr>
            <a:r>
              <a:rPr lang="en-US" sz="1400" b="0" i="0" dirty="0">
                <a:solidFill>
                  <a:srgbClr val="CCCCCC"/>
                </a:solidFill>
                <a:effectLst/>
                <a:latin typeface="-apple-system"/>
              </a:rPr>
              <a:t>Economic zone assignments should be consistent with state codes</a:t>
            </a:r>
          </a:p>
          <a:p>
            <a:pPr lvl="1">
              <a:buFont typeface="Arial" panose="020B0604020202020204" pitchFamily="34" charset="0"/>
              <a:buChar char="•"/>
            </a:pPr>
            <a:r>
              <a:rPr lang="en-US" sz="1400" b="0" i="0" dirty="0">
                <a:solidFill>
                  <a:srgbClr val="CCCCCC"/>
                </a:solidFill>
                <a:effectLst/>
                <a:latin typeface="-apple-system"/>
              </a:rPr>
              <a:t>Delivery time calculations should be logical (positive days, reasonable ranges)</a:t>
            </a:r>
          </a:p>
          <a:p>
            <a:pPr lvl="1">
              <a:buFont typeface="Arial" panose="020B0604020202020204" pitchFamily="34" charset="0"/>
              <a:buChar char="•"/>
            </a:pPr>
            <a:r>
              <a:rPr lang="en-US" sz="1400" b="0" i="0" dirty="0">
                <a:solidFill>
                  <a:srgbClr val="CCCCCC"/>
                </a:solidFill>
                <a:effectLst/>
                <a:latin typeface="-apple-system"/>
              </a:rPr>
              <a:t>Payment method combinations should be logical (e.g., installment counts match payment types)</a:t>
            </a:r>
          </a:p>
          <a:p>
            <a:endParaRPr lang="en-SG" sz="1200" dirty="0"/>
          </a:p>
        </p:txBody>
      </p:sp>
    </p:spTree>
    <p:extLst>
      <p:ext uri="{BB962C8B-B14F-4D97-AF65-F5344CB8AC3E}">
        <p14:creationId xmlns:p14="http://schemas.microsoft.com/office/powerpoint/2010/main" val="1725187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4CB74-D57D-08D1-EE27-34ED72CADF3B}"/>
              </a:ext>
            </a:extLst>
          </p:cNvPr>
          <p:cNvSpPr>
            <a:spLocks noGrp="1"/>
          </p:cNvSpPr>
          <p:nvPr>
            <p:ph type="title"/>
          </p:nvPr>
        </p:nvSpPr>
        <p:spPr/>
        <p:txBody>
          <a:bodyPr anchor="t"/>
          <a:lstStyle/>
          <a:p>
            <a:r>
              <a:rPr lang="en-US" dirty="0"/>
              <a:t>DBT Elementary</a:t>
            </a:r>
            <a:endParaRPr lang="en-SG" dirty="0"/>
          </a:p>
        </p:txBody>
      </p:sp>
      <p:pic>
        <p:nvPicPr>
          <p:cNvPr id="5" name="Content Placeholder 4">
            <a:extLst>
              <a:ext uri="{FF2B5EF4-FFF2-40B4-BE49-F238E27FC236}">
                <a16:creationId xmlns:a16="http://schemas.microsoft.com/office/drawing/2014/main" id="{10AF3D1A-E1A9-00B9-CBB5-B754CF681C07}"/>
              </a:ext>
            </a:extLst>
          </p:cNvPr>
          <p:cNvPicPr>
            <a:picLocks noGrp="1" noChangeAspect="1"/>
          </p:cNvPicPr>
          <p:nvPr>
            <p:ph idx="1"/>
          </p:nvPr>
        </p:nvPicPr>
        <p:blipFill>
          <a:blip r:embed="rId2"/>
          <a:stretch>
            <a:fillRect/>
          </a:stretch>
        </p:blipFill>
        <p:spPr>
          <a:xfrm>
            <a:off x="519953" y="2137586"/>
            <a:ext cx="8262340" cy="4423790"/>
          </a:xfrm>
        </p:spPr>
      </p:pic>
      <p:sp>
        <p:nvSpPr>
          <p:cNvPr id="7" name="Content Placeholder 2">
            <a:extLst>
              <a:ext uri="{FF2B5EF4-FFF2-40B4-BE49-F238E27FC236}">
                <a16:creationId xmlns:a16="http://schemas.microsoft.com/office/drawing/2014/main" id="{D69E47A1-4A0A-C35E-27BA-BDA760E71C24}"/>
              </a:ext>
            </a:extLst>
          </p:cNvPr>
          <p:cNvSpPr txBox="1">
            <a:spLocks/>
          </p:cNvSpPr>
          <p:nvPr/>
        </p:nvSpPr>
        <p:spPr>
          <a:xfrm>
            <a:off x="457200" y="1337734"/>
            <a:ext cx="7772400" cy="3649133"/>
          </a:xfrm>
          <a:prstGeom prst="rect">
            <a:avLst/>
          </a:prstGeom>
        </p:spPr>
        <p:txBody>
          <a:bodyPr vert="horz" lIns="91440" tIns="45720" rIns="91440" bIns="45720" rtlCol="0" anchor="t">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342900" indent="-342900">
              <a:spcAft>
                <a:spcPts val="1200"/>
              </a:spcAft>
              <a:buFont typeface="+mj-lt"/>
              <a:buAutoNum type="arabicPeriod"/>
            </a:pPr>
            <a:r>
              <a:rPr lang="en-US" sz="1400" b="1" dirty="0">
                <a:solidFill>
                  <a:srgbClr val="CCCCCC"/>
                </a:solidFill>
                <a:latin typeface="-apple-system"/>
              </a:rPr>
              <a:t>Data anomaly detection</a:t>
            </a:r>
          </a:p>
          <a:p>
            <a:pPr marL="342900" indent="-342900">
              <a:spcAft>
                <a:spcPts val="1200"/>
              </a:spcAft>
              <a:buFont typeface="+mj-lt"/>
              <a:buAutoNum type="arabicPeriod"/>
            </a:pPr>
            <a:r>
              <a:rPr lang="en-US" sz="1400" b="1" dirty="0">
                <a:solidFill>
                  <a:srgbClr val="CCCCCC"/>
                </a:solidFill>
                <a:latin typeface="-apple-system"/>
              </a:rPr>
              <a:t>Dashboard, alerts and alerts</a:t>
            </a:r>
            <a:endParaRPr lang="en-US" sz="1400" dirty="0">
              <a:solidFill>
                <a:srgbClr val="CCCCCC"/>
              </a:solidFill>
              <a:latin typeface="-apple-system"/>
            </a:endParaRPr>
          </a:p>
          <a:p>
            <a:pPr lvl="1">
              <a:buFont typeface="Arial" panose="020B0604020202020204" pitchFamily="34" charset="0"/>
              <a:buChar char="•"/>
            </a:pPr>
            <a:endParaRPr lang="en-US" sz="1400" dirty="0">
              <a:solidFill>
                <a:srgbClr val="CCCCCC"/>
              </a:solidFill>
              <a:latin typeface="-apple-system"/>
            </a:endParaRPr>
          </a:p>
          <a:p>
            <a:endParaRPr lang="en-SG" sz="1200" dirty="0"/>
          </a:p>
        </p:txBody>
      </p:sp>
      <p:pic>
        <p:nvPicPr>
          <p:cNvPr id="8" name="Picture 7">
            <a:extLst>
              <a:ext uri="{FF2B5EF4-FFF2-40B4-BE49-F238E27FC236}">
                <a16:creationId xmlns:a16="http://schemas.microsoft.com/office/drawing/2014/main" id="{AB5FBDD4-8CBB-365E-6EC2-0015F1F8AD4B}"/>
              </a:ext>
            </a:extLst>
          </p:cNvPr>
          <p:cNvPicPr>
            <a:picLocks noChangeAspect="1"/>
          </p:cNvPicPr>
          <p:nvPr/>
        </p:nvPicPr>
        <p:blipFill>
          <a:blip r:embed="rId3"/>
          <a:srcRect l="14458" t="25392" r="12972" b="37436"/>
          <a:stretch>
            <a:fillRect/>
          </a:stretch>
        </p:blipFill>
        <p:spPr>
          <a:xfrm>
            <a:off x="3320153" y="609601"/>
            <a:ext cx="1437431" cy="386550"/>
          </a:xfrm>
          <a:prstGeom prst="rect">
            <a:avLst/>
          </a:prstGeom>
        </p:spPr>
      </p:pic>
    </p:spTree>
    <p:extLst>
      <p:ext uri="{BB962C8B-B14F-4D97-AF65-F5344CB8AC3E}">
        <p14:creationId xmlns:p14="http://schemas.microsoft.com/office/powerpoint/2010/main" val="1681560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dirty="0"/>
              <a:t>Analytics &amp; Insights (</a:t>
            </a:r>
            <a:r>
              <a:rPr dirty="0" err="1"/>
              <a:t>Streamlit</a:t>
            </a:r>
            <a:r>
              <a:rPr dirty="0"/>
              <a:t>)</a:t>
            </a:r>
          </a:p>
        </p:txBody>
      </p:sp>
      <p:sp>
        <p:nvSpPr>
          <p:cNvPr id="3" name="Content Placeholder 2"/>
          <p:cNvSpPr>
            <a:spLocks noGrp="1"/>
          </p:cNvSpPr>
          <p:nvPr>
            <p:ph idx="1"/>
          </p:nvPr>
        </p:nvSpPr>
        <p:spPr>
          <a:xfrm>
            <a:off x="457200" y="1235103"/>
            <a:ext cx="7772400" cy="3649133"/>
          </a:xfrm>
        </p:spPr>
        <p:txBody>
          <a:bodyPr anchor="t"/>
          <a:lstStyle/>
          <a:p>
            <a:r>
              <a:rPr dirty="0"/>
              <a:t>Dashboards built with </a:t>
            </a:r>
            <a:r>
              <a:rPr dirty="0" err="1"/>
              <a:t>Streamlit</a:t>
            </a:r>
            <a:r>
              <a:rPr lang="en-SG" dirty="0"/>
              <a:t> (</a:t>
            </a:r>
            <a:r>
              <a:rPr lang="en-SG" dirty="0">
                <a:hlinkClick r:id="rId2"/>
              </a:rPr>
              <a:t>http://localhost:8501/</a:t>
            </a:r>
            <a:r>
              <a:rPr lang="en-SG" dirty="0"/>
              <a:t>)</a:t>
            </a:r>
            <a:r>
              <a:rPr dirty="0"/>
              <a:t>:</a:t>
            </a:r>
          </a:p>
        </p:txBody>
      </p:sp>
      <p:pic>
        <p:nvPicPr>
          <p:cNvPr id="5" name="Picture 4">
            <a:extLst>
              <a:ext uri="{FF2B5EF4-FFF2-40B4-BE49-F238E27FC236}">
                <a16:creationId xmlns:a16="http://schemas.microsoft.com/office/drawing/2014/main" id="{E7254F5D-C6A2-276A-ACE7-94CEC6B55BBB}"/>
              </a:ext>
            </a:extLst>
          </p:cNvPr>
          <p:cNvPicPr>
            <a:picLocks noChangeAspect="1"/>
          </p:cNvPicPr>
          <p:nvPr/>
        </p:nvPicPr>
        <p:blipFill>
          <a:blip r:embed="rId3"/>
          <a:stretch>
            <a:fillRect/>
          </a:stretch>
        </p:blipFill>
        <p:spPr>
          <a:xfrm>
            <a:off x="457200" y="1926628"/>
            <a:ext cx="8343900" cy="395029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ADFC2-822F-013E-095A-279F4FAFBD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B2F718-6624-6696-8787-FF55BF0DA569}"/>
              </a:ext>
            </a:extLst>
          </p:cNvPr>
          <p:cNvSpPr>
            <a:spLocks noGrp="1"/>
          </p:cNvSpPr>
          <p:nvPr>
            <p:ph type="title"/>
          </p:nvPr>
        </p:nvSpPr>
        <p:spPr/>
        <p:txBody>
          <a:bodyPr anchor="t"/>
          <a:lstStyle/>
          <a:p>
            <a:r>
              <a:rPr dirty="0"/>
              <a:t>Key Findings</a:t>
            </a:r>
          </a:p>
        </p:txBody>
      </p:sp>
      <p:sp>
        <p:nvSpPr>
          <p:cNvPr id="3" name="Content Placeholder 2">
            <a:extLst>
              <a:ext uri="{FF2B5EF4-FFF2-40B4-BE49-F238E27FC236}">
                <a16:creationId xmlns:a16="http://schemas.microsoft.com/office/drawing/2014/main" id="{5A485CD5-AB2B-10AA-56F5-8B74C94DA128}"/>
              </a:ext>
            </a:extLst>
          </p:cNvPr>
          <p:cNvSpPr>
            <a:spLocks noGrp="1"/>
          </p:cNvSpPr>
          <p:nvPr>
            <p:ph idx="1"/>
          </p:nvPr>
        </p:nvSpPr>
        <p:spPr>
          <a:xfrm>
            <a:off x="228600" y="1156759"/>
            <a:ext cx="8686800" cy="3649133"/>
          </a:xfrm>
        </p:spPr>
        <p:txBody>
          <a:bodyPr anchor="t"/>
          <a:lstStyle/>
          <a:p>
            <a:pPr marL="0" indent="0">
              <a:buNone/>
            </a:pPr>
            <a:r>
              <a:rPr lang="en-US" b="1" dirty="0"/>
              <a:t>Sales trends:</a:t>
            </a:r>
          </a:p>
          <a:p>
            <a:pPr lvl="1"/>
            <a:r>
              <a:rPr lang="en-US" dirty="0"/>
              <a:t>Healthy growth in Total Sales, Total Orders and Total Items (Sep’16-Sep’17 vs Sep’17-Sep’18)</a:t>
            </a:r>
          </a:p>
          <a:p>
            <a:pPr lvl="2"/>
            <a:r>
              <a:rPr lang="en-US" dirty="0"/>
              <a:t>Total Sales (~$5.2m-&gt;~$8.6m, 64.5%)</a:t>
            </a:r>
          </a:p>
          <a:p>
            <a:pPr lvl="2"/>
            <a:r>
              <a:rPr lang="en-US" dirty="0"/>
              <a:t>Total Orders (~32k_&gt;~54K, 71%)</a:t>
            </a:r>
          </a:p>
          <a:p>
            <a:pPr lvl="2"/>
            <a:r>
              <a:rPr lang="en-US" dirty="0"/>
              <a:t>Total Items (~36k-62k, 70.2%)</a:t>
            </a:r>
          </a:p>
          <a:p>
            <a:pPr lvl="1"/>
            <a:r>
              <a:rPr lang="en-US" dirty="0"/>
              <a:t>Average order stable within a range (~$160.58)</a:t>
            </a:r>
          </a:p>
          <a:p>
            <a:pPr lvl="1"/>
            <a:endParaRPr lang="en-US" dirty="0"/>
          </a:p>
        </p:txBody>
      </p:sp>
      <p:pic>
        <p:nvPicPr>
          <p:cNvPr id="9" name="Picture 8">
            <a:extLst>
              <a:ext uri="{FF2B5EF4-FFF2-40B4-BE49-F238E27FC236}">
                <a16:creationId xmlns:a16="http://schemas.microsoft.com/office/drawing/2014/main" id="{6D714497-8868-4804-479C-CED329EA786C}"/>
              </a:ext>
            </a:extLst>
          </p:cNvPr>
          <p:cNvPicPr>
            <a:picLocks noChangeAspect="1"/>
          </p:cNvPicPr>
          <p:nvPr/>
        </p:nvPicPr>
        <p:blipFill>
          <a:blip r:embed="rId2"/>
          <a:stretch>
            <a:fillRect/>
          </a:stretch>
        </p:blipFill>
        <p:spPr>
          <a:xfrm>
            <a:off x="0" y="3429000"/>
            <a:ext cx="9144000" cy="3044021"/>
          </a:xfrm>
          <a:prstGeom prst="rect">
            <a:avLst/>
          </a:prstGeom>
        </p:spPr>
      </p:pic>
    </p:spTree>
    <p:extLst>
      <p:ext uri="{BB962C8B-B14F-4D97-AF65-F5344CB8AC3E}">
        <p14:creationId xmlns:p14="http://schemas.microsoft.com/office/powerpoint/2010/main" val="179342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6DB987-9E39-75F6-E6A2-1FC5393768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1F660C-667F-8A12-7AFA-4205B93088C0}"/>
              </a:ext>
            </a:extLst>
          </p:cNvPr>
          <p:cNvSpPr>
            <a:spLocks noGrp="1"/>
          </p:cNvSpPr>
          <p:nvPr>
            <p:ph type="title"/>
          </p:nvPr>
        </p:nvSpPr>
        <p:spPr/>
        <p:txBody>
          <a:bodyPr anchor="t"/>
          <a:lstStyle/>
          <a:p>
            <a:r>
              <a:rPr dirty="0"/>
              <a:t>Key Findings</a:t>
            </a:r>
          </a:p>
        </p:txBody>
      </p:sp>
      <p:sp>
        <p:nvSpPr>
          <p:cNvPr id="3" name="Content Placeholder 2">
            <a:extLst>
              <a:ext uri="{FF2B5EF4-FFF2-40B4-BE49-F238E27FC236}">
                <a16:creationId xmlns:a16="http://schemas.microsoft.com/office/drawing/2014/main" id="{9F615367-E558-825D-CD19-76B2BA8632F5}"/>
              </a:ext>
            </a:extLst>
          </p:cNvPr>
          <p:cNvSpPr>
            <a:spLocks noGrp="1"/>
          </p:cNvSpPr>
          <p:nvPr>
            <p:ph idx="1"/>
          </p:nvPr>
        </p:nvSpPr>
        <p:spPr>
          <a:xfrm>
            <a:off x="457200" y="1263866"/>
            <a:ext cx="7772400" cy="3649133"/>
          </a:xfrm>
        </p:spPr>
        <p:txBody>
          <a:bodyPr anchor="t"/>
          <a:lstStyle/>
          <a:p>
            <a:pPr marL="0" indent="0">
              <a:buNone/>
            </a:pPr>
            <a:r>
              <a:rPr lang="en-US" b="1" dirty="0"/>
              <a:t>Product trends: </a:t>
            </a:r>
          </a:p>
          <a:p>
            <a:r>
              <a:rPr lang="en-US" dirty="0"/>
              <a:t>Top 7 categories clearly carry the most revenue accounting for almost 50% of the total revenue for the 3 years.</a:t>
            </a:r>
          </a:p>
          <a:p>
            <a:pPr marL="457200" lvl="1" indent="0">
              <a:buNone/>
            </a:pPr>
            <a:endParaRPr lang="en-US" dirty="0"/>
          </a:p>
          <a:p>
            <a:pPr lvl="1"/>
            <a:endParaRPr lang="en-US" dirty="0"/>
          </a:p>
        </p:txBody>
      </p:sp>
      <p:grpSp>
        <p:nvGrpSpPr>
          <p:cNvPr id="17" name="Group 16">
            <a:extLst>
              <a:ext uri="{FF2B5EF4-FFF2-40B4-BE49-F238E27FC236}">
                <a16:creationId xmlns:a16="http://schemas.microsoft.com/office/drawing/2014/main" id="{C97FC21F-A04D-BBB3-7438-2B9C55332680}"/>
              </a:ext>
            </a:extLst>
          </p:cNvPr>
          <p:cNvGrpSpPr/>
          <p:nvPr/>
        </p:nvGrpSpPr>
        <p:grpSpPr>
          <a:xfrm>
            <a:off x="685848" y="3906716"/>
            <a:ext cx="7972483" cy="2486043"/>
            <a:chOff x="909585" y="2933946"/>
            <a:chExt cx="7972483" cy="2486043"/>
          </a:xfrm>
        </p:grpSpPr>
        <p:pic>
          <p:nvPicPr>
            <p:cNvPr id="6" name="Picture 5">
              <a:extLst>
                <a:ext uri="{FF2B5EF4-FFF2-40B4-BE49-F238E27FC236}">
                  <a16:creationId xmlns:a16="http://schemas.microsoft.com/office/drawing/2014/main" id="{65CF5EA7-0B27-6030-0333-822F471679BE}"/>
                </a:ext>
              </a:extLst>
            </p:cNvPr>
            <p:cNvPicPr>
              <a:picLocks noChangeAspect="1"/>
            </p:cNvPicPr>
            <p:nvPr/>
          </p:nvPicPr>
          <p:blipFill>
            <a:blip r:embed="rId2"/>
            <a:stretch>
              <a:fillRect/>
            </a:stretch>
          </p:blipFill>
          <p:spPr>
            <a:xfrm>
              <a:off x="909585" y="2933946"/>
              <a:ext cx="7972483" cy="2486043"/>
            </a:xfrm>
            <a:prstGeom prst="rect">
              <a:avLst/>
            </a:prstGeom>
          </p:spPr>
        </p:pic>
        <p:sp>
          <p:nvSpPr>
            <p:cNvPr id="7" name="Rectangle 6">
              <a:extLst>
                <a:ext uri="{FF2B5EF4-FFF2-40B4-BE49-F238E27FC236}">
                  <a16:creationId xmlns:a16="http://schemas.microsoft.com/office/drawing/2014/main" id="{B2265274-E088-B6DE-E64F-69F174FE32E4}"/>
                </a:ext>
              </a:extLst>
            </p:cNvPr>
            <p:cNvSpPr/>
            <p:nvPr/>
          </p:nvSpPr>
          <p:spPr>
            <a:xfrm>
              <a:off x="5135851" y="3633375"/>
              <a:ext cx="3516015" cy="104418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8468D216-7895-C778-E91A-BDA5B44E6B4B}"/>
                </a:ext>
              </a:extLst>
            </p:cNvPr>
            <p:cNvSpPr txBox="1"/>
            <p:nvPr/>
          </p:nvSpPr>
          <p:spPr>
            <a:xfrm>
              <a:off x="6271378" y="3297900"/>
              <a:ext cx="1438286" cy="307777"/>
            </a:xfrm>
            <a:prstGeom prst="rect">
              <a:avLst/>
            </a:prstGeom>
            <a:noFill/>
          </p:spPr>
          <p:txBody>
            <a:bodyPr wrap="square" rtlCol="0">
              <a:spAutoFit/>
            </a:bodyPr>
            <a:lstStyle/>
            <a:p>
              <a:r>
                <a:rPr lang="en-GB" sz="1400" dirty="0">
                  <a:solidFill>
                    <a:schemeClr val="bg1"/>
                  </a:solidFill>
                </a:rPr>
                <a:t>$7,885,309.84 vs </a:t>
              </a:r>
            </a:p>
          </p:txBody>
        </p:sp>
        <p:pic>
          <p:nvPicPr>
            <p:cNvPr id="15" name="Picture 14">
              <a:extLst>
                <a:ext uri="{FF2B5EF4-FFF2-40B4-BE49-F238E27FC236}">
                  <a16:creationId xmlns:a16="http://schemas.microsoft.com/office/drawing/2014/main" id="{0052BF75-24E0-12C1-CBF4-53503D8065E3}"/>
                </a:ext>
              </a:extLst>
            </p:cNvPr>
            <p:cNvPicPr>
              <a:picLocks noChangeAspect="1"/>
            </p:cNvPicPr>
            <p:nvPr/>
          </p:nvPicPr>
          <p:blipFill>
            <a:blip r:embed="rId3"/>
            <a:stretch>
              <a:fillRect/>
            </a:stretch>
          </p:blipFill>
          <p:spPr>
            <a:xfrm>
              <a:off x="7584093" y="3203155"/>
              <a:ext cx="1211277" cy="385041"/>
            </a:xfrm>
            <a:prstGeom prst="rect">
              <a:avLst/>
            </a:prstGeom>
          </p:spPr>
        </p:pic>
        <p:sp>
          <p:nvSpPr>
            <p:cNvPr id="16" name="TextBox 15">
              <a:extLst>
                <a:ext uri="{FF2B5EF4-FFF2-40B4-BE49-F238E27FC236}">
                  <a16:creationId xmlns:a16="http://schemas.microsoft.com/office/drawing/2014/main" id="{FE3B3E38-DCB1-F31E-0FB0-CDD6AD27FD38}"/>
                </a:ext>
              </a:extLst>
            </p:cNvPr>
            <p:cNvSpPr txBox="1"/>
            <p:nvPr/>
          </p:nvSpPr>
          <p:spPr>
            <a:xfrm>
              <a:off x="6840631" y="3096282"/>
              <a:ext cx="752475" cy="307777"/>
            </a:xfrm>
            <a:prstGeom prst="rect">
              <a:avLst/>
            </a:prstGeom>
            <a:noFill/>
          </p:spPr>
          <p:txBody>
            <a:bodyPr wrap="square" rtlCol="0">
              <a:spAutoFit/>
            </a:bodyPr>
            <a:lstStyle/>
            <a:p>
              <a:r>
                <a:rPr lang="en-US" sz="1400" dirty="0">
                  <a:solidFill>
                    <a:schemeClr val="bg1"/>
                  </a:solidFill>
                </a:rPr>
                <a:t>(~</a:t>
              </a:r>
              <a:r>
                <a:rPr lang="en-GB" sz="1400" dirty="0">
                  <a:solidFill>
                    <a:schemeClr val="bg1"/>
                  </a:solidFill>
                </a:rPr>
                <a:t>50%)</a:t>
              </a:r>
            </a:p>
          </p:txBody>
        </p:sp>
      </p:grpSp>
      <p:graphicFrame>
        <p:nvGraphicFramePr>
          <p:cNvPr id="10" name="Table 9">
            <a:extLst>
              <a:ext uri="{FF2B5EF4-FFF2-40B4-BE49-F238E27FC236}">
                <a16:creationId xmlns:a16="http://schemas.microsoft.com/office/drawing/2014/main" id="{0E35B8F6-D923-E0BE-F5EF-7E533DD138EB}"/>
              </a:ext>
            </a:extLst>
          </p:cNvPr>
          <p:cNvGraphicFramePr>
            <a:graphicFrameLocks noGrp="1"/>
          </p:cNvGraphicFramePr>
          <p:nvPr>
            <p:extLst>
              <p:ext uri="{D42A27DB-BD31-4B8C-83A1-F6EECF244321}">
                <p14:modId xmlns:p14="http://schemas.microsoft.com/office/powerpoint/2010/main" val="1033204857"/>
              </p:ext>
            </p:extLst>
          </p:nvPr>
        </p:nvGraphicFramePr>
        <p:xfrm>
          <a:off x="685848" y="2004686"/>
          <a:ext cx="5448300" cy="1645920"/>
        </p:xfrm>
        <a:graphic>
          <a:graphicData uri="http://schemas.openxmlformats.org/drawingml/2006/table">
            <a:tbl>
              <a:tblPr/>
              <a:tblGrid>
                <a:gridCol w="609600">
                  <a:extLst>
                    <a:ext uri="{9D8B030D-6E8A-4147-A177-3AD203B41FA5}">
                      <a16:colId xmlns:a16="http://schemas.microsoft.com/office/drawing/2014/main" val="1377312002"/>
                    </a:ext>
                  </a:extLst>
                </a:gridCol>
                <a:gridCol w="1600200">
                  <a:extLst>
                    <a:ext uri="{9D8B030D-6E8A-4147-A177-3AD203B41FA5}">
                      <a16:colId xmlns:a16="http://schemas.microsoft.com/office/drawing/2014/main" val="603814157"/>
                    </a:ext>
                  </a:extLst>
                </a:gridCol>
                <a:gridCol w="1130300">
                  <a:extLst>
                    <a:ext uri="{9D8B030D-6E8A-4147-A177-3AD203B41FA5}">
                      <a16:colId xmlns:a16="http://schemas.microsoft.com/office/drawing/2014/main" val="1785107754"/>
                    </a:ext>
                  </a:extLst>
                </a:gridCol>
                <a:gridCol w="774700">
                  <a:extLst>
                    <a:ext uri="{9D8B030D-6E8A-4147-A177-3AD203B41FA5}">
                      <a16:colId xmlns:a16="http://schemas.microsoft.com/office/drawing/2014/main" val="4032863319"/>
                    </a:ext>
                  </a:extLst>
                </a:gridCol>
                <a:gridCol w="1333500">
                  <a:extLst>
                    <a:ext uri="{9D8B030D-6E8A-4147-A177-3AD203B41FA5}">
                      <a16:colId xmlns:a16="http://schemas.microsoft.com/office/drawing/2014/main" val="1142757676"/>
                    </a:ext>
                  </a:extLst>
                </a:gridCol>
              </a:tblGrid>
              <a:tr h="182880">
                <a:tc>
                  <a:txBody>
                    <a:bodyPr/>
                    <a:lstStyle/>
                    <a:p>
                      <a:pPr algn="ctr" fontAlgn="b">
                        <a:buNone/>
                      </a:pPr>
                      <a:r>
                        <a:rPr lang="en-SG" sz="1100" b="1" i="0" u="none" strike="noStrike">
                          <a:solidFill>
                            <a:srgbClr val="000000"/>
                          </a:solidFill>
                          <a:effectLst/>
                          <a:latin typeface="Calibri" panose="020F0502020204030204" pitchFamily="34" charset="0"/>
                        </a:rPr>
                        <a:t>Rank</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b">
                        <a:buNone/>
                      </a:pPr>
                      <a:r>
                        <a:rPr lang="en-SG" sz="1100" b="1" i="0" u="none" strike="noStrike">
                          <a:solidFill>
                            <a:srgbClr val="000000"/>
                          </a:solidFill>
                          <a:effectLst/>
                          <a:latin typeface="Calibri" panose="020F0502020204030204" pitchFamily="34" charset="0"/>
                        </a:rPr>
                        <a:t>Category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b">
                        <a:buNone/>
                      </a:pPr>
                      <a:r>
                        <a:rPr lang="en-SG" sz="1100" b="1" i="0" u="none" strike="noStrike">
                          <a:solidFill>
                            <a:srgbClr val="000000"/>
                          </a:solidFill>
                          <a:effectLst/>
                          <a:latin typeface="Calibri" panose="020F0502020204030204" pitchFamily="34" charset="0"/>
                        </a:rPr>
                        <a:t>unique_products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b">
                        <a:buNone/>
                      </a:pPr>
                      <a:r>
                        <a:rPr lang="en-SG" sz="1100" b="1" i="0" u="none" strike="noStrike">
                          <a:solidFill>
                            <a:srgbClr val="000000"/>
                          </a:solidFill>
                          <a:effectLst/>
                          <a:latin typeface="Calibri" panose="020F0502020204030204" pitchFamily="34" charset="0"/>
                        </a:rPr>
                        <a:t>items_sold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b">
                        <a:buNone/>
                      </a:pPr>
                      <a:r>
                        <a:rPr lang="en-SG" sz="1100" b="1" i="0" u="none" strike="noStrike" dirty="0" err="1">
                          <a:solidFill>
                            <a:srgbClr val="000000"/>
                          </a:solidFill>
                          <a:effectLst/>
                          <a:latin typeface="Calibri" panose="020F0502020204030204" pitchFamily="34" charset="0"/>
                        </a:rPr>
                        <a:t>Total_revenue</a:t>
                      </a:r>
                      <a:endParaRPr lang="en-SG" sz="1100" b="1" i="0" u="none" strike="noStrike" dirty="0">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2625841453"/>
                  </a:ext>
                </a:extLst>
              </a:tr>
              <a:tr h="182880">
                <a:tc>
                  <a:txBody>
                    <a:bodyPr/>
                    <a:lstStyle/>
                    <a:p>
                      <a:pPr algn="ctr" fontAlgn="b">
                        <a:buNone/>
                      </a:pPr>
                      <a:r>
                        <a:rPr lang="en-SG" sz="1100" b="0" i="0" u="none" strike="noStrike" dirty="0">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b">
                        <a:buNone/>
                      </a:pPr>
                      <a:r>
                        <a:rPr lang="en-SG" sz="1100" b="0" i="0" u="none" strike="noStrike">
                          <a:solidFill>
                            <a:srgbClr val="000000"/>
                          </a:solidFill>
                          <a:effectLst/>
                          <a:latin typeface="Calibri" panose="020F0502020204030204" pitchFamily="34" charset="0"/>
                        </a:rPr>
                        <a:t>health_beauty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buNone/>
                      </a:pPr>
                      <a:r>
                        <a:rPr lang="en-SG" sz="1100" b="0" i="0" u="none" strike="noStrike">
                          <a:solidFill>
                            <a:srgbClr val="000000"/>
                          </a:solidFill>
                          <a:effectLst/>
                          <a:latin typeface="Calibri" panose="020F0502020204030204" pitchFamily="34" charset="0"/>
                        </a:rPr>
                        <a:t>2444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buNone/>
                      </a:pPr>
                      <a:r>
                        <a:rPr lang="en-SG" sz="1100" b="0" i="0" u="none" strike="noStrike">
                          <a:solidFill>
                            <a:srgbClr val="000000"/>
                          </a:solidFill>
                          <a:effectLst/>
                          <a:latin typeface="Calibri" panose="020F0502020204030204" pitchFamily="34" charset="0"/>
                        </a:rPr>
                        <a:t>9670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buNone/>
                      </a:pPr>
                      <a:r>
                        <a:rPr lang="en-SG" sz="1100" b="0" i="0" u="none" strike="noStrike">
                          <a:solidFill>
                            <a:srgbClr val="000000"/>
                          </a:solidFill>
                          <a:effectLst/>
                          <a:latin typeface="Calibri" panose="020F0502020204030204" pitchFamily="34" charset="0"/>
                        </a:rPr>
                        <a:t>$1,441,248.07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302977422"/>
                  </a:ext>
                </a:extLst>
              </a:tr>
              <a:tr h="182880">
                <a:tc>
                  <a:txBody>
                    <a:bodyPr/>
                    <a:lstStyle/>
                    <a:p>
                      <a:pPr algn="ctr" fontAlgn="b">
                        <a:buNone/>
                      </a:pPr>
                      <a:r>
                        <a:rPr lang="en-SG" sz="11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b">
                        <a:buNone/>
                      </a:pPr>
                      <a:r>
                        <a:rPr lang="en-SG" sz="1100" b="0" i="0" u="none" strike="noStrike" dirty="0" err="1">
                          <a:solidFill>
                            <a:srgbClr val="000000"/>
                          </a:solidFill>
                          <a:effectLst/>
                          <a:latin typeface="Calibri" panose="020F0502020204030204" pitchFamily="34" charset="0"/>
                        </a:rPr>
                        <a:t>watches_gifts</a:t>
                      </a:r>
                      <a:endParaRPr lang="en-SG" sz="1100" b="0" i="0" u="none" strike="noStrike" dirty="0">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buNone/>
                      </a:pPr>
                      <a:r>
                        <a:rPr lang="en-SG" sz="1100" b="0" i="0" u="none" strike="noStrike">
                          <a:solidFill>
                            <a:srgbClr val="000000"/>
                          </a:solidFill>
                          <a:effectLst/>
                          <a:latin typeface="Calibri" panose="020F0502020204030204" pitchFamily="34" charset="0"/>
                        </a:rPr>
                        <a:t>1329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buNone/>
                      </a:pPr>
                      <a:r>
                        <a:rPr lang="en-SG" sz="1100" b="0" i="0" u="none" strike="noStrike">
                          <a:solidFill>
                            <a:srgbClr val="000000"/>
                          </a:solidFill>
                          <a:effectLst/>
                          <a:latin typeface="Calibri" panose="020F0502020204030204" pitchFamily="34" charset="0"/>
                        </a:rPr>
                        <a:t>5991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buNone/>
                      </a:pPr>
                      <a:r>
                        <a:rPr lang="en-SG" sz="1100" b="0" i="0" u="none" strike="noStrike">
                          <a:solidFill>
                            <a:srgbClr val="000000"/>
                          </a:solidFill>
                          <a:effectLst/>
                          <a:latin typeface="Calibri" panose="020F0502020204030204" pitchFamily="34" charset="0"/>
                        </a:rPr>
                        <a:t>$1,305,541.61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2926757268"/>
                  </a:ext>
                </a:extLst>
              </a:tr>
              <a:tr h="182880">
                <a:tc>
                  <a:txBody>
                    <a:bodyPr/>
                    <a:lstStyle/>
                    <a:p>
                      <a:pPr algn="ctr" fontAlgn="b">
                        <a:buNone/>
                      </a:pPr>
                      <a:r>
                        <a:rPr lang="en-SG" sz="11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b">
                        <a:buNone/>
                      </a:pPr>
                      <a:r>
                        <a:rPr lang="en-SG" sz="1100" b="0" i="0" u="none" strike="noStrike">
                          <a:solidFill>
                            <a:srgbClr val="000000"/>
                          </a:solidFill>
                          <a:effectLst/>
                          <a:latin typeface="Calibri" panose="020F0502020204030204" pitchFamily="34" charset="0"/>
                        </a:rPr>
                        <a:t>bed_bath_table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buNone/>
                      </a:pPr>
                      <a:r>
                        <a:rPr lang="en-SG" sz="1100" b="0" i="0" u="none" strike="noStrike" dirty="0">
                          <a:solidFill>
                            <a:srgbClr val="000000"/>
                          </a:solidFill>
                          <a:effectLst/>
                          <a:latin typeface="Calibri" panose="020F0502020204030204" pitchFamily="34" charset="0"/>
                        </a:rPr>
                        <a:t>3029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buNone/>
                      </a:pPr>
                      <a:r>
                        <a:rPr lang="en-SG" sz="1100" b="0" i="0" u="none" strike="noStrike" dirty="0">
                          <a:solidFill>
                            <a:srgbClr val="000000"/>
                          </a:solidFill>
                          <a:effectLst/>
                          <a:latin typeface="Calibri" panose="020F0502020204030204" pitchFamily="34" charset="0"/>
                        </a:rPr>
                        <a:t>11115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buNone/>
                      </a:pPr>
                      <a:r>
                        <a:rPr lang="en-SG" sz="1100" b="0" i="0" u="none" strike="noStrike">
                          <a:solidFill>
                            <a:srgbClr val="000000"/>
                          </a:solidFill>
                          <a:effectLst/>
                          <a:latin typeface="Calibri" panose="020F0502020204030204" pitchFamily="34" charset="0"/>
                        </a:rPr>
                        <a:t>$1,241,681.72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589894715"/>
                  </a:ext>
                </a:extLst>
              </a:tr>
              <a:tr h="182880">
                <a:tc>
                  <a:txBody>
                    <a:bodyPr/>
                    <a:lstStyle/>
                    <a:p>
                      <a:pPr algn="ctr" fontAlgn="b">
                        <a:buNone/>
                      </a:pPr>
                      <a:r>
                        <a:rPr lang="en-SG" sz="11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b">
                        <a:buNone/>
                      </a:pPr>
                      <a:r>
                        <a:rPr lang="en-SG" sz="1100" b="0" i="0" u="none" strike="noStrike">
                          <a:solidFill>
                            <a:srgbClr val="000000"/>
                          </a:solidFill>
                          <a:effectLst/>
                          <a:latin typeface="Calibri" panose="020F0502020204030204" pitchFamily="34" charset="0"/>
                        </a:rPr>
                        <a:t>sports_leisure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buNone/>
                      </a:pPr>
                      <a:r>
                        <a:rPr lang="en-SG" sz="1100" b="0" i="0" u="none" strike="noStrike" dirty="0">
                          <a:solidFill>
                            <a:srgbClr val="000000"/>
                          </a:solidFill>
                          <a:effectLst/>
                          <a:latin typeface="Calibri" panose="020F0502020204030204" pitchFamily="34" charset="0"/>
                        </a:rPr>
                        <a:t>2867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buNone/>
                      </a:pPr>
                      <a:r>
                        <a:rPr lang="en-SG" sz="1100" b="0" i="0" u="none" strike="noStrike">
                          <a:solidFill>
                            <a:srgbClr val="000000"/>
                          </a:solidFill>
                          <a:effectLst/>
                          <a:latin typeface="Calibri" panose="020F0502020204030204" pitchFamily="34" charset="0"/>
                        </a:rPr>
                        <a:t>8641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buNone/>
                      </a:pPr>
                      <a:r>
                        <a:rPr lang="en-SG" sz="1100" b="0" i="0" u="none" strike="noStrike" dirty="0">
                          <a:solidFill>
                            <a:srgbClr val="000000"/>
                          </a:solidFill>
                          <a:effectLst/>
                          <a:latin typeface="Calibri" panose="020F0502020204030204" pitchFamily="34" charset="0"/>
                        </a:rPr>
                        <a:t>$1,156,656.48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847742915"/>
                  </a:ext>
                </a:extLst>
              </a:tr>
              <a:tr h="182880">
                <a:tc>
                  <a:txBody>
                    <a:bodyPr/>
                    <a:lstStyle/>
                    <a:p>
                      <a:pPr algn="ctr" fontAlgn="b">
                        <a:buNone/>
                      </a:pPr>
                      <a:r>
                        <a:rPr lang="en-SG" sz="1100" b="0"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b">
                        <a:buNone/>
                      </a:pPr>
                      <a:r>
                        <a:rPr lang="en-SG" sz="1100" b="0" i="0" u="none" strike="noStrike">
                          <a:solidFill>
                            <a:srgbClr val="000000"/>
                          </a:solidFill>
                          <a:effectLst/>
                          <a:latin typeface="Calibri" panose="020F0502020204030204" pitchFamily="34" charset="0"/>
                        </a:rPr>
                        <a:t>computers_accessories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buNone/>
                      </a:pPr>
                      <a:r>
                        <a:rPr lang="en-SG" sz="1100" b="0" i="0" u="none" strike="noStrike" dirty="0">
                          <a:solidFill>
                            <a:srgbClr val="000000"/>
                          </a:solidFill>
                          <a:effectLst/>
                          <a:latin typeface="Calibri" panose="020F0502020204030204" pitchFamily="34" charset="0"/>
                        </a:rPr>
                        <a:t>1639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buNone/>
                      </a:pPr>
                      <a:r>
                        <a:rPr lang="en-SG" sz="1100" b="0" i="0" u="none" strike="noStrike" dirty="0">
                          <a:solidFill>
                            <a:srgbClr val="000000"/>
                          </a:solidFill>
                          <a:effectLst/>
                          <a:latin typeface="Calibri" panose="020F0502020204030204" pitchFamily="34" charset="0"/>
                        </a:rPr>
                        <a:t>7827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buNone/>
                      </a:pPr>
                      <a:r>
                        <a:rPr lang="en-SG" sz="1100" b="0" i="0" u="none" strike="noStrike">
                          <a:solidFill>
                            <a:srgbClr val="000000"/>
                          </a:solidFill>
                          <a:effectLst/>
                          <a:latin typeface="Calibri" panose="020F0502020204030204" pitchFamily="34" charset="0"/>
                        </a:rPr>
                        <a:t>$1,059,272.40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676750763"/>
                  </a:ext>
                </a:extLst>
              </a:tr>
              <a:tr h="182880">
                <a:tc>
                  <a:txBody>
                    <a:bodyPr/>
                    <a:lstStyle/>
                    <a:p>
                      <a:pPr algn="ctr" fontAlgn="b">
                        <a:buNone/>
                      </a:pPr>
                      <a:r>
                        <a:rPr lang="en-SG" sz="1100" b="0" i="0" u="none" strike="noStrike">
                          <a:solidFill>
                            <a:srgbClr val="000000"/>
                          </a:solidFill>
                          <a:effectLst/>
                          <a:latin typeface="Calibri" panose="020F0502020204030204" pitchFamily="34" charset="0"/>
                        </a:rPr>
                        <a:t>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b">
                        <a:buNone/>
                      </a:pPr>
                      <a:r>
                        <a:rPr lang="en-SG" sz="1100" b="0" i="0" u="none" strike="noStrike">
                          <a:solidFill>
                            <a:srgbClr val="000000"/>
                          </a:solidFill>
                          <a:effectLst/>
                          <a:latin typeface="Calibri" panose="020F0502020204030204" pitchFamily="34" charset="0"/>
                        </a:rPr>
                        <a:t>furniture_decor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buNone/>
                      </a:pPr>
                      <a:r>
                        <a:rPr lang="en-SG" sz="1100" b="0" i="0" u="none" strike="noStrike">
                          <a:solidFill>
                            <a:srgbClr val="000000"/>
                          </a:solidFill>
                          <a:effectLst/>
                          <a:latin typeface="Calibri" panose="020F0502020204030204" pitchFamily="34" charset="0"/>
                        </a:rPr>
                        <a:t>2657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buNone/>
                      </a:pPr>
                      <a:r>
                        <a:rPr lang="en-SG" sz="1100" b="0" i="0" u="none" strike="noStrike" dirty="0">
                          <a:solidFill>
                            <a:srgbClr val="000000"/>
                          </a:solidFill>
                          <a:effectLst/>
                          <a:latin typeface="Calibri" panose="020F0502020204030204" pitchFamily="34" charset="0"/>
                        </a:rPr>
                        <a:t>8334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buNone/>
                      </a:pPr>
                      <a:r>
                        <a:rPr lang="en-SG" sz="1100" b="0" i="0" u="none" strike="noStrike">
                          <a:solidFill>
                            <a:srgbClr val="000000"/>
                          </a:solidFill>
                          <a:effectLst/>
                          <a:latin typeface="Calibri" panose="020F0502020204030204" pitchFamily="34" charset="0"/>
                        </a:rPr>
                        <a:t>$902,511.79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2915490529"/>
                  </a:ext>
                </a:extLst>
              </a:tr>
              <a:tr h="182880">
                <a:tc>
                  <a:txBody>
                    <a:bodyPr/>
                    <a:lstStyle/>
                    <a:p>
                      <a:pPr algn="ctr" fontAlgn="b">
                        <a:buNone/>
                      </a:pPr>
                      <a:r>
                        <a:rPr lang="en-SG" sz="1100" b="0" i="0" u="none" strike="noStrike">
                          <a:solidFill>
                            <a:srgbClr val="000000"/>
                          </a:solidFill>
                          <a:effectLst/>
                          <a:latin typeface="Calibri" panose="020F0502020204030204" pitchFamily="34" charset="0"/>
                        </a:rPr>
                        <a:t>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b">
                        <a:buNone/>
                      </a:pPr>
                      <a:r>
                        <a:rPr lang="en-SG" sz="1100" b="0" i="0" u="none" strike="noStrike">
                          <a:solidFill>
                            <a:srgbClr val="000000"/>
                          </a:solidFill>
                          <a:effectLst/>
                          <a:latin typeface="Calibri" panose="020F0502020204030204" pitchFamily="34" charset="0"/>
                        </a:rPr>
                        <a:t>housewares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buNone/>
                      </a:pPr>
                      <a:r>
                        <a:rPr lang="en-SG" sz="1100" b="0" i="0" u="none" strike="noStrike">
                          <a:solidFill>
                            <a:srgbClr val="000000"/>
                          </a:solidFill>
                          <a:effectLst/>
                          <a:latin typeface="Calibri" panose="020F0502020204030204" pitchFamily="34" charset="0"/>
                        </a:rPr>
                        <a:t>2335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buNone/>
                      </a:pPr>
                      <a:r>
                        <a:rPr lang="en-SG" sz="1100" b="0" i="0" u="none" strike="noStrike" dirty="0">
                          <a:solidFill>
                            <a:srgbClr val="000000"/>
                          </a:solidFill>
                          <a:effectLst/>
                          <a:latin typeface="Calibri" panose="020F0502020204030204" pitchFamily="34" charset="0"/>
                        </a:rPr>
                        <a:t>6964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buNone/>
                      </a:pPr>
                      <a:r>
                        <a:rPr lang="en-SG" sz="1100" b="0" i="0" u="none" strike="noStrike">
                          <a:solidFill>
                            <a:srgbClr val="000000"/>
                          </a:solidFill>
                          <a:effectLst/>
                          <a:latin typeface="Calibri" panose="020F0502020204030204" pitchFamily="34" charset="0"/>
                        </a:rPr>
                        <a:t>$778,397.77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4273208207"/>
                  </a:ext>
                </a:extLst>
              </a:tr>
              <a:tr h="182880">
                <a:tc gridSpan="4">
                  <a:txBody>
                    <a:bodyPr/>
                    <a:lstStyle/>
                    <a:p>
                      <a:pPr algn="ctr" fontAlgn="b">
                        <a:buNone/>
                      </a:pPr>
                      <a:r>
                        <a:rPr lang="en-US" sz="1100" b="1" i="0" u="none" strike="noStrike">
                          <a:solidFill>
                            <a:srgbClr val="000000"/>
                          </a:solidFill>
                          <a:effectLst/>
                          <a:latin typeface="Calibri" panose="020F0502020204030204" pitchFamily="34" charset="0"/>
                        </a:rPr>
                        <a:t>Total Revenue from top 7 categories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hMerge="1">
                  <a:txBody>
                    <a:bodyPr/>
                    <a:lstStyle/>
                    <a:p>
                      <a:endParaRPr lang="en-SG"/>
                    </a:p>
                  </a:txBody>
                  <a:tcPr/>
                </a:tc>
                <a:tc hMerge="1">
                  <a:txBody>
                    <a:bodyPr/>
                    <a:lstStyle/>
                    <a:p>
                      <a:endParaRPr lang="en-SG"/>
                    </a:p>
                  </a:txBody>
                  <a:tcPr/>
                </a:tc>
                <a:tc hMerge="1">
                  <a:txBody>
                    <a:bodyPr/>
                    <a:lstStyle/>
                    <a:p>
                      <a:endParaRPr lang="en-SG"/>
                    </a:p>
                  </a:txBody>
                  <a:tcPr/>
                </a:tc>
                <a:tc>
                  <a:txBody>
                    <a:bodyPr/>
                    <a:lstStyle/>
                    <a:p>
                      <a:pPr algn="r" fontAlgn="b">
                        <a:buNone/>
                      </a:pPr>
                      <a:r>
                        <a:rPr lang="en-SG" sz="1100" b="1" i="0" u="none" strike="noStrike" dirty="0">
                          <a:solidFill>
                            <a:srgbClr val="000000"/>
                          </a:solidFill>
                          <a:effectLst/>
                          <a:latin typeface="Calibri" panose="020F0502020204030204" pitchFamily="34" charset="0"/>
                        </a:rPr>
                        <a:t>$7,885,309.84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3562546192"/>
                  </a:ext>
                </a:extLst>
              </a:tr>
            </a:tbl>
          </a:graphicData>
        </a:graphic>
      </p:graphicFrame>
    </p:spTree>
    <p:extLst>
      <p:ext uri="{BB962C8B-B14F-4D97-AF65-F5344CB8AC3E}">
        <p14:creationId xmlns:p14="http://schemas.microsoft.com/office/powerpoint/2010/main" val="11944284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E0B803-AB7F-6AB6-2AFD-C51CE311C5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53159C-112C-8BFE-EC1B-49F9FB1604FF}"/>
              </a:ext>
            </a:extLst>
          </p:cNvPr>
          <p:cNvSpPr>
            <a:spLocks noGrp="1"/>
          </p:cNvSpPr>
          <p:nvPr>
            <p:ph type="title"/>
          </p:nvPr>
        </p:nvSpPr>
        <p:spPr/>
        <p:txBody>
          <a:bodyPr anchor="t"/>
          <a:lstStyle/>
          <a:p>
            <a:r>
              <a:rPr dirty="0"/>
              <a:t>Key Findings</a:t>
            </a:r>
          </a:p>
        </p:txBody>
      </p:sp>
      <p:sp>
        <p:nvSpPr>
          <p:cNvPr id="3" name="Content Placeholder 2">
            <a:extLst>
              <a:ext uri="{FF2B5EF4-FFF2-40B4-BE49-F238E27FC236}">
                <a16:creationId xmlns:a16="http://schemas.microsoft.com/office/drawing/2014/main" id="{6FEF895F-43F4-C0F3-4E23-011815394243}"/>
              </a:ext>
            </a:extLst>
          </p:cNvPr>
          <p:cNvSpPr>
            <a:spLocks noGrp="1"/>
          </p:cNvSpPr>
          <p:nvPr>
            <p:ph idx="1"/>
          </p:nvPr>
        </p:nvSpPr>
        <p:spPr>
          <a:xfrm>
            <a:off x="457200" y="1192134"/>
            <a:ext cx="8324850" cy="5219574"/>
          </a:xfrm>
        </p:spPr>
        <p:txBody>
          <a:bodyPr anchor="t">
            <a:normAutofit/>
          </a:bodyPr>
          <a:lstStyle/>
          <a:p>
            <a:pPr marL="0" indent="0">
              <a:buNone/>
            </a:pPr>
            <a:r>
              <a:rPr lang="en-US" b="1" dirty="0"/>
              <a:t>Geographic Sales Distribution:</a:t>
            </a:r>
          </a:p>
          <a:p>
            <a:pPr lvl="1"/>
            <a:r>
              <a:rPr lang="en-US" dirty="0"/>
              <a:t>Southeast region dominates in sales (by customer and by seller)</a:t>
            </a:r>
          </a:p>
          <a:p>
            <a:pPr lvl="1"/>
            <a:endParaRPr lang="en-US" dirty="0"/>
          </a:p>
          <a:p>
            <a:pPr lvl="1"/>
            <a:endParaRPr lang="en-US" dirty="0"/>
          </a:p>
          <a:p>
            <a:pPr lvl="1"/>
            <a:endParaRPr lang="en-US" dirty="0"/>
          </a:p>
          <a:p>
            <a:pPr lvl="1"/>
            <a:endParaRPr lang="en-US" dirty="0"/>
          </a:p>
          <a:p>
            <a:pPr marL="457200" lvl="1" indent="0">
              <a:buNone/>
            </a:pPr>
            <a:endParaRPr lang="en-US" dirty="0"/>
          </a:p>
          <a:p>
            <a:pPr marL="457200" lvl="1" indent="0">
              <a:buNone/>
            </a:pPr>
            <a:endParaRPr lang="en-US" dirty="0"/>
          </a:p>
          <a:p>
            <a:pPr lvl="1"/>
            <a:r>
              <a:rPr lang="en-US" dirty="0"/>
              <a:t>Same region transactions slightly more</a:t>
            </a:r>
          </a:p>
          <a:p>
            <a:pPr lvl="1"/>
            <a:endParaRPr lang="en-US" dirty="0"/>
          </a:p>
          <a:p>
            <a:pPr lvl="1"/>
            <a:endParaRPr lang="en-US" dirty="0"/>
          </a:p>
        </p:txBody>
      </p:sp>
      <p:pic>
        <p:nvPicPr>
          <p:cNvPr id="6" name="Picture 5">
            <a:extLst>
              <a:ext uri="{FF2B5EF4-FFF2-40B4-BE49-F238E27FC236}">
                <a16:creationId xmlns:a16="http://schemas.microsoft.com/office/drawing/2014/main" id="{78C0CF65-3128-2B62-117A-B3C27B122AB3}"/>
              </a:ext>
            </a:extLst>
          </p:cNvPr>
          <p:cNvPicPr>
            <a:picLocks noChangeAspect="1"/>
          </p:cNvPicPr>
          <p:nvPr/>
        </p:nvPicPr>
        <p:blipFill>
          <a:blip r:embed="rId2"/>
          <a:srcRect l="180" t="6315" r="-180"/>
          <a:stretch>
            <a:fillRect/>
          </a:stretch>
        </p:blipFill>
        <p:spPr>
          <a:xfrm>
            <a:off x="1025138" y="1958052"/>
            <a:ext cx="3875606" cy="2078927"/>
          </a:xfrm>
          <a:prstGeom prst="rect">
            <a:avLst/>
          </a:prstGeom>
        </p:spPr>
      </p:pic>
      <p:pic>
        <p:nvPicPr>
          <p:cNvPr id="11" name="Picture 10">
            <a:extLst>
              <a:ext uri="{FF2B5EF4-FFF2-40B4-BE49-F238E27FC236}">
                <a16:creationId xmlns:a16="http://schemas.microsoft.com/office/drawing/2014/main" id="{5CA857F3-9897-2562-977B-2BC4BAA23CF8}"/>
              </a:ext>
            </a:extLst>
          </p:cNvPr>
          <p:cNvPicPr>
            <a:picLocks noChangeAspect="1"/>
          </p:cNvPicPr>
          <p:nvPr/>
        </p:nvPicPr>
        <p:blipFill>
          <a:blip r:embed="rId3"/>
          <a:stretch>
            <a:fillRect/>
          </a:stretch>
        </p:blipFill>
        <p:spPr>
          <a:xfrm>
            <a:off x="4961920" y="1964592"/>
            <a:ext cx="3863878" cy="2072388"/>
          </a:xfrm>
          <a:prstGeom prst="rect">
            <a:avLst/>
          </a:prstGeom>
        </p:spPr>
      </p:pic>
      <p:pic>
        <p:nvPicPr>
          <p:cNvPr id="17" name="Picture 16">
            <a:extLst>
              <a:ext uri="{FF2B5EF4-FFF2-40B4-BE49-F238E27FC236}">
                <a16:creationId xmlns:a16="http://schemas.microsoft.com/office/drawing/2014/main" id="{2DA9AF2F-F57A-8255-DFD9-EDB4200965CB}"/>
              </a:ext>
            </a:extLst>
          </p:cNvPr>
          <p:cNvPicPr>
            <a:picLocks noChangeAspect="1"/>
          </p:cNvPicPr>
          <p:nvPr/>
        </p:nvPicPr>
        <p:blipFill>
          <a:blip r:embed="rId4"/>
          <a:stretch>
            <a:fillRect/>
          </a:stretch>
        </p:blipFill>
        <p:spPr>
          <a:xfrm>
            <a:off x="1041772" y="4576533"/>
            <a:ext cx="3530227" cy="2178665"/>
          </a:xfrm>
          <a:prstGeom prst="rect">
            <a:avLst/>
          </a:prstGeom>
        </p:spPr>
      </p:pic>
    </p:spTree>
    <p:extLst>
      <p:ext uri="{BB962C8B-B14F-4D97-AF65-F5344CB8AC3E}">
        <p14:creationId xmlns:p14="http://schemas.microsoft.com/office/powerpoint/2010/main" val="1275945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DD6D8-596C-1FB8-B630-A0FBFE3696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E37465-D7B3-999B-4A4D-A960E9F87CBD}"/>
              </a:ext>
            </a:extLst>
          </p:cNvPr>
          <p:cNvSpPr>
            <a:spLocks noGrp="1"/>
          </p:cNvSpPr>
          <p:nvPr>
            <p:ph type="title"/>
          </p:nvPr>
        </p:nvSpPr>
        <p:spPr/>
        <p:txBody>
          <a:bodyPr anchor="t"/>
          <a:lstStyle/>
          <a:p>
            <a:r>
              <a:rPr dirty="0"/>
              <a:t>Key Findings</a:t>
            </a:r>
          </a:p>
        </p:txBody>
      </p:sp>
      <p:sp>
        <p:nvSpPr>
          <p:cNvPr id="3" name="Content Placeholder 2">
            <a:extLst>
              <a:ext uri="{FF2B5EF4-FFF2-40B4-BE49-F238E27FC236}">
                <a16:creationId xmlns:a16="http://schemas.microsoft.com/office/drawing/2014/main" id="{21F2DA6D-2A9A-6480-3D7F-89517A2CFD91}"/>
              </a:ext>
            </a:extLst>
          </p:cNvPr>
          <p:cNvSpPr>
            <a:spLocks noGrp="1"/>
          </p:cNvSpPr>
          <p:nvPr>
            <p:ph idx="1"/>
          </p:nvPr>
        </p:nvSpPr>
        <p:spPr>
          <a:xfrm>
            <a:off x="457200" y="1120025"/>
            <a:ext cx="8324850" cy="3649133"/>
          </a:xfrm>
        </p:spPr>
        <p:txBody>
          <a:bodyPr anchor="t"/>
          <a:lstStyle/>
          <a:p>
            <a:pPr marL="0" indent="0">
              <a:buNone/>
            </a:pPr>
            <a:r>
              <a:rPr lang="en-US" b="1" dirty="0"/>
              <a:t>Geographic Sales Distribution:</a:t>
            </a:r>
            <a:endParaRPr lang="en-US" dirty="0"/>
          </a:p>
          <a:p>
            <a:pPr lvl="1"/>
            <a:r>
              <a:rPr lang="en-US" dirty="0"/>
              <a:t>Top 3 cross region flows by Sales: </a:t>
            </a:r>
          </a:p>
          <a:p>
            <a:pPr lvl="2"/>
            <a:r>
              <a:rPr lang="en-US" dirty="0"/>
              <a:t>South -&gt; Southeast,  $1.66M</a:t>
            </a:r>
          </a:p>
          <a:p>
            <a:pPr lvl="2"/>
            <a:r>
              <a:rPr lang="en-US" dirty="0"/>
              <a:t>Southeast -&gt; South,  $1.58M</a:t>
            </a:r>
          </a:p>
          <a:p>
            <a:pPr lvl="2"/>
            <a:r>
              <a:rPr lang="en-US" dirty="0"/>
              <a:t>Northeast -&gt; Southeast, $1.44M</a:t>
            </a:r>
          </a:p>
          <a:p>
            <a:pPr marL="914400" lvl="2" indent="0">
              <a:buNone/>
            </a:pPr>
            <a:endParaRPr lang="en-US" dirty="0"/>
          </a:p>
          <a:p>
            <a:pPr marL="914400" lvl="2" indent="0">
              <a:buNone/>
            </a:pPr>
            <a:endParaRPr lang="en-US" dirty="0"/>
          </a:p>
          <a:p>
            <a:pPr lvl="1"/>
            <a:r>
              <a:rPr lang="en-US" dirty="0"/>
              <a:t>SP (Sao Paulo) top state by far with $5.9M total Sales</a:t>
            </a:r>
          </a:p>
          <a:p>
            <a:pPr lvl="1"/>
            <a:endParaRPr lang="en-US" dirty="0"/>
          </a:p>
          <a:p>
            <a:pPr lvl="1"/>
            <a:endParaRPr lang="en-US" dirty="0"/>
          </a:p>
        </p:txBody>
      </p:sp>
      <p:pic>
        <p:nvPicPr>
          <p:cNvPr id="19" name="Picture 18">
            <a:extLst>
              <a:ext uri="{FF2B5EF4-FFF2-40B4-BE49-F238E27FC236}">
                <a16:creationId xmlns:a16="http://schemas.microsoft.com/office/drawing/2014/main" id="{45B346EC-9CA7-71A7-C05F-5B02F7EA2EF7}"/>
              </a:ext>
            </a:extLst>
          </p:cNvPr>
          <p:cNvPicPr>
            <a:picLocks noChangeAspect="1"/>
          </p:cNvPicPr>
          <p:nvPr/>
        </p:nvPicPr>
        <p:blipFill>
          <a:blip r:embed="rId2"/>
          <a:stretch>
            <a:fillRect/>
          </a:stretch>
        </p:blipFill>
        <p:spPr>
          <a:xfrm>
            <a:off x="4815190" y="1010597"/>
            <a:ext cx="3871609" cy="2406915"/>
          </a:xfrm>
          <a:prstGeom prst="rect">
            <a:avLst/>
          </a:prstGeom>
        </p:spPr>
      </p:pic>
      <p:pic>
        <p:nvPicPr>
          <p:cNvPr id="10" name="Picture 9">
            <a:extLst>
              <a:ext uri="{FF2B5EF4-FFF2-40B4-BE49-F238E27FC236}">
                <a16:creationId xmlns:a16="http://schemas.microsoft.com/office/drawing/2014/main" id="{71449894-FF0C-C4C2-5112-6015604F4B43}"/>
              </a:ext>
            </a:extLst>
          </p:cNvPr>
          <p:cNvPicPr>
            <a:picLocks noChangeAspect="1"/>
          </p:cNvPicPr>
          <p:nvPr/>
        </p:nvPicPr>
        <p:blipFill>
          <a:blip r:embed="rId3"/>
          <a:stretch>
            <a:fillRect/>
          </a:stretch>
        </p:blipFill>
        <p:spPr>
          <a:xfrm>
            <a:off x="1215957" y="3984452"/>
            <a:ext cx="5079770" cy="2577713"/>
          </a:xfrm>
          <a:prstGeom prst="rect">
            <a:avLst/>
          </a:prstGeom>
        </p:spPr>
      </p:pic>
    </p:spTree>
    <p:extLst>
      <p:ext uri="{BB962C8B-B14F-4D97-AF65-F5344CB8AC3E}">
        <p14:creationId xmlns:p14="http://schemas.microsoft.com/office/powerpoint/2010/main" val="1045137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F80BAD-4D50-8A7D-2680-5D912A54355A}"/>
            </a:ext>
          </a:extLst>
        </p:cNvPr>
        <p:cNvGrpSpPr/>
        <p:nvPr/>
      </p:nvGrpSpPr>
      <p:grpSpPr>
        <a:xfrm>
          <a:off x="0" y="0"/>
          <a:ext cx="0" cy="0"/>
          <a:chOff x="0" y="0"/>
          <a:chExt cx="0" cy="0"/>
        </a:xfrm>
      </p:grpSpPr>
      <p:sp>
        <p:nvSpPr>
          <p:cNvPr id="19" name="Arrow: Pentagon 18">
            <a:extLst>
              <a:ext uri="{FF2B5EF4-FFF2-40B4-BE49-F238E27FC236}">
                <a16:creationId xmlns:a16="http://schemas.microsoft.com/office/drawing/2014/main" id="{1CC3643B-6C97-14C9-A09C-121711243AAD}"/>
              </a:ext>
            </a:extLst>
          </p:cNvPr>
          <p:cNvSpPr/>
          <p:nvPr/>
        </p:nvSpPr>
        <p:spPr>
          <a:xfrm>
            <a:off x="573932" y="5406686"/>
            <a:ext cx="4308291" cy="62102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0A7CDF62-6FEE-E5E2-7716-6D1DA38A8825}"/>
              </a:ext>
            </a:extLst>
          </p:cNvPr>
          <p:cNvSpPr>
            <a:spLocks noGrp="1"/>
          </p:cNvSpPr>
          <p:nvPr>
            <p:ph type="title"/>
          </p:nvPr>
        </p:nvSpPr>
        <p:spPr/>
        <p:txBody>
          <a:bodyPr anchor="t"/>
          <a:lstStyle/>
          <a:p>
            <a:r>
              <a:rPr dirty="0"/>
              <a:t>Key Findings</a:t>
            </a:r>
          </a:p>
        </p:txBody>
      </p:sp>
      <p:sp>
        <p:nvSpPr>
          <p:cNvPr id="3" name="Content Placeholder 2">
            <a:extLst>
              <a:ext uri="{FF2B5EF4-FFF2-40B4-BE49-F238E27FC236}">
                <a16:creationId xmlns:a16="http://schemas.microsoft.com/office/drawing/2014/main" id="{123DF792-E289-B072-8CAE-E98248446C38}"/>
              </a:ext>
            </a:extLst>
          </p:cNvPr>
          <p:cNvSpPr>
            <a:spLocks noGrp="1"/>
          </p:cNvSpPr>
          <p:nvPr>
            <p:ph idx="1"/>
          </p:nvPr>
        </p:nvSpPr>
        <p:spPr>
          <a:xfrm>
            <a:off x="457200" y="1201623"/>
            <a:ext cx="8324850" cy="467531"/>
          </a:xfrm>
        </p:spPr>
        <p:txBody>
          <a:bodyPr anchor="t">
            <a:normAutofit lnSpcReduction="10000"/>
          </a:bodyPr>
          <a:lstStyle/>
          <a:p>
            <a:pPr marL="0" indent="0">
              <a:buNone/>
            </a:pPr>
            <a:r>
              <a:rPr lang="en-US" b="1" dirty="0"/>
              <a:t>Customer Purchase Behavior:</a:t>
            </a:r>
          </a:p>
          <a:p>
            <a:pPr marL="457200" lvl="1" indent="0">
              <a:buNone/>
            </a:pPr>
            <a:endParaRPr lang="en-US" dirty="0"/>
          </a:p>
          <a:p>
            <a:pPr lvl="1"/>
            <a:endParaRPr lang="en-US" dirty="0"/>
          </a:p>
          <a:p>
            <a:pPr lvl="1"/>
            <a:endParaRPr lang="en-US" dirty="0"/>
          </a:p>
          <a:p>
            <a:pPr lvl="1"/>
            <a:endParaRPr lang="en-US" dirty="0"/>
          </a:p>
          <a:p>
            <a:pPr lvl="1"/>
            <a:endParaRPr lang="en-US" dirty="0"/>
          </a:p>
        </p:txBody>
      </p:sp>
      <p:pic>
        <p:nvPicPr>
          <p:cNvPr id="6" name="Picture 5">
            <a:extLst>
              <a:ext uri="{FF2B5EF4-FFF2-40B4-BE49-F238E27FC236}">
                <a16:creationId xmlns:a16="http://schemas.microsoft.com/office/drawing/2014/main" id="{4FD04B3F-0628-8974-5A70-BE11E23F8FCB}"/>
              </a:ext>
            </a:extLst>
          </p:cNvPr>
          <p:cNvPicPr>
            <a:picLocks noChangeAspect="1"/>
          </p:cNvPicPr>
          <p:nvPr/>
        </p:nvPicPr>
        <p:blipFill>
          <a:blip r:embed="rId2"/>
          <a:stretch>
            <a:fillRect/>
          </a:stretch>
        </p:blipFill>
        <p:spPr>
          <a:xfrm>
            <a:off x="4952814" y="929113"/>
            <a:ext cx="3575367" cy="2118134"/>
          </a:xfrm>
          <a:prstGeom prst="rect">
            <a:avLst/>
          </a:prstGeom>
        </p:spPr>
      </p:pic>
      <p:pic>
        <p:nvPicPr>
          <p:cNvPr id="9" name="Picture 8">
            <a:extLst>
              <a:ext uri="{FF2B5EF4-FFF2-40B4-BE49-F238E27FC236}">
                <a16:creationId xmlns:a16="http://schemas.microsoft.com/office/drawing/2014/main" id="{45B6CCFF-6B81-3A36-9268-6DBA1C0AFAA6}"/>
              </a:ext>
            </a:extLst>
          </p:cNvPr>
          <p:cNvPicPr>
            <a:picLocks noChangeAspect="1"/>
          </p:cNvPicPr>
          <p:nvPr/>
        </p:nvPicPr>
        <p:blipFill>
          <a:blip r:embed="rId3"/>
          <a:stretch>
            <a:fillRect/>
          </a:stretch>
        </p:blipFill>
        <p:spPr>
          <a:xfrm>
            <a:off x="4952814" y="4475850"/>
            <a:ext cx="3710109" cy="2112163"/>
          </a:xfrm>
          <a:prstGeom prst="rect">
            <a:avLst/>
          </a:prstGeom>
        </p:spPr>
      </p:pic>
      <p:pic>
        <p:nvPicPr>
          <p:cNvPr id="12" name="Picture 11">
            <a:extLst>
              <a:ext uri="{FF2B5EF4-FFF2-40B4-BE49-F238E27FC236}">
                <a16:creationId xmlns:a16="http://schemas.microsoft.com/office/drawing/2014/main" id="{4D3CA7D4-AAE2-A79F-5C84-99D555F895EB}"/>
              </a:ext>
            </a:extLst>
          </p:cNvPr>
          <p:cNvPicPr>
            <a:picLocks noChangeAspect="1"/>
          </p:cNvPicPr>
          <p:nvPr/>
        </p:nvPicPr>
        <p:blipFill>
          <a:blip r:embed="rId4"/>
          <a:stretch>
            <a:fillRect/>
          </a:stretch>
        </p:blipFill>
        <p:spPr>
          <a:xfrm>
            <a:off x="346923" y="3146447"/>
            <a:ext cx="4186323" cy="1957929"/>
          </a:xfrm>
          <a:prstGeom prst="rect">
            <a:avLst/>
          </a:prstGeom>
        </p:spPr>
      </p:pic>
      <p:grpSp>
        <p:nvGrpSpPr>
          <p:cNvPr id="20" name="Group 19">
            <a:extLst>
              <a:ext uri="{FF2B5EF4-FFF2-40B4-BE49-F238E27FC236}">
                <a16:creationId xmlns:a16="http://schemas.microsoft.com/office/drawing/2014/main" id="{5EB71118-78FF-8F19-BFCE-11CC169D5108}"/>
              </a:ext>
            </a:extLst>
          </p:cNvPr>
          <p:cNvGrpSpPr/>
          <p:nvPr/>
        </p:nvGrpSpPr>
        <p:grpSpPr>
          <a:xfrm>
            <a:off x="4787115" y="3535931"/>
            <a:ext cx="3906763" cy="639441"/>
            <a:chOff x="4787115" y="3614665"/>
            <a:chExt cx="3906763" cy="639441"/>
          </a:xfrm>
        </p:grpSpPr>
        <p:sp>
          <p:nvSpPr>
            <p:cNvPr id="15" name="Arrow: Pentagon 14">
              <a:extLst>
                <a:ext uri="{FF2B5EF4-FFF2-40B4-BE49-F238E27FC236}">
                  <a16:creationId xmlns:a16="http://schemas.microsoft.com/office/drawing/2014/main" id="{279E9217-880B-6959-A9AD-12CBF8E86FCF}"/>
                </a:ext>
              </a:extLst>
            </p:cNvPr>
            <p:cNvSpPr/>
            <p:nvPr/>
          </p:nvSpPr>
          <p:spPr>
            <a:xfrm rot="10800000">
              <a:off x="4787115" y="3614665"/>
              <a:ext cx="3906763" cy="46753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extBox 12">
              <a:extLst>
                <a:ext uri="{FF2B5EF4-FFF2-40B4-BE49-F238E27FC236}">
                  <a16:creationId xmlns:a16="http://schemas.microsoft.com/office/drawing/2014/main" id="{4F021BA7-3278-3EFC-E629-D37B207DC5CF}"/>
                </a:ext>
              </a:extLst>
            </p:cNvPr>
            <p:cNvSpPr txBox="1"/>
            <p:nvPr/>
          </p:nvSpPr>
          <p:spPr>
            <a:xfrm>
              <a:off x="5160115" y="3669331"/>
              <a:ext cx="3467488" cy="584775"/>
            </a:xfrm>
            <a:prstGeom prst="rect">
              <a:avLst/>
            </a:prstGeom>
            <a:noFill/>
          </p:spPr>
          <p:txBody>
            <a:bodyPr wrap="none" rtlCol="0">
              <a:spAutoFit/>
            </a:bodyPr>
            <a:lstStyle/>
            <a:p>
              <a:r>
                <a:rPr lang="en-US" sz="1600" dirty="0"/>
                <a:t>Very low average lifetime value (&lt;$200)</a:t>
              </a:r>
            </a:p>
            <a:p>
              <a:pPr marL="285750" indent="-285750">
                <a:buFont typeface="Arial" panose="020B0604020202020204" pitchFamily="34" charset="0"/>
                <a:buChar char="•"/>
              </a:pPr>
              <a:endParaRPr lang="en-SG" sz="1600" dirty="0"/>
            </a:p>
          </p:txBody>
        </p:sp>
      </p:grpSp>
      <p:sp>
        <p:nvSpPr>
          <p:cNvPr id="14" name="TextBox 13">
            <a:extLst>
              <a:ext uri="{FF2B5EF4-FFF2-40B4-BE49-F238E27FC236}">
                <a16:creationId xmlns:a16="http://schemas.microsoft.com/office/drawing/2014/main" id="{2E19C53F-9687-3320-3909-37664AB96997}"/>
              </a:ext>
            </a:extLst>
          </p:cNvPr>
          <p:cNvSpPr txBox="1"/>
          <p:nvPr/>
        </p:nvSpPr>
        <p:spPr>
          <a:xfrm>
            <a:off x="202667" y="5406685"/>
            <a:ext cx="4461606" cy="923330"/>
          </a:xfrm>
          <a:prstGeom prst="rect">
            <a:avLst/>
          </a:prstGeom>
          <a:noFill/>
        </p:spPr>
        <p:txBody>
          <a:bodyPr wrap="none" rtlCol="0">
            <a:spAutoFit/>
          </a:bodyPr>
          <a:lstStyle/>
          <a:p>
            <a:pPr lvl="1"/>
            <a:r>
              <a:rPr lang="en-US" dirty="0"/>
              <a:t>Medium value segment biggest (57.2%), </a:t>
            </a:r>
          </a:p>
          <a:p>
            <a:pPr lvl="1"/>
            <a:r>
              <a:rPr lang="en-US" dirty="0"/>
              <a:t>significant high value segment (25.9%)</a:t>
            </a:r>
          </a:p>
          <a:p>
            <a:endParaRPr lang="en-SG" dirty="0"/>
          </a:p>
        </p:txBody>
      </p:sp>
      <p:grpSp>
        <p:nvGrpSpPr>
          <p:cNvPr id="18" name="Group 17">
            <a:extLst>
              <a:ext uri="{FF2B5EF4-FFF2-40B4-BE49-F238E27FC236}">
                <a16:creationId xmlns:a16="http://schemas.microsoft.com/office/drawing/2014/main" id="{C1F9C021-B948-76E4-ABC9-8A9A6ADE7B2E}"/>
              </a:ext>
            </a:extLst>
          </p:cNvPr>
          <p:cNvGrpSpPr/>
          <p:nvPr/>
        </p:nvGrpSpPr>
        <p:grpSpPr>
          <a:xfrm>
            <a:off x="1293779" y="1766181"/>
            <a:ext cx="3574969" cy="414647"/>
            <a:chOff x="1128409" y="1964987"/>
            <a:chExt cx="3574969" cy="414647"/>
          </a:xfrm>
        </p:grpSpPr>
        <p:sp>
          <p:nvSpPr>
            <p:cNvPr id="16" name="Arrow: Pentagon 15">
              <a:extLst>
                <a:ext uri="{FF2B5EF4-FFF2-40B4-BE49-F238E27FC236}">
                  <a16:creationId xmlns:a16="http://schemas.microsoft.com/office/drawing/2014/main" id="{1E1A9A5B-B82E-E9D9-5303-34669AED47B1}"/>
                </a:ext>
              </a:extLst>
            </p:cNvPr>
            <p:cNvSpPr/>
            <p:nvPr/>
          </p:nvSpPr>
          <p:spPr>
            <a:xfrm>
              <a:off x="1128409" y="1964987"/>
              <a:ext cx="3574969" cy="414647"/>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1"/>
              <a:endParaRPr lang="en-US" sz="1600" dirty="0"/>
            </a:p>
          </p:txBody>
        </p:sp>
        <p:sp>
          <p:nvSpPr>
            <p:cNvPr id="17" name="TextBox 16">
              <a:extLst>
                <a:ext uri="{FF2B5EF4-FFF2-40B4-BE49-F238E27FC236}">
                  <a16:creationId xmlns:a16="http://schemas.microsoft.com/office/drawing/2014/main" id="{551FF6A9-9A8D-652C-9FED-54C4C6ABB980}"/>
                </a:ext>
              </a:extLst>
            </p:cNvPr>
            <p:cNvSpPr txBox="1"/>
            <p:nvPr/>
          </p:nvSpPr>
          <p:spPr>
            <a:xfrm>
              <a:off x="1143489" y="1992369"/>
              <a:ext cx="3450625" cy="338554"/>
            </a:xfrm>
            <a:prstGeom prst="rect">
              <a:avLst/>
            </a:prstGeom>
            <a:noFill/>
          </p:spPr>
          <p:txBody>
            <a:bodyPr wrap="none" rtlCol="0">
              <a:spAutoFit/>
            </a:bodyPr>
            <a:lstStyle/>
            <a:p>
              <a:r>
                <a:rPr lang="en-US" sz="1600" dirty="0"/>
                <a:t>Extremely low repeat customers (3.1%)</a:t>
              </a:r>
            </a:p>
          </p:txBody>
        </p:sp>
      </p:grpSp>
      <p:grpSp>
        <p:nvGrpSpPr>
          <p:cNvPr id="11" name="Group 10">
            <a:extLst>
              <a:ext uri="{FF2B5EF4-FFF2-40B4-BE49-F238E27FC236}">
                <a16:creationId xmlns:a16="http://schemas.microsoft.com/office/drawing/2014/main" id="{5FBF301F-CF0F-5705-84C1-F527C199A07F}"/>
              </a:ext>
            </a:extLst>
          </p:cNvPr>
          <p:cNvGrpSpPr/>
          <p:nvPr/>
        </p:nvGrpSpPr>
        <p:grpSpPr>
          <a:xfrm>
            <a:off x="346923" y="2572633"/>
            <a:ext cx="4186323" cy="492229"/>
            <a:chOff x="-4138609" y="3614654"/>
            <a:chExt cx="4186323" cy="492229"/>
          </a:xfrm>
        </p:grpSpPr>
        <p:pic>
          <p:nvPicPr>
            <p:cNvPr id="5" name="Picture 4">
              <a:extLst>
                <a:ext uri="{FF2B5EF4-FFF2-40B4-BE49-F238E27FC236}">
                  <a16:creationId xmlns:a16="http://schemas.microsoft.com/office/drawing/2014/main" id="{41EC8688-6015-F144-2BE5-BBEBC5FCD335}"/>
                </a:ext>
              </a:extLst>
            </p:cNvPr>
            <p:cNvPicPr>
              <a:picLocks noChangeAspect="1"/>
            </p:cNvPicPr>
            <p:nvPr/>
          </p:nvPicPr>
          <p:blipFill>
            <a:blip r:embed="rId5"/>
            <a:srcRect r="85661"/>
            <a:stretch>
              <a:fillRect/>
            </a:stretch>
          </p:blipFill>
          <p:spPr>
            <a:xfrm>
              <a:off x="-4138609" y="3614655"/>
              <a:ext cx="1279906" cy="492228"/>
            </a:xfrm>
            <a:prstGeom prst="rect">
              <a:avLst/>
            </a:prstGeom>
          </p:spPr>
        </p:pic>
        <p:pic>
          <p:nvPicPr>
            <p:cNvPr id="7" name="Picture 6">
              <a:extLst>
                <a:ext uri="{FF2B5EF4-FFF2-40B4-BE49-F238E27FC236}">
                  <a16:creationId xmlns:a16="http://schemas.microsoft.com/office/drawing/2014/main" id="{BF30D269-ECA1-3A37-4FAB-EDCE7F66DD06}"/>
                </a:ext>
              </a:extLst>
            </p:cNvPr>
            <p:cNvPicPr>
              <a:picLocks noChangeAspect="1"/>
            </p:cNvPicPr>
            <p:nvPr/>
          </p:nvPicPr>
          <p:blipFill>
            <a:blip r:embed="rId5"/>
            <a:srcRect l="25366" r="56788"/>
            <a:stretch>
              <a:fillRect/>
            </a:stretch>
          </p:blipFill>
          <p:spPr>
            <a:xfrm>
              <a:off x="-3498656" y="3614655"/>
              <a:ext cx="1592854" cy="492228"/>
            </a:xfrm>
            <a:prstGeom prst="rect">
              <a:avLst/>
            </a:prstGeom>
          </p:spPr>
        </p:pic>
        <p:pic>
          <p:nvPicPr>
            <p:cNvPr id="8" name="Picture 7">
              <a:extLst>
                <a:ext uri="{FF2B5EF4-FFF2-40B4-BE49-F238E27FC236}">
                  <a16:creationId xmlns:a16="http://schemas.microsoft.com/office/drawing/2014/main" id="{1CA72663-58FE-F450-DD54-7B32EFEA938C}"/>
                </a:ext>
              </a:extLst>
            </p:cNvPr>
            <p:cNvPicPr>
              <a:picLocks noChangeAspect="1"/>
            </p:cNvPicPr>
            <p:nvPr/>
          </p:nvPicPr>
          <p:blipFill>
            <a:blip r:embed="rId5"/>
            <a:srcRect l="55226" r="31562"/>
            <a:stretch>
              <a:fillRect/>
            </a:stretch>
          </p:blipFill>
          <p:spPr>
            <a:xfrm>
              <a:off x="-2218749" y="3614654"/>
              <a:ext cx="1179222" cy="492228"/>
            </a:xfrm>
            <a:prstGeom prst="rect">
              <a:avLst/>
            </a:prstGeom>
          </p:spPr>
        </p:pic>
        <p:pic>
          <p:nvPicPr>
            <p:cNvPr id="10" name="Picture 9">
              <a:extLst>
                <a:ext uri="{FF2B5EF4-FFF2-40B4-BE49-F238E27FC236}">
                  <a16:creationId xmlns:a16="http://schemas.microsoft.com/office/drawing/2014/main" id="{D489D83C-552E-AAF3-B481-9EDFBF0BDA9C}"/>
                </a:ext>
              </a:extLst>
            </p:cNvPr>
            <p:cNvPicPr>
              <a:picLocks noChangeAspect="1"/>
            </p:cNvPicPr>
            <p:nvPr/>
          </p:nvPicPr>
          <p:blipFill>
            <a:blip r:embed="rId5"/>
            <a:srcRect l="85283"/>
            <a:stretch>
              <a:fillRect/>
            </a:stretch>
          </p:blipFill>
          <p:spPr>
            <a:xfrm>
              <a:off x="-1265849" y="3614655"/>
              <a:ext cx="1313563" cy="492228"/>
            </a:xfrm>
            <a:prstGeom prst="rect">
              <a:avLst/>
            </a:prstGeom>
          </p:spPr>
        </p:pic>
      </p:grpSp>
    </p:spTree>
    <p:extLst>
      <p:ext uri="{BB962C8B-B14F-4D97-AF65-F5344CB8AC3E}">
        <p14:creationId xmlns:p14="http://schemas.microsoft.com/office/powerpoint/2010/main" val="1575889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CA515-825D-C8CD-B8F0-7A044279C8AC}"/>
              </a:ext>
            </a:extLst>
          </p:cNvPr>
          <p:cNvSpPr>
            <a:spLocks noGrp="1"/>
          </p:cNvSpPr>
          <p:nvPr>
            <p:ph type="title"/>
          </p:nvPr>
        </p:nvSpPr>
        <p:spPr/>
        <p:txBody>
          <a:bodyPr/>
          <a:lstStyle/>
          <a:p>
            <a:r>
              <a:rPr lang="en-US" dirty="0"/>
              <a:t>Project Overview</a:t>
            </a:r>
            <a:endParaRPr lang="en-SG" dirty="0"/>
          </a:p>
        </p:txBody>
      </p:sp>
      <p:sp>
        <p:nvSpPr>
          <p:cNvPr id="3" name="Content Placeholder 2">
            <a:extLst>
              <a:ext uri="{FF2B5EF4-FFF2-40B4-BE49-F238E27FC236}">
                <a16:creationId xmlns:a16="http://schemas.microsoft.com/office/drawing/2014/main" id="{26143D29-E1BA-094B-8A87-79125DC2756C}"/>
              </a:ext>
            </a:extLst>
          </p:cNvPr>
          <p:cNvSpPr>
            <a:spLocks noGrp="1"/>
          </p:cNvSpPr>
          <p:nvPr>
            <p:ph idx="1"/>
          </p:nvPr>
        </p:nvSpPr>
        <p:spPr/>
        <p:txBody>
          <a:bodyPr anchor="t"/>
          <a:lstStyle/>
          <a:p>
            <a:pPr marL="0" indent="0">
              <a:buNone/>
            </a:pPr>
            <a:r>
              <a:rPr lang="en-US" dirty="0"/>
              <a:t>This project involves building an end-to-end data pipeline and analytics workflow for Brazilian e-commerce data from </a:t>
            </a:r>
            <a:r>
              <a:rPr lang="en-US" dirty="0" err="1"/>
              <a:t>Olist</a:t>
            </a:r>
            <a:r>
              <a:rPr lang="en-US" dirty="0"/>
              <a:t>. The pipeline will extract raw CSV data, load it into </a:t>
            </a:r>
            <a:r>
              <a:rPr lang="en-US" dirty="0" err="1"/>
              <a:t>BigQuery</a:t>
            </a:r>
            <a:r>
              <a:rPr lang="en-US" dirty="0"/>
              <a:t>, transform it into a star schema optimized for analytics, implement data quality validation, orchestrate all processes, and provide interactive dashboards for business insights.</a:t>
            </a:r>
          </a:p>
          <a:p>
            <a:endParaRPr lang="en-US" dirty="0"/>
          </a:p>
          <a:p>
            <a:r>
              <a:rPr lang="it-IT" dirty="0"/>
              <a:t>Data Source: Brazilian e-commerce dataset (Olist) between 2016 – 2018 from Kaggle. (</a:t>
            </a:r>
            <a:r>
              <a:rPr lang="en-SG" i="1" dirty="0">
                <a:hlinkClick r:id="rId2"/>
              </a:rPr>
              <a:t>https://www.kaggle.com/datasets/olistbr/brazilian-ecommerce</a:t>
            </a:r>
            <a:r>
              <a:rPr lang="en-SG" i="1" dirty="0"/>
              <a:t>)</a:t>
            </a:r>
            <a:endParaRPr lang="it-IT" dirty="0"/>
          </a:p>
          <a:p>
            <a:endParaRPr lang="en-SG" dirty="0"/>
          </a:p>
        </p:txBody>
      </p:sp>
    </p:spTree>
    <p:extLst>
      <p:ext uri="{BB962C8B-B14F-4D97-AF65-F5344CB8AC3E}">
        <p14:creationId xmlns:p14="http://schemas.microsoft.com/office/powerpoint/2010/main" val="2801779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E7FC7B-64DF-A6A6-EA9E-19863CDCBC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214BF8-313A-8A28-3AEB-0170858E7842}"/>
              </a:ext>
            </a:extLst>
          </p:cNvPr>
          <p:cNvSpPr>
            <a:spLocks noGrp="1"/>
          </p:cNvSpPr>
          <p:nvPr>
            <p:ph type="title"/>
          </p:nvPr>
        </p:nvSpPr>
        <p:spPr/>
        <p:txBody>
          <a:bodyPr anchor="t"/>
          <a:lstStyle/>
          <a:p>
            <a:r>
              <a:rPr dirty="0"/>
              <a:t>Key Findings</a:t>
            </a:r>
          </a:p>
        </p:txBody>
      </p:sp>
      <p:sp>
        <p:nvSpPr>
          <p:cNvPr id="3" name="Content Placeholder 2">
            <a:extLst>
              <a:ext uri="{FF2B5EF4-FFF2-40B4-BE49-F238E27FC236}">
                <a16:creationId xmlns:a16="http://schemas.microsoft.com/office/drawing/2014/main" id="{873C2351-7016-CCBA-9EDB-49A21975D542}"/>
              </a:ext>
            </a:extLst>
          </p:cNvPr>
          <p:cNvSpPr>
            <a:spLocks noGrp="1"/>
          </p:cNvSpPr>
          <p:nvPr>
            <p:ph idx="1"/>
          </p:nvPr>
        </p:nvSpPr>
        <p:spPr>
          <a:xfrm>
            <a:off x="457200" y="1143000"/>
            <a:ext cx="4581728" cy="491247"/>
          </a:xfrm>
        </p:spPr>
        <p:txBody>
          <a:bodyPr anchor="t">
            <a:normAutofit lnSpcReduction="10000"/>
          </a:bodyPr>
          <a:lstStyle/>
          <a:p>
            <a:pPr marL="0" indent="0">
              <a:buNone/>
            </a:pPr>
            <a:r>
              <a:rPr lang="en-US" b="1" dirty="0"/>
              <a:t>Payment Method Impact:</a:t>
            </a:r>
            <a:endParaRPr lang="en-US" dirty="0"/>
          </a:p>
          <a:p>
            <a:pPr lvl="1"/>
            <a:endParaRPr lang="en-US" dirty="0"/>
          </a:p>
          <a:p>
            <a:pPr lvl="1"/>
            <a:endParaRPr lang="en-US" dirty="0"/>
          </a:p>
          <a:p>
            <a:pPr lvl="1"/>
            <a:endParaRPr lang="en-US" dirty="0"/>
          </a:p>
          <a:p>
            <a:pPr lvl="1"/>
            <a:endParaRPr lang="en-US" dirty="0"/>
          </a:p>
        </p:txBody>
      </p:sp>
      <p:pic>
        <p:nvPicPr>
          <p:cNvPr id="7" name="Picture 6">
            <a:extLst>
              <a:ext uri="{FF2B5EF4-FFF2-40B4-BE49-F238E27FC236}">
                <a16:creationId xmlns:a16="http://schemas.microsoft.com/office/drawing/2014/main" id="{7A0037B2-5930-5A43-13D5-6A51F65E6823}"/>
              </a:ext>
            </a:extLst>
          </p:cNvPr>
          <p:cNvPicPr>
            <a:picLocks noChangeAspect="1"/>
          </p:cNvPicPr>
          <p:nvPr/>
        </p:nvPicPr>
        <p:blipFill>
          <a:blip r:embed="rId2"/>
          <a:stretch>
            <a:fillRect/>
          </a:stretch>
        </p:blipFill>
        <p:spPr>
          <a:xfrm>
            <a:off x="4829425" y="939301"/>
            <a:ext cx="3986314" cy="2880665"/>
          </a:xfrm>
          <a:prstGeom prst="rect">
            <a:avLst/>
          </a:prstGeom>
        </p:spPr>
      </p:pic>
      <p:sp>
        <p:nvSpPr>
          <p:cNvPr id="8" name="TextBox 7">
            <a:extLst>
              <a:ext uri="{FF2B5EF4-FFF2-40B4-BE49-F238E27FC236}">
                <a16:creationId xmlns:a16="http://schemas.microsoft.com/office/drawing/2014/main" id="{272CE60F-E06C-B18A-0F7A-41B919BDB635}"/>
              </a:ext>
            </a:extLst>
          </p:cNvPr>
          <p:cNvSpPr txBox="1"/>
          <p:nvPr/>
        </p:nvSpPr>
        <p:spPr>
          <a:xfrm>
            <a:off x="5473827" y="4995369"/>
            <a:ext cx="3451134" cy="923330"/>
          </a:xfrm>
          <a:prstGeom prst="rect">
            <a:avLst/>
          </a:prstGeom>
          <a:noFill/>
        </p:spPr>
        <p:txBody>
          <a:bodyPr wrap="square" rtlCol="0">
            <a:spAutoFit/>
          </a:bodyPr>
          <a:lstStyle/>
          <a:p>
            <a:pPr marL="285750" indent="-285750">
              <a:buFont typeface="Arial" panose="020B0604020202020204" pitchFamily="34" charset="0"/>
              <a:buChar char="•"/>
            </a:pPr>
            <a:r>
              <a:rPr lang="en-US" dirty="0"/>
              <a:t>Usage of installments not common (~50%)</a:t>
            </a:r>
          </a:p>
          <a:p>
            <a:endParaRPr lang="en-SG" dirty="0"/>
          </a:p>
        </p:txBody>
      </p:sp>
      <p:pic>
        <p:nvPicPr>
          <p:cNvPr id="11" name="Picture 10">
            <a:extLst>
              <a:ext uri="{FF2B5EF4-FFF2-40B4-BE49-F238E27FC236}">
                <a16:creationId xmlns:a16="http://schemas.microsoft.com/office/drawing/2014/main" id="{43684D99-D9C7-AF62-DD6F-696EDC0F3B29}"/>
              </a:ext>
            </a:extLst>
          </p:cNvPr>
          <p:cNvPicPr>
            <a:picLocks noChangeAspect="1"/>
          </p:cNvPicPr>
          <p:nvPr/>
        </p:nvPicPr>
        <p:blipFill>
          <a:blip r:embed="rId3"/>
          <a:stretch>
            <a:fillRect/>
          </a:stretch>
        </p:blipFill>
        <p:spPr>
          <a:xfrm>
            <a:off x="457200" y="4108905"/>
            <a:ext cx="4887688" cy="2464851"/>
          </a:xfrm>
          <a:prstGeom prst="rect">
            <a:avLst/>
          </a:prstGeom>
        </p:spPr>
      </p:pic>
      <p:sp>
        <p:nvSpPr>
          <p:cNvPr id="12" name="TextBox 11">
            <a:extLst>
              <a:ext uri="{FF2B5EF4-FFF2-40B4-BE49-F238E27FC236}">
                <a16:creationId xmlns:a16="http://schemas.microsoft.com/office/drawing/2014/main" id="{F7B264D5-F6B9-5561-B3F1-61707B282AA2}"/>
              </a:ext>
            </a:extLst>
          </p:cNvPr>
          <p:cNvSpPr txBox="1"/>
          <p:nvPr/>
        </p:nvSpPr>
        <p:spPr>
          <a:xfrm>
            <a:off x="457200" y="2228671"/>
            <a:ext cx="502920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Credit card (77%) and </a:t>
            </a:r>
            <a:r>
              <a:rPr lang="en-US" dirty="0" err="1"/>
              <a:t>Boleto</a:t>
            </a:r>
            <a:r>
              <a:rPr lang="en-US" dirty="0"/>
              <a:t> (19.9%) overwhelmingly dominate payment mode</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endParaRPr lang="en-SG" dirty="0"/>
          </a:p>
        </p:txBody>
      </p:sp>
    </p:spTree>
    <p:extLst>
      <p:ext uri="{BB962C8B-B14F-4D97-AF65-F5344CB8AC3E}">
        <p14:creationId xmlns:p14="http://schemas.microsoft.com/office/powerpoint/2010/main" val="14799095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DA2190-9F15-F426-38FF-85E8F30FD2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830209-A444-9372-3EE1-10C66C2EB427}"/>
              </a:ext>
            </a:extLst>
          </p:cNvPr>
          <p:cNvSpPr>
            <a:spLocks noGrp="1"/>
          </p:cNvSpPr>
          <p:nvPr>
            <p:ph type="title"/>
          </p:nvPr>
        </p:nvSpPr>
        <p:spPr/>
        <p:txBody>
          <a:bodyPr anchor="t"/>
          <a:lstStyle/>
          <a:p>
            <a:r>
              <a:rPr dirty="0"/>
              <a:t>Key Findings</a:t>
            </a:r>
          </a:p>
        </p:txBody>
      </p:sp>
      <p:sp>
        <p:nvSpPr>
          <p:cNvPr id="3" name="Content Placeholder 2">
            <a:extLst>
              <a:ext uri="{FF2B5EF4-FFF2-40B4-BE49-F238E27FC236}">
                <a16:creationId xmlns:a16="http://schemas.microsoft.com/office/drawing/2014/main" id="{89F140ED-9986-7A17-42DF-F7FB354B534B}"/>
              </a:ext>
            </a:extLst>
          </p:cNvPr>
          <p:cNvSpPr>
            <a:spLocks noGrp="1"/>
          </p:cNvSpPr>
          <p:nvPr>
            <p:ph idx="1"/>
          </p:nvPr>
        </p:nvSpPr>
        <p:spPr>
          <a:xfrm>
            <a:off x="457200" y="1337734"/>
            <a:ext cx="8324850" cy="3649133"/>
          </a:xfrm>
        </p:spPr>
        <p:txBody>
          <a:bodyPr anchor="t"/>
          <a:lstStyle/>
          <a:p>
            <a:pPr marL="0" indent="0">
              <a:buNone/>
            </a:pPr>
            <a:r>
              <a:rPr lang="en-US" b="1" dirty="0"/>
              <a:t>Seller Performance (1/2):</a:t>
            </a:r>
          </a:p>
          <a:p>
            <a:pPr lvl="1"/>
            <a:r>
              <a:rPr lang="en-US" dirty="0"/>
              <a:t>Top sales region is Southeast (significantly), while the  northeast region leads by revenue per seller (followed by southeast)</a:t>
            </a:r>
          </a:p>
          <a:p>
            <a:pPr lvl="1"/>
            <a:r>
              <a:rPr lang="en-US" dirty="0"/>
              <a:t>Top 50 seller revenue ranges from ~$130k - $250k (across all years)</a:t>
            </a:r>
          </a:p>
          <a:p>
            <a:pPr lvl="1"/>
            <a:r>
              <a:rPr lang="en-US" dirty="0"/>
              <a:t>Majority of top sellers in Southeast region (SP)</a:t>
            </a:r>
          </a:p>
          <a:p>
            <a:pPr lvl="1"/>
            <a:r>
              <a:rPr lang="en-US" dirty="0"/>
              <a:t>Sellers carry products in 1 – 2 product categories (on average), with more than 50% of sellers being single category</a:t>
            </a:r>
          </a:p>
          <a:p>
            <a:pPr lvl="1"/>
            <a:r>
              <a:rPr lang="en-US" dirty="0"/>
              <a:t>Most top sellers sell &lt; 200 unique products</a:t>
            </a:r>
          </a:p>
        </p:txBody>
      </p:sp>
      <p:pic>
        <p:nvPicPr>
          <p:cNvPr id="10" name="Picture 9">
            <a:extLst>
              <a:ext uri="{FF2B5EF4-FFF2-40B4-BE49-F238E27FC236}">
                <a16:creationId xmlns:a16="http://schemas.microsoft.com/office/drawing/2014/main" id="{AC9BB279-048D-1806-84BB-7197254C8E8E}"/>
              </a:ext>
            </a:extLst>
          </p:cNvPr>
          <p:cNvPicPr>
            <a:picLocks noChangeAspect="1"/>
          </p:cNvPicPr>
          <p:nvPr/>
        </p:nvPicPr>
        <p:blipFill>
          <a:blip r:embed="rId2"/>
          <a:stretch>
            <a:fillRect/>
          </a:stretch>
        </p:blipFill>
        <p:spPr>
          <a:xfrm>
            <a:off x="871510" y="4290947"/>
            <a:ext cx="7830080" cy="2070942"/>
          </a:xfrm>
          <a:prstGeom prst="rect">
            <a:avLst/>
          </a:prstGeom>
        </p:spPr>
      </p:pic>
    </p:spTree>
    <p:extLst>
      <p:ext uri="{BB962C8B-B14F-4D97-AF65-F5344CB8AC3E}">
        <p14:creationId xmlns:p14="http://schemas.microsoft.com/office/powerpoint/2010/main" val="3458561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38020C-923C-2F37-0A2B-8E818CE53A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501717-2716-76CF-3588-D592506FB514}"/>
              </a:ext>
            </a:extLst>
          </p:cNvPr>
          <p:cNvSpPr>
            <a:spLocks noGrp="1"/>
          </p:cNvSpPr>
          <p:nvPr>
            <p:ph type="title"/>
          </p:nvPr>
        </p:nvSpPr>
        <p:spPr/>
        <p:txBody>
          <a:bodyPr anchor="t"/>
          <a:lstStyle/>
          <a:p>
            <a:r>
              <a:rPr dirty="0"/>
              <a:t>Key Findings</a:t>
            </a:r>
          </a:p>
        </p:txBody>
      </p:sp>
      <p:sp>
        <p:nvSpPr>
          <p:cNvPr id="10" name="Content Placeholder 2">
            <a:extLst>
              <a:ext uri="{FF2B5EF4-FFF2-40B4-BE49-F238E27FC236}">
                <a16:creationId xmlns:a16="http://schemas.microsoft.com/office/drawing/2014/main" id="{0365B5D8-320E-2E16-50A7-A20FC449CFBB}"/>
              </a:ext>
            </a:extLst>
          </p:cNvPr>
          <p:cNvSpPr txBox="1">
            <a:spLocks/>
          </p:cNvSpPr>
          <p:nvPr/>
        </p:nvSpPr>
        <p:spPr>
          <a:xfrm>
            <a:off x="457200" y="1316568"/>
            <a:ext cx="8324850" cy="3649133"/>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US" b="1" dirty="0"/>
              <a:t>Seller Performance (2/2):</a:t>
            </a:r>
          </a:p>
          <a:p>
            <a:pPr lvl="1"/>
            <a:r>
              <a:rPr lang="en-US" dirty="0"/>
              <a:t>Top sales region is Southeast (significantly), while the  northeast region leads by revenue per seller (followed by southeast)</a:t>
            </a:r>
          </a:p>
          <a:p>
            <a:pPr lvl="1"/>
            <a:r>
              <a:rPr lang="en-US" dirty="0"/>
              <a:t>Top 50 seller revenue ranges from ~$130k - $250k (across all years)</a:t>
            </a:r>
          </a:p>
          <a:p>
            <a:pPr lvl="1"/>
            <a:r>
              <a:rPr lang="en-US" dirty="0"/>
              <a:t>Majority of top sellers in Southeast region (SP)</a:t>
            </a:r>
          </a:p>
          <a:p>
            <a:pPr lvl="1"/>
            <a:r>
              <a:rPr lang="en-US" dirty="0"/>
              <a:t>Sellers carry products in 1 – 2 product categories (on average), with more than 50% of sellers being single category</a:t>
            </a:r>
          </a:p>
          <a:p>
            <a:pPr lvl="1"/>
            <a:r>
              <a:rPr lang="en-US" dirty="0"/>
              <a:t>Most top sellers sell &lt; 200 unique products</a:t>
            </a:r>
          </a:p>
        </p:txBody>
      </p:sp>
      <p:grpSp>
        <p:nvGrpSpPr>
          <p:cNvPr id="3" name="Group 2">
            <a:extLst>
              <a:ext uri="{FF2B5EF4-FFF2-40B4-BE49-F238E27FC236}">
                <a16:creationId xmlns:a16="http://schemas.microsoft.com/office/drawing/2014/main" id="{6F2C91D2-04A8-8481-1048-DED3744EAEA8}"/>
              </a:ext>
            </a:extLst>
          </p:cNvPr>
          <p:cNvGrpSpPr/>
          <p:nvPr/>
        </p:nvGrpSpPr>
        <p:grpSpPr>
          <a:xfrm>
            <a:off x="1038172" y="4194276"/>
            <a:ext cx="7541624" cy="2488625"/>
            <a:chOff x="1023911" y="4508564"/>
            <a:chExt cx="7191428" cy="2247916"/>
          </a:xfrm>
        </p:grpSpPr>
        <p:pic>
          <p:nvPicPr>
            <p:cNvPr id="14" name="Picture 13">
              <a:extLst>
                <a:ext uri="{FF2B5EF4-FFF2-40B4-BE49-F238E27FC236}">
                  <a16:creationId xmlns:a16="http://schemas.microsoft.com/office/drawing/2014/main" id="{E1688F56-E278-A1A4-CE96-508BC03ECA1A}"/>
                </a:ext>
              </a:extLst>
            </p:cNvPr>
            <p:cNvPicPr>
              <a:picLocks noChangeAspect="1"/>
            </p:cNvPicPr>
            <p:nvPr/>
          </p:nvPicPr>
          <p:blipFill>
            <a:blip r:embed="rId2"/>
            <a:stretch>
              <a:fillRect/>
            </a:stretch>
          </p:blipFill>
          <p:spPr>
            <a:xfrm>
              <a:off x="1023911" y="4508564"/>
              <a:ext cx="7191428" cy="2247916"/>
            </a:xfrm>
            <a:prstGeom prst="rect">
              <a:avLst/>
            </a:prstGeom>
          </p:spPr>
        </p:pic>
        <p:sp>
          <p:nvSpPr>
            <p:cNvPr id="15" name="Rectangle 14">
              <a:extLst>
                <a:ext uri="{FF2B5EF4-FFF2-40B4-BE49-F238E27FC236}">
                  <a16:creationId xmlns:a16="http://schemas.microsoft.com/office/drawing/2014/main" id="{387C07F5-6145-6F8C-395A-CD00814BE0EA}"/>
                </a:ext>
              </a:extLst>
            </p:cNvPr>
            <p:cNvSpPr/>
            <p:nvPr/>
          </p:nvSpPr>
          <p:spPr>
            <a:xfrm>
              <a:off x="1441450" y="4965701"/>
              <a:ext cx="3130550" cy="147649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7960622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DD3B88-1744-1242-9F36-C4BDB92A8B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D68580-F167-1EA1-7DCF-E9DCA55EC61D}"/>
              </a:ext>
            </a:extLst>
          </p:cNvPr>
          <p:cNvSpPr>
            <a:spLocks noGrp="1"/>
          </p:cNvSpPr>
          <p:nvPr>
            <p:ph type="title"/>
          </p:nvPr>
        </p:nvSpPr>
        <p:spPr/>
        <p:txBody>
          <a:bodyPr/>
          <a:lstStyle/>
          <a:p>
            <a:r>
              <a:t>Key Findings</a:t>
            </a:r>
          </a:p>
        </p:txBody>
      </p:sp>
      <p:sp>
        <p:nvSpPr>
          <p:cNvPr id="10" name="Content Placeholder 2">
            <a:extLst>
              <a:ext uri="{FF2B5EF4-FFF2-40B4-BE49-F238E27FC236}">
                <a16:creationId xmlns:a16="http://schemas.microsoft.com/office/drawing/2014/main" id="{B1709095-F225-85FE-8568-03FC4FCDC388}"/>
              </a:ext>
            </a:extLst>
          </p:cNvPr>
          <p:cNvSpPr txBox="1">
            <a:spLocks/>
          </p:cNvSpPr>
          <p:nvPr/>
        </p:nvSpPr>
        <p:spPr>
          <a:xfrm>
            <a:off x="457200" y="1729113"/>
            <a:ext cx="8324850" cy="3649133"/>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US" b="1" dirty="0"/>
              <a:t>Review &amp; Sales Correlation:</a:t>
            </a:r>
          </a:p>
          <a:p>
            <a:pPr lvl="1"/>
            <a:r>
              <a:rPr lang="en-US" dirty="0"/>
              <a:t>High review coverage (99.2%) -&gt; Very involved buyers</a:t>
            </a:r>
          </a:p>
          <a:p>
            <a:pPr lvl="1"/>
            <a:r>
              <a:rPr lang="en-US" dirty="0"/>
              <a:t>Clear correlation: High review scores translates to more items sold and higher sales $</a:t>
            </a:r>
          </a:p>
          <a:p>
            <a:pPr marL="457200" lvl="1" indent="0">
              <a:buNone/>
            </a:pPr>
            <a:endParaRPr lang="en-US" dirty="0"/>
          </a:p>
        </p:txBody>
      </p:sp>
      <p:pic>
        <p:nvPicPr>
          <p:cNvPr id="5" name="Picture 4">
            <a:extLst>
              <a:ext uri="{FF2B5EF4-FFF2-40B4-BE49-F238E27FC236}">
                <a16:creationId xmlns:a16="http://schemas.microsoft.com/office/drawing/2014/main" id="{79E8D940-83AC-2244-129F-BBA667ACF450}"/>
              </a:ext>
            </a:extLst>
          </p:cNvPr>
          <p:cNvPicPr>
            <a:picLocks noChangeAspect="1"/>
          </p:cNvPicPr>
          <p:nvPr/>
        </p:nvPicPr>
        <p:blipFill>
          <a:blip r:embed="rId2"/>
          <a:stretch>
            <a:fillRect/>
          </a:stretch>
        </p:blipFill>
        <p:spPr>
          <a:xfrm>
            <a:off x="747686" y="3185380"/>
            <a:ext cx="8032804" cy="2308766"/>
          </a:xfrm>
          <a:prstGeom prst="rect">
            <a:avLst/>
          </a:prstGeom>
        </p:spPr>
      </p:pic>
      <p:pic>
        <p:nvPicPr>
          <p:cNvPr id="8" name="Picture 7">
            <a:extLst>
              <a:ext uri="{FF2B5EF4-FFF2-40B4-BE49-F238E27FC236}">
                <a16:creationId xmlns:a16="http://schemas.microsoft.com/office/drawing/2014/main" id="{24539EE7-4254-8E50-03F3-4FC24BCB7A06}"/>
              </a:ext>
            </a:extLst>
          </p:cNvPr>
          <p:cNvPicPr>
            <a:picLocks noChangeAspect="1"/>
          </p:cNvPicPr>
          <p:nvPr/>
        </p:nvPicPr>
        <p:blipFill>
          <a:blip r:embed="rId3"/>
          <a:stretch>
            <a:fillRect/>
          </a:stretch>
        </p:blipFill>
        <p:spPr>
          <a:xfrm>
            <a:off x="5960266" y="2065868"/>
            <a:ext cx="695330" cy="352428"/>
          </a:xfrm>
          <a:prstGeom prst="rect">
            <a:avLst/>
          </a:prstGeom>
        </p:spPr>
      </p:pic>
    </p:spTree>
    <p:extLst>
      <p:ext uri="{BB962C8B-B14F-4D97-AF65-F5344CB8AC3E}">
        <p14:creationId xmlns:p14="http://schemas.microsoft.com/office/powerpoint/2010/main" val="7556100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368570-B750-AC45-FBE3-C57A2C809A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86122B-860E-C2E0-8E9A-1C229A2E7AE2}"/>
              </a:ext>
            </a:extLst>
          </p:cNvPr>
          <p:cNvSpPr>
            <a:spLocks noGrp="1"/>
          </p:cNvSpPr>
          <p:nvPr>
            <p:ph type="title"/>
          </p:nvPr>
        </p:nvSpPr>
        <p:spPr>
          <a:xfrm>
            <a:off x="457200" y="230205"/>
            <a:ext cx="7772400" cy="1456267"/>
          </a:xfrm>
        </p:spPr>
        <p:txBody>
          <a:bodyPr/>
          <a:lstStyle/>
          <a:p>
            <a:r>
              <a:rPr dirty="0"/>
              <a:t>Key Findings</a:t>
            </a:r>
          </a:p>
        </p:txBody>
      </p:sp>
      <p:sp>
        <p:nvSpPr>
          <p:cNvPr id="10" name="Content Placeholder 2">
            <a:extLst>
              <a:ext uri="{FF2B5EF4-FFF2-40B4-BE49-F238E27FC236}">
                <a16:creationId xmlns:a16="http://schemas.microsoft.com/office/drawing/2014/main" id="{BB4F3F62-AA3C-D069-D073-2E03DA026697}"/>
              </a:ext>
            </a:extLst>
          </p:cNvPr>
          <p:cNvSpPr txBox="1">
            <a:spLocks/>
          </p:cNvSpPr>
          <p:nvPr/>
        </p:nvSpPr>
        <p:spPr>
          <a:xfrm>
            <a:off x="457200" y="1349717"/>
            <a:ext cx="8324850" cy="3649133"/>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US" b="1" dirty="0"/>
              <a:t>Delivery Time Patterns:</a:t>
            </a:r>
          </a:p>
          <a:p>
            <a:pPr lvl="1"/>
            <a:r>
              <a:rPr lang="en-US" dirty="0"/>
              <a:t>Delivery across regions have high rate of being on time (&gt;=97.5%) with average delivery time being significantly earlier than estimated.</a:t>
            </a:r>
          </a:p>
          <a:p>
            <a:pPr lvl="1"/>
            <a:r>
              <a:rPr lang="en-US" dirty="0"/>
              <a:t>Estimated delivery date very well estimated, even when its “slow” (21-30 days) on time delivery date still 84%. </a:t>
            </a:r>
          </a:p>
          <a:p>
            <a:pPr marL="457200" lvl="1" indent="0">
              <a:buNone/>
            </a:pPr>
            <a:endParaRPr lang="en-US" dirty="0"/>
          </a:p>
        </p:txBody>
      </p:sp>
      <p:pic>
        <p:nvPicPr>
          <p:cNvPr id="6" name="Picture 5">
            <a:extLst>
              <a:ext uri="{FF2B5EF4-FFF2-40B4-BE49-F238E27FC236}">
                <a16:creationId xmlns:a16="http://schemas.microsoft.com/office/drawing/2014/main" id="{6A616480-B0F2-A0D1-538D-D8FA315A709E}"/>
              </a:ext>
            </a:extLst>
          </p:cNvPr>
          <p:cNvPicPr>
            <a:picLocks noChangeAspect="1"/>
          </p:cNvPicPr>
          <p:nvPr/>
        </p:nvPicPr>
        <p:blipFill>
          <a:blip r:embed="rId2"/>
          <a:stretch>
            <a:fillRect/>
          </a:stretch>
        </p:blipFill>
        <p:spPr>
          <a:xfrm>
            <a:off x="1104900" y="3058570"/>
            <a:ext cx="3590951" cy="1714513"/>
          </a:xfrm>
          <a:prstGeom prst="rect">
            <a:avLst/>
          </a:prstGeom>
        </p:spPr>
      </p:pic>
      <p:pic>
        <p:nvPicPr>
          <p:cNvPr id="9" name="Picture 8">
            <a:extLst>
              <a:ext uri="{FF2B5EF4-FFF2-40B4-BE49-F238E27FC236}">
                <a16:creationId xmlns:a16="http://schemas.microsoft.com/office/drawing/2014/main" id="{46634F47-5ECE-FB70-4B82-144F3EB38615}"/>
              </a:ext>
            </a:extLst>
          </p:cNvPr>
          <p:cNvPicPr>
            <a:picLocks noChangeAspect="1"/>
          </p:cNvPicPr>
          <p:nvPr/>
        </p:nvPicPr>
        <p:blipFill>
          <a:blip r:embed="rId3"/>
          <a:stretch>
            <a:fillRect/>
          </a:stretch>
        </p:blipFill>
        <p:spPr>
          <a:xfrm>
            <a:off x="4898204" y="3058570"/>
            <a:ext cx="3610001" cy="1733563"/>
          </a:xfrm>
          <a:prstGeom prst="rect">
            <a:avLst/>
          </a:prstGeom>
        </p:spPr>
      </p:pic>
      <p:pic>
        <p:nvPicPr>
          <p:cNvPr id="11" name="Picture 10">
            <a:extLst>
              <a:ext uri="{FF2B5EF4-FFF2-40B4-BE49-F238E27FC236}">
                <a16:creationId xmlns:a16="http://schemas.microsoft.com/office/drawing/2014/main" id="{D3204454-C333-58A0-1F14-5B7D6E4CCECF}"/>
              </a:ext>
            </a:extLst>
          </p:cNvPr>
          <p:cNvPicPr>
            <a:picLocks noChangeAspect="1"/>
          </p:cNvPicPr>
          <p:nvPr/>
        </p:nvPicPr>
        <p:blipFill>
          <a:blip r:embed="rId4"/>
          <a:stretch>
            <a:fillRect/>
          </a:stretch>
        </p:blipFill>
        <p:spPr>
          <a:xfrm>
            <a:off x="3021780" y="4883989"/>
            <a:ext cx="3610001" cy="1857389"/>
          </a:xfrm>
          <a:prstGeom prst="rect">
            <a:avLst/>
          </a:prstGeom>
        </p:spPr>
      </p:pic>
    </p:spTree>
    <p:extLst>
      <p:ext uri="{BB962C8B-B14F-4D97-AF65-F5344CB8AC3E}">
        <p14:creationId xmlns:p14="http://schemas.microsoft.com/office/powerpoint/2010/main" val="25375965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we did right</a:t>
            </a:r>
            <a:endParaRPr dirty="0"/>
          </a:p>
        </p:txBody>
      </p:sp>
      <p:sp>
        <p:nvSpPr>
          <p:cNvPr id="3" name="Content Placeholder 2"/>
          <p:cNvSpPr>
            <a:spLocks noGrp="1"/>
          </p:cNvSpPr>
          <p:nvPr>
            <p:ph idx="1"/>
          </p:nvPr>
        </p:nvSpPr>
        <p:spPr/>
        <p:txBody>
          <a:bodyPr anchor="t">
            <a:normAutofit lnSpcReduction="10000"/>
          </a:bodyPr>
          <a:lstStyle/>
          <a:p>
            <a:pPr marL="342900" indent="-342900">
              <a:buFont typeface="+mj-lt"/>
              <a:buAutoNum type="arabicPeriod"/>
            </a:pPr>
            <a:r>
              <a:rPr lang="en-US" dirty="0"/>
              <a:t>Invested time to understand the data, agreed on business questions to answer, star schema needed, and envisioned data pipeline before coding.</a:t>
            </a:r>
          </a:p>
          <a:p>
            <a:pPr marL="342900" indent="-342900">
              <a:buFont typeface="+mj-lt"/>
              <a:buAutoNum type="arabicPeriod"/>
            </a:pPr>
            <a:r>
              <a:rPr lang="en-US" dirty="0"/>
              <a:t>This allowed a common view of final data mart needed and with that team could split up between data pipeline team and analysis team. Analysis team took in data and transformed data for needed data mart in the most straightforward manner and got down to working on analytics while pipeline team took time to figure out how to use the different tools to implement the envisioned pipeline. Connecting the two parts that proceeded in parallel was smooth because of the approach (and also because of Lawrence).</a:t>
            </a:r>
          </a:p>
          <a:p>
            <a:pPr marL="342900" indent="-342900">
              <a:buFont typeface="+mj-lt"/>
              <a:buAutoNum type="arabicPeriod"/>
            </a:pPr>
            <a:r>
              <a:rPr lang="en-US" dirty="0"/>
              <a:t>Structured use of AI to produce key project documents (prd.md and plan.md) also played an important role – plugged knowledge gap, basis for team communication, kept AI on point. </a:t>
            </a:r>
          </a:p>
          <a:p>
            <a:pPr marL="342900" indent="-342900">
              <a:buFont typeface="+mj-lt"/>
              <a:buAutoNum type="arabicPeriod"/>
            </a:pPr>
            <a:endParaRPr lang="en-US" dirty="0"/>
          </a:p>
          <a:p>
            <a:pPr marL="342900" indent="-342900">
              <a:buFont typeface="+mj-lt"/>
              <a:buAutoNum type="arabicPeriod"/>
            </a:pPr>
            <a:endParaRPr lang="en-US" dirty="0"/>
          </a:p>
          <a:p>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8085FD-431F-A770-F96C-D0A5DFAC07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29981B-A072-58D6-66DB-F17F3A447C2E}"/>
              </a:ext>
            </a:extLst>
          </p:cNvPr>
          <p:cNvSpPr>
            <a:spLocks noGrp="1"/>
          </p:cNvSpPr>
          <p:nvPr>
            <p:ph type="title"/>
          </p:nvPr>
        </p:nvSpPr>
        <p:spPr/>
        <p:txBody>
          <a:bodyPr/>
          <a:lstStyle/>
          <a:p>
            <a:r>
              <a:rPr lang="en-US" dirty="0"/>
              <a:t>Where we messed up</a:t>
            </a:r>
            <a:endParaRPr dirty="0"/>
          </a:p>
        </p:txBody>
      </p:sp>
      <p:sp>
        <p:nvSpPr>
          <p:cNvPr id="3" name="Content Placeholder 2">
            <a:extLst>
              <a:ext uri="{FF2B5EF4-FFF2-40B4-BE49-F238E27FC236}">
                <a16:creationId xmlns:a16="http://schemas.microsoft.com/office/drawing/2014/main" id="{E8711CDD-007B-B65A-E415-DD63544B49D3}"/>
              </a:ext>
            </a:extLst>
          </p:cNvPr>
          <p:cNvSpPr>
            <a:spLocks noGrp="1"/>
          </p:cNvSpPr>
          <p:nvPr>
            <p:ph idx="1"/>
          </p:nvPr>
        </p:nvSpPr>
        <p:spPr/>
        <p:txBody>
          <a:bodyPr anchor="t"/>
          <a:lstStyle/>
          <a:p>
            <a:pPr marL="342900" indent="-342900">
              <a:buFont typeface="+mj-lt"/>
              <a:buAutoNum type="arabicPeriod"/>
            </a:pPr>
            <a:r>
              <a:rPr lang="en-US" dirty="0"/>
              <a:t>Team did not read the data description properly and missed out an important detail on the customer unique id. Issue was detected only after schema was designed and data was loaded for analysis. Resulted in time spent to rework the schema and full ELT cycle.</a:t>
            </a:r>
          </a:p>
          <a:p>
            <a:pPr marL="342900" indent="-342900">
              <a:buFont typeface="+mj-lt"/>
              <a:buAutoNum type="arabicPeriod"/>
            </a:pPr>
            <a:r>
              <a:rPr lang="en-US" dirty="0"/>
              <a:t>Snapshot every raw table for first attempt -&gt; very slow at re-runs. Refactored codes to only snapshot customer, seller and product tables, as tracking changes was meaningful for these only. </a:t>
            </a:r>
            <a:endParaRPr dirty="0"/>
          </a:p>
          <a:p>
            <a:endParaRPr dirty="0"/>
          </a:p>
        </p:txBody>
      </p:sp>
    </p:spTree>
    <p:extLst>
      <p:ext uri="{BB962C8B-B14F-4D97-AF65-F5344CB8AC3E}">
        <p14:creationId xmlns:p14="http://schemas.microsoft.com/office/powerpoint/2010/main" val="222016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Next Steps / Roadmap</a:t>
            </a:r>
          </a:p>
        </p:txBody>
      </p:sp>
      <p:sp>
        <p:nvSpPr>
          <p:cNvPr id="3" name="Content Placeholder 2"/>
          <p:cNvSpPr>
            <a:spLocks noGrp="1"/>
          </p:cNvSpPr>
          <p:nvPr>
            <p:ph idx="1"/>
          </p:nvPr>
        </p:nvSpPr>
        <p:spPr/>
        <p:txBody>
          <a:bodyPr anchor="t"/>
          <a:lstStyle/>
          <a:p>
            <a:r>
              <a:rPr dirty="0"/>
              <a:t>Incorporate predictive models (e.g., churn, demand forecasting)</a:t>
            </a:r>
          </a:p>
          <a:p>
            <a:r>
              <a:rPr dirty="0"/>
              <a:t>Expand data sources beyond </a:t>
            </a:r>
            <a:r>
              <a:rPr dirty="0" err="1"/>
              <a:t>Olist</a:t>
            </a:r>
            <a:r>
              <a:rPr lang="en-US" dirty="0"/>
              <a:t> (Marketing data -&gt; analysis on efficiency of marketing $ spent on recruiting sellers)</a:t>
            </a: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Thank You / Q&amp;A</a:t>
            </a:r>
          </a:p>
        </p:txBody>
      </p:sp>
      <p:sp>
        <p:nvSpPr>
          <p:cNvPr id="3" name="Content Placeholder 2"/>
          <p:cNvSpPr>
            <a:spLocks noGrp="1"/>
          </p:cNvSpPr>
          <p:nvPr>
            <p:ph idx="1"/>
          </p:nvPr>
        </p:nvSpPr>
        <p:spPr>
          <a:xfrm>
            <a:off x="457200" y="2142068"/>
            <a:ext cx="8444204" cy="3649133"/>
          </a:xfrm>
        </p:spPr>
        <p:txBody>
          <a:bodyPr/>
          <a:lstStyle/>
          <a:p>
            <a:r>
              <a:rPr dirty="0"/>
              <a:t>GitHub Repository:</a:t>
            </a:r>
            <a:endParaRPr lang="en-US" dirty="0"/>
          </a:p>
          <a:p>
            <a:pPr marL="914400" lvl="2" indent="0">
              <a:buNone/>
            </a:pPr>
            <a:r>
              <a:rPr sz="2000" dirty="0"/>
              <a:t>https://github.com/ninja-lawrence/md2_project_olis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dirty="0"/>
              <a:t>Business Context</a:t>
            </a:r>
          </a:p>
        </p:txBody>
      </p:sp>
      <p:sp>
        <p:nvSpPr>
          <p:cNvPr id="3" name="Content Placeholder 2"/>
          <p:cNvSpPr>
            <a:spLocks noGrp="1"/>
          </p:cNvSpPr>
          <p:nvPr>
            <p:ph idx="1"/>
          </p:nvPr>
        </p:nvSpPr>
        <p:spPr>
          <a:xfrm>
            <a:off x="457200" y="1248576"/>
            <a:ext cx="8304245" cy="4995850"/>
          </a:xfrm>
        </p:spPr>
        <p:txBody>
          <a:bodyPr anchor="t">
            <a:noAutofit/>
          </a:bodyPr>
          <a:lstStyle/>
          <a:p>
            <a:pPr marL="0" indent="0">
              <a:buNone/>
            </a:pPr>
            <a:r>
              <a:rPr lang="en-US" sz="1400" dirty="0"/>
              <a:t>The data pipeline and analytics solution must be capable of answering the following </a:t>
            </a:r>
            <a:r>
              <a:rPr lang="en-US" sz="1400" u="sng" dirty="0"/>
              <a:t>eight</a:t>
            </a:r>
            <a:r>
              <a:rPr lang="en-US" sz="1400" dirty="0"/>
              <a:t> critical business questions:</a:t>
            </a:r>
            <a:endParaRPr lang="en-US" sz="1400" b="1" dirty="0"/>
          </a:p>
          <a:p>
            <a:pPr marL="342900" indent="-342900">
              <a:buFont typeface="+mj-lt"/>
              <a:buAutoNum type="arabicPeriod"/>
            </a:pPr>
            <a:r>
              <a:rPr lang="en-US" sz="1400" b="1" dirty="0"/>
              <a:t>Monthly Sales Trends</a:t>
            </a:r>
            <a:r>
              <a:rPr lang="en-US" sz="1400" dirty="0"/>
              <a:t>: How do sales revenue, order volume, and average order values trend over time by month and year?</a:t>
            </a:r>
          </a:p>
          <a:p>
            <a:pPr marL="342900" indent="-342900">
              <a:buFont typeface="+mj-lt"/>
              <a:buAutoNum type="arabicPeriod"/>
            </a:pPr>
            <a:r>
              <a:rPr lang="en-US" sz="1400" b="1" dirty="0"/>
              <a:t>Top Products and Categories</a:t>
            </a:r>
            <a:r>
              <a:rPr lang="en-US" sz="1400" dirty="0"/>
              <a:t>: Which product categories and individual products generate the highest revenue and sales volume?</a:t>
            </a:r>
          </a:p>
          <a:p>
            <a:pPr marL="342900" indent="-342900">
              <a:buFont typeface="+mj-lt"/>
              <a:buAutoNum type="arabicPeriod"/>
            </a:pPr>
            <a:r>
              <a:rPr lang="en-US" sz="1400" b="1" dirty="0"/>
              <a:t>Geographic Sales Distribution</a:t>
            </a:r>
            <a:r>
              <a:rPr lang="en-US" sz="1400" dirty="0"/>
              <a:t>: How do sales vary across Brazilian regions, states, and cities for both customers and sellers?</a:t>
            </a:r>
          </a:p>
          <a:p>
            <a:pPr marL="342900" indent="-342900">
              <a:buFont typeface="+mj-lt"/>
              <a:buAutoNum type="arabicPeriod"/>
            </a:pPr>
            <a:r>
              <a:rPr lang="en-US" sz="1400" b="1" dirty="0"/>
              <a:t>Seller Performance Analysis</a:t>
            </a:r>
            <a:r>
              <a:rPr lang="en-US" sz="1400" dirty="0"/>
              <a:t>: Which sellers and regions perform best in terms of revenue generation, order fulfillment, and product diversity across economic zones?</a:t>
            </a:r>
            <a:endParaRPr lang="en-US" sz="1400" b="1" dirty="0"/>
          </a:p>
          <a:p>
            <a:pPr marL="342900" indent="-342900">
              <a:buFont typeface="+mj-lt"/>
              <a:buAutoNum type="arabicPeriod"/>
            </a:pPr>
            <a:r>
              <a:rPr lang="en-US" sz="1400" b="1" dirty="0"/>
              <a:t>Customer Purchase Behavior</a:t>
            </a:r>
            <a:r>
              <a:rPr lang="en-US" sz="1400" dirty="0"/>
              <a:t>: What are the patterns in customer purchasing frequency, order values, and lifetime value across different customer segments and economic zones?</a:t>
            </a:r>
          </a:p>
          <a:p>
            <a:pPr marL="342900" indent="-342900">
              <a:buFont typeface="+mj-lt"/>
              <a:buAutoNum type="arabicPeriod"/>
            </a:pPr>
            <a:r>
              <a:rPr lang="en-US" sz="1400" b="1" dirty="0"/>
              <a:t>Payment Method Impact</a:t>
            </a:r>
            <a:r>
              <a:rPr lang="en-US" sz="1400" dirty="0"/>
              <a:t>: How do different payment methods (credit card, boleto, voucher, debit card) correlate with sales volumes and order values, including installment patterns?</a:t>
            </a:r>
          </a:p>
          <a:p>
            <a:pPr marL="342900" indent="-342900">
              <a:buFont typeface="+mj-lt"/>
              <a:buAutoNum type="arabicPeriod"/>
            </a:pPr>
            <a:r>
              <a:rPr lang="en-US" sz="1400" b="1" dirty="0"/>
              <a:t>Delivery Time Patterns</a:t>
            </a:r>
            <a:r>
              <a:rPr lang="en-US" sz="1400" dirty="0"/>
              <a:t>: What are the delivery performance metrics across regions, including on-time delivery rates and average delivery times?</a:t>
            </a:r>
          </a:p>
          <a:p>
            <a:pPr marL="342900" indent="-342900">
              <a:buFont typeface="+mj-lt"/>
              <a:buAutoNum type="arabicPeriod"/>
            </a:pPr>
            <a:r>
              <a:rPr lang="en-US" sz="1400" b="1" dirty="0"/>
              <a:t>Product Reviews and Sales Correlation</a:t>
            </a:r>
            <a:r>
              <a:rPr lang="en-US" sz="1400" dirty="0"/>
              <a:t>: How do customer review scores and review availability impact sales performance and customer behavior?</a:t>
            </a:r>
          </a:p>
          <a:p>
            <a:endParaRPr sz="1400" dirty="0"/>
          </a:p>
        </p:txBody>
      </p:sp>
      <p:sp>
        <p:nvSpPr>
          <p:cNvPr id="4" name="Rectangle: Rounded Corners 3">
            <a:extLst>
              <a:ext uri="{FF2B5EF4-FFF2-40B4-BE49-F238E27FC236}">
                <a16:creationId xmlns:a16="http://schemas.microsoft.com/office/drawing/2014/main" id="{8FCCE42A-6544-FAB1-E47C-CF3C7DF210CC}"/>
              </a:ext>
            </a:extLst>
          </p:cNvPr>
          <p:cNvSpPr/>
          <p:nvPr/>
        </p:nvSpPr>
        <p:spPr>
          <a:xfrm>
            <a:off x="457200" y="1744824"/>
            <a:ext cx="8304245" cy="2220686"/>
          </a:xfrm>
          <a:prstGeom prst="round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Rectangle: Rounded Corners 4">
            <a:extLst>
              <a:ext uri="{FF2B5EF4-FFF2-40B4-BE49-F238E27FC236}">
                <a16:creationId xmlns:a16="http://schemas.microsoft.com/office/drawing/2014/main" id="{7F2F5226-AECA-D92F-339B-6227C52AADEC}"/>
              </a:ext>
            </a:extLst>
          </p:cNvPr>
          <p:cNvSpPr/>
          <p:nvPr/>
        </p:nvSpPr>
        <p:spPr>
          <a:xfrm>
            <a:off x="419877" y="4030824"/>
            <a:ext cx="8304245" cy="1082352"/>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Rectangle: Rounded Corners 5">
            <a:extLst>
              <a:ext uri="{FF2B5EF4-FFF2-40B4-BE49-F238E27FC236}">
                <a16:creationId xmlns:a16="http://schemas.microsoft.com/office/drawing/2014/main" id="{2F49181C-E9DF-FE65-B8C8-E8C2A950B372}"/>
              </a:ext>
            </a:extLst>
          </p:cNvPr>
          <p:cNvSpPr/>
          <p:nvPr/>
        </p:nvSpPr>
        <p:spPr>
          <a:xfrm>
            <a:off x="441647" y="5162941"/>
            <a:ext cx="8304245" cy="1082352"/>
          </a:xfrm>
          <a:prstGeom prst="round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TextBox 6">
            <a:extLst>
              <a:ext uri="{FF2B5EF4-FFF2-40B4-BE49-F238E27FC236}">
                <a16:creationId xmlns:a16="http://schemas.microsoft.com/office/drawing/2014/main" id="{DAB7F299-2280-A788-26AD-49C54346C0CD}"/>
              </a:ext>
            </a:extLst>
          </p:cNvPr>
          <p:cNvSpPr txBox="1"/>
          <p:nvPr/>
        </p:nvSpPr>
        <p:spPr>
          <a:xfrm rot="5400000">
            <a:off x="8187996" y="2593557"/>
            <a:ext cx="1369606" cy="523220"/>
          </a:xfrm>
          <a:prstGeom prst="rect">
            <a:avLst/>
          </a:prstGeom>
          <a:noFill/>
        </p:spPr>
        <p:txBody>
          <a:bodyPr wrap="none" rtlCol="0">
            <a:spAutoFit/>
          </a:bodyPr>
          <a:lstStyle/>
          <a:p>
            <a:pPr algn="ctr"/>
            <a:r>
              <a:rPr lang="en-US" sz="1400" dirty="0">
                <a:solidFill>
                  <a:srgbClr val="00B0F0"/>
                </a:solidFill>
              </a:rPr>
              <a:t>Product &amp; Sales </a:t>
            </a:r>
          </a:p>
          <a:p>
            <a:pPr algn="ctr"/>
            <a:r>
              <a:rPr lang="en-US" sz="1400" dirty="0">
                <a:solidFill>
                  <a:srgbClr val="00B0F0"/>
                </a:solidFill>
              </a:rPr>
              <a:t>Performance</a:t>
            </a:r>
            <a:endParaRPr lang="en-SG" sz="1400" dirty="0">
              <a:solidFill>
                <a:srgbClr val="00B0F0"/>
              </a:solidFill>
            </a:endParaRPr>
          </a:p>
        </p:txBody>
      </p:sp>
      <p:sp>
        <p:nvSpPr>
          <p:cNvPr id="8" name="TextBox 7">
            <a:extLst>
              <a:ext uri="{FF2B5EF4-FFF2-40B4-BE49-F238E27FC236}">
                <a16:creationId xmlns:a16="http://schemas.microsoft.com/office/drawing/2014/main" id="{285C3E5E-4FC6-6180-CB80-E7FA5E6F0D79}"/>
              </a:ext>
            </a:extLst>
          </p:cNvPr>
          <p:cNvSpPr txBox="1"/>
          <p:nvPr/>
        </p:nvSpPr>
        <p:spPr>
          <a:xfrm rot="5400000">
            <a:off x="8368691" y="5469118"/>
            <a:ext cx="1027397" cy="523220"/>
          </a:xfrm>
          <a:prstGeom prst="rect">
            <a:avLst/>
          </a:prstGeom>
          <a:noFill/>
        </p:spPr>
        <p:txBody>
          <a:bodyPr wrap="none" rtlCol="0">
            <a:spAutoFit/>
          </a:bodyPr>
          <a:lstStyle/>
          <a:p>
            <a:pPr algn="ctr"/>
            <a:r>
              <a:rPr lang="en-US" sz="1400" dirty="0">
                <a:solidFill>
                  <a:srgbClr val="00B0F0"/>
                </a:solidFill>
              </a:rPr>
              <a:t>Customer </a:t>
            </a:r>
          </a:p>
          <a:p>
            <a:pPr algn="ctr"/>
            <a:r>
              <a:rPr lang="en-US" sz="1400" dirty="0">
                <a:solidFill>
                  <a:srgbClr val="00B0F0"/>
                </a:solidFill>
              </a:rPr>
              <a:t>Satisfaction</a:t>
            </a:r>
            <a:endParaRPr lang="en-SG" sz="1400" dirty="0">
              <a:solidFill>
                <a:srgbClr val="00B0F0"/>
              </a:solidFill>
            </a:endParaRPr>
          </a:p>
        </p:txBody>
      </p:sp>
      <p:sp>
        <p:nvSpPr>
          <p:cNvPr id="9" name="TextBox 8">
            <a:extLst>
              <a:ext uri="{FF2B5EF4-FFF2-40B4-BE49-F238E27FC236}">
                <a16:creationId xmlns:a16="http://schemas.microsoft.com/office/drawing/2014/main" id="{A40220C2-0974-C4A6-9CC4-A26FDB079ECC}"/>
              </a:ext>
            </a:extLst>
          </p:cNvPr>
          <p:cNvSpPr txBox="1"/>
          <p:nvPr/>
        </p:nvSpPr>
        <p:spPr>
          <a:xfrm rot="5400000">
            <a:off x="8403116" y="4310390"/>
            <a:ext cx="932756" cy="523220"/>
          </a:xfrm>
          <a:prstGeom prst="rect">
            <a:avLst/>
          </a:prstGeom>
          <a:noFill/>
        </p:spPr>
        <p:txBody>
          <a:bodyPr wrap="none" rtlCol="0">
            <a:spAutoFit/>
          </a:bodyPr>
          <a:lstStyle/>
          <a:p>
            <a:pPr algn="ctr"/>
            <a:r>
              <a:rPr lang="en-US" sz="1400" dirty="0">
                <a:solidFill>
                  <a:schemeClr val="accent1"/>
                </a:solidFill>
              </a:rPr>
              <a:t>Customer </a:t>
            </a:r>
          </a:p>
          <a:p>
            <a:pPr algn="ctr"/>
            <a:r>
              <a:rPr lang="en-US" sz="1400" dirty="0">
                <a:solidFill>
                  <a:schemeClr val="accent1"/>
                </a:solidFill>
              </a:rPr>
              <a:t>Behavior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2F4E96F-018C-3CC4-C86B-08934F7D2CEE}"/>
              </a:ext>
            </a:extLst>
          </p:cNvPr>
          <p:cNvPicPr>
            <a:picLocks noChangeAspect="1"/>
          </p:cNvPicPr>
          <p:nvPr/>
        </p:nvPicPr>
        <p:blipFill>
          <a:blip r:embed="rId2"/>
          <a:stretch>
            <a:fillRect/>
          </a:stretch>
        </p:blipFill>
        <p:spPr>
          <a:xfrm>
            <a:off x="233265" y="324405"/>
            <a:ext cx="8686800" cy="6395803"/>
          </a:xfrm>
          <a:prstGeom prst="rect">
            <a:avLst/>
          </a:prstGeom>
        </p:spPr>
      </p:pic>
      <p:sp>
        <p:nvSpPr>
          <p:cNvPr id="7" name="Title 1">
            <a:extLst>
              <a:ext uri="{FF2B5EF4-FFF2-40B4-BE49-F238E27FC236}">
                <a16:creationId xmlns:a16="http://schemas.microsoft.com/office/drawing/2014/main" id="{3AF65863-B72F-6E38-6CFD-F676BC23ED68}"/>
              </a:ext>
            </a:extLst>
          </p:cNvPr>
          <p:cNvSpPr>
            <a:spLocks noGrp="1"/>
          </p:cNvSpPr>
          <p:nvPr>
            <p:ph type="title"/>
          </p:nvPr>
        </p:nvSpPr>
        <p:spPr>
          <a:xfrm>
            <a:off x="140174" y="33890"/>
            <a:ext cx="3517426" cy="535278"/>
          </a:xfrm>
          <a:solidFill>
            <a:srgbClr val="002060"/>
          </a:solidFill>
        </p:spPr>
        <p:txBody>
          <a:bodyPr anchor="t">
            <a:normAutofit/>
          </a:bodyPr>
          <a:lstStyle/>
          <a:p>
            <a:r>
              <a:rPr lang="en-US" dirty="0"/>
              <a:t>STAR Schema Design</a:t>
            </a:r>
            <a:endParaRPr dirty="0"/>
          </a:p>
        </p:txBody>
      </p:sp>
      <p:sp>
        <p:nvSpPr>
          <p:cNvPr id="2" name="TextBox 1">
            <a:extLst>
              <a:ext uri="{FF2B5EF4-FFF2-40B4-BE49-F238E27FC236}">
                <a16:creationId xmlns:a16="http://schemas.microsoft.com/office/drawing/2014/main" id="{2615BC26-A761-53E8-CB37-1AA7E65C8AA9}"/>
              </a:ext>
            </a:extLst>
          </p:cNvPr>
          <p:cNvSpPr txBox="1"/>
          <p:nvPr/>
        </p:nvSpPr>
        <p:spPr>
          <a:xfrm>
            <a:off x="5867401" y="5172075"/>
            <a:ext cx="2957610" cy="861774"/>
          </a:xfrm>
          <a:prstGeom prst="rect">
            <a:avLst/>
          </a:prstGeom>
          <a:noFill/>
        </p:spPr>
        <p:txBody>
          <a:bodyPr wrap="square" rtlCol="0">
            <a:spAutoFit/>
          </a:bodyPr>
          <a:lstStyle/>
          <a:p>
            <a:r>
              <a:rPr lang="en-US" sz="1000" dirty="0">
                <a:solidFill>
                  <a:schemeClr val="bg1"/>
                </a:solidFill>
              </a:rPr>
              <a:t>Note: The </a:t>
            </a:r>
            <a:r>
              <a:rPr lang="en-US" sz="1000" dirty="0" err="1">
                <a:solidFill>
                  <a:schemeClr val="bg1"/>
                </a:solidFill>
              </a:rPr>
              <a:t>brazil_state_regions</a:t>
            </a:r>
            <a:r>
              <a:rPr lang="en-US" sz="1000" dirty="0">
                <a:solidFill>
                  <a:schemeClr val="bg1"/>
                </a:solidFill>
              </a:rPr>
              <a:t> seed table appears disconnected in the diagram because it doesn't have direct foreign key relationships defined in the schema. Instead, it's used through JOIN operations during the data transformation process in </a:t>
            </a:r>
            <a:r>
              <a:rPr lang="en-US" sz="1000" dirty="0" err="1">
                <a:solidFill>
                  <a:schemeClr val="bg1"/>
                </a:solidFill>
              </a:rPr>
              <a:t>dbt</a:t>
            </a:r>
            <a:r>
              <a:rPr lang="en-US" sz="1000" dirty="0">
                <a:solidFill>
                  <a:schemeClr val="bg1"/>
                </a:solidFill>
              </a:rPr>
              <a:t>.</a:t>
            </a:r>
            <a:endParaRPr lang="en-GB" sz="1000" dirty="0">
              <a:solidFill>
                <a:schemeClr val="bg1"/>
              </a:solidFill>
            </a:endParaRPr>
          </a:p>
        </p:txBody>
      </p:sp>
      <p:graphicFrame>
        <p:nvGraphicFramePr>
          <p:cNvPr id="4" name="Object 3">
            <a:extLst>
              <a:ext uri="{FF2B5EF4-FFF2-40B4-BE49-F238E27FC236}">
                <a16:creationId xmlns:a16="http://schemas.microsoft.com/office/drawing/2014/main" id="{51357443-51C1-4F52-4030-922D10A5BAC8}"/>
              </a:ext>
            </a:extLst>
          </p:cNvPr>
          <p:cNvGraphicFramePr>
            <a:graphicFrameLocks noChangeAspect="1"/>
          </p:cNvGraphicFramePr>
          <p:nvPr>
            <p:extLst>
              <p:ext uri="{D42A27DB-BD31-4B8C-83A1-F6EECF244321}">
                <p14:modId xmlns:p14="http://schemas.microsoft.com/office/powerpoint/2010/main" val="2319941917"/>
              </p:ext>
            </p:extLst>
          </p:nvPr>
        </p:nvGraphicFramePr>
        <p:xfrm>
          <a:off x="706438" y="5784850"/>
          <a:ext cx="774700" cy="673100"/>
        </p:xfrm>
        <a:graphic>
          <a:graphicData uri="http://schemas.openxmlformats.org/presentationml/2006/ole">
            <mc:AlternateContent xmlns:mc="http://schemas.openxmlformats.org/markup-compatibility/2006">
              <mc:Choice xmlns:v="urn:schemas-microsoft-com:vml" Requires="v">
                <p:oleObj name="Worksheet" showAsIcon="1" r:id="rId3" imgW="774000" imgH="672480" progId="Excel.Sheet.12">
                  <p:embed/>
                </p:oleObj>
              </mc:Choice>
              <mc:Fallback>
                <p:oleObj name="Worksheet" showAsIcon="1" r:id="rId3" imgW="774000" imgH="672480" progId="Excel.Sheet.12">
                  <p:embed/>
                  <p:pic>
                    <p:nvPicPr>
                      <p:cNvPr id="4" name="Object 3">
                        <a:extLst>
                          <a:ext uri="{FF2B5EF4-FFF2-40B4-BE49-F238E27FC236}">
                            <a16:creationId xmlns:a16="http://schemas.microsoft.com/office/drawing/2014/main" id="{51357443-51C1-4F52-4030-922D10A5BAC8}"/>
                          </a:ext>
                        </a:extLst>
                      </p:cNvPr>
                      <p:cNvPicPr/>
                      <p:nvPr/>
                    </p:nvPicPr>
                    <p:blipFill>
                      <a:blip r:embed="rId4"/>
                      <a:stretch>
                        <a:fillRect/>
                      </a:stretch>
                    </p:blipFill>
                    <p:spPr>
                      <a:xfrm>
                        <a:off x="706438" y="5784850"/>
                        <a:ext cx="774700" cy="673100"/>
                      </a:xfrm>
                      <a:prstGeom prst="rect">
                        <a:avLst/>
                      </a:prstGeom>
                    </p:spPr>
                  </p:pic>
                </p:oleObj>
              </mc:Fallback>
            </mc:AlternateContent>
          </a:graphicData>
        </a:graphic>
      </p:graphicFrame>
    </p:spTree>
    <p:extLst>
      <p:ext uri="{BB962C8B-B14F-4D97-AF65-F5344CB8AC3E}">
        <p14:creationId xmlns:p14="http://schemas.microsoft.com/office/powerpoint/2010/main" val="4044571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1AA42-58D5-E0FC-B783-E78405856EA9}"/>
              </a:ext>
            </a:extLst>
          </p:cNvPr>
          <p:cNvSpPr>
            <a:spLocks noGrp="1"/>
          </p:cNvSpPr>
          <p:nvPr>
            <p:ph type="title"/>
          </p:nvPr>
        </p:nvSpPr>
        <p:spPr>
          <a:xfrm>
            <a:off x="457200" y="609601"/>
            <a:ext cx="7772400" cy="855305"/>
          </a:xfrm>
        </p:spPr>
        <p:txBody>
          <a:bodyPr anchor="t"/>
          <a:lstStyle/>
          <a:p>
            <a:r>
              <a:rPr lang="en-US" dirty="0"/>
              <a:t>Using Schema to address business questions</a:t>
            </a:r>
            <a:endParaRPr lang="en-SG" dirty="0"/>
          </a:p>
        </p:txBody>
      </p:sp>
      <p:sp>
        <p:nvSpPr>
          <p:cNvPr id="5" name="TextBox 4">
            <a:extLst>
              <a:ext uri="{FF2B5EF4-FFF2-40B4-BE49-F238E27FC236}">
                <a16:creationId xmlns:a16="http://schemas.microsoft.com/office/drawing/2014/main" id="{FB6776D5-FACD-2B4A-093E-E611A31DF219}"/>
              </a:ext>
            </a:extLst>
          </p:cNvPr>
          <p:cNvSpPr txBox="1"/>
          <p:nvPr/>
        </p:nvSpPr>
        <p:spPr>
          <a:xfrm>
            <a:off x="409380" y="1309944"/>
            <a:ext cx="8325239" cy="5416868"/>
          </a:xfrm>
          <a:prstGeom prst="rect">
            <a:avLst/>
          </a:prstGeom>
          <a:noFill/>
        </p:spPr>
        <p:txBody>
          <a:bodyPr wrap="square">
            <a:spAutoFit/>
          </a:bodyPr>
          <a:lstStyle/>
          <a:p>
            <a:pPr marL="342900" indent="-342900" algn="l">
              <a:buFont typeface="+mj-lt"/>
              <a:buAutoNum type="arabicPeriod"/>
            </a:pPr>
            <a:r>
              <a:rPr lang="en-US" sz="1600" b="1" i="0" dirty="0">
                <a:solidFill>
                  <a:srgbClr val="CCCCCC"/>
                </a:solidFill>
                <a:effectLst/>
                <a:latin typeface="-apple-system"/>
              </a:rPr>
              <a:t>Monthly Sales Trends:</a:t>
            </a:r>
            <a:r>
              <a:rPr lang="en-US" sz="1600" i="0" dirty="0">
                <a:solidFill>
                  <a:srgbClr val="CCCCCC"/>
                </a:solidFill>
                <a:effectLst/>
                <a:latin typeface="-apple-system"/>
              </a:rPr>
              <a:t> </a:t>
            </a:r>
            <a:r>
              <a:rPr lang="en-US" sz="1600" i="0" dirty="0" err="1">
                <a:solidFill>
                  <a:srgbClr val="00B0F0"/>
                </a:solidFill>
                <a:effectLst/>
                <a:latin typeface="-apple-system"/>
              </a:rPr>
              <a:t>dim_date</a:t>
            </a:r>
            <a:r>
              <a:rPr lang="en-US" sz="1600" i="0" dirty="0">
                <a:solidFill>
                  <a:srgbClr val="00B0F0"/>
                </a:solidFill>
                <a:effectLst/>
                <a:latin typeface="-apple-system"/>
              </a:rPr>
              <a:t> </a:t>
            </a:r>
            <a:r>
              <a:rPr lang="en-US" sz="1600" i="0" dirty="0">
                <a:solidFill>
                  <a:srgbClr val="CCCCCC"/>
                </a:solidFill>
                <a:effectLst/>
                <a:latin typeface="-apple-system"/>
              </a:rPr>
              <a:t>(year, month, </a:t>
            </a:r>
            <a:r>
              <a:rPr lang="en-US" sz="1600" i="0" dirty="0" err="1">
                <a:solidFill>
                  <a:srgbClr val="CCCCCC"/>
                </a:solidFill>
                <a:effectLst/>
                <a:latin typeface="-apple-system"/>
              </a:rPr>
              <a:t>month_name</a:t>
            </a:r>
            <a:r>
              <a:rPr lang="en-US" sz="1600" i="0" dirty="0">
                <a:solidFill>
                  <a:srgbClr val="CCCCCC"/>
                </a:solidFill>
                <a:effectLst/>
                <a:latin typeface="-apple-system"/>
              </a:rPr>
              <a:t>) + </a:t>
            </a:r>
            <a:r>
              <a:rPr lang="en-US" sz="1600" i="0" dirty="0" err="1">
                <a:solidFill>
                  <a:srgbClr val="00B0F0"/>
                </a:solidFill>
                <a:effectLst/>
                <a:latin typeface="-apple-system"/>
              </a:rPr>
              <a:t>fact_sales</a:t>
            </a:r>
            <a:r>
              <a:rPr lang="en-US" sz="1600" i="0" dirty="0">
                <a:solidFill>
                  <a:srgbClr val="00B0F0"/>
                </a:solidFill>
                <a:effectLst/>
                <a:latin typeface="-apple-system"/>
              </a:rPr>
              <a:t> </a:t>
            </a:r>
            <a:r>
              <a:rPr lang="en-US" sz="1600" i="0" dirty="0">
                <a:solidFill>
                  <a:srgbClr val="CCCCCC"/>
                </a:solidFill>
                <a:effectLst/>
                <a:latin typeface="-apple-system"/>
              </a:rPr>
              <a:t>measures (</a:t>
            </a:r>
            <a:r>
              <a:rPr lang="en-US" sz="1600" i="0" dirty="0" err="1">
                <a:solidFill>
                  <a:srgbClr val="00B0F0"/>
                </a:solidFill>
                <a:effectLst/>
                <a:latin typeface="-apple-system"/>
              </a:rPr>
              <a:t>total_item_value</a:t>
            </a:r>
            <a:r>
              <a:rPr lang="en-US" sz="1600" i="0" dirty="0">
                <a:solidFill>
                  <a:srgbClr val="00B0F0"/>
                </a:solidFill>
                <a:effectLst/>
                <a:latin typeface="-apple-system"/>
              </a:rPr>
              <a:t> </a:t>
            </a:r>
            <a:r>
              <a:rPr lang="en-US" sz="1600" i="0" dirty="0">
                <a:solidFill>
                  <a:srgbClr val="CCCCCC"/>
                </a:solidFill>
                <a:effectLst/>
                <a:latin typeface="-apple-system"/>
              </a:rPr>
              <a:t>as sales) with optional regional filter via </a:t>
            </a:r>
            <a:r>
              <a:rPr lang="en-US" sz="1600" i="0" dirty="0" err="1">
                <a:solidFill>
                  <a:srgbClr val="00B0F0"/>
                </a:solidFill>
                <a:effectLst/>
                <a:latin typeface="-apple-system"/>
              </a:rPr>
              <a:t>dim_customers.customer_region</a:t>
            </a:r>
            <a:r>
              <a:rPr lang="en-US" sz="1600" i="0" dirty="0">
                <a:solidFill>
                  <a:srgbClr val="CCCCCC"/>
                </a:solidFill>
                <a:effectLst/>
                <a:latin typeface="-apple-system"/>
              </a:rPr>
              <a:t>.</a:t>
            </a:r>
          </a:p>
          <a:p>
            <a:pPr marL="342900" indent="-342900" algn="l">
              <a:buFont typeface="+mj-lt"/>
              <a:buAutoNum type="arabicPeriod"/>
            </a:pPr>
            <a:endParaRPr lang="en-US" sz="600" i="0" dirty="0">
              <a:solidFill>
                <a:srgbClr val="CCCCCC"/>
              </a:solidFill>
              <a:effectLst/>
              <a:latin typeface="-apple-system"/>
            </a:endParaRPr>
          </a:p>
          <a:p>
            <a:pPr marL="342900" indent="-342900" algn="l">
              <a:buFont typeface="+mj-lt"/>
              <a:buAutoNum type="arabicPeriod"/>
            </a:pPr>
            <a:r>
              <a:rPr lang="en-US" sz="1600" b="1" i="0" dirty="0">
                <a:solidFill>
                  <a:srgbClr val="CCCCCC"/>
                </a:solidFill>
                <a:effectLst/>
                <a:latin typeface="-apple-system"/>
              </a:rPr>
              <a:t>Top Products/Categories:</a:t>
            </a:r>
            <a:r>
              <a:rPr lang="en-US" sz="1600" i="0" dirty="0">
                <a:solidFill>
                  <a:srgbClr val="CCCCCC"/>
                </a:solidFill>
                <a:effectLst/>
                <a:latin typeface="-apple-system"/>
              </a:rPr>
              <a:t> </a:t>
            </a:r>
            <a:r>
              <a:rPr lang="en-US" sz="1600" i="0" dirty="0" err="1">
                <a:solidFill>
                  <a:srgbClr val="00B0F0"/>
                </a:solidFill>
                <a:effectLst/>
                <a:latin typeface="-apple-system"/>
              </a:rPr>
              <a:t>dim_products.product_category_english</a:t>
            </a:r>
            <a:r>
              <a:rPr lang="en-US" sz="1600" i="0" dirty="0">
                <a:solidFill>
                  <a:srgbClr val="00B0F0"/>
                </a:solidFill>
                <a:effectLst/>
                <a:latin typeface="-apple-system"/>
              </a:rPr>
              <a:t> </a:t>
            </a:r>
            <a:r>
              <a:rPr lang="en-US" sz="1600" i="0" dirty="0">
                <a:solidFill>
                  <a:srgbClr val="CCCCCC"/>
                </a:solidFill>
                <a:effectLst/>
                <a:latin typeface="-apple-system"/>
              </a:rPr>
              <a:t>joined to </a:t>
            </a:r>
            <a:r>
              <a:rPr lang="en-US" sz="1600" i="0" dirty="0" err="1">
                <a:solidFill>
                  <a:srgbClr val="00B0F0"/>
                </a:solidFill>
                <a:effectLst/>
                <a:latin typeface="-apple-system"/>
              </a:rPr>
              <a:t>fact_sales</a:t>
            </a:r>
            <a:r>
              <a:rPr lang="en-US" sz="1600" i="0" dirty="0">
                <a:solidFill>
                  <a:srgbClr val="00B0F0"/>
                </a:solidFill>
                <a:effectLst/>
                <a:latin typeface="-apple-system"/>
              </a:rPr>
              <a:t> </a:t>
            </a:r>
            <a:r>
              <a:rPr lang="en-US" sz="1600" i="0" dirty="0">
                <a:solidFill>
                  <a:srgbClr val="CCCCCC"/>
                </a:solidFill>
                <a:effectLst/>
                <a:latin typeface="-apple-system"/>
              </a:rPr>
              <a:t>to aggregate items, revenue, avg item value, and freight.</a:t>
            </a:r>
          </a:p>
          <a:p>
            <a:pPr marL="342900" indent="-342900" algn="l">
              <a:buFont typeface="+mj-lt"/>
              <a:buAutoNum type="arabicPeriod"/>
            </a:pPr>
            <a:endParaRPr lang="en-US" sz="600" i="0" dirty="0">
              <a:solidFill>
                <a:srgbClr val="CCCCCC"/>
              </a:solidFill>
              <a:effectLst/>
              <a:latin typeface="-apple-system"/>
            </a:endParaRPr>
          </a:p>
          <a:p>
            <a:pPr marL="342900" indent="-342900" algn="l">
              <a:buFont typeface="+mj-lt"/>
              <a:buAutoNum type="arabicPeriod"/>
            </a:pPr>
            <a:r>
              <a:rPr lang="en-US" sz="1600" b="1" i="0" dirty="0">
                <a:solidFill>
                  <a:srgbClr val="CCCCCC"/>
                </a:solidFill>
                <a:effectLst/>
                <a:latin typeface="-apple-system"/>
              </a:rPr>
              <a:t>Geographic Sales Distribution:</a:t>
            </a:r>
            <a:r>
              <a:rPr lang="en-US" sz="1600" i="0" dirty="0">
                <a:solidFill>
                  <a:srgbClr val="CCCCCC"/>
                </a:solidFill>
                <a:effectLst/>
                <a:latin typeface="-apple-system"/>
              </a:rPr>
              <a:t> </a:t>
            </a:r>
            <a:r>
              <a:rPr lang="en-US" sz="1600" i="0" dirty="0" err="1">
                <a:solidFill>
                  <a:srgbClr val="00B0F0"/>
                </a:solidFill>
                <a:effectLst/>
                <a:latin typeface="-apple-system"/>
              </a:rPr>
              <a:t>dim_customers.customer_region</a:t>
            </a:r>
            <a:r>
              <a:rPr lang="en-US" sz="1600" i="0" dirty="0">
                <a:solidFill>
                  <a:srgbClr val="00B0F0"/>
                </a:solidFill>
                <a:effectLst/>
                <a:latin typeface="-apple-system"/>
              </a:rPr>
              <a:t> </a:t>
            </a:r>
            <a:r>
              <a:rPr lang="en-US" sz="1600" i="0" dirty="0">
                <a:solidFill>
                  <a:srgbClr val="CCCCCC"/>
                </a:solidFill>
                <a:effectLst/>
                <a:latin typeface="-apple-system"/>
              </a:rPr>
              <a:t>+ </a:t>
            </a:r>
            <a:r>
              <a:rPr lang="en-US" sz="1600" i="0" dirty="0" err="1">
                <a:solidFill>
                  <a:srgbClr val="00B0F0"/>
                </a:solidFill>
                <a:effectLst/>
                <a:latin typeface="-apple-system"/>
              </a:rPr>
              <a:t>dim_sellers.seller_region</a:t>
            </a:r>
            <a:r>
              <a:rPr lang="en-US" sz="1600" i="0" dirty="0">
                <a:solidFill>
                  <a:srgbClr val="00B0F0"/>
                </a:solidFill>
                <a:effectLst/>
                <a:latin typeface="-apple-system"/>
              </a:rPr>
              <a:t> </a:t>
            </a:r>
            <a:r>
              <a:rPr lang="en-US" sz="1600" i="0" dirty="0">
                <a:solidFill>
                  <a:srgbClr val="CCCCCC"/>
                </a:solidFill>
                <a:effectLst/>
                <a:latin typeface="-apple-system"/>
              </a:rPr>
              <a:t>with </a:t>
            </a:r>
            <a:r>
              <a:rPr lang="en-US" sz="1600" i="0" dirty="0" err="1">
                <a:solidFill>
                  <a:srgbClr val="00B0F0"/>
                </a:solidFill>
                <a:effectLst/>
                <a:latin typeface="-apple-system"/>
              </a:rPr>
              <a:t>fact_sales</a:t>
            </a:r>
            <a:r>
              <a:rPr lang="en-US" sz="1600" i="0" dirty="0">
                <a:solidFill>
                  <a:srgbClr val="00B0F0"/>
                </a:solidFill>
                <a:effectLst/>
                <a:latin typeface="-apple-system"/>
              </a:rPr>
              <a:t> </a:t>
            </a:r>
            <a:r>
              <a:rPr lang="en-US" sz="1600" i="0" dirty="0">
                <a:solidFill>
                  <a:srgbClr val="CCCCCC"/>
                </a:solidFill>
                <a:effectLst/>
                <a:latin typeface="-apple-system"/>
              </a:rPr>
              <a:t>measures; state-level views via </a:t>
            </a:r>
            <a:r>
              <a:rPr lang="en-US" sz="1600" i="0" dirty="0" err="1">
                <a:solidFill>
                  <a:srgbClr val="00B0F0"/>
                </a:solidFill>
                <a:effectLst/>
                <a:latin typeface="-apple-system"/>
              </a:rPr>
              <a:t>dim_customers.customer_state</a:t>
            </a:r>
            <a:r>
              <a:rPr lang="en-US" sz="1600" i="0" dirty="0">
                <a:solidFill>
                  <a:srgbClr val="CCCCCC"/>
                </a:solidFill>
                <a:effectLst/>
                <a:latin typeface="-apple-system"/>
              </a:rPr>
              <a:t>.</a:t>
            </a:r>
          </a:p>
          <a:p>
            <a:pPr marL="342900" indent="-342900" algn="l">
              <a:buFont typeface="+mj-lt"/>
              <a:buAutoNum type="arabicPeriod"/>
            </a:pPr>
            <a:endParaRPr lang="en-US" sz="600" i="0" dirty="0">
              <a:solidFill>
                <a:srgbClr val="CCCCCC"/>
              </a:solidFill>
              <a:effectLst/>
              <a:latin typeface="-apple-system"/>
            </a:endParaRPr>
          </a:p>
          <a:p>
            <a:pPr marL="342900" indent="-342900" algn="l">
              <a:buFont typeface="+mj-lt"/>
              <a:buAutoNum type="arabicPeriod"/>
            </a:pPr>
            <a:r>
              <a:rPr lang="en-US" sz="1600" b="1" i="0" dirty="0">
                <a:solidFill>
                  <a:srgbClr val="CCCCCC"/>
                </a:solidFill>
                <a:effectLst/>
                <a:latin typeface="-apple-system"/>
              </a:rPr>
              <a:t>Customer Purchase Behavior:</a:t>
            </a:r>
            <a:r>
              <a:rPr lang="en-US" sz="1600" i="0" dirty="0">
                <a:solidFill>
                  <a:srgbClr val="CCCCCC"/>
                </a:solidFill>
                <a:effectLst/>
                <a:latin typeface="-apple-system"/>
              </a:rPr>
              <a:t> </a:t>
            </a:r>
            <a:r>
              <a:rPr lang="en-US" sz="1600" i="0" dirty="0" err="1">
                <a:solidFill>
                  <a:srgbClr val="00B0F0"/>
                </a:solidFill>
                <a:effectLst/>
                <a:latin typeface="-apple-system"/>
              </a:rPr>
              <a:t>fact_sales</a:t>
            </a:r>
            <a:r>
              <a:rPr lang="en-US" sz="1600" i="0" dirty="0">
                <a:solidFill>
                  <a:srgbClr val="CCCCCC"/>
                </a:solidFill>
                <a:effectLst/>
                <a:latin typeface="-apple-system"/>
              </a:rPr>
              <a:t> aggregated to order and customer levels + </a:t>
            </a:r>
            <a:r>
              <a:rPr lang="en-US" sz="1600" i="0" dirty="0" err="1">
                <a:solidFill>
                  <a:srgbClr val="00B0F0"/>
                </a:solidFill>
                <a:effectLst/>
                <a:latin typeface="-apple-system"/>
              </a:rPr>
              <a:t>dim_customers.customer_region</a:t>
            </a:r>
            <a:r>
              <a:rPr lang="en-US" sz="1600" i="0" dirty="0">
                <a:solidFill>
                  <a:srgbClr val="CCCCCC"/>
                </a:solidFill>
                <a:effectLst/>
                <a:latin typeface="-apple-system"/>
              </a:rPr>
              <a:t> for segmentation (</a:t>
            </a:r>
            <a:r>
              <a:rPr lang="en-US" sz="1600" i="0" dirty="0" err="1">
                <a:solidFill>
                  <a:srgbClr val="CCCCCC"/>
                </a:solidFill>
                <a:effectLst/>
                <a:latin typeface="-apple-system"/>
              </a:rPr>
              <a:t>order_count</a:t>
            </a:r>
            <a:r>
              <a:rPr lang="en-US" sz="1600" i="0" dirty="0">
                <a:solidFill>
                  <a:srgbClr val="CCCCCC"/>
                </a:solidFill>
                <a:effectLst/>
                <a:latin typeface="-apple-system"/>
              </a:rPr>
              <a:t>, LTV, repeat rate).</a:t>
            </a:r>
          </a:p>
          <a:p>
            <a:pPr marL="342900" indent="-342900" algn="l">
              <a:buFont typeface="+mj-lt"/>
              <a:buAutoNum type="arabicPeriod"/>
            </a:pPr>
            <a:endParaRPr lang="en-US" sz="600" i="0" dirty="0">
              <a:solidFill>
                <a:srgbClr val="CCCCCC"/>
              </a:solidFill>
              <a:effectLst/>
              <a:latin typeface="-apple-system"/>
            </a:endParaRPr>
          </a:p>
          <a:p>
            <a:pPr marL="342900" indent="-342900" algn="l">
              <a:buFont typeface="+mj-lt"/>
              <a:buAutoNum type="arabicPeriod"/>
            </a:pPr>
            <a:r>
              <a:rPr lang="en-US" sz="1600" b="1" i="0" dirty="0">
                <a:solidFill>
                  <a:srgbClr val="CCCCCC"/>
                </a:solidFill>
                <a:effectLst/>
                <a:latin typeface="-apple-system"/>
              </a:rPr>
              <a:t>Payment Method Impact:</a:t>
            </a:r>
            <a:r>
              <a:rPr lang="en-US" sz="1600" i="0" dirty="0">
                <a:solidFill>
                  <a:srgbClr val="CCCCCC"/>
                </a:solidFill>
                <a:effectLst/>
                <a:latin typeface="-apple-system"/>
              </a:rPr>
              <a:t> </a:t>
            </a:r>
            <a:r>
              <a:rPr lang="en-US" sz="1600" i="0" dirty="0" err="1">
                <a:solidFill>
                  <a:srgbClr val="00B0F0"/>
                </a:solidFill>
                <a:effectLst/>
                <a:latin typeface="-apple-system"/>
              </a:rPr>
              <a:t>dim_payments</a:t>
            </a:r>
            <a:r>
              <a:rPr lang="en-US" sz="1600" i="0" dirty="0">
                <a:solidFill>
                  <a:srgbClr val="00B0F0"/>
                </a:solidFill>
                <a:effectLst/>
                <a:latin typeface="-apple-system"/>
              </a:rPr>
              <a:t> </a:t>
            </a:r>
            <a:r>
              <a:rPr lang="en-US" sz="1600" i="0" dirty="0">
                <a:solidFill>
                  <a:srgbClr val="CCCCCC"/>
                </a:solidFill>
                <a:effectLst/>
                <a:latin typeface="-apple-system"/>
              </a:rPr>
              <a:t>(</a:t>
            </a:r>
            <a:r>
              <a:rPr lang="en-US" sz="1600" i="0" dirty="0" err="1">
                <a:solidFill>
                  <a:srgbClr val="CCCCCC"/>
                </a:solidFill>
                <a:effectLst/>
                <a:latin typeface="-apple-system"/>
              </a:rPr>
              <a:t>primary_payment_type</a:t>
            </a:r>
            <a:r>
              <a:rPr lang="en-US" sz="1600" i="0" dirty="0">
                <a:solidFill>
                  <a:srgbClr val="CCCCCC"/>
                </a:solidFill>
                <a:effectLst/>
                <a:latin typeface="-apple-system"/>
              </a:rPr>
              <a:t>, </a:t>
            </a:r>
            <a:r>
              <a:rPr lang="en-US" sz="1600" i="0" dirty="0" err="1">
                <a:solidFill>
                  <a:srgbClr val="CCCCCC"/>
                </a:solidFill>
                <a:effectLst/>
                <a:latin typeface="-apple-system"/>
              </a:rPr>
              <a:t>boolean</a:t>
            </a:r>
            <a:r>
              <a:rPr lang="en-US" sz="1600" i="0" dirty="0">
                <a:solidFill>
                  <a:srgbClr val="CCCCCC"/>
                </a:solidFill>
                <a:effectLst/>
                <a:latin typeface="-apple-system"/>
              </a:rPr>
              <a:t> flags, </a:t>
            </a:r>
            <a:r>
              <a:rPr lang="en-US" sz="1600" i="0" dirty="0" err="1">
                <a:solidFill>
                  <a:srgbClr val="CCCCCC"/>
                </a:solidFill>
                <a:effectLst/>
                <a:latin typeface="-apple-system"/>
              </a:rPr>
              <a:t>total_installments</a:t>
            </a:r>
            <a:r>
              <a:rPr lang="en-US" sz="1600" i="0" dirty="0">
                <a:solidFill>
                  <a:srgbClr val="CCCCCC"/>
                </a:solidFill>
                <a:effectLst/>
                <a:latin typeface="-apple-system"/>
              </a:rPr>
              <a:t>) joined to </a:t>
            </a:r>
            <a:r>
              <a:rPr lang="en-US" sz="1600" i="0" dirty="0" err="1">
                <a:solidFill>
                  <a:srgbClr val="00B0F0"/>
                </a:solidFill>
                <a:effectLst/>
                <a:latin typeface="-apple-system"/>
              </a:rPr>
              <a:t>fact_sales</a:t>
            </a:r>
            <a:r>
              <a:rPr lang="en-US" sz="1600" i="0" dirty="0">
                <a:solidFill>
                  <a:srgbClr val="00B0F0"/>
                </a:solidFill>
                <a:effectLst/>
                <a:latin typeface="-apple-system"/>
              </a:rPr>
              <a:t> </a:t>
            </a:r>
            <a:r>
              <a:rPr lang="en-US" sz="1600" i="0" dirty="0">
                <a:solidFill>
                  <a:srgbClr val="CCCCCC"/>
                </a:solidFill>
                <a:effectLst/>
                <a:latin typeface="-apple-system"/>
              </a:rPr>
              <a:t>to analyze orders, sales, Average Order Value (AOV), and installment patterns.</a:t>
            </a:r>
          </a:p>
          <a:p>
            <a:pPr marL="342900" indent="-342900" algn="l">
              <a:buFont typeface="+mj-lt"/>
              <a:buAutoNum type="arabicPeriod"/>
            </a:pPr>
            <a:endParaRPr lang="en-US" sz="600" i="0" dirty="0">
              <a:solidFill>
                <a:srgbClr val="CCCCCC"/>
              </a:solidFill>
              <a:effectLst/>
              <a:latin typeface="-apple-system"/>
            </a:endParaRPr>
          </a:p>
          <a:p>
            <a:pPr marL="342900" indent="-342900" algn="l">
              <a:buFont typeface="+mj-lt"/>
              <a:buAutoNum type="arabicPeriod"/>
            </a:pPr>
            <a:r>
              <a:rPr lang="en-US" sz="1600" b="1" i="0" dirty="0">
                <a:solidFill>
                  <a:srgbClr val="CCCCCC"/>
                </a:solidFill>
                <a:effectLst/>
                <a:latin typeface="-apple-system"/>
              </a:rPr>
              <a:t>Seller Performance:</a:t>
            </a:r>
            <a:r>
              <a:rPr lang="en-US" sz="1600" i="0" dirty="0">
                <a:solidFill>
                  <a:srgbClr val="CCCCCC"/>
                </a:solidFill>
                <a:effectLst/>
                <a:latin typeface="-apple-system"/>
              </a:rPr>
              <a:t> </a:t>
            </a:r>
            <a:r>
              <a:rPr lang="en-US" sz="1600" i="0" dirty="0" err="1">
                <a:solidFill>
                  <a:srgbClr val="00B0F0"/>
                </a:solidFill>
                <a:effectLst/>
                <a:latin typeface="-apple-system"/>
              </a:rPr>
              <a:t>dim_sellers.seller_region</a:t>
            </a:r>
            <a:r>
              <a:rPr lang="en-US" sz="1600" i="0" dirty="0">
                <a:solidFill>
                  <a:srgbClr val="00B0F0"/>
                </a:solidFill>
                <a:effectLst/>
                <a:latin typeface="-apple-system"/>
              </a:rPr>
              <a:t> </a:t>
            </a:r>
            <a:r>
              <a:rPr lang="en-US" sz="1600" i="0" dirty="0">
                <a:solidFill>
                  <a:srgbClr val="CCCCCC"/>
                </a:solidFill>
                <a:effectLst/>
                <a:latin typeface="-apple-system"/>
              </a:rPr>
              <a:t>+ </a:t>
            </a:r>
            <a:r>
              <a:rPr lang="en-US" sz="1600" i="0" dirty="0" err="1">
                <a:solidFill>
                  <a:srgbClr val="00B0F0"/>
                </a:solidFill>
                <a:effectLst/>
                <a:latin typeface="-apple-system"/>
              </a:rPr>
              <a:t>fact_sales</a:t>
            </a:r>
            <a:r>
              <a:rPr lang="en-US" sz="1600" i="0" dirty="0">
                <a:solidFill>
                  <a:srgbClr val="00B0F0"/>
                </a:solidFill>
                <a:effectLst/>
                <a:latin typeface="-apple-system"/>
              </a:rPr>
              <a:t> </a:t>
            </a:r>
            <a:r>
              <a:rPr lang="en-US" sz="1600" i="0" dirty="0">
                <a:solidFill>
                  <a:srgbClr val="CCCCCC"/>
                </a:solidFill>
                <a:effectLst/>
                <a:latin typeface="-apple-system"/>
              </a:rPr>
              <a:t>aggregations (revenue, orders, unique products), including top sellers and product diversity.</a:t>
            </a:r>
          </a:p>
          <a:p>
            <a:pPr marL="342900" indent="-342900" algn="l">
              <a:buFont typeface="+mj-lt"/>
              <a:buAutoNum type="arabicPeriod"/>
            </a:pPr>
            <a:endParaRPr lang="en-US" sz="600" i="0" dirty="0">
              <a:solidFill>
                <a:srgbClr val="CCCCCC"/>
              </a:solidFill>
              <a:effectLst/>
              <a:latin typeface="-apple-system"/>
            </a:endParaRPr>
          </a:p>
          <a:p>
            <a:pPr marL="342900" indent="-342900" algn="l">
              <a:buFont typeface="+mj-lt"/>
              <a:buAutoNum type="arabicPeriod"/>
            </a:pPr>
            <a:r>
              <a:rPr lang="en-US" sz="1600" b="1" i="0" dirty="0">
                <a:solidFill>
                  <a:srgbClr val="CCCCCC"/>
                </a:solidFill>
                <a:effectLst/>
                <a:latin typeface="-apple-system"/>
              </a:rPr>
              <a:t>Reviews Correlation:</a:t>
            </a:r>
            <a:r>
              <a:rPr lang="en-US" sz="1600" i="0" dirty="0">
                <a:solidFill>
                  <a:srgbClr val="CCCCCC"/>
                </a:solidFill>
                <a:effectLst/>
                <a:latin typeface="-apple-system"/>
              </a:rPr>
              <a:t> </a:t>
            </a:r>
            <a:r>
              <a:rPr lang="en-US" sz="1600" i="0" dirty="0" err="1">
                <a:solidFill>
                  <a:srgbClr val="00B0F0"/>
                </a:solidFill>
                <a:effectLst/>
                <a:latin typeface="-apple-system"/>
              </a:rPr>
              <a:t>dim_reviews</a:t>
            </a:r>
            <a:r>
              <a:rPr lang="en-US" sz="1600" i="0" dirty="0">
                <a:solidFill>
                  <a:srgbClr val="00B0F0"/>
                </a:solidFill>
                <a:effectLst/>
                <a:latin typeface="-apple-system"/>
              </a:rPr>
              <a:t> </a:t>
            </a:r>
            <a:r>
              <a:rPr lang="en-US" sz="1600" i="0" dirty="0">
                <a:solidFill>
                  <a:srgbClr val="CCCCCC"/>
                </a:solidFill>
                <a:effectLst/>
                <a:latin typeface="-apple-system"/>
              </a:rPr>
              <a:t>LEFT joined to </a:t>
            </a:r>
            <a:r>
              <a:rPr lang="en-US" sz="1600" i="0" dirty="0" err="1">
                <a:solidFill>
                  <a:srgbClr val="00B0F0"/>
                </a:solidFill>
                <a:effectLst/>
                <a:latin typeface="-apple-system"/>
              </a:rPr>
              <a:t>fact_sales</a:t>
            </a:r>
            <a:r>
              <a:rPr lang="en-US" sz="1600" i="0" dirty="0">
                <a:solidFill>
                  <a:srgbClr val="00B0F0"/>
                </a:solidFill>
                <a:effectLst/>
                <a:latin typeface="-apple-system"/>
              </a:rPr>
              <a:t> </a:t>
            </a:r>
            <a:r>
              <a:rPr lang="en-US" sz="1600" i="0" dirty="0">
                <a:solidFill>
                  <a:srgbClr val="CCCCCC"/>
                </a:solidFill>
                <a:effectLst/>
                <a:latin typeface="-apple-system"/>
              </a:rPr>
              <a:t>(NULL treated as "No Review"); analyses by review category/score and timing </a:t>
            </a:r>
            <a:r>
              <a:rPr lang="en-US" sz="1600" i="0" dirty="0">
                <a:solidFill>
                  <a:srgbClr val="00B0F0"/>
                </a:solidFill>
                <a:effectLst/>
                <a:latin typeface="-apple-system"/>
              </a:rPr>
              <a:t>using </a:t>
            </a:r>
            <a:r>
              <a:rPr lang="en-US" sz="1600" i="0" dirty="0" err="1">
                <a:solidFill>
                  <a:srgbClr val="00B0F0"/>
                </a:solidFill>
                <a:effectLst/>
                <a:latin typeface="-apple-system"/>
              </a:rPr>
              <a:t>dim_reviews.days_to_review</a:t>
            </a:r>
            <a:r>
              <a:rPr lang="en-US" sz="1600" i="0" dirty="0">
                <a:solidFill>
                  <a:srgbClr val="00B0F0"/>
                </a:solidFill>
                <a:effectLst/>
                <a:latin typeface="-apple-system"/>
              </a:rPr>
              <a:t> </a:t>
            </a:r>
            <a:r>
              <a:rPr lang="en-US" sz="1600" i="0" dirty="0">
                <a:solidFill>
                  <a:srgbClr val="CCCCCC"/>
                </a:solidFill>
                <a:effectLst/>
                <a:latin typeface="-apple-system"/>
              </a:rPr>
              <a:t>and order dates.</a:t>
            </a:r>
          </a:p>
          <a:p>
            <a:pPr marL="342900" indent="-342900" algn="l">
              <a:buFont typeface="+mj-lt"/>
              <a:buAutoNum type="arabicPeriod"/>
            </a:pPr>
            <a:endParaRPr lang="en-US" sz="600" i="0" dirty="0">
              <a:solidFill>
                <a:srgbClr val="CCCCCC"/>
              </a:solidFill>
              <a:effectLst/>
              <a:latin typeface="-apple-system"/>
            </a:endParaRPr>
          </a:p>
          <a:p>
            <a:pPr marL="342900" indent="-342900" algn="l">
              <a:buFont typeface="+mj-lt"/>
              <a:buAutoNum type="arabicPeriod"/>
            </a:pPr>
            <a:r>
              <a:rPr lang="en-US" sz="1600" b="1" i="0" dirty="0">
                <a:solidFill>
                  <a:srgbClr val="CCCCCC"/>
                </a:solidFill>
                <a:effectLst/>
                <a:latin typeface="-apple-system"/>
              </a:rPr>
              <a:t>Delivery Patterns:</a:t>
            </a:r>
            <a:r>
              <a:rPr lang="en-US" sz="1600" i="0" dirty="0">
                <a:solidFill>
                  <a:srgbClr val="CCCCCC"/>
                </a:solidFill>
                <a:effectLst/>
                <a:latin typeface="-apple-system"/>
              </a:rPr>
              <a:t> </a:t>
            </a:r>
            <a:r>
              <a:rPr lang="en-US" sz="1600" i="0" dirty="0" err="1">
                <a:solidFill>
                  <a:srgbClr val="00B0F0"/>
                </a:solidFill>
                <a:effectLst/>
                <a:latin typeface="-apple-system"/>
              </a:rPr>
              <a:t>dim_orders</a:t>
            </a:r>
            <a:r>
              <a:rPr lang="en-US" sz="1600" i="0" dirty="0">
                <a:solidFill>
                  <a:srgbClr val="00B0F0"/>
                </a:solidFill>
                <a:effectLst/>
                <a:latin typeface="-apple-system"/>
              </a:rPr>
              <a:t> </a:t>
            </a:r>
            <a:r>
              <a:rPr lang="en-US" sz="1600" i="0" dirty="0">
                <a:solidFill>
                  <a:srgbClr val="CCCCCC"/>
                </a:solidFill>
                <a:effectLst/>
                <a:latin typeface="-apple-system"/>
              </a:rPr>
              <a:t>delivery metrics (</a:t>
            </a:r>
            <a:r>
              <a:rPr lang="en-US" sz="1600" i="0" dirty="0" err="1">
                <a:solidFill>
                  <a:srgbClr val="00B0F0"/>
                </a:solidFill>
                <a:effectLst/>
                <a:latin typeface="-apple-system"/>
              </a:rPr>
              <a:t>days_to_delivery</a:t>
            </a:r>
            <a:r>
              <a:rPr lang="en-US" sz="1600" i="0" dirty="0">
                <a:solidFill>
                  <a:srgbClr val="CCCCCC"/>
                </a:solidFill>
                <a:effectLst/>
                <a:latin typeface="-apple-system"/>
              </a:rPr>
              <a:t>, </a:t>
            </a:r>
            <a:r>
              <a:rPr lang="en-US" sz="1600" i="0" dirty="0" err="1">
                <a:solidFill>
                  <a:srgbClr val="00B0F0"/>
                </a:solidFill>
                <a:effectLst/>
                <a:latin typeface="-apple-system"/>
              </a:rPr>
              <a:t>delivery_vs_estimate_days</a:t>
            </a:r>
            <a:r>
              <a:rPr lang="en-US" sz="1600" i="0" dirty="0">
                <a:solidFill>
                  <a:srgbClr val="CCCCCC"/>
                </a:solidFill>
                <a:effectLst/>
                <a:latin typeface="-apple-system"/>
              </a:rPr>
              <a:t>, </a:t>
            </a:r>
            <a:r>
              <a:rPr lang="en-US" sz="1600" i="0" dirty="0" err="1">
                <a:solidFill>
                  <a:srgbClr val="00B0F0"/>
                </a:solidFill>
                <a:effectLst/>
                <a:latin typeface="-apple-system"/>
              </a:rPr>
              <a:t>is_delivered_on_time</a:t>
            </a:r>
            <a:r>
              <a:rPr lang="en-US" sz="1600" i="0" dirty="0">
                <a:solidFill>
                  <a:srgbClr val="CCCCCC"/>
                </a:solidFill>
                <a:effectLst/>
                <a:latin typeface="-apple-system"/>
              </a:rPr>
              <a:t>) + </a:t>
            </a:r>
            <a:r>
              <a:rPr lang="en-US" sz="1600" i="0" dirty="0" err="1">
                <a:solidFill>
                  <a:srgbClr val="00B0F0"/>
                </a:solidFill>
                <a:effectLst/>
                <a:latin typeface="-apple-system"/>
              </a:rPr>
              <a:t>dim_customers.customer_region</a:t>
            </a:r>
            <a:r>
              <a:rPr lang="en-US" sz="1600" i="0" dirty="0">
                <a:solidFill>
                  <a:srgbClr val="CCCCCC"/>
                </a:solidFill>
                <a:effectLst/>
                <a:latin typeface="-apple-system"/>
              </a:rPr>
              <a:t> and </a:t>
            </a:r>
            <a:r>
              <a:rPr lang="en-US" sz="1600" i="0" dirty="0" err="1">
                <a:solidFill>
                  <a:srgbClr val="00B0F0"/>
                </a:solidFill>
                <a:effectLst/>
                <a:latin typeface="-apple-system"/>
              </a:rPr>
              <a:t>dim_date</a:t>
            </a:r>
            <a:r>
              <a:rPr lang="en-US" sz="1600" i="0" dirty="0">
                <a:solidFill>
                  <a:srgbClr val="00B0F0"/>
                </a:solidFill>
                <a:effectLst/>
                <a:latin typeface="-apple-system"/>
              </a:rPr>
              <a:t> </a:t>
            </a:r>
            <a:r>
              <a:rPr lang="en-US" sz="1600" i="0" dirty="0">
                <a:solidFill>
                  <a:srgbClr val="CCCCCC"/>
                </a:solidFill>
                <a:effectLst/>
                <a:latin typeface="-apple-system"/>
              </a:rPr>
              <a:t>for filters and trends; includes same vs cross-region efficiency using customer vs seller regions.</a:t>
            </a:r>
            <a:endParaRPr lang="en-SG" sz="1600" i="0" dirty="0">
              <a:solidFill>
                <a:srgbClr val="CCCCCC"/>
              </a:solidFill>
              <a:effectLst/>
              <a:latin typeface="-apple-system"/>
            </a:endParaRPr>
          </a:p>
        </p:txBody>
      </p:sp>
    </p:spTree>
    <p:extLst>
      <p:ext uri="{BB962C8B-B14F-4D97-AF65-F5344CB8AC3E}">
        <p14:creationId xmlns:p14="http://schemas.microsoft.com/office/powerpoint/2010/main" val="306268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dirty="0"/>
              <a:t>Data Model / Architecture</a:t>
            </a:r>
            <a:r>
              <a:rPr lang="en-US" dirty="0"/>
              <a:t> (1/2)</a:t>
            </a:r>
            <a:endParaRPr dirty="0"/>
          </a:p>
        </p:txBody>
      </p:sp>
      <p:sp>
        <p:nvSpPr>
          <p:cNvPr id="3" name="Content Placeholder 2"/>
          <p:cNvSpPr>
            <a:spLocks noGrp="1"/>
          </p:cNvSpPr>
          <p:nvPr>
            <p:ph idx="1"/>
          </p:nvPr>
        </p:nvSpPr>
        <p:spPr>
          <a:xfrm>
            <a:off x="457200" y="1333761"/>
            <a:ext cx="7772400" cy="5020386"/>
          </a:xfrm>
        </p:spPr>
        <p:txBody>
          <a:bodyPr anchor="t">
            <a:noAutofit/>
          </a:bodyPr>
          <a:lstStyle/>
          <a:p>
            <a:pPr marL="0" indent="0">
              <a:buNone/>
            </a:pPr>
            <a:r>
              <a:rPr lang="en-US" sz="1400" dirty="0"/>
              <a:t>Data Extraction is done in 4</a:t>
            </a:r>
            <a:r>
              <a:rPr sz="1400" dirty="0"/>
              <a:t>-tiered approach</a:t>
            </a:r>
            <a:r>
              <a:rPr lang="en-US" sz="1400" dirty="0"/>
              <a:t> with DBT Snapshots for Slow Changing Dimension</a:t>
            </a:r>
            <a:r>
              <a:rPr sz="1400" dirty="0"/>
              <a:t>:</a:t>
            </a:r>
          </a:p>
          <a:p>
            <a:pPr marL="342900" indent="-342900">
              <a:buFont typeface="+mj-lt"/>
              <a:buAutoNum type="arabicPeriod"/>
            </a:pPr>
            <a:r>
              <a:rPr sz="1400" dirty="0"/>
              <a:t>- Raw Layer: </a:t>
            </a:r>
            <a:r>
              <a:rPr lang="en-US" sz="1400" dirty="0"/>
              <a:t>Reliable, auditable copy of source data in cloud data warehouse</a:t>
            </a:r>
          </a:p>
          <a:p>
            <a:pPr lvl="1"/>
            <a:r>
              <a:rPr lang="en-SG" sz="1400" dirty="0"/>
              <a:t>Unchanged data from source CSV files</a:t>
            </a:r>
          </a:p>
          <a:p>
            <a:pPr lvl="1"/>
            <a:r>
              <a:rPr lang="en-SG" sz="1400" dirty="0"/>
              <a:t>All columns stored as STRING data type</a:t>
            </a:r>
          </a:p>
          <a:p>
            <a:pPr lvl="1"/>
            <a:r>
              <a:rPr lang="en-SG" sz="1400" dirty="0"/>
              <a:t>Includes </a:t>
            </a:r>
            <a:r>
              <a:rPr lang="en-SG" sz="1400" dirty="0" err="1"/>
              <a:t>Meltano</a:t>
            </a:r>
            <a:r>
              <a:rPr lang="en-SG" sz="1400" dirty="0"/>
              <a:t> metadata columns (_</a:t>
            </a:r>
            <a:r>
              <a:rPr lang="en-SG" sz="1400" dirty="0" err="1"/>
              <a:t>sdc_extracted_at</a:t>
            </a:r>
            <a:r>
              <a:rPr lang="en-SG" sz="1400" dirty="0"/>
              <a:t>, _</a:t>
            </a:r>
            <a:r>
              <a:rPr lang="en-SG" sz="1400" dirty="0" err="1"/>
              <a:t>sdc_table_version</a:t>
            </a:r>
            <a:r>
              <a:rPr lang="en-SG" sz="1400" dirty="0"/>
              <a:t>)</a:t>
            </a:r>
          </a:p>
          <a:p>
            <a:pPr lvl="1"/>
            <a:r>
              <a:rPr lang="en-SG" sz="1400" dirty="0"/>
              <a:t>Preserves original data quality issues for auditing</a:t>
            </a:r>
          </a:p>
          <a:p>
            <a:pPr lvl="1"/>
            <a:r>
              <a:rPr lang="en-SG" sz="1400" dirty="0"/>
              <a:t>No business logic applied</a:t>
            </a:r>
          </a:p>
          <a:p>
            <a:pPr marL="342900" indent="-342900">
              <a:buFont typeface="+mj-lt"/>
              <a:buAutoNum type="arabicPeriod"/>
            </a:pPr>
            <a:endParaRPr sz="1400" dirty="0"/>
          </a:p>
          <a:p>
            <a:pPr marL="342900" indent="-342900">
              <a:buFont typeface="+mj-lt"/>
              <a:buAutoNum type="arabicPeriod"/>
            </a:pPr>
            <a:r>
              <a:rPr lang="en-US" sz="1400" dirty="0"/>
              <a:t>-  Snapshots Layer: Historical change tracking</a:t>
            </a:r>
          </a:p>
          <a:p>
            <a:pPr lvl="1"/>
            <a:r>
              <a:rPr lang="en-US" sz="1400" dirty="0"/>
              <a:t>Implemented using </a:t>
            </a:r>
            <a:r>
              <a:rPr lang="en-US" sz="1400" dirty="0" err="1"/>
              <a:t>dbt’s</a:t>
            </a:r>
            <a:r>
              <a:rPr lang="en-US" sz="1400" dirty="0"/>
              <a:t> built-in SCD Type 2 pattern.</a:t>
            </a:r>
          </a:p>
          <a:p>
            <a:pPr lvl="1"/>
            <a:r>
              <a:rPr lang="en-US" sz="1400" dirty="0"/>
              <a:t>Track historical changes in customers, sellers, and orders. </a:t>
            </a:r>
          </a:p>
          <a:p>
            <a:pPr lvl="1"/>
            <a:r>
              <a:rPr lang="en-US" sz="1400" dirty="0"/>
              <a:t>Preserves point-in-time accuracy and audit trails without overwriting history,</a:t>
            </a:r>
          </a:p>
          <a:p>
            <a:pPr lvl="1"/>
            <a:r>
              <a:rPr lang="en-US" sz="1400" dirty="0"/>
              <a:t>Limit scope to balance cost and performance efficiency.</a:t>
            </a:r>
          </a:p>
          <a:p>
            <a:endParaRPr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C11B4A-AB9D-81ED-F49A-F3D32023FC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7221DB-390F-F18E-2A1E-B1421E447C83}"/>
              </a:ext>
            </a:extLst>
          </p:cNvPr>
          <p:cNvSpPr>
            <a:spLocks noGrp="1"/>
          </p:cNvSpPr>
          <p:nvPr>
            <p:ph type="title"/>
          </p:nvPr>
        </p:nvSpPr>
        <p:spPr/>
        <p:txBody>
          <a:bodyPr anchor="t"/>
          <a:lstStyle/>
          <a:p>
            <a:r>
              <a:rPr dirty="0"/>
              <a:t>Data Model / Architecture</a:t>
            </a:r>
            <a:r>
              <a:rPr lang="en-US" dirty="0"/>
              <a:t> (2/2)</a:t>
            </a:r>
            <a:endParaRPr dirty="0"/>
          </a:p>
        </p:txBody>
      </p:sp>
      <p:sp>
        <p:nvSpPr>
          <p:cNvPr id="3" name="Content Placeholder 2">
            <a:extLst>
              <a:ext uri="{FF2B5EF4-FFF2-40B4-BE49-F238E27FC236}">
                <a16:creationId xmlns:a16="http://schemas.microsoft.com/office/drawing/2014/main" id="{195D85FE-31E6-CF14-1D32-C981394B65F9}"/>
              </a:ext>
            </a:extLst>
          </p:cNvPr>
          <p:cNvSpPr>
            <a:spLocks noGrp="1"/>
          </p:cNvSpPr>
          <p:nvPr>
            <p:ph idx="1"/>
          </p:nvPr>
        </p:nvSpPr>
        <p:spPr>
          <a:xfrm>
            <a:off x="541175" y="1147665"/>
            <a:ext cx="7772400" cy="5388602"/>
          </a:xfrm>
        </p:spPr>
        <p:txBody>
          <a:bodyPr anchor="t">
            <a:noAutofit/>
          </a:bodyPr>
          <a:lstStyle/>
          <a:p>
            <a:pPr marL="342900" indent="-342900">
              <a:buFont typeface="+mj-lt"/>
              <a:buAutoNum type="arabicPeriod" startAt="3"/>
            </a:pPr>
            <a:r>
              <a:rPr lang="en-US" sz="1400" dirty="0"/>
              <a:t>- Marts Layer: Business-ready analytical data warehouse</a:t>
            </a:r>
          </a:p>
          <a:p>
            <a:pPr marL="800100" lvl="1" indent="-342900">
              <a:buFont typeface="+mj-lt"/>
              <a:buAutoNum type="arabicPeriod"/>
            </a:pPr>
            <a:r>
              <a:rPr lang="en-US" sz="1400" dirty="0"/>
              <a:t>Implement star schema dimensional model</a:t>
            </a:r>
          </a:p>
          <a:p>
            <a:pPr marL="800100" lvl="1" indent="-342900">
              <a:buFont typeface="+mj-lt"/>
              <a:buAutoNum type="arabicPeriod"/>
            </a:pPr>
            <a:r>
              <a:rPr lang="en-US" sz="1400" dirty="0"/>
              <a:t>Create calculated fields and derived metrics</a:t>
            </a:r>
          </a:p>
          <a:p>
            <a:pPr marL="800100" lvl="1" indent="-342900">
              <a:buFont typeface="+mj-lt"/>
              <a:buAutoNum type="arabicPeriod"/>
            </a:pPr>
            <a:r>
              <a:rPr lang="en-US" sz="1400" dirty="0"/>
              <a:t>Join tables to enrich data with business context</a:t>
            </a:r>
          </a:p>
          <a:p>
            <a:pPr marL="800100" lvl="1" indent="-342900">
              <a:buFont typeface="+mj-lt"/>
              <a:buAutoNum type="arabicPeriod"/>
            </a:pPr>
            <a:r>
              <a:rPr lang="en-US" sz="1400" dirty="0"/>
              <a:t>Apply complex business rules and logic</a:t>
            </a:r>
          </a:p>
          <a:p>
            <a:pPr marL="800100" lvl="1" indent="-342900">
              <a:buFont typeface="+mj-lt"/>
              <a:buAutoNum type="arabicPeriod"/>
            </a:pPr>
            <a:r>
              <a:rPr lang="en-US" sz="1400" dirty="0"/>
              <a:t>Aggregate data where appropriate (payment methods per order)</a:t>
            </a:r>
          </a:p>
          <a:p>
            <a:pPr marL="800100" lvl="1" indent="-342900">
              <a:buFont typeface="+mj-lt"/>
              <a:buAutoNum type="arabicPeriod"/>
            </a:pPr>
            <a:r>
              <a:rPr lang="en-US" sz="1400" dirty="0"/>
              <a:t>Implement proper foreign key relationships</a:t>
            </a:r>
          </a:p>
          <a:p>
            <a:pPr marL="342900" indent="-342900">
              <a:buFont typeface="+mj-lt"/>
              <a:buAutoNum type="arabicPeriod" startAt="3"/>
            </a:pPr>
            <a:endParaRPr lang="en-SG" sz="1400" dirty="0"/>
          </a:p>
          <a:p>
            <a:pPr marL="342900" indent="-342900">
              <a:buFont typeface="+mj-lt"/>
              <a:buAutoNum type="arabicPeriod" startAt="3"/>
            </a:pPr>
            <a:r>
              <a:rPr lang="en-SG" sz="1400" dirty="0"/>
              <a:t>- Staging Layer: Type-safe, clean data ready for dimensional </a:t>
            </a:r>
            <a:r>
              <a:rPr lang="en-SG" sz="1400" dirty="0" err="1"/>
              <a:t>modeling</a:t>
            </a:r>
            <a:endParaRPr lang="en-SG" sz="1400" dirty="0"/>
          </a:p>
          <a:p>
            <a:pPr marL="800100" lvl="1" indent="-342900">
              <a:buFont typeface="+mj-lt"/>
              <a:buAutoNum type="arabicPeriod"/>
            </a:pPr>
            <a:r>
              <a:rPr lang="en-SG" sz="1400" dirty="0"/>
              <a:t>Convert data types from STRING to appropriate types (INTEGER, NUMERIC, TIMESTAMP, BOOLEAN)</a:t>
            </a:r>
          </a:p>
          <a:p>
            <a:pPr marL="800100" lvl="1" indent="-342900">
              <a:buFont typeface="+mj-lt"/>
              <a:buAutoNum type="arabicPeriod"/>
            </a:pPr>
            <a:r>
              <a:rPr lang="en-SG" sz="1400" dirty="0"/>
              <a:t>Standardize text fields (trim whitespace, normalize case)</a:t>
            </a:r>
          </a:p>
          <a:p>
            <a:pPr marL="800100" lvl="1" indent="-342900">
              <a:buFont typeface="+mj-lt"/>
              <a:buAutoNum type="arabicPeriod"/>
            </a:pPr>
            <a:r>
              <a:rPr lang="en-SG" sz="1400" dirty="0"/>
              <a:t>Parse and validate timestamp formats</a:t>
            </a:r>
          </a:p>
          <a:p>
            <a:pPr marL="800100" lvl="1" indent="-342900">
              <a:buFont typeface="+mj-lt"/>
              <a:buAutoNum type="arabicPeriod"/>
            </a:pPr>
            <a:r>
              <a:rPr lang="en-SG" sz="1400" dirty="0"/>
              <a:t>Remove </a:t>
            </a:r>
            <a:r>
              <a:rPr lang="en-SG" sz="1400" dirty="0" err="1"/>
              <a:t>Meltano</a:t>
            </a:r>
            <a:r>
              <a:rPr lang="en-SG" sz="1400" dirty="0"/>
              <a:t> metadata columns not needed for analysis</a:t>
            </a:r>
          </a:p>
          <a:p>
            <a:pPr marL="800100" lvl="1" indent="-342900">
              <a:buFont typeface="+mj-lt"/>
              <a:buAutoNum type="arabicPeriod"/>
            </a:pPr>
            <a:r>
              <a:rPr lang="en-SG" sz="1400" dirty="0"/>
              <a:t>Apply basic data quality filters (remove records with null primary keys)</a:t>
            </a:r>
          </a:p>
          <a:p>
            <a:pPr marL="800100" lvl="1" indent="-342900">
              <a:buFont typeface="+mj-lt"/>
              <a:buAutoNum type="arabicPeriod"/>
            </a:pPr>
            <a:r>
              <a:rPr lang="en-SG" sz="1400" dirty="0"/>
              <a:t>Rename columns to follow consistent naming conventions</a:t>
            </a:r>
          </a:p>
          <a:p>
            <a:endParaRPr lang="en-SG" sz="1400" dirty="0"/>
          </a:p>
          <a:p>
            <a:pPr lvl="1"/>
            <a:endParaRPr lang="en-US" dirty="0"/>
          </a:p>
          <a:p>
            <a:pPr marL="457200" lvl="1" indent="0">
              <a:buNone/>
            </a:pPr>
            <a:endParaRPr lang="en-US" dirty="0"/>
          </a:p>
          <a:p>
            <a:pPr lvl="1"/>
            <a:endParaRPr lang="en-US" dirty="0"/>
          </a:p>
          <a:p>
            <a:pPr lvl="1"/>
            <a:endParaRPr lang="en-US" dirty="0"/>
          </a:p>
          <a:p>
            <a:endParaRPr lang="en-US" sz="1400" dirty="0"/>
          </a:p>
          <a:p>
            <a:endParaRPr lang="en-US" sz="1400" dirty="0"/>
          </a:p>
          <a:p>
            <a:endParaRPr sz="1400" dirty="0"/>
          </a:p>
        </p:txBody>
      </p:sp>
    </p:spTree>
    <p:extLst>
      <p:ext uri="{BB962C8B-B14F-4D97-AF65-F5344CB8AC3E}">
        <p14:creationId xmlns:p14="http://schemas.microsoft.com/office/powerpoint/2010/main" val="576854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dirty="0"/>
              <a:t>Tools Overview</a:t>
            </a:r>
          </a:p>
        </p:txBody>
      </p:sp>
      <p:sp>
        <p:nvSpPr>
          <p:cNvPr id="3" name="Content Placeholder 2"/>
          <p:cNvSpPr>
            <a:spLocks noGrp="1"/>
          </p:cNvSpPr>
          <p:nvPr>
            <p:ph idx="1"/>
          </p:nvPr>
        </p:nvSpPr>
        <p:spPr>
          <a:xfrm>
            <a:off x="457199" y="1218337"/>
            <a:ext cx="8148919" cy="3649133"/>
          </a:xfrm>
        </p:spPr>
        <p:txBody>
          <a:bodyPr>
            <a:normAutofit fontScale="92500" lnSpcReduction="10000"/>
          </a:bodyPr>
          <a:lstStyle/>
          <a:p>
            <a:pPr marL="0" indent="0">
              <a:buNone/>
            </a:pPr>
            <a:endParaRPr dirty="0"/>
          </a:p>
          <a:p>
            <a:r>
              <a:rPr dirty="0"/>
              <a:t>Tools:</a:t>
            </a:r>
          </a:p>
          <a:p>
            <a:r>
              <a:rPr dirty="0"/>
              <a:t>- GitHub (Version Control)</a:t>
            </a:r>
            <a:endParaRPr lang="en-US" dirty="0"/>
          </a:p>
          <a:p>
            <a:r>
              <a:rPr lang="en-US" dirty="0"/>
              <a:t>- </a:t>
            </a:r>
            <a:r>
              <a:rPr lang="en-US" dirty="0" err="1"/>
              <a:t>Jupyter</a:t>
            </a:r>
            <a:r>
              <a:rPr lang="en-US" dirty="0"/>
              <a:t> (Preliminary Data Analysis)</a:t>
            </a:r>
            <a:endParaRPr dirty="0"/>
          </a:p>
          <a:p>
            <a:r>
              <a:rPr dirty="0"/>
              <a:t>- </a:t>
            </a:r>
            <a:r>
              <a:rPr dirty="0" err="1"/>
              <a:t>Meltano</a:t>
            </a:r>
            <a:r>
              <a:rPr dirty="0"/>
              <a:t> (Extraction/Loading)</a:t>
            </a:r>
            <a:endParaRPr lang="en-SG" dirty="0"/>
          </a:p>
          <a:p>
            <a:r>
              <a:rPr lang="en-SG" dirty="0"/>
              <a:t>-DBT (Transformation/Testing)</a:t>
            </a:r>
            <a:endParaRPr dirty="0"/>
          </a:p>
          <a:p>
            <a:r>
              <a:rPr lang="en-US" dirty="0"/>
              <a:t>- DBT Elementary (Data Quality Monitoring)</a:t>
            </a:r>
          </a:p>
          <a:p>
            <a:r>
              <a:rPr dirty="0"/>
              <a:t>- </a:t>
            </a:r>
            <a:r>
              <a:rPr dirty="0" err="1"/>
              <a:t>Dagster</a:t>
            </a:r>
            <a:r>
              <a:rPr dirty="0"/>
              <a:t> (Orchestration)</a:t>
            </a:r>
          </a:p>
          <a:p>
            <a:r>
              <a:rPr dirty="0"/>
              <a:t>- Google </a:t>
            </a:r>
            <a:r>
              <a:rPr dirty="0" err="1"/>
              <a:t>BigQuery</a:t>
            </a:r>
            <a:r>
              <a:rPr dirty="0"/>
              <a:t> (Data Warehouse)</a:t>
            </a:r>
          </a:p>
          <a:p>
            <a:r>
              <a:rPr dirty="0"/>
              <a:t>- </a:t>
            </a:r>
            <a:r>
              <a:rPr dirty="0" err="1"/>
              <a:t>Streamlit</a:t>
            </a:r>
            <a:r>
              <a:rPr dirty="0"/>
              <a:t> (Analytics/Dashboards)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9602" y="101229"/>
            <a:ext cx="7772400" cy="1456267"/>
          </a:xfrm>
        </p:spPr>
        <p:txBody>
          <a:bodyPr/>
          <a:lstStyle/>
          <a:p>
            <a:r>
              <a:rPr dirty="0"/>
              <a:t>ELT Process</a:t>
            </a:r>
          </a:p>
        </p:txBody>
      </p:sp>
      <p:sp>
        <p:nvSpPr>
          <p:cNvPr id="3" name="Content Placeholder 2"/>
          <p:cNvSpPr>
            <a:spLocks noGrp="1"/>
          </p:cNvSpPr>
          <p:nvPr>
            <p:ph idx="1"/>
          </p:nvPr>
        </p:nvSpPr>
        <p:spPr>
          <a:xfrm>
            <a:off x="421203" y="1133453"/>
            <a:ext cx="7772400" cy="2079844"/>
          </a:xfrm>
        </p:spPr>
        <p:txBody>
          <a:bodyPr anchor="t">
            <a:normAutofit fontScale="77500" lnSpcReduction="20000"/>
          </a:bodyPr>
          <a:lstStyle/>
          <a:p>
            <a:r>
              <a:rPr dirty="0"/>
              <a:t>Extraction: </a:t>
            </a:r>
            <a:r>
              <a:rPr dirty="0" err="1"/>
              <a:t>Meltano</a:t>
            </a:r>
            <a:r>
              <a:rPr dirty="0"/>
              <a:t> from </a:t>
            </a:r>
            <a:r>
              <a:rPr lang="en-US" dirty="0"/>
              <a:t>csv</a:t>
            </a:r>
            <a:endParaRPr dirty="0"/>
          </a:p>
          <a:p>
            <a:r>
              <a:rPr dirty="0"/>
              <a:t>Loading: Google </a:t>
            </a:r>
            <a:r>
              <a:rPr dirty="0" err="1"/>
              <a:t>BigQuery</a:t>
            </a:r>
            <a:r>
              <a:rPr dirty="0"/>
              <a:t> (raw, </a:t>
            </a:r>
            <a:r>
              <a:rPr lang="en-US" dirty="0"/>
              <a:t>snapshots, </a:t>
            </a:r>
            <a:r>
              <a:rPr dirty="0"/>
              <a:t>staging, marts)</a:t>
            </a:r>
          </a:p>
          <a:p>
            <a:r>
              <a:rPr lang="en-US" dirty="0"/>
              <a:t>Post Ingestion/Transformation validation: DBT Expectations</a:t>
            </a:r>
          </a:p>
          <a:p>
            <a:r>
              <a:rPr dirty="0"/>
              <a:t>Transformation: </a:t>
            </a:r>
            <a:r>
              <a:rPr lang="en-US" dirty="0"/>
              <a:t>DBT</a:t>
            </a:r>
            <a:endParaRPr dirty="0"/>
          </a:p>
          <a:p>
            <a:r>
              <a:rPr dirty="0"/>
              <a:t>Orchestration: </a:t>
            </a:r>
            <a:r>
              <a:rPr dirty="0" err="1"/>
              <a:t>Dagster</a:t>
            </a:r>
            <a:endParaRPr lang="en-US" dirty="0"/>
          </a:p>
          <a:p>
            <a:r>
              <a:rPr lang="en-SG" dirty="0"/>
              <a:t>Analytics/Visualisation: </a:t>
            </a:r>
            <a:r>
              <a:rPr lang="en-SG" dirty="0" err="1"/>
              <a:t>Streamlit</a:t>
            </a:r>
            <a:endParaRPr lang="en-SG" dirty="0"/>
          </a:p>
          <a:p>
            <a:r>
              <a:rPr lang="en-US" dirty="0"/>
              <a:t>Test &amp; Monitoring: DBT Elementary</a:t>
            </a:r>
            <a:endParaRPr dirty="0"/>
          </a:p>
        </p:txBody>
      </p:sp>
      <p:grpSp>
        <p:nvGrpSpPr>
          <p:cNvPr id="53" name="Group 52">
            <a:extLst>
              <a:ext uri="{FF2B5EF4-FFF2-40B4-BE49-F238E27FC236}">
                <a16:creationId xmlns:a16="http://schemas.microsoft.com/office/drawing/2014/main" id="{85CFB1C3-1FBF-F48D-B0BF-CE557F072F08}"/>
              </a:ext>
            </a:extLst>
          </p:cNvPr>
          <p:cNvGrpSpPr/>
          <p:nvPr/>
        </p:nvGrpSpPr>
        <p:grpSpPr>
          <a:xfrm>
            <a:off x="225465" y="3585193"/>
            <a:ext cx="8776531" cy="2828658"/>
            <a:chOff x="225465" y="3818856"/>
            <a:chExt cx="8776531" cy="2828658"/>
          </a:xfrm>
        </p:grpSpPr>
        <p:sp>
          <p:nvSpPr>
            <p:cNvPr id="55" name="Rectangle 54">
              <a:extLst>
                <a:ext uri="{FF2B5EF4-FFF2-40B4-BE49-F238E27FC236}">
                  <a16:creationId xmlns:a16="http://schemas.microsoft.com/office/drawing/2014/main" id="{44EEFE2E-CA2D-4E42-EEE7-52E396776010}"/>
                </a:ext>
              </a:extLst>
            </p:cNvPr>
            <p:cNvSpPr/>
            <p:nvPr/>
          </p:nvSpPr>
          <p:spPr>
            <a:xfrm>
              <a:off x="225465" y="3818856"/>
              <a:ext cx="8776531" cy="2828658"/>
            </a:xfrm>
            <a:prstGeom prst="rect">
              <a:avLst/>
            </a:prstGeom>
            <a:solidFill>
              <a:srgbClr val="D6F2FE">
                <a:alpha val="83000"/>
              </a:srgb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Rectangle: Rounded Corners 11">
              <a:extLst>
                <a:ext uri="{FF2B5EF4-FFF2-40B4-BE49-F238E27FC236}">
                  <a16:creationId xmlns:a16="http://schemas.microsoft.com/office/drawing/2014/main" id="{036EF0E6-D6C2-64C0-D162-83B70EEB1FC2}"/>
                </a:ext>
              </a:extLst>
            </p:cNvPr>
            <p:cNvSpPr/>
            <p:nvPr/>
          </p:nvSpPr>
          <p:spPr>
            <a:xfrm>
              <a:off x="517521" y="5085556"/>
              <a:ext cx="1058359" cy="1005279"/>
            </a:xfrm>
            <a:prstGeom prst="roundRect">
              <a:avLst/>
            </a:prstGeom>
            <a:solidFill>
              <a:schemeClr val="tx1"/>
            </a:solidFill>
            <a:ln>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SG" sz="1100" dirty="0">
                  <a:solidFill>
                    <a:schemeClr val="bg1"/>
                  </a:solidFill>
                </a:rPr>
                <a:t>Prelim Analysis</a:t>
              </a:r>
            </a:p>
          </p:txBody>
        </p:sp>
        <p:grpSp>
          <p:nvGrpSpPr>
            <p:cNvPr id="23" name="Group 22">
              <a:extLst>
                <a:ext uri="{FF2B5EF4-FFF2-40B4-BE49-F238E27FC236}">
                  <a16:creationId xmlns:a16="http://schemas.microsoft.com/office/drawing/2014/main" id="{730E12DF-2682-E200-6CB5-50D05C27A03D}"/>
                </a:ext>
              </a:extLst>
            </p:cNvPr>
            <p:cNvGrpSpPr/>
            <p:nvPr/>
          </p:nvGrpSpPr>
          <p:grpSpPr>
            <a:xfrm>
              <a:off x="3338236" y="5216772"/>
              <a:ext cx="1110463" cy="975778"/>
              <a:chOff x="3171462" y="5356638"/>
              <a:chExt cx="1051569" cy="975778"/>
            </a:xfrm>
          </p:grpSpPr>
          <p:sp>
            <p:nvSpPr>
              <p:cNvPr id="22" name="Rectangle: Rounded Corners 21">
                <a:extLst>
                  <a:ext uri="{FF2B5EF4-FFF2-40B4-BE49-F238E27FC236}">
                    <a16:creationId xmlns:a16="http://schemas.microsoft.com/office/drawing/2014/main" id="{DDBCC518-759E-9896-40E6-F8015DEE7E84}"/>
                  </a:ext>
                </a:extLst>
              </p:cNvPr>
              <p:cNvSpPr/>
              <p:nvPr/>
            </p:nvSpPr>
            <p:spPr>
              <a:xfrm>
                <a:off x="3171462" y="5356638"/>
                <a:ext cx="1051569" cy="975778"/>
              </a:xfrm>
              <a:prstGeom prst="roundRect">
                <a:avLst/>
              </a:prstGeom>
              <a:solidFill>
                <a:schemeClr val="tx1"/>
              </a:solidFill>
              <a:ln>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SG" sz="1000" dirty="0">
                    <a:solidFill>
                      <a:schemeClr val="bg1"/>
                    </a:solidFill>
                  </a:rPr>
                  <a:t>Transform/ DBT</a:t>
                </a:r>
                <a:r>
                  <a:rPr lang="en-SG" sz="1100" dirty="0">
                    <a:solidFill>
                      <a:schemeClr val="bg1"/>
                    </a:solidFill>
                  </a:rPr>
                  <a:t> Expectation/ Snapshots</a:t>
                </a:r>
              </a:p>
            </p:txBody>
          </p:sp>
          <p:pic>
            <p:nvPicPr>
              <p:cNvPr id="7" name="Picture 6">
                <a:extLst>
                  <a:ext uri="{FF2B5EF4-FFF2-40B4-BE49-F238E27FC236}">
                    <a16:creationId xmlns:a16="http://schemas.microsoft.com/office/drawing/2014/main" id="{D6DDAAD4-3605-9576-9AFF-C3CEA83A0898}"/>
                  </a:ext>
                </a:extLst>
              </p:cNvPr>
              <p:cNvPicPr>
                <a:picLocks noChangeAspect="1"/>
              </p:cNvPicPr>
              <p:nvPr/>
            </p:nvPicPr>
            <p:blipFill>
              <a:blip r:embed="rId2"/>
              <a:stretch>
                <a:fillRect/>
              </a:stretch>
            </p:blipFill>
            <p:spPr>
              <a:xfrm>
                <a:off x="3264031" y="5986738"/>
                <a:ext cx="765924" cy="280770"/>
              </a:xfrm>
              <a:prstGeom prst="rect">
                <a:avLst/>
              </a:prstGeom>
            </p:spPr>
          </p:pic>
        </p:grpSp>
        <p:grpSp>
          <p:nvGrpSpPr>
            <p:cNvPr id="24" name="Group 23">
              <a:extLst>
                <a:ext uri="{FF2B5EF4-FFF2-40B4-BE49-F238E27FC236}">
                  <a16:creationId xmlns:a16="http://schemas.microsoft.com/office/drawing/2014/main" id="{85492D2D-445C-D999-B41F-01ED0C68DDFC}"/>
                </a:ext>
              </a:extLst>
            </p:cNvPr>
            <p:cNvGrpSpPr/>
            <p:nvPr/>
          </p:nvGrpSpPr>
          <p:grpSpPr>
            <a:xfrm>
              <a:off x="2122352" y="5228612"/>
              <a:ext cx="1116064" cy="975778"/>
              <a:chOff x="1828902" y="5349773"/>
              <a:chExt cx="1217978" cy="975778"/>
            </a:xfrm>
          </p:grpSpPr>
          <p:sp>
            <p:nvSpPr>
              <p:cNvPr id="21" name="Rectangle: Rounded Corners 20">
                <a:extLst>
                  <a:ext uri="{FF2B5EF4-FFF2-40B4-BE49-F238E27FC236}">
                    <a16:creationId xmlns:a16="http://schemas.microsoft.com/office/drawing/2014/main" id="{E48BF5CE-DB9F-FCF8-1406-696BE3F0FC12}"/>
                  </a:ext>
                </a:extLst>
              </p:cNvPr>
              <p:cNvSpPr/>
              <p:nvPr/>
            </p:nvSpPr>
            <p:spPr>
              <a:xfrm>
                <a:off x="1828902" y="5349773"/>
                <a:ext cx="1217978" cy="975778"/>
              </a:xfrm>
              <a:prstGeom prst="roundRect">
                <a:avLst/>
              </a:prstGeom>
              <a:solidFill>
                <a:schemeClr val="tx1"/>
              </a:solidFill>
              <a:ln>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SG" sz="1100" dirty="0">
                    <a:solidFill>
                      <a:schemeClr val="bg1"/>
                    </a:solidFill>
                  </a:rPr>
                  <a:t>Extract/Load</a:t>
                </a:r>
              </a:p>
            </p:txBody>
          </p:sp>
          <p:pic>
            <p:nvPicPr>
              <p:cNvPr id="9" name="Picture 8">
                <a:extLst>
                  <a:ext uri="{FF2B5EF4-FFF2-40B4-BE49-F238E27FC236}">
                    <a16:creationId xmlns:a16="http://schemas.microsoft.com/office/drawing/2014/main" id="{6913262D-277E-7526-2B1D-883B6DDEAD74}"/>
                  </a:ext>
                </a:extLst>
              </p:cNvPr>
              <p:cNvPicPr>
                <a:picLocks noChangeAspect="1"/>
              </p:cNvPicPr>
              <p:nvPr/>
            </p:nvPicPr>
            <p:blipFill>
              <a:blip r:embed="rId3"/>
              <a:stretch>
                <a:fillRect/>
              </a:stretch>
            </p:blipFill>
            <p:spPr>
              <a:xfrm>
                <a:off x="2088820" y="5588557"/>
                <a:ext cx="711261" cy="711261"/>
              </a:xfrm>
              <a:prstGeom prst="rect">
                <a:avLst/>
              </a:prstGeom>
              <a:ln>
                <a:solidFill>
                  <a:schemeClr val="tx1"/>
                </a:solidFill>
                <a:prstDash val="solid"/>
              </a:ln>
            </p:spPr>
          </p:pic>
        </p:grpSp>
        <p:grpSp>
          <p:nvGrpSpPr>
            <p:cNvPr id="25" name="Group 24">
              <a:extLst>
                <a:ext uri="{FF2B5EF4-FFF2-40B4-BE49-F238E27FC236}">
                  <a16:creationId xmlns:a16="http://schemas.microsoft.com/office/drawing/2014/main" id="{A97DFB4F-606A-E94F-A4DF-0772F65057AC}"/>
                </a:ext>
              </a:extLst>
            </p:cNvPr>
            <p:cNvGrpSpPr/>
            <p:nvPr/>
          </p:nvGrpSpPr>
          <p:grpSpPr>
            <a:xfrm>
              <a:off x="2105056" y="4000311"/>
              <a:ext cx="3560665" cy="845542"/>
              <a:chOff x="1814530" y="4270890"/>
              <a:chExt cx="3560665" cy="845542"/>
            </a:xfrm>
          </p:grpSpPr>
          <p:sp>
            <p:nvSpPr>
              <p:cNvPr id="20" name="Rectangle: Rounded Corners 19">
                <a:extLst>
                  <a:ext uri="{FF2B5EF4-FFF2-40B4-BE49-F238E27FC236}">
                    <a16:creationId xmlns:a16="http://schemas.microsoft.com/office/drawing/2014/main" id="{5911973F-5A63-0125-60D8-D43B1AA1128C}"/>
                  </a:ext>
                </a:extLst>
              </p:cNvPr>
              <p:cNvSpPr/>
              <p:nvPr/>
            </p:nvSpPr>
            <p:spPr>
              <a:xfrm>
                <a:off x="1814530" y="4270890"/>
                <a:ext cx="3560665" cy="845542"/>
              </a:xfrm>
              <a:prstGeom prst="roundRect">
                <a:avLst/>
              </a:prstGeom>
              <a:solidFill>
                <a:schemeClr val="tx1"/>
              </a:solidFill>
              <a:ln>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SG" sz="1100" dirty="0">
                    <a:solidFill>
                      <a:schemeClr val="bg1"/>
                    </a:solidFill>
                  </a:rPr>
                  <a:t>Orchestration</a:t>
                </a:r>
              </a:p>
            </p:txBody>
          </p:sp>
          <p:pic>
            <p:nvPicPr>
              <p:cNvPr id="11" name="Picture 10">
                <a:extLst>
                  <a:ext uri="{FF2B5EF4-FFF2-40B4-BE49-F238E27FC236}">
                    <a16:creationId xmlns:a16="http://schemas.microsoft.com/office/drawing/2014/main" id="{9360264B-B1EA-9793-2A02-728B33A3950D}"/>
                  </a:ext>
                </a:extLst>
              </p:cNvPr>
              <p:cNvPicPr>
                <a:picLocks noChangeAspect="1"/>
              </p:cNvPicPr>
              <p:nvPr/>
            </p:nvPicPr>
            <p:blipFill>
              <a:blip r:embed="rId4"/>
              <a:stretch>
                <a:fillRect/>
              </a:stretch>
            </p:blipFill>
            <p:spPr>
              <a:xfrm>
                <a:off x="3075826" y="4520690"/>
                <a:ext cx="1038072" cy="517977"/>
              </a:xfrm>
              <a:prstGeom prst="rect">
                <a:avLst/>
              </a:prstGeom>
              <a:solidFill>
                <a:schemeClr val="tx1"/>
              </a:solidFill>
              <a:ln>
                <a:solidFill>
                  <a:schemeClr val="tx1"/>
                </a:solidFill>
                <a:prstDash val="solid"/>
              </a:ln>
            </p:spPr>
          </p:pic>
        </p:grpSp>
        <p:grpSp>
          <p:nvGrpSpPr>
            <p:cNvPr id="30" name="Group 29">
              <a:extLst>
                <a:ext uri="{FF2B5EF4-FFF2-40B4-BE49-F238E27FC236}">
                  <a16:creationId xmlns:a16="http://schemas.microsoft.com/office/drawing/2014/main" id="{AF5F25A7-3B9A-7AED-8F3E-F943645C799A}"/>
                </a:ext>
              </a:extLst>
            </p:cNvPr>
            <p:cNvGrpSpPr/>
            <p:nvPr/>
          </p:nvGrpSpPr>
          <p:grpSpPr>
            <a:xfrm>
              <a:off x="6012606" y="5081317"/>
              <a:ext cx="1337214" cy="1218901"/>
              <a:chOff x="5365815" y="3711830"/>
              <a:chExt cx="1337214" cy="975778"/>
            </a:xfrm>
          </p:grpSpPr>
          <p:sp>
            <p:nvSpPr>
              <p:cNvPr id="28" name="Rectangle: Rounded Corners 27">
                <a:extLst>
                  <a:ext uri="{FF2B5EF4-FFF2-40B4-BE49-F238E27FC236}">
                    <a16:creationId xmlns:a16="http://schemas.microsoft.com/office/drawing/2014/main" id="{30D6B0A4-CE93-E097-54C0-3E069B30B663}"/>
                  </a:ext>
                </a:extLst>
              </p:cNvPr>
              <p:cNvSpPr/>
              <p:nvPr/>
            </p:nvSpPr>
            <p:spPr>
              <a:xfrm>
                <a:off x="5365815" y="3711830"/>
                <a:ext cx="1337214" cy="975778"/>
              </a:xfrm>
              <a:prstGeom prst="roundRect">
                <a:avLst/>
              </a:prstGeom>
              <a:solidFill>
                <a:schemeClr val="tx1"/>
              </a:solidFill>
              <a:ln>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SG" sz="1100" dirty="0">
                    <a:solidFill>
                      <a:schemeClr val="bg1"/>
                    </a:solidFill>
                  </a:rPr>
                  <a:t>Data Warehouse</a:t>
                </a:r>
              </a:p>
            </p:txBody>
          </p:sp>
          <p:pic>
            <p:nvPicPr>
              <p:cNvPr id="13" name="Picture 12">
                <a:extLst>
                  <a:ext uri="{FF2B5EF4-FFF2-40B4-BE49-F238E27FC236}">
                    <a16:creationId xmlns:a16="http://schemas.microsoft.com/office/drawing/2014/main" id="{CFD37C50-21C4-D57F-41B2-09D3B7CB4633}"/>
                  </a:ext>
                </a:extLst>
              </p:cNvPr>
              <p:cNvPicPr>
                <a:picLocks noChangeAspect="1"/>
              </p:cNvPicPr>
              <p:nvPr/>
            </p:nvPicPr>
            <p:blipFill>
              <a:blip r:embed="rId5"/>
              <a:stretch>
                <a:fillRect/>
              </a:stretch>
            </p:blipFill>
            <p:spPr>
              <a:xfrm>
                <a:off x="5621471" y="4023481"/>
                <a:ext cx="783140" cy="440517"/>
              </a:xfrm>
              <a:prstGeom prst="rect">
                <a:avLst/>
              </a:prstGeom>
              <a:solidFill>
                <a:schemeClr val="tx1"/>
              </a:solidFill>
              <a:ln>
                <a:solidFill>
                  <a:schemeClr val="tx1"/>
                </a:solidFill>
                <a:prstDash val="solid"/>
              </a:ln>
            </p:spPr>
          </p:pic>
        </p:grpSp>
        <p:grpSp>
          <p:nvGrpSpPr>
            <p:cNvPr id="34" name="Group 33">
              <a:extLst>
                <a:ext uri="{FF2B5EF4-FFF2-40B4-BE49-F238E27FC236}">
                  <a16:creationId xmlns:a16="http://schemas.microsoft.com/office/drawing/2014/main" id="{0BD58E47-0514-0840-0E2A-4FEE79A9A3D9}"/>
                </a:ext>
              </a:extLst>
            </p:cNvPr>
            <p:cNvGrpSpPr/>
            <p:nvPr/>
          </p:nvGrpSpPr>
          <p:grpSpPr>
            <a:xfrm>
              <a:off x="7696705" y="4390072"/>
              <a:ext cx="1221830" cy="1218901"/>
              <a:chOff x="6676294" y="3619932"/>
              <a:chExt cx="1221830" cy="1218901"/>
            </a:xfrm>
          </p:grpSpPr>
          <p:sp>
            <p:nvSpPr>
              <p:cNvPr id="32" name="Rectangle: Rounded Corners 31">
                <a:extLst>
                  <a:ext uri="{FF2B5EF4-FFF2-40B4-BE49-F238E27FC236}">
                    <a16:creationId xmlns:a16="http://schemas.microsoft.com/office/drawing/2014/main" id="{46FE6BB2-2837-599E-116A-407906E3E4CF}"/>
                  </a:ext>
                </a:extLst>
              </p:cNvPr>
              <p:cNvSpPr/>
              <p:nvPr/>
            </p:nvSpPr>
            <p:spPr>
              <a:xfrm>
                <a:off x="6676294" y="3619932"/>
                <a:ext cx="1221830" cy="1218901"/>
              </a:xfrm>
              <a:prstGeom prst="roundRect">
                <a:avLst/>
              </a:prstGeom>
              <a:solidFill>
                <a:schemeClr val="tx1"/>
              </a:solidFill>
              <a:ln>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SG" sz="1100" dirty="0">
                    <a:solidFill>
                      <a:schemeClr val="bg1"/>
                    </a:solidFill>
                  </a:rPr>
                  <a:t>Analytics/</a:t>
                </a:r>
              </a:p>
              <a:p>
                <a:pPr algn="ctr"/>
                <a:r>
                  <a:rPr lang="en-SG" sz="1100" dirty="0">
                    <a:solidFill>
                      <a:schemeClr val="bg1"/>
                    </a:solidFill>
                  </a:rPr>
                  <a:t>Visualisation</a:t>
                </a:r>
              </a:p>
            </p:txBody>
          </p:sp>
          <p:pic>
            <p:nvPicPr>
              <p:cNvPr id="15" name="Picture 14">
                <a:extLst>
                  <a:ext uri="{FF2B5EF4-FFF2-40B4-BE49-F238E27FC236}">
                    <a16:creationId xmlns:a16="http://schemas.microsoft.com/office/drawing/2014/main" id="{470BEB3A-8724-6229-EF9D-BA2239D4B45D}"/>
                  </a:ext>
                </a:extLst>
              </p:cNvPr>
              <p:cNvPicPr>
                <a:picLocks noChangeAspect="1"/>
              </p:cNvPicPr>
              <p:nvPr/>
            </p:nvPicPr>
            <p:blipFill>
              <a:blip r:embed="rId6"/>
              <a:stretch>
                <a:fillRect/>
              </a:stretch>
            </p:blipFill>
            <p:spPr>
              <a:xfrm>
                <a:off x="6918264" y="4143985"/>
                <a:ext cx="773293" cy="452417"/>
              </a:xfrm>
              <a:prstGeom prst="rect">
                <a:avLst/>
              </a:prstGeom>
              <a:solidFill>
                <a:schemeClr val="tx1"/>
              </a:solidFill>
              <a:ln>
                <a:solidFill>
                  <a:schemeClr val="tx1"/>
                </a:solidFill>
                <a:prstDash val="solid"/>
              </a:ln>
            </p:spPr>
          </p:pic>
        </p:grpSp>
        <p:grpSp>
          <p:nvGrpSpPr>
            <p:cNvPr id="40" name="Group 39">
              <a:extLst>
                <a:ext uri="{FF2B5EF4-FFF2-40B4-BE49-F238E27FC236}">
                  <a16:creationId xmlns:a16="http://schemas.microsoft.com/office/drawing/2014/main" id="{02917523-F479-A65C-47BE-E9ED4748B5FF}"/>
                </a:ext>
              </a:extLst>
            </p:cNvPr>
            <p:cNvGrpSpPr/>
            <p:nvPr/>
          </p:nvGrpSpPr>
          <p:grpSpPr>
            <a:xfrm>
              <a:off x="517520" y="4184726"/>
              <a:ext cx="1058359" cy="715703"/>
              <a:chOff x="455141" y="5409874"/>
              <a:chExt cx="1058359" cy="715703"/>
            </a:xfrm>
          </p:grpSpPr>
          <p:sp>
            <p:nvSpPr>
              <p:cNvPr id="38" name="Rectangle: Rounded Corners 37">
                <a:extLst>
                  <a:ext uri="{FF2B5EF4-FFF2-40B4-BE49-F238E27FC236}">
                    <a16:creationId xmlns:a16="http://schemas.microsoft.com/office/drawing/2014/main" id="{BE483F95-FFD4-E842-9A84-F61D4B4CB4D7}"/>
                  </a:ext>
                </a:extLst>
              </p:cNvPr>
              <p:cNvSpPr/>
              <p:nvPr/>
            </p:nvSpPr>
            <p:spPr>
              <a:xfrm>
                <a:off x="455141" y="5409874"/>
                <a:ext cx="1058359" cy="715703"/>
              </a:xfrm>
              <a:prstGeom prst="roundRect">
                <a:avLst/>
              </a:prstGeom>
              <a:solidFill>
                <a:schemeClr val="tx1"/>
              </a:solidFill>
              <a:ln>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SG" sz="1100" dirty="0">
                    <a:solidFill>
                      <a:schemeClr val="bg1"/>
                    </a:solidFill>
                  </a:rPr>
                  <a:t>Data</a:t>
                </a:r>
              </a:p>
            </p:txBody>
          </p:sp>
          <p:pic>
            <p:nvPicPr>
              <p:cNvPr id="36" name="Picture 35">
                <a:extLst>
                  <a:ext uri="{FF2B5EF4-FFF2-40B4-BE49-F238E27FC236}">
                    <a16:creationId xmlns:a16="http://schemas.microsoft.com/office/drawing/2014/main" id="{4827AF33-E56A-2292-596E-3515E259D5C0}"/>
                  </a:ext>
                </a:extLst>
              </p:cNvPr>
              <p:cNvPicPr>
                <a:picLocks noChangeAspect="1"/>
              </p:cNvPicPr>
              <p:nvPr/>
            </p:nvPicPr>
            <p:blipFill>
              <a:blip r:embed="rId7"/>
              <a:stretch>
                <a:fillRect/>
              </a:stretch>
            </p:blipFill>
            <p:spPr>
              <a:xfrm>
                <a:off x="808379" y="5717248"/>
                <a:ext cx="303245" cy="264319"/>
              </a:xfrm>
              <a:prstGeom prst="rect">
                <a:avLst/>
              </a:prstGeom>
              <a:ln>
                <a:solidFill>
                  <a:schemeClr val="tx1"/>
                </a:solidFill>
                <a:prstDash val="solid"/>
              </a:ln>
            </p:spPr>
          </p:pic>
        </p:grpSp>
        <p:cxnSp>
          <p:nvCxnSpPr>
            <p:cNvPr id="42" name="Connector: Elbow 41">
              <a:extLst>
                <a:ext uri="{FF2B5EF4-FFF2-40B4-BE49-F238E27FC236}">
                  <a16:creationId xmlns:a16="http://schemas.microsoft.com/office/drawing/2014/main" id="{7B984E9F-782B-DA5E-F1BE-FE620351C384}"/>
                </a:ext>
              </a:extLst>
            </p:cNvPr>
            <p:cNvCxnSpPr>
              <a:cxnSpLocks/>
              <a:stCxn id="21" idx="1"/>
              <a:endCxn id="38" idx="3"/>
            </p:cNvCxnSpPr>
            <p:nvPr/>
          </p:nvCxnSpPr>
          <p:spPr>
            <a:xfrm rot="10800000">
              <a:off x="1575880" y="4542579"/>
              <a:ext cx="546473" cy="1173923"/>
            </a:xfrm>
            <a:prstGeom prst="bentConnector3">
              <a:avLst>
                <a:gd name="adj1" fmla="val 50000"/>
              </a:avLst>
            </a:prstGeom>
            <a:ln>
              <a:solidFill>
                <a:schemeClr val="bg2"/>
              </a:solidFill>
              <a:tailEnd type="triangle"/>
            </a:ln>
          </p:spPr>
          <p:style>
            <a:lnRef idx="1">
              <a:schemeClr val="accent3"/>
            </a:lnRef>
            <a:fillRef idx="0">
              <a:schemeClr val="accent3"/>
            </a:fillRef>
            <a:effectRef idx="0">
              <a:schemeClr val="accent3"/>
            </a:effectRef>
            <a:fontRef idx="minor">
              <a:schemeClr val="tx1"/>
            </a:fontRef>
          </p:style>
        </p:cxnSp>
        <p:cxnSp>
          <p:nvCxnSpPr>
            <p:cNvPr id="44" name="Connector: Elbow 43">
              <a:extLst>
                <a:ext uri="{FF2B5EF4-FFF2-40B4-BE49-F238E27FC236}">
                  <a16:creationId xmlns:a16="http://schemas.microsoft.com/office/drawing/2014/main" id="{6DF1B875-92BD-B981-E560-CF2287C12FDD}"/>
                </a:ext>
              </a:extLst>
            </p:cNvPr>
            <p:cNvCxnSpPr>
              <a:stCxn id="9" idx="2"/>
              <a:endCxn id="28" idx="2"/>
            </p:cNvCxnSpPr>
            <p:nvPr/>
          </p:nvCxnSpPr>
          <p:spPr>
            <a:xfrm rot="16200000" flipH="1">
              <a:off x="4623023" y="4242027"/>
              <a:ext cx="121561" cy="3994819"/>
            </a:xfrm>
            <a:prstGeom prst="bentConnector3">
              <a:avLst>
                <a:gd name="adj1" fmla="val 288054"/>
              </a:avLst>
            </a:prstGeom>
            <a:ln>
              <a:solidFill>
                <a:schemeClr val="bg2"/>
              </a:solidFill>
              <a:tailEnd type="triangle"/>
            </a:ln>
          </p:spPr>
          <p:style>
            <a:lnRef idx="1">
              <a:schemeClr val="accent3"/>
            </a:lnRef>
            <a:fillRef idx="0">
              <a:schemeClr val="accent3"/>
            </a:fillRef>
            <a:effectRef idx="0">
              <a:schemeClr val="accent3"/>
            </a:effectRef>
            <a:fontRef idx="minor">
              <a:schemeClr val="tx1"/>
            </a:fontRef>
          </p:style>
        </p:cxnSp>
        <p:cxnSp>
          <p:nvCxnSpPr>
            <p:cNvPr id="46" name="Connector: Elbow 45">
              <a:extLst>
                <a:ext uri="{FF2B5EF4-FFF2-40B4-BE49-F238E27FC236}">
                  <a16:creationId xmlns:a16="http://schemas.microsoft.com/office/drawing/2014/main" id="{E7A8FAE9-772E-F18A-1D4E-2A989CF38AF7}"/>
                </a:ext>
              </a:extLst>
            </p:cNvPr>
            <p:cNvCxnSpPr>
              <a:cxnSpLocks/>
              <a:stCxn id="22" idx="2"/>
              <a:endCxn id="28" idx="1"/>
            </p:cNvCxnSpPr>
            <p:nvPr/>
          </p:nvCxnSpPr>
          <p:spPr>
            <a:xfrm rot="5400000" flipH="1" flipV="1">
              <a:off x="4702146" y="4882090"/>
              <a:ext cx="501782" cy="2119138"/>
            </a:xfrm>
            <a:prstGeom prst="bentConnector4">
              <a:avLst>
                <a:gd name="adj1" fmla="val -67872"/>
                <a:gd name="adj2" fmla="val 89958"/>
              </a:avLst>
            </a:prstGeom>
            <a:ln>
              <a:solidFill>
                <a:schemeClr val="bg2"/>
              </a:solidFill>
              <a:tailEnd type="triangle"/>
            </a:ln>
          </p:spPr>
          <p:style>
            <a:lnRef idx="1">
              <a:schemeClr val="accent3"/>
            </a:lnRef>
            <a:fillRef idx="0">
              <a:schemeClr val="accent3"/>
            </a:fillRef>
            <a:effectRef idx="0">
              <a:schemeClr val="accent3"/>
            </a:effectRef>
            <a:fontRef idx="minor">
              <a:schemeClr val="tx1"/>
            </a:fontRef>
          </p:style>
        </p:cxnSp>
        <p:cxnSp>
          <p:nvCxnSpPr>
            <p:cNvPr id="48" name="Connector: Elbow 47">
              <a:extLst>
                <a:ext uri="{FF2B5EF4-FFF2-40B4-BE49-F238E27FC236}">
                  <a16:creationId xmlns:a16="http://schemas.microsoft.com/office/drawing/2014/main" id="{A9FEF3CF-EE2E-B8D9-85E5-DDB3037FA3BE}"/>
                </a:ext>
              </a:extLst>
            </p:cNvPr>
            <p:cNvCxnSpPr>
              <a:cxnSpLocks/>
              <a:stCxn id="20" idx="2"/>
              <a:endCxn id="21" idx="0"/>
            </p:cNvCxnSpPr>
            <p:nvPr/>
          </p:nvCxnSpPr>
          <p:spPr>
            <a:xfrm rot="5400000">
              <a:off x="3091508" y="4434730"/>
              <a:ext cx="382759" cy="1205005"/>
            </a:xfrm>
            <a:prstGeom prst="bentConnector3">
              <a:avLst/>
            </a:prstGeom>
            <a:ln>
              <a:solidFill>
                <a:schemeClr val="bg2"/>
              </a:solidFill>
              <a:tailEnd type="triangle"/>
            </a:ln>
          </p:spPr>
          <p:style>
            <a:lnRef idx="1">
              <a:schemeClr val="accent3"/>
            </a:lnRef>
            <a:fillRef idx="0">
              <a:schemeClr val="accent3"/>
            </a:fillRef>
            <a:effectRef idx="0">
              <a:schemeClr val="accent3"/>
            </a:effectRef>
            <a:fontRef idx="minor">
              <a:schemeClr val="tx1"/>
            </a:fontRef>
          </p:style>
        </p:cxnSp>
        <p:pic>
          <p:nvPicPr>
            <p:cNvPr id="4" name="Picture 3">
              <a:extLst>
                <a:ext uri="{FF2B5EF4-FFF2-40B4-BE49-F238E27FC236}">
                  <a16:creationId xmlns:a16="http://schemas.microsoft.com/office/drawing/2014/main" id="{F6792AFF-5A48-0157-5CA5-FB594FF1F345}"/>
                </a:ext>
              </a:extLst>
            </p:cNvPr>
            <p:cNvPicPr>
              <a:picLocks noChangeAspect="1"/>
            </p:cNvPicPr>
            <p:nvPr/>
          </p:nvPicPr>
          <p:blipFill>
            <a:blip r:embed="rId8"/>
            <a:stretch>
              <a:fillRect/>
            </a:stretch>
          </p:blipFill>
          <p:spPr>
            <a:xfrm>
              <a:off x="702996" y="5533225"/>
              <a:ext cx="690748" cy="491001"/>
            </a:xfrm>
            <a:prstGeom prst="rect">
              <a:avLst/>
            </a:prstGeom>
            <a:solidFill>
              <a:schemeClr val="tx1"/>
            </a:solidFill>
            <a:ln>
              <a:solidFill>
                <a:schemeClr val="tx1"/>
              </a:solidFill>
              <a:prstDash val="solid"/>
            </a:ln>
          </p:spPr>
        </p:pic>
        <p:cxnSp>
          <p:nvCxnSpPr>
            <p:cNvPr id="18" name="Straight Arrow Connector 17">
              <a:extLst>
                <a:ext uri="{FF2B5EF4-FFF2-40B4-BE49-F238E27FC236}">
                  <a16:creationId xmlns:a16="http://schemas.microsoft.com/office/drawing/2014/main" id="{B5127E89-4D0B-061C-E113-6277D6DD5314}"/>
                </a:ext>
              </a:extLst>
            </p:cNvPr>
            <p:cNvCxnSpPr>
              <a:cxnSpLocks/>
              <a:stCxn id="12" idx="0"/>
              <a:endCxn id="38" idx="2"/>
            </p:cNvCxnSpPr>
            <p:nvPr/>
          </p:nvCxnSpPr>
          <p:spPr>
            <a:xfrm flipH="1" flipV="1">
              <a:off x="1046700" y="4900429"/>
              <a:ext cx="1" cy="1851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66" name="Group 65">
              <a:extLst>
                <a:ext uri="{FF2B5EF4-FFF2-40B4-BE49-F238E27FC236}">
                  <a16:creationId xmlns:a16="http://schemas.microsoft.com/office/drawing/2014/main" id="{6E1F9BD8-7B60-E471-7B37-47D363F4B05E}"/>
                </a:ext>
              </a:extLst>
            </p:cNvPr>
            <p:cNvGrpSpPr/>
            <p:nvPr/>
          </p:nvGrpSpPr>
          <p:grpSpPr>
            <a:xfrm>
              <a:off x="4522425" y="5218851"/>
              <a:ext cx="1168250" cy="957073"/>
              <a:chOff x="4916226" y="3285623"/>
              <a:chExt cx="1168250" cy="957073"/>
            </a:xfrm>
          </p:grpSpPr>
          <p:sp>
            <p:nvSpPr>
              <p:cNvPr id="35" name="Rectangle: Rounded Corners 34">
                <a:extLst>
                  <a:ext uri="{FF2B5EF4-FFF2-40B4-BE49-F238E27FC236}">
                    <a16:creationId xmlns:a16="http://schemas.microsoft.com/office/drawing/2014/main" id="{F5865699-AF2C-1353-F26C-78D1743F2553}"/>
                  </a:ext>
                </a:extLst>
              </p:cNvPr>
              <p:cNvSpPr/>
              <p:nvPr/>
            </p:nvSpPr>
            <p:spPr>
              <a:xfrm>
                <a:off x="4916226" y="3285623"/>
                <a:ext cx="1168250" cy="957073"/>
              </a:xfrm>
              <a:prstGeom prst="roundRect">
                <a:avLst/>
              </a:prstGeom>
              <a:solidFill>
                <a:schemeClr val="tx1"/>
              </a:solidFill>
              <a:ln>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100" dirty="0">
                    <a:solidFill>
                      <a:schemeClr val="bg1"/>
                    </a:solidFill>
                  </a:rPr>
                  <a:t>D</a:t>
                </a:r>
                <a:r>
                  <a:rPr lang="en-SG" sz="1100" dirty="0" err="1">
                    <a:solidFill>
                      <a:schemeClr val="bg1"/>
                    </a:solidFill>
                  </a:rPr>
                  <a:t>ata</a:t>
                </a:r>
                <a:r>
                  <a:rPr lang="en-SG" sz="1100" dirty="0">
                    <a:solidFill>
                      <a:schemeClr val="bg1"/>
                    </a:solidFill>
                  </a:rPr>
                  <a:t> Quality</a:t>
                </a:r>
              </a:p>
            </p:txBody>
          </p:sp>
          <p:pic>
            <p:nvPicPr>
              <p:cNvPr id="65" name="Picture 64">
                <a:extLst>
                  <a:ext uri="{FF2B5EF4-FFF2-40B4-BE49-F238E27FC236}">
                    <a16:creationId xmlns:a16="http://schemas.microsoft.com/office/drawing/2014/main" id="{98B3B946-D860-9DA3-E5A2-9C7B9A8993D2}"/>
                  </a:ext>
                </a:extLst>
              </p:cNvPr>
              <p:cNvPicPr>
                <a:picLocks noChangeAspect="1"/>
              </p:cNvPicPr>
              <p:nvPr/>
            </p:nvPicPr>
            <p:blipFill>
              <a:blip r:embed="rId9"/>
              <a:srcRect l="14458" t="25392" r="12972" b="37436"/>
              <a:stretch>
                <a:fillRect/>
              </a:stretch>
            </p:blipFill>
            <p:spPr>
              <a:xfrm>
                <a:off x="5002359" y="3604973"/>
                <a:ext cx="991097" cy="266523"/>
              </a:xfrm>
              <a:prstGeom prst="rect">
                <a:avLst/>
              </a:prstGeom>
            </p:spPr>
          </p:pic>
        </p:grpSp>
        <p:cxnSp>
          <p:nvCxnSpPr>
            <p:cNvPr id="72" name="Connector: Elbow 71">
              <a:extLst>
                <a:ext uri="{FF2B5EF4-FFF2-40B4-BE49-F238E27FC236}">
                  <a16:creationId xmlns:a16="http://schemas.microsoft.com/office/drawing/2014/main" id="{06EA118F-5650-B0C9-EF28-6D82588BA825}"/>
                </a:ext>
              </a:extLst>
            </p:cNvPr>
            <p:cNvCxnSpPr>
              <a:cxnSpLocks/>
              <a:stCxn id="20" idx="2"/>
            </p:cNvCxnSpPr>
            <p:nvPr/>
          </p:nvCxnSpPr>
          <p:spPr>
            <a:xfrm rot="16200000" flipH="1">
              <a:off x="4310959" y="4420283"/>
              <a:ext cx="357026" cy="1208166"/>
            </a:xfrm>
            <a:prstGeom prst="bentConnector3">
              <a:avLst>
                <a:gd name="adj1" fmla="val 5251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83C6968F-807E-FF1C-70F9-854C8CEE640D}"/>
                </a:ext>
              </a:extLst>
            </p:cNvPr>
            <p:cNvCxnSpPr>
              <a:stCxn id="20" idx="2"/>
              <a:endCxn id="22" idx="0"/>
            </p:cNvCxnSpPr>
            <p:nvPr/>
          </p:nvCxnSpPr>
          <p:spPr>
            <a:xfrm>
              <a:off x="3885389" y="4845853"/>
              <a:ext cx="8079" cy="37091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0A0AD7AD-89B4-3E57-EBF5-0C3E57E1E602}"/>
                </a:ext>
              </a:extLst>
            </p:cNvPr>
            <p:cNvCxnSpPr>
              <a:stCxn id="32" idx="1"/>
              <a:endCxn id="28" idx="3"/>
            </p:cNvCxnSpPr>
            <p:nvPr/>
          </p:nvCxnSpPr>
          <p:spPr>
            <a:xfrm rot="10800000" flipV="1">
              <a:off x="7349821" y="4999522"/>
              <a:ext cx="346885" cy="69124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BC09CE9F-3D18-93A5-F742-1520411ADFEA}"/>
                </a:ext>
              </a:extLst>
            </p:cNvPr>
            <p:cNvCxnSpPr>
              <a:endCxn id="28" idx="1"/>
            </p:cNvCxnSpPr>
            <p:nvPr/>
          </p:nvCxnSpPr>
          <p:spPr>
            <a:xfrm>
              <a:off x="5648786" y="5690767"/>
              <a:ext cx="36382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10002</TotalTime>
  <Words>2317</Words>
  <Application>Microsoft Office PowerPoint</Application>
  <PresentationFormat>On-screen Show (4:3)</PresentationFormat>
  <Paragraphs>291</Paragraphs>
  <Slides>28</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5" baseType="lpstr">
      <vt:lpstr>-apple-system</vt:lpstr>
      <vt:lpstr>Arial</vt:lpstr>
      <vt:lpstr>Bauhaus 93</vt:lpstr>
      <vt:lpstr>Calibri</vt:lpstr>
      <vt:lpstr>Calibri Light</vt:lpstr>
      <vt:lpstr>Celestial</vt:lpstr>
      <vt:lpstr>Worksheet</vt:lpstr>
      <vt:lpstr>NTU DSAI Course Module 2 Project 13 Sep 2025</vt:lpstr>
      <vt:lpstr>Project Overview</vt:lpstr>
      <vt:lpstr>Business Context</vt:lpstr>
      <vt:lpstr>STAR Schema Design</vt:lpstr>
      <vt:lpstr>Using Schema to address business questions</vt:lpstr>
      <vt:lpstr>Data Model / Architecture (1/2)</vt:lpstr>
      <vt:lpstr>Data Model / Architecture (2/2)</vt:lpstr>
      <vt:lpstr>Tools Overview</vt:lpstr>
      <vt:lpstr>ELT Process</vt:lpstr>
      <vt:lpstr>Dagster Orchestration</vt:lpstr>
      <vt:lpstr>DBT-Expectation - Post Ingestion validation</vt:lpstr>
      <vt:lpstr>DBT-Expectation - Post Transformation validation</vt:lpstr>
      <vt:lpstr>DBT Elementary</vt:lpstr>
      <vt:lpstr>Analytics &amp; Insights (Streamlit)</vt:lpstr>
      <vt:lpstr>Key Findings</vt:lpstr>
      <vt:lpstr>Key Findings</vt:lpstr>
      <vt:lpstr>Key Findings</vt:lpstr>
      <vt:lpstr>Key Findings</vt:lpstr>
      <vt:lpstr>Key Findings</vt:lpstr>
      <vt:lpstr>Key Findings</vt:lpstr>
      <vt:lpstr>Key Findings</vt:lpstr>
      <vt:lpstr>Key Findings</vt:lpstr>
      <vt:lpstr>Key Findings</vt:lpstr>
      <vt:lpstr>Key Findings</vt:lpstr>
      <vt:lpstr>What we did right</vt:lpstr>
      <vt:lpstr>Where we messed up</vt:lpstr>
      <vt:lpstr>Next Steps / Roadmap</vt:lpstr>
      <vt:lpstr>Thank You / Q&amp;A</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JH Goh</dc:creator>
  <cp:keywords/>
  <dc:description>generated using python-pptx</dc:description>
  <cp:lastModifiedBy>Chris Fong</cp:lastModifiedBy>
  <cp:revision>16</cp:revision>
  <dcterms:created xsi:type="dcterms:W3CDTF">2013-01-27T09:14:16Z</dcterms:created>
  <dcterms:modified xsi:type="dcterms:W3CDTF">2025-09-16T10:08:06Z</dcterms:modified>
  <cp:category/>
</cp:coreProperties>
</file>