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B0604020202020204" charset="0"/>
      <p:regular r:id="rId30"/>
      <p:bold r:id="rId31"/>
      <p:italic r:id="rId32"/>
      <p:boldItalic r:id="rId33"/>
    </p:embeddedFont>
    <p:embeddedFont>
      <p:font typeface="Montserrat" panose="020B0604020202020204" charset="0"/>
      <p:regular r:id="rId34"/>
      <p:bold r:id="rId35"/>
      <p:italic r:id="rId36"/>
      <p:boldItalic r:id="rId37"/>
    </p:embeddedFont>
    <p:embeddedFont>
      <p:font typeface="Open Sans"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Clr>
                <a:schemeClr val="dk1"/>
              </a:buClr>
              <a:buSzPts val="1500"/>
              <a:buFont typeface="Lato"/>
              <a:buChar char="●"/>
            </a:pPr>
            <a:r>
              <a:rPr lang="vi" sz="1500">
                <a:solidFill>
                  <a:schemeClr val="dk1"/>
                </a:solidFill>
                <a:latin typeface="Lato"/>
                <a:ea typeface="Lato"/>
                <a:cs typeface="Lato"/>
                <a:sym typeface="Lato"/>
              </a:rPr>
              <a:t>A commodity which expresses its value in another commodity has a relative form of value.</a:t>
            </a:r>
            <a:endParaRPr sz="1500">
              <a:solidFill>
                <a:schemeClr val="dk1"/>
              </a:solidFill>
              <a:latin typeface="Lato"/>
              <a:ea typeface="Lato"/>
              <a:cs typeface="Lato"/>
              <a:sym typeface="Lato"/>
            </a:endParaRPr>
          </a:p>
          <a:p>
            <a:pPr marL="457200" lvl="0" indent="-323850" algn="l" rtl="0">
              <a:lnSpc>
                <a:spcPct val="100000"/>
              </a:lnSpc>
              <a:spcBef>
                <a:spcPts val="0"/>
              </a:spcBef>
              <a:spcAft>
                <a:spcPts val="0"/>
              </a:spcAft>
              <a:buClr>
                <a:schemeClr val="dk1"/>
              </a:buClr>
              <a:buSzPts val="1500"/>
              <a:buFont typeface="Lato"/>
              <a:buChar char="●"/>
            </a:pPr>
            <a:r>
              <a:rPr lang="vi" sz="1500">
                <a:solidFill>
                  <a:schemeClr val="dk1"/>
                </a:solidFill>
                <a:latin typeface="Lato"/>
                <a:ea typeface="Lato"/>
                <a:cs typeface="Lato"/>
                <a:sym typeface="Lato"/>
              </a:rPr>
              <a:t>A commodity the use-value of which serves as the means of expressing the value of another commodity has an equivalent form</a:t>
            </a:r>
            <a:endParaRPr sz="1500">
              <a:solidFill>
                <a:schemeClr val="dk1"/>
              </a:solidFill>
              <a:latin typeface="Lato"/>
              <a:ea typeface="Lato"/>
              <a:cs typeface="Lato"/>
              <a:sym typeface="Lato"/>
            </a:endParaRPr>
          </a:p>
          <a:p>
            <a:pPr marL="457200" lvl="0" indent="-323850" algn="l" rtl="0">
              <a:lnSpc>
                <a:spcPct val="100000"/>
              </a:lnSpc>
              <a:spcBef>
                <a:spcPts val="0"/>
              </a:spcBef>
              <a:spcAft>
                <a:spcPts val="0"/>
              </a:spcAft>
              <a:buClr>
                <a:schemeClr val="dk1"/>
              </a:buClr>
              <a:buSzPts val="1500"/>
              <a:buFont typeface="Lato"/>
              <a:buChar char="●"/>
            </a:pPr>
            <a:r>
              <a:rPr lang="vi" sz="1500">
                <a:solidFill>
                  <a:schemeClr val="dk1"/>
                </a:solidFill>
                <a:latin typeface="Lato"/>
                <a:ea typeface="Lato"/>
                <a:cs typeface="Lato"/>
                <a:sym typeface="Lato"/>
              </a:rPr>
              <a:t>The use-value of one commodity, grain, thus becomes the form in which the value of another commodity, the axe, is expressed.</a:t>
            </a:r>
            <a:endParaRPr sz="1500">
              <a:solidFill>
                <a:schemeClr val="dk1"/>
              </a:solidFill>
              <a:latin typeface="Lato"/>
              <a:ea typeface="Lato"/>
              <a:cs typeface="Lato"/>
              <a:sym typeface="Lato"/>
            </a:endParaRPr>
          </a:p>
          <a:p>
            <a:pPr marL="457200" lvl="0" indent="-323850" algn="l" rtl="0">
              <a:lnSpc>
                <a:spcPct val="100000"/>
              </a:lnSpc>
              <a:spcBef>
                <a:spcPts val="0"/>
              </a:spcBef>
              <a:spcAft>
                <a:spcPts val="0"/>
              </a:spcAft>
              <a:buClr>
                <a:schemeClr val="dk1"/>
              </a:buClr>
              <a:buSzPts val="1500"/>
              <a:buFont typeface="Lato"/>
              <a:buChar char="●"/>
            </a:pPr>
            <a:r>
              <a:rPr lang="vi" sz="1500">
                <a:solidFill>
                  <a:schemeClr val="dk1"/>
                </a:solidFill>
                <a:latin typeface="Lato"/>
                <a:ea typeface="Lato"/>
                <a:cs typeface="Lato"/>
                <a:sym typeface="Lato"/>
              </a:rPr>
              <a:t>Under the elementary form of value, the value of an axe can be expressed only in the use-value of a single commodity; in the given example, grain.</a:t>
            </a:r>
            <a:endParaRPr sz="1500">
              <a:solidFill>
                <a:schemeClr val="dk1"/>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vi" sz="2000"/>
              <a:t>With the rise of the first major social division of labour-the separation of pastoral tribes-from the general mass of tribes exchange becomes more regular. Certain tribes, e.g., the cattle-raising ones, begin to produce a surplus of cattle products, which they exchange for products of agriculture or handicraft which they lack. To this level of the development of exchange corresponds the total or expanded form of value</a:t>
            </a:r>
            <a:endParaRPr sz="2000"/>
          </a:p>
          <a:p>
            <a:pPr marL="0" lvl="0" indent="0" algn="l" rtl="0">
              <a:lnSpc>
                <a:spcPct val="100000"/>
              </a:lnSpc>
              <a:spcBef>
                <a:spcPts val="0"/>
              </a:spcBef>
              <a:spcAft>
                <a:spcPts val="0"/>
              </a:spcAft>
              <a:buSzPts val="1400"/>
              <a:buNone/>
            </a:pPr>
            <a:r>
              <a:rPr lang="vi" sz="2000">
                <a:solidFill>
                  <a:srgbClr val="FFFFFF"/>
                </a:solidFill>
                <a:latin typeface="Lato"/>
                <a:ea typeface="Lato"/>
                <a:cs typeface="Lato"/>
                <a:sym typeface="Lato"/>
              </a:rPr>
              <a:t>The exchange rate has been more fixed, but it is still direct exchange of goods</a:t>
            </a:r>
            <a:endParaRPr sz="2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chemeClr val="dk1"/>
              </a:buClr>
              <a:buSzPts val="2000"/>
              <a:buFont typeface="Lato"/>
              <a:buChar char="●"/>
            </a:pPr>
            <a:r>
              <a:rPr lang="vi" sz="2000">
                <a:solidFill>
                  <a:schemeClr val="dk1"/>
                </a:solidFill>
                <a:latin typeface="Lato"/>
                <a:ea typeface="Lato"/>
                <a:cs typeface="Lato"/>
                <a:sym typeface="Lato"/>
              </a:rPr>
              <a:t>With the further development of the social division of labour and commodity production, the form of direct exchange of one commodity far another becomes inadequate</a:t>
            </a:r>
            <a:endParaRPr sz="2000">
              <a:solidFill>
                <a:schemeClr val="dk1"/>
              </a:solidFill>
              <a:latin typeface="Lato"/>
              <a:ea typeface="Lato"/>
              <a:cs typeface="Lato"/>
              <a:sym typeface="Lato"/>
            </a:endParaRPr>
          </a:p>
          <a:p>
            <a:pPr marL="457200" lvl="0" indent="-355600" algn="l" rtl="0">
              <a:lnSpc>
                <a:spcPct val="100000"/>
              </a:lnSpc>
              <a:spcBef>
                <a:spcPts val="0"/>
              </a:spcBef>
              <a:spcAft>
                <a:spcPts val="0"/>
              </a:spcAft>
              <a:buClr>
                <a:schemeClr val="dk1"/>
              </a:buClr>
              <a:buSzPts val="2000"/>
              <a:buFont typeface="Lato"/>
              <a:buChar char="●"/>
            </a:pPr>
            <a:r>
              <a:rPr lang="vi" sz="2000">
                <a:solidFill>
                  <a:schemeClr val="dk1"/>
                </a:solidFill>
                <a:latin typeface="Lato"/>
                <a:ea typeface="Lato"/>
                <a:cs typeface="Lato"/>
                <a:sym typeface="Lato"/>
              </a:rPr>
              <a:t>Difficulties arise in the process of exchange, engendered by the growth of the contradictions of commodity production, contradictions between individual and social labour, between the use-value and the value of a commodity</a:t>
            </a:r>
            <a:endParaRPr sz="2000">
              <a:solidFill>
                <a:schemeClr val="dk1"/>
              </a:solidFill>
              <a:latin typeface="Lato"/>
              <a:ea typeface="Lato"/>
              <a:cs typeface="Lato"/>
              <a:sym typeface="Lato"/>
            </a:endParaRPr>
          </a:p>
          <a:p>
            <a:pPr marL="457200" marR="38100" lvl="0" indent="-355600" algn="l" rtl="0">
              <a:lnSpc>
                <a:spcPct val="128571"/>
              </a:lnSpc>
              <a:spcBef>
                <a:spcPts val="0"/>
              </a:spcBef>
              <a:spcAft>
                <a:spcPts val="0"/>
              </a:spcAft>
              <a:buClr>
                <a:schemeClr val="dk1"/>
              </a:buClr>
              <a:buSzPts val="2000"/>
              <a:buFont typeface="Lato"/>
              <a:buChar char="●"/>
            </a:pPr>
            <a:r>
              <a:rPr lang="vi" sz="2100">
                <a:solidFill>
                  <a:srgbClr val="202124"/>
                </a:solidFill>
                <a:highlight>
                  <a:srgbClr val="F8F9FA"/>
                </a:highlight>
              </a:rPr>
              <a:t>The value of all commodity is expressed in the use value of a commodity as a common parity value.</a:t>
            </a:r>
            <a:endParaRPr sz="2100">
              <a:solidFill>
                <a:srgbClr val="202124"/>
              </a:solidFill>
              <a:highlight>
                <a:srgbClr val="F8F9FA"/>
              </a:highlight>
            </a:endParaRPr>
          </a:p>
          <a:p>
            <a:pPr marL="0" lvl="0" indent="0" algn="l" rtl="0">
              <a:lnSpc>
                <a:spcPct val="100000"/>
              </a:lnSpc>
              <a:spcBef>
                <a:spcPts val="0"/>
              </a:spcBef>
              <a:spcAft>
                <a:spcPts val="0"/>
              </a:spcAft>
              <a:buSzPts val="1400"/>
              <a:buNone/>
            </a:pPr>
            <a:endParaRPr sz="2000">
              <a:solidFill>
                <a:schemeClr val="dk1"/>
              </a:solidFill>
              <a:latin typeface="Lato"/>
              <a:ea typeface="Lato"/>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914400" lvl="1" indent="-355600" algn="l" rtl="0">
              <a:lnSpc>
                <a:spcPct val="150000"/>
              </a:lnSpc>
              <a:spcBef>
                <a:spcPts val="0"/>
              </a:spcBef>
              <a:spcAft>
                <a:spcPts val="0"/>
              </a:spcAft>
              <a:buClr>
                <a:schemeClr val="dk1"/>
              </a:buClr>
              <a:buSzPts val="2000"/>
              <a:buFont typeface="Lato"/>
              <a:buChar char="○"/>
            </a:pPr>
            <a:r>
              <a:rPr lang="vi" sz="2000">
                <a:solidFill>
                  <a:schemeClr val="dk1"/>
                </a:solidFill>
                <a:latin typeface="Lato"/>
                <a:ea typeface="Lato"/>
                <a:cs typeface="Lato"/>
                <a:sym typeface="Lato"/>
              </a:rPr>
              <a:t>Before the money form, directly exchange C-C</a:t>
            </a:r>
            <a:endParaRPr sz="2000">
              <a:solidFill>
                <a:schemeClr val="dk1"/>
              </a:solidFill>
              <a:latin typeface="Lato"/>
              <a:ea typeface="Lato"/>
              <a:cs typeface="Lato"/>
              <a:sym typeface="Lato"/>
            </a:endParaRPr>
          </a:p>
          <a:p>
            <a:pPr marL="914400" lvl="1" indent="-355600" algn="l" rtl="0">
              <a:lnSpc>
                <a:spcPct val="150000"/>
              </a:lnSpc>
              <a:spcBef>
                <a:spcPts val="0"/>
              </a:spcBef>
              <a:spcAft>
                <a:spcPts val="0"/>
              </a:spcAft>
              <a:buClr>
                <a:schemeClr val="dk1"/>
              </a:buClr>
              <a:buSzPts val="2000"/>
              <a:buFont typeface="Lato"/>
              <a:buChar char="○"/>
            </a:pPr>
            <a:r>
              <a:rPr lang="vi" sz="2000">
                <a:solidFill>
                  <a:schemeClr val="dk1"/>
                </a:solidFill>
                <a:latin typeface="Lato"/>
                <a:ea typeface="Lato"/>
                <a:cs typeface="Lato"/>
                <a:sym typeface="Lato"/>
              </a:rPr>
              <a:t>After that, exchange C-M-C</a:t>
            </a:r>
            <a:endParaRPr sz="2000">
              <a:solidFill>
                <a:schemeClr val="dk1"/>
              </a:solidFill>
              <a:latin typeface="Lato"/>
              <a:ea typeface="Lato"/>
              <a:cs typeface="Lato"/>
              <a:sym typeface="Lato"/>
            </a:endParaRPr>
          </a:p>
          <a:p>
            <a:pPr marL="914400" lvl="1" indent="-228600" algn="l" rtl="0">
              <a:lnSpc>
                <a:spcPct val="150000"/>
              </a:lnSpc>
              <a:spcBef>
                <a:spcPts val="0"/>
              </a:spcBef>
              <a:spcAft>
                <a:spcPts val="0"/>
              </a:spcAft>
              <a:buClr>
                <a:schemeClr val="dk1"/>
              </a:buClr>
              <a:buSzPts val="2000"/>
              <a:buFont typeface="Lato"/>
              <a:buNone/>
            </a:pPr>
            <a:endParaRPr sz="2000">
              <a:solidFill>
                <a:schemeClr val="dk1"/>
              </a:solidFill>
              <a:latin typeface="Lato"/>
              <a:ea typeface="Lato"/>
              <a:cs typeface="Lato"/>
              <a:sym typeface="Lato"/>
            </a:endParaRPr>
          </a:p>
          <a:p>
            <a:pPr marL="914400" marR="38100" lvl="1" indent="-355600" algn="l" rtl="0">
              <a:lnSpc>
                <a:spcPct val="120714"/>
              </a:lnSpc>
              <a:spcBef>
                <a:spcPts val="0"/>
              </a:spcBef>
              <a:spcAft>
                <a:spcPts val="0"/>
              </a:spcAft>
              <a:buClr>
                <a:schemeClr val="dk1"/>
              </a:buClr>
              <a:buSzPts val="2000"/>
              <a:buFont typeface="Lato"/>
              <a:buChar char="○"/>
            </a:pPr>
            <a:r>
              <a:rPr lang="vi" sz="1050">
                <a:solidFill>
                  <a:srgbClr val="FFFFFF"/>
                </a:solidFill>
                <a:highlight>
                  <a:srgbClr val="15C39A"/>
                </a:highlight>
              </a:rPr>
              <a:t> </a:t>
            </a:r>
            <a:endParaRPr sz="1050">
              <a:solidFill>
                <a:srgbClr val="FFFFFF"/>
              </a:solidFill>
              <a:highlight>
                <a:srgbClr val="15C39A"/>
              </a:highlight>
            </a:endParaRPr>
          </a:p>
          <a:p>
            <a:pPr marL="914400" marR="38100" lvl="1" indent="-355600" algn="l" rtl="0">
              <a:lnSpc>
                <a:spcPct val="128571"/>
              </a:lnSpc>
              <a:spcBef>
                <a:spcPts val="0"/>
              </a:spcBef>
              <a:spcAft>
                <a:spcPts val="0"/>
              </a:spcAft>
              <a:buClr>
                <a:schemeClr val="dk1"/>
              </a:buClr>
              <a:buSzPts val="2000"/>
              <a:buFont typeface="Lato"/>
              <a:buChar char="○"/>
            </a:pPr>
            <a:r>
              <a:rPr lang="vi" sz="2100">
                <a:solidFill>
                  <a:srgbClr val="202124"/>
                </a:solidFill>
                <a:highlight>
                  <a:srgbClr val="F8F9FA"/>
                </a:highlight>
              </a:rPr>
              <a:t>inflationary</a:t>
            </a:r>
            <a:endParaRPr sz="2000">
              <a:solidFill>
                <a:schemeClr val="dk1"/>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400"/>
              <a:buChar char="●"/>
            </a:pPr>
            <a:r>
              <a:rPr lang="vi" b="0" i="0">
                <a:solidFill>
                  <a:srgbClr val="000000"/>
                </a:solidFill>
                <a:latin typeface="Times New Roman"/>
                <a:ea typeface="Times New Roman"/>
                <a:cs typeface="Times New Roman"/>
                <a:sym typeface="Times New Roman"/>
              </a:rPr>
              <a:t>Under conditions of developed commodity production, paper money is often used instead of gold coins. </a:t>
            </a:r>
            <a:endParaRPr/>
          </a:p>
          <a:p>
            <a:pPr marL="171450" lvl="0" indent="-171450" algn="l" rtl="0">
              <a:lnSpc>
                <a:spcPct val="100000"/>
              </a:lnSpc>
              <a:spcBef>
                <a:spcPts val="0"/>
              </a:spcBef>
              <a:spcAft>
                <a:spcPts val="0"/>
              </a:spcAft>
              <a:buSzPts val="1400"/>
              <a:buChar char="●"/>
            </a:pPr>
            <a:r>
              <a:rPr lang="vi" b="0" i="0">
                <a:solidFill>
                  <a:srgbClr val="000000"/>
                </a:solidFill>
                <a:latin typeface="Times New Roman"/>
                <a:ea typeface="Times New Roman"/>
                <a:cs typeface="Times New Roman"/>
                <a:sym typeface="Times New Roman"/>
              </a:rPr>
              <a:t>The issue of paper money was engendered by the practice of the circulation of worn and devalued coins which had become transformed into symbols of gold, symbols of money.</a:t>
            </a:r>
            <a:endParaRPr/>
          </a:p>
          <a:p>
            <a:pPr marL="171450" lvl="0" indent="-171450" algn="l" rtl="0">
              <a:lnSpc>
                <a:spcPct val="100000"/>
              </a:lnSpc>
              <a:spcBef>
                <a:spcPts val="0"/>
              </a:spcBef>
              <a:spcAft>
                <a:spcPts val="0"/>
              </a:spcAft>
              <a:buSzPts val="1400"/>
              <a:buChar char="●"/>
            </a:pPr>
            <a:r>
              <a:rPr lang="vi" sz="1100" b="0" i="0">
                <a:solidFill>
                  <a:srgbClr val="000000"/>
                </a:solidFill>
                <a:latin typeface="Lato"/>
                <a:ea typeface="Lato"/>
                <a:cs typeface="Lato"/>
                <a:sym typeface="Lato"/>
              </a:rPr>
              <a:t>Paper money means money tokens issued by the State, which people are obliged to accept instead of gold so far as its function as circulation medium is concerned.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400"/>
              <a:buChar char="●"/>
            </a:pPr>
            <a:r>
              <a:rPr lang="vi" sz="1100" b="0" i="0">
                <a:solidFill>
                  <a:srgbClr val="000000"/>
                </a:solidFill>
                <a:latin typeface="Lato"/>
                <a:ea typeface="Lato"/>
                <a:cs typeface="Lato"/>
                <a:sym typeface="Lato"/>
              </a:rPr>
              <a:t>If paper money is issued in accordance with the amount of gold needed for circulation, the purchasing power of paper money coincides with the purchasing power of gold money.</a:t>
            </a:r>
            <a:endParaRPr/>
          </a:p>
          <a:p>
            <a:pPr marL="0" marR="0" lvl="0" indent="0" algn="l" rtl="0">
              <a:lnSpc>
                <a:spcPct val="100000"/>
              </a:lnSpc>
              <a:spcBef>
                <a:spcPts val="0"/>
              </a:spcBef>
              <a:spcAft>
                <a:spcPts val="0"/>
              </a:spcAft>
              <a:buClr>
                <a:srgbClr val="000000"/>
              </a:buClr>
              <a:buSzPts val="1400"/>
              <a:buFont typeface="Arial"/>
              <a:buNone/>
            </a:pPr>
            <a:endParaRPr sz="1100" b="0" i="0">
              <a:solidFill>
                <a:srgbClr val="000000"/>
              </a:solidFill>
              <a:latin typeface="Lato"/>
              <a:ea typeface="Lato"/>
              <a:cs typeface="Lato"/>
              <a:sym typeface="La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21"/>
        <p:cNvGrpSpPr/>
        <p:nvPr/>
      </p:nvGrpSpPr>
      <p:grpSpPr>
        <a:xfrm>
          <a:off x="0" y="0"/>
          <a:ext cx="0" cy="0"/>
          <a:chOff x="0" y="0"/>
          <a:chExt cx="0" cy="0"/>
        </a:xfrm>
      </p:grpSpPr>
      <p:cxnSp>
        <p:nvCxnSpPr>
          <p:cNvPr id="22" name="Google Shape;22;p4"/>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23" name="Google Shape;23;p4"/>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4" name="Google Shape;24;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6"/>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6"/>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6"/>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6"/>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6"/>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6"/>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7"/>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Google Shape;38;p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7"/>
          <p:cNvSpPr txBox="1">
            <a:spLocks noGrp="1"/>
          </p:cNvSpPr>
          <p:nvPr>
            <p:ph type="title"/>
          </p:nvPr>
        </p:nvSpPr>
        <p:spPr>
          <a:xfrm>
            <a:off x="265500" y="1397350"/>
            <a:ext cx="4045200" cy="131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40" name="Google Shape;40;p7"/>
          <p:cNvSpPr txBox="1">
            <a:spLocks noGrp="1"/>
          </p:cNvSpPr>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2" name="Google Shape;42;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cxnSp>
        <p:nvCxnSpPr>
          <p:cNvPr id="44" name="Google Shape;44;p8"/>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45" name="Google Shape;45;p8"/>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46" name="Google Shape;46;p8"/>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7" name="Google Shape;47;p8"/>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8" name="Google Shape;48;p8"/>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9" name="Google Shape;49;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cxnSp>
        <p:nvCxnSpPr>
          <p:cNvPr id="51" name="Google Shape;51;p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2" name="Google Shape;52;p9"/>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9"/>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4" name="Google Shape;54;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3000"/>
              <a:buFont typeface="Montserrat"/>
              <a:buNone/>
              <a:defRPr sz="3000" b="1" i="0" u="none" strike="noStrike" cap="none">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71250" y="630225"/>
            <a:ext cx="8549100" cy="715800"/>
          </a:xfrm>
          <a:prstGeom prst="rect">
            <a:avLst/>
          </a:prstGeom>
          <a:noFill/>
          <a:ln>
            <a:noFill/>
          </a:ln>
          <a:effectLst>
            <a:outerShdw blurRad="57150" dist="19050" dir="5400000" algn="bl" rotWithShape="0">
              <a:srgbClr val="FF0000">
                <a:alpha val="49411"/>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vi" sz="3600">
                <a:solidFill>
                  <a:srgbClr val="0000FF"/>
                </a:solidFill>
              </a:rPr>
              <a:t>Marxist-Leninist Political Economy</a:t>
            </a:r>
            <a:endParaRPr sz="3600">
              <a:solidFill>
                <a:srgbClr val="0000FF"/>
              </a:solidFill>
            </a:endParaRPr>
          </a:p>
        </p:txBody>
      </p:sp>
      <p:sp>
        <p:nvSpPr>
          <p:cNvPr id="73" name="Google Shape;73;p13"/>
          <p:cNvSpPr txBox="1">
            <a:spLocks noGrp="1"/>
          </p:cNvSpPr>
          <p:nvPr>
            <p:ph type="subTitle" idx="1"/>
          </p:nvPr>
        </p:nvSpPr>
        <p:spPr>
          <a:xfrm>
            <a:off x="2390275" y="4179175"/>
            <a:ext cx="6331500" cy="4920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800"/>
              <a:buNone/>
            </a:pPr>
            <a:r>
              <a:rPr lang="vi">
                <a:latin typeface="Open Sans"/>
                <a:ea typeface="Open Sans"/>
                <a:cs typeface="Open Sans"/>
                <a:sym typeface="Open Sans"/>
              </a:rPr>
              <a:t>Thinh C.Nguyen • 01/2021</a:t>
            </a:r>
            <a:endParaRPr>
              <a:latin typeface="Open Sans"/>
              <a:ea typeface="Open Sans"/>
              <a:cs typeface="Open Sans"/>
              <a:sym typeface="Open Sans"/>
            </a:endParaRPr>
          </a:p>
        </p:txBody>
      </p:sp>
      <p:sp>
        <p:nvSpPr>
          <p:cNvPr id="74" name="Google Shape;74;p13"/>
          <p:cNvSpPr txBox="1"/>
          <p:nvPr/>
        </p:nvSpPr>
        <p:spPr>
          <a:xfrm>
            <a:off x="2782600" y="2310550"/>
            <a:ext cx="3375600" cy="939300"/>
          </a:xfrm>
          <a:prstGeom prst="rect">
            <a:avLst/>
          </a:prstGeom>
          <a:noFill/>
          <a:ln>
            <a:noFill/>
          </a:ln>
          <a:effectLst>
            <a:outerShdw blurRad="57150" dist="19050" dir="5400000" algn="bl" rotWithShape="0">
              <a:srgbClr val="0000FF">
                <a:alpha val="49411"/>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600"/>
              <a:buFont typeface="Arial"/>
              <a:buNone/>
            </a:pPr>
            <a:r>
              <a:rPr lang="vi" sz="6400" b="1" i="1" u="none" strike="noStrike" cap="none">
                <a:solidFill>
                  <a:srgbClr val="FF9900"/>
                </a:solidFill>
                <a:latin typeface="Montserrat"/>
                <a:ea typeface="Montserrat"/>
                <a:cs typeface="Montserrat"/>
                <a:sym typeface="Montserrat"/>
              </a:rPr>
              <a:t>Money</a:t>
            </a:r>
            <a:endParaRPr sz="6400" b="1" i="1" u="none" strike="noStrike" cap="none">
              <a:solidFill>
                <a:srgbClr val="FF99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The simplest form of value</a:t>
            </a:r>
            <a:endParaRPr/>
          </a:p>
        </p:txBody>
      </p:sp>
      <p:sp>
        <p:nvSpPr>
          <p:cNvPr id="136" name="Google Shape;136;p22"/>
          <p:cNvSpPr txBox="1"/>
          <p:nvPr/>
        </p:nvSpPr>
        <p:spPr>
          <a:xfrm>
            <a:off x="557300" y="1155900"/>
            <a:ext cx="8049900" cy="32613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The simplest form of value is the expression of the value of one commodity in terms of another commodity.</a:t>
            </a:r>
            <a:endParaRPr sz="2000" b="0" i="0" u="none" strike="noStrike" cap="none">
              <a:solidFill>
                <a:srgbClr val="000000"/>
              </a:solidFill>
              <a:latin typeface="Lato"/>
              <a:ea typeface="Lato"/>
              <a:cs typeface="Lato"/>
              <a:sym typeface="Lato"/>
            </a:endParaRPr>
          </a:p>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It includes two forms: relative form and equivalent form of value.</a:t>
            </a:r>
            <a:endParaRPr sz="2000" b="0" i="0" u="none" strike="noStrike" cap="none">
              <a:solidFill>
                <a:srgbClr val="000000"/>
              </a:solidFill>
              <a:latin typeface="Lato"/>
              <a:ea typeface="Lato"/>
              <a:cs typeface="Lato"/>
              <a:sym typeface="Lato"/>
            </a:endParaRPr>
          </a:p>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Exchange was a casual nature and took place in the form of direct exchange of one product for another</a:t>
            </a:r>
            <a:endParaRPr sz="2000" b="0" i="0" u="none" strike="noStrike" cap="none">
              <a:solidFill>
                <a:srgbClr val="000000"/>
              </a:solidFill>
              <a:latin typeface="Lato"/>
              <a:ea typeface="Lato"/>
              <a:cs typeface="Lato"/>
              <a:sym typeface="Lato"/>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Lato"/>
              <a:ea typeface="Lato"/>
              <a:cs typeface="Lato"/>
              <a:sym typeface="Lato"/>
            </a:endParaRPr>
          </a:p>
          <a:p>
            <a:pPr marL="0" marR="0" lvl="0" indent="0" algn="l" rtl="0">
              <a:lnSpc>
                <a:spcPct val="150000"/>
              </a:lnSpc>
              <a:spcBef>
                <a:spcPts val="0"/>
              </a:spcBef>
              <a:spcAft>
                <a:spcPts val="0"/>
              </a:spcAft>
              <a:buClr>
                <a:srgbClr val="000000"/>
              </a:buClr>
              <a:buSzPts val="2000"/>
              <a:buFont typeface="Arial"/>
              <a:buNone/>
            </a:pPr>
            <a:r>
              <a:rPr lang="vi" sz="2000" b="0" i="0" u="none" strike="noStrike" cap="none">
                <a:solidFill>
                  <a:srgbClr val="000000"/>
                </a:solidFill>
                <a:latin typeface="Lato"/>
                <a:ea typeface="Lato"/>
                <a:cs typeface="Lato"/>
                <a:sym typeface="Lato"/>
              </a:rPr>
              <a:t>	e.g. 	1 axe = 20 kilograms of grain</a:t>
            </a:r>
            <a:endParaRPr sz="2000" b="0" i="0" u="none" strike="noStrike" cap="none">
              <a:solidFill>
                <a:srgbClr val="000000"/>
              </a:solidFill>
              <a:latin typeface="Lato"/>
              <a:ea typeface="Lato"/>
              <a:cs typeface="Lato"/>
              <a:sym typeface="Lato"/>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vi" sz="3500">
                <a:solidFill>
                  <a:schemeClr val="lt1"/>
                </a:solidFill>
              </a:rPr>
              <a:t>The expanded form of value</a:t>
            </a:r>
            <a:endParaRPr sz="3500"/>
          </a:p>
        </p:txBody>
      </p:sp>
      <p:sp>
        <p:nvSpPr>
          <p:cNvPr id="142" name="Google Shape;142;p23"/>
          <p:cNvSpPr txBox="1"/>
          <p:nvPr/>
        </p:nvSpPr>
        <p:spPr>
          <a:xfrm>
            <a:off x="542475" y="1346150"/>
            <a:ext cx="8107200" cy="32349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rgbClr val="FFFFFF"/>
              </a:buClr>
              <a:buSzPts val="2000"/>
              <a:buFont typeface="Lato"/>
              <a:buChar char="●"/>
            </a:pPr>
            <a:r>
              <a:rPr lang="vi" sz="2000" b="0" i="0" u="none" strike="noStrike" cap="none">
                <a:solidFill>
                  <a:srgbClr val="FFFFFF"/>
                </a:solidFill>
                <a:latin typeface="Lato"/>
                <a:ea typeface="Lato"/>
                <a:cs typeface="Lato"/>
                <a:sym typeface="Lato"/>
              </a:rPr>
              <a:t>In the first major social division of labor</a:t>
            </a:r>
            <a:endParaRPr sz="2000" b="0" i="0" u="none" strike="noStrike" cap="none">
              <a:solidFill>
                <a:srgbClr val="FFFFFF"/>
              </a:solidFill>
              <a:latin typeface="Lato"/>
              <a:ea typeface="Lato"/>
              <a:cs typeface="Lato"/>
              <a:sym typeface="Lato"/>
            </a:endParaRPr>
          </a:p>
          <a:p>
            <a:pPr marL="457200" marR="0" lvl="0" indent="-355600" algn="l" rtl="0">
              <a:lnSpc>
                <a:spcPct val="150000"/>
              </a:lnSpc>
              <a:spcBef>
                <a:spcPts val="0"/>
              </a:spcBef>
              <a:spcAft>
                <a:spcPts val="0"/>
              </a:spcAft>
              <a:buClr>
                <a:srgbClr val="FFFFFF"/>
              </a:buClr>
              <a:buSzPts val="2000"/>
              <a:buFont typeface="Lato"/>
              <a:buChar char="●"/>
            </a:pPr>
            <a:r>
              <a:rPr lang="vi" sz="2000" b="0" i="0" u="none" strike="noStrike" cap="none">
                <a:solidFill>
                  <a:srgbClr val="FFFFFF"/>
                </a:solidFill>
                <a:latin typeface="Lato"/>
                <a:ea typeface="Lato"/>
                <a:cs typeface="Lato"/>
                <a:sym typeface="Lato"/>
              </a:rPr>
              <a:t>Produce a surplus of products</a:t>
            </a:r>
            <a:endParaRPr sz="2000" b="0" i="0" u="none" strike="noStrike" cap="none">
              <a:solidFill>
                <a:srgbClr val="FFFFFF"/>
              </a:solidFill>
              <a:latin typeface="Lato"/>
              <a:ea typeface="Lato"/>
              <a:cs typeface="Lato"/>
              <a:sym typeface="Lato"/>
            </a:endParaRPr>
          </a:p>
          <a:p>
            <a:pPr marL="457200" marR="0" lvl="0" indent="-355600" algn="l" rtl="0">
              <a:lnSpc>
                <a:spcPct val="150000"/>
              </a:lnSpc>
              <a:spcBef>
                <a:spcPts val="0"/>
              </a:spcBef>
              <a:spcAft>
                <a:spcPts val="0"/>
              </a:spcAft>
              <a:buClr>
                <a:srgbClr val="FFFFFF"/>
              </a:buClr>
              <a:buSzPts val="2000"/>
              <a:buFont typeface="Lato"/>
              <a:buChar char="●"/>
            </a:pPr>
            <a:r>
              <a:rPr lang="vi" sz="2000" b="0" i="0" u="none" strike="noStrike" cap="none">
                <a:solidFill>
                  <a:srgbClr val="FFFFFF"/>
                </a:solidFill>
                <a:latin typeface="Lato"/>
                <a:ea typeface="Lato"/>
                <a:cs typeface="Lato"/>
                <a:sym typeface="Lato"/>
              </a:rPr>
              <a:t>Exchange for the products they lack</a:t>
            </a:r>
            <a:endParaRPr sz="2000" b="0" i="0" u="none" strike="noStrike" cap="none">
              <a:solidFill>
                <a:srgbClr val="FFFFFF"/>
              </a:solidFill>
              <a:latin typeface="Lato"/>
              <a:ea typeface="Lato"/>
              <a:cs typeface="Lato"/>
              <a:sym typeface="Lato"/>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FFFFFF"/>
              </a:solidFill>
              <a:latin typeface="Lato"/>
              <a:ea typeface="Lato"/>
              <a:cs typeface="Lato"/>
              <a:sym typeface="Lato"/>
            </a:endParaRPr>
          </a:p>
          <a:p>
            <a:pPr marL="0" marR="0" lvl="0" indent="0" algn="l" rtl="0">
              <a:lnSpc>
                <a:spcPct val="150000"/>
              </a:lnSpc>
              <a:spcBef>
                <a:spcPts val="0"/>
              </a:spcBef>
              <a:spcAft>
                <a:spcPts val="0"/>
              </a:spcAft>
              <a:buClr>
                <a:srgbClr val="000000"/>
              </a:buClr>
              <a:buSzPts val="2000"/>
              <a:buFont typeface="Arial"/>
              <a:buNone/>
            </a:pPr>
            <a:r>
              <a:rPr lang="vi" sz="2000" b="0" i="0" u="none" strike="noStrike" cap="none">
                <a:solidFill>
                  <a:srgbClr val="FFFFFF"/>
                </a:solidFill>
                <a:latin typeface="Lato"/>
                <a:ea typeface="Lato"/>
                <a:cs typeface="Lato"/>
                <a:sym typeface="Lato"/>
              </a:rPr>
              <a:t>e.g.</a:t>
            </a:r>
            <a:endParaRPr sz="2000" b="0" i="0" u="none" strike="noStrike" cap="none">
              <a:solidFill>
                <a:srgbClr val="FFFFFF"/>
              </a:solidFill>
              <a:latin typeface="Lato"/>
              <a:ea typeface="Lato"/>
              <a:cs typeface="Lato"/>
              <a:sym typeface="Lato"/>
            </a:endParaRPr>
          </a:p>
          <a:p>
            <a:pPr marL="0" marR="0" lvl="0" indent="0" algn="l" rtl="0">
              <a:lnSpc>
                <a:spcPct val="150000"/>
              </a:lnSpc>
              <a:spcBef>
                <a:spcPts val="0"/>
              </a:spcBef>
              <a:spcAft>
                <a:spcPts val="0"/>
              </a:spcAft>
              <a:buClr>
                <a:srgbClr val="000000"/>
              </a:buClr>
              <a:buSzPts val="2000"/>
              <a:buFont typeface="Arial"/>
              <a:buNone/>
            </a:pPr>
            <a:r>
              <a:rPr lang="vi" sz="2000" b="0" i="0" u="none" strike="noStrike" cap="none">
                <a:solidFill>
                  <a:srgbClr val="FFFFFF"/>
                </a:solidFill>
                <a:latin typeface="Lato"/>
                <a:ea typeface="Lato"/>
                <a:cs typeface="Lato"/>
                <a:sym typeface="Lato"/>
              </a:rPr>
              <a:t>		</a:t>
            </a:r>
            <a:endParaRPr sz="2000" b="0" i="0" u="none" strike="noStrike" cap="none">
              <a:solidFill>
                <a:srgbClr val="FFFFFF"/>
              </a:solidFill>
              <a:latin typeface="Lato"/>
              <a:ea typeface="Lato"/>
              <a:cs typeface="Lato"/>
              <a:sym typeface="Lato"/>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FFFFFF"/>
              </a:solidFill>
              <a:latin typeface="Lato"/>
              <a:ea typeface="Lato"/>
              <a:cs typeface="Lato"/>
              <a:sym typeface="Lato"/>
            </a:endParaRPr>
          </a:p>
          <a:p>
            <a:pPr marL="0" marR="0" lvl="0" indent="0" algn="l" rtl="0">
              <a:lnSpc>
                <a:spcPct val="150000"/>
              </a:lnSpc>
              <a:spcBef>
                <a:spcPts val="0"/>
              </a:spcBef>
              <a:spcAft>
                <a:spcPts val="0"/>
              </a:spcAft>
              <a:buClr>
                <a:srgbClr val="000000"/>
              </a:buClr>
              <a:buSzPts val="2000"/>
              <a:buFont typeface="Arial"/>
              <a:buNone/>
            </a:pPr>
            <a:r>
              <a:rPr lang="vi" sz="2000" b="0" i="0" u="none" strike="noStrike" cap="none">
                <a:solidFill>
                  <a:srgbClr val="FFFFFF"/>
                </a:solidFill>
                <a:latin typeface="Lato"/>
                <a:ea typeface="Lato"/>
                <a:cs typeface="Lato"/>
                <a:sym typeface="Lato"/>
              </a:rPr>
              <a:t>				</a:t>
            </a:r>
            <a:endParaRPr sz="2000" b="0" i="0" u="none" strike="noStrike" cap="none">
              <a:solidFill>
                <a:srgbClr val="FFFFFF"/>
              </a:solidFill>
              <a:latin typeface="Lato"/>
              <a:ea typeface="Lato"/>
              <a:cs typeface="Lato"/>
              <a:sym typeface="Lato"/>
            </a:endParaRPr>
          </a:p>
        </p:txBody>
      </p:sp>
      <p:sp>
        <p:nvSpPr>
          <p:cNvPr id="143" name="Google Shape;143;p23"/>
          <p:cNvSpPr txBox="1"/>
          <p:nvPr/>
        </p:nvSpPr>
        <p:spPr>
          <a:xfrm>
            <a:off x="1225600" y="3631575"/>
            <a:ext cx="1205700" cy="3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vi" sz="2000" b="0" i="0" u="none" strike="noStrike" cap="none">
                <a:solidFill>
                  <a:srgbClr val="FFFFFF"/>
                </a:solidFill>
                <a:latin typeface="Lato"/>
                <a:ea typeface="Lato"/>
                <a:cs typeface="Lato"/>
                <a:sym typeface="Lato"/>
              </a:rPr>
              <a:t>1 sheep</a:t>
            </a:r>
            <a:endParaRPr sz="2000" b="0" i="0" u="none" strike="noStrike" cap="none">
              <a:solidFill>
                <a:srgbClr val="FFFFFF"/>
              </a:solidFill>
              <a:latin typeface="Lato"/>
              <a:ea typeface="Lato"/>
              <a:cs typeface="Lato"/>
              <a:sym typeface="Lato"/>
            </a:endParaRPr>
          </a:p>
        </p:txBody>
      </p:sp>
      <p:sp>
        <p:nvSpPr>
          <p:cNvPr id="144" name="Google Shape;144;p23"/>
          <p:cNvSpPr/>
          <p:nvPr/>
        </p:nvSpPr>
        <p:spPr>
          <a:xfrm>
            <a:off x="2611975" y="3259900"/>
            <a:ext cx="281400" cy="1305900"/>
          </a:xfrm>
          <a:prstGeom prst="leftBrace">
            <a:avLst>
              <a:gd name="adj1" fmla="val 50000"/>
              <a:gd name="adj2" fmla="val 5000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Lato"/>
              <a:ea typeface="Lato"/>
              <a:cs typeface="Lato"/>
              <a:sym typeface="Lato"/>
            </a:endParaRPr>
          </a:p>
        </p:txBody>
      </p:sp>
      <p:sp>
        <p:nvSpPr>
          <p:cNvPr id="145" name="Google Shape;145;p23"/>
          <p:cNvSpPr txBox="1"/>
          <p:nvPr/>
        </p:nvSpPr>
        <p:spPr>
          <a:xfrm>
            <a:off x="3074050" y="3315100"/>
            <a:ext cx="2340600" cy="3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vi" sz="2000" b="0" i="0" u="none" strike="noStrike" cap="none">
                <a:solidFill>
                  <a:srgbClr val="FFFFFF"/>
                </a:solidFill>
                <a:latin typeface="Lato"/>
                <a:ea typeface="Lato"/>
                <a:cs typeface="Lato"/>
                <a:sym typeface="Lato"/>
              </a:rPr>
              <a:t>= 40 kg of grain, or</a:t>
            </a:r>
            <a:endParaRPr sz="2000" b="0" i="0" u="none" strike="noStrike" cap="none">
              <a:solidFill>
                <a:srgbClr val="FFFFFF"/>
              </a:solidFill>
              <a:latin typeface="Lato"/>
              <a:ea typeface="Lato"/>
              <a:cs typeface="Lato"/>
              <a:sym typeface="Lato"/>
            </a:endParaRPr>
          </a:p>
        </p:txBody>
      </p:sp>
      <p:sp>
        <p:nvSpPr>
          <p:cNvPr id="146" name="Google Shape;146;p23"/>
          <p:cNvSpPr txBox="1"/>
          <p:nvPr/>
        </p:nvSpPr>
        <p:spPr>
          <a:xfrm>
            <a:off x="3074050" y="3757150"/>
            <a:ext cx="2199900" cy="3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vi" sz="2000" b="0" i="0" u="none" strike="noStrike" cap="none">
                <a:solidFill>
                  <a:srgbClr val="FFFFFF"/>
                </a:solidFill>
                <a:latin typeface="Lato"/>
                <a:ea typeface="Lato"/>
                <a:cs typeface="Lato"/>
                <a:sym typeface="Lato"/>
              </a:rPr>
              <a:t>=20 m of cloth, or</a:t>
            </a:r>
            <a:endParaRPr sz="2000" b="0" i="0" u="none" strike="noStrike" cap="none">
              <a:solidFill>
                <a:srgbClr val="FFFFFF"/>
              </a:solidFill>
              <a:latin typeface="Lato"/>
              <a:ea typeface="Lato"/>
              <a:cs typeface="Lato"/>
              <a:sym typeface="Lato"/>
            </a:endParaRPr>
          </a:p>
        </p:txBody>
      </p:sp>
      <p:sp>
        <p:nvSpPr>
          <p:cNvPr id="147" name="Google Shape;147;p23"/>
          <p:cNvSpPr txBox="1"/>
          <p:nvPr/>
        </p:nvSpPr>
        <p:spPr>
          <a:xfrm>
            <a:off x="3074050" y="4199200"/>
            <a:ext cx="1497900" cy="3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vi" sz="2000" b="0" i="0" u="none" strike="noStrike" cap="none">
                <a:solidFill>
                  <a:srgbClr val="FFFFFF"/>
                </a:solidFill>
                <a:latin typeface="Lato"/>
                <a:ea typeface="Lato"/>
                <a:cs typeface="Lato"/>
                <a:sym typeface="Lato"/>
              </a:rPr>
              <a:t>= ...</a:t>
            </a:r>
            <a:endParaRPr sz="2000" b="0" i="0" u="none" strike="noStrike" cap="none">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sz="3400">
                <a:latin typeface="Lato"/>
                <a:ea typeface="Lato"/>
                <a:cs typeface="Lato"/>
                <a:sym typeface="Lato"/>
              </a:rPr>
              <a:t>The general form of value</a:t>
            </a:r>
            <a:endParaRPr sz="3400">
              <a:latin typeface="Lato"/>
              <a:ea typeface="Lato"/>
              <a:cs typeface="Lato"/>
              <a:sym typeface="Lato"/>
            </a:endParaRPr>
          </a:p>
        </p:txBody>
      </p:sp>
      <p:sp>
        <p:nvSpPr>
          <p:cNvPr id="153" name="Google Shape;153;p24"/>
          <p:cNvSpPr txBox="1"/>
          <p:nvPr/>
        </p:nvSpPr>
        <p:spPr>
          <a:xfrm>
            <a:off x="399075" y="1429975"/>
            <a:ext cx="8247300" cy="31038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The form of direct exchange of one commodity far another becomes inadequate</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The direct exchange of one commodity for another gradually disappears.</a:t>
            </a:r>
            <a:endParaRPr sz="20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vi" sz="2000" b="0" i="0" u="none" strike="noStrike" cap="none">
                <a:solidFill>
                  <a:srgbClr val="000000"/>
                </a:solidFill>
                <a:latin typeface="Lato"/>
                <a:ea typeface="Lato"/>
                <a:cs typeface="Lato"/>
                <a:sym typeface="Lato"/>
              </a:rPr>
              <a:t>e.g.</a:t>
            </a:r>
            <a:endParaRPr sz="20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vi" sz="2000" b="0" i="0" u="none" strike="noStrike" cap="none">
                <a:solidFill>
                  <a:srgbClr val="000000"/>
                </a:solidFill>
                <a:latin typeface="Lato"/>
                <a:ea typeface="Lato"/>
                <a:cs typeface="Lato"/>
                <a:sym typeface="Lato"/>
              </a:rPr>
              <a:t>			</a:t>
            </a:r>
            <a:endParaRPr sz="2000" b="0" i="0" u="none" strike="noStrike" cap="none">
              <a:solidFill>
                <a:srgbClr val="000000"/>
              </a:solidFill>
              <a:latin typeface="Lato"/>
              <a:ea typeface="Lato"/>
              <a:cs typeface="Lato"/>
              <a:sym typeface="Lato"/>
            </a:endParaRPr>
          </a:p>
        </p:txBody>
      </p:sp>
      <p:sp>
        <p:nvSpPr>
          <p:cNvPr id="154" name="Google Shape;154;p24"/>
          <p:cNvSpPr/>
          <p:nvPr/>
        </p:nvSpPr>
        <p:spPr>
          <a:xfrm>
            <a:off x="2538525" y="3214675"/>
            <a:ext cx="365700" cy="12525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4"/>
          <p:cNvSpPr txBox="1"/>
          <p:nvPr/>
        </p:nvSpPr>
        <p:spPr>
          <a:xfrm>
            <a:off x="920075" y="3148175"/>
            <a:ext cx="1463100" cy="34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vi" sz="1500" b="0" i="0" u="none" strike="noStrike" cap="none">
                <a:solidFill>
                  <a:srgbClr val="000000"/>
                </a:solidFill>
                <a:latin typeface="Lato"/>
                <a:ea typeface="Lato"/>
                <a:cs typeface="Lato"/>
                <a:sym typeface="Lato"/>
              </a:rPr>
              <a:t>40 kg of grain =</a:t>
            </a:r>
            <a:endParaRPr sz="1500" b="0" i="0" u="none" strike="noStrike" cap="none">
              <a:solidFill>
                <a:srgbClr val="000000"/>
              </a:solidFill>
              <a:latin typeface="Lato"/>
              <a:ea typeface="Lato"/>
              <a:cs typeface="Lato"/>
              <a:sym typeface="Lato"/>
            </a:endParaRPr>
          </a:p>
        </p:txBody>
      </p:sp>
      <p:sp>
        <p:nvSpPr>
          <p:cNvPr id="156" name="Google Shape;156;p24"/>
          <p:cNvSpPr txBox="1"/>
          <p:nvPr/>
        </p:nvSpPr>
        <p:spPr>
          <a:xfrm>
            <a:off x="931150" y="3613750"/>
            <a:ext cx="1507500" cy="37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vi" sz="1600" b="0" i="0" u="none" strike="noStrike" cap="none">
                <a:solidFill>
                  <a:srgbClr val="000000"/>
                </a:solidFill>
                <a:latin typeface="Lato"/>
                <a:ea typeface="Lato"/>
                <a:cs typeface="Lato"/>
                <a:sym typeface="Lato"/>
              </a:rPr>
              <a:t>20m of cloth =</a:t>
            </a:r>
            <a:endParaRPr sz="1600" b="0" i="0" u="none" strike="noStrike" cap="none">
              <a:solidFill>
                <a:srgbClr val="000000"/>
              </a:solidFill>
              <a:latin typeface="Lato"/>
              <a:ea typeface="Lato"/>
              <a:cs typeface="Lato"/>
              <a:sym typeface="Lato"/>
            </a:endParaRPr>
          </a:p>
        </p:txBody>
      </p:sp>
      <p:sp>
        <p:nvSpPr>
          <p:cNvPr id="157" name="Google Shape;157;p24"/>
          <p:cNvSpPr txBox="1"/>
          <p:nvPr/>
        </p:nvSpPr>
        <p:spPr>
          <a:xfrm>
            <a:off x="931150" y="4123675"/>
            <a:ext cx="1330200" cy="34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vi" sz="1600" b="0" i="0" u="none" strike="noStrike" cap="none">
                <a:solidFill>
                  <a:srgbClr val="000000"/>
                </a:solidFill>
                <a:latin typeface="Lato"/>
                <a:ea typeface="Lato"/>
                <a:cs typeface="Lato"/>
                <a:sym typeface="Lato"/>
              </a:rPr>
              <a:t>2 axes =</a:t>
            </a:r>
            <a:endParaRPr sz="1600" b="0" i="0" u="none" strike="noStrike" cap="none">
              <a:solidFill>
                <a:srgbClr val="000000"/>
              </a:solidFill>
              <a:latin typeface="Lato"/>
              <a:ea typeface="Lato"/>
              <a:cs typeface="Lato"/>
              <a:sym typeface="Lato"/>
            </a:endParaRPr>
          </a:p>
        </p:txBody>
      </p:sp>
      <p:sp>
        <p:nvSpPr>
          <p:cNvPr id="158" name="Google Shape;158;p24"/>
          <p:cNvSpPr txBox="1"/>
          <p:nvPr/>
        </p:nvSpPr>
        <p:spPr>
          <a:xfrm>
            <a:off x="3126000" y="3669175"/>
            <a:ext cx="875700" cy="52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Lato"/>
                <a:ea typeface="Lato"/>
                <a:cs typeface="Lato"/>
                <a:sym typeface="Lato"/>
              </a:rPr>
              <a:t>1 sheep</a:t>
            </a:r>
            <a:endParaRPr sz="1400" b="0" i="0" u="none" strike="noStrike" cap="none">
              <a:solidFill>
                <a:srgbClr val="000000"/>
              </a:solidFill>
              <a:latin typeface="Lato"/>
              <a:ea typeface="Lato"/>
              <a:cs typeface="Lato"/>
              <a:sym typeface="Lato"/>
            </a:endParaRPr>
          </a:p>
        </p:txBody>
      </p:sp>
      <p:sp>
        <p:nvSpPr>
          <p:cNvPr id="159" name="Google Shape;159;p24"/>
          <p:cNvSpPr txBox="1"/>
          <p:nvPr/>
        </p:nvSpPr>
        <p:spPr>
          <a:xfrm>
            <a:off x="4866350" y="3669175"/>
            <a:ext cx="3558300" cy="52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vi" sz="1600" b="0" i="0" u="none" strike="noStrike" cap="none">
                <a:solidFill>
                  <a:srgbClr val="000000"/>
                </a:solidFill>
                <a:latin typeface="Lato"/>
                <a:ea typeface="Lato"/>
                <a:cs typeface="Lato"/>
                <a:sym typeface="Lato"/>
              </a:rPr>
              <a:t>⇒ 1 sheep becomes a common parity </a:t>
            </a:r>
            <a:endParaRPr sz="1600" b="0" i="0" u="none" strike="noStrike" cap="non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The money form of value</a:t>
            </a:r>
            <a:endParaRPr/>
          </a:p>
        </p:txBody>
      </p:sp>
      <p:sp>
        <p:nvSpPr>
          <p:cNvPr id="165" name="Google Shape;165;p25"/>
          <p:cNvSpPr txBox="1"/>
          <p:nvPr/>
        </p:nvSpPr>
        <p:spPr>
          <a:xfrm>
            <a:off x="498825" y="1108525"/>
            <a:ext cx="8114400" cy="35805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Commodity production, exchange grows, and expands across regions   ⇒ 	need  </a:t>
            </a:r>
            <a:r>
              <a:rPr lang="vi" sz="2000" b="0" i="0" u="none" strike="noStrike" cap="none">
                <a:solidFill>
                  <a:srgbClr val="FF0000"/>
                </a:solidFill>
                <a:latin typeface="Lato"/>
                <a:ea typeface="Lato"/>
                <a:cs typeface="Lato"/>
                <a:sym typeface="Lato"/>
              </a:rPr>
              <a:t>a uniform common parity</a:t>
            </a:r>
            <a:r>
              <a:rPr lang="vi" sz="2000" b="0" i="0" u="none" strike="noStrike" cap="none">
                <a:solidFill>
                  <a:srgbClr val="000000"/>
                </a:solidFill>
                <a:latin typeface="Lato"/>
                <a:ea typeface="Lato"/>
                <a:cs typeface="Lato"/>
                <a:sym typeface="Lato"/>
              </a:rPr>
              <a:t> (fixed on a particular commodity)</a:t>
            </a:r>
            <a:endParaRPr sz="2000" b="0" i="0" u="none" strike="noStrike" cap="none">
              <a:solidFill>
                <a:srgbClr val="000000"/>
              </a:solidFill>
              <a:latin typeface="Lato"/>
              <a:ea typeface="Lato"/>
              <a:cs typeface="Lato"/>
              <a:sym typeface="Lato"/>
            </a:endParaRPr>
          </a:p>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Appearing the form of money.</a:t>
            </a:r>
            <a:endParaRPr sz="2000" b="0" i="0" u="none" strike="noStrike" cap="none">
              <a:solidFill>
                <a:srgbClr val="000000"/>
              </a:solidFill>
              <a:latin typeface="Lato"/>
              <a:ea typeface="Lato"/>
              <a:cs typeface="Lato"/>
              <a:sym typeface="Lato"/>
            </a:endParaRPr>
          </a:p>
        </p:txBody>
      </p:sp>
      <p:sp>
        <p:nvSpPr>
          <p:cNvPr id="166" name="Google Shape;166;p25"/>
          <p:cNvSpPr txBox="1"/>
          <p:nvPr/>
        </p:nvSpPr>
        <p:spPr>
          <a:xfrm>
            <a:off x="886800" y="3226075"/>
            <a:ext cx="1596300" cy="34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vi" sz="1600" b="0" i="0" u="none" strike="noStrike" cap="none">
                <a:solidFill>
                  <a:srgbClr val="000000"/>
                </a:solidFill>
                <a:latin typeface="Lato"/>
                <a:ea typeface="Lato"/>
                <a:cs typeface="Lato"/>
                <a:sym typeface="Lato"/>
              </a:rPr>
              <a:t>40 kg of grain =</a:t>
            </a:r>
            <a:endParaRPr sz="1600" b="0" i="0" u="none" strike="noStrike" cap="none">
              <a:solidFill>
                <a:srgbClr val="000000"/>
              </a:solidFill>
              <a:latin typeface="Lato"/>
              <a:ea typeface="Lato"/>
              <a:cs typeface="Lato"/>
              <a:sym typeface="Lato"/>
            </a:endParaRPr>
          </a:p>
        </p:txBody>
      </p:sp>
      <p:sp>
        <p:nvSpPr>
          <p:cNvPr id="167" name="Google Shape;167;p25"/>
          <p:cNvSpPr txBox="1"/>
          <p:nvPr/>
        </p:nvSpPr>
        <p:spPr>
          <a:xfrm>
            <a:off x="931200" y="3669325"/>
            <a:ext cx="1507500" cy="37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vi" sz="1600" b="0" i="0" u="none" strike="noStrike" cap="none">
                <a:solidFill>
                  <a:srgbClr val="000000"/>
                </a:solidFill>
                <a:latin typeface="Lato"/>
                <a:ea typeface="Lato"/>
                <a:cs typeface="Lato"/>
                <a:sym typeface="Lato"/>
              </a:rPr>
              <a:t>20m of cloth =</a:t>
            </a:r>
            <a:endParaRPr sz="1600" b="0" i="0" u="none" strike="noStrike" cap="none">
              <a:solidFill>
                <a:srgbClr val="000000"/>
              </a:solidFill>
              <a:latin typeface="Lato"/>
              <a:ea typeface="Lato"/>
              <a:cs typeface="Lato"/>
              <a:sym typeface="Lato"/>
            </a:endParaRPr>
          </a:p>
        </p:txBody>
      </p:sp>
      <p:sp>
        <p:nvSpPr>
          <p:cNvPr id="168" name="Google Shape;168;p25"/>
          <p:cNvSpPr txBox="1"/>
          <p:nvPr/>
        </p:nvSpPr>
        <p:spPr>
          <a:xfrm>
            <a:off x="1019850" y="4046125"/>
            <a:ext cx="1330200" cy="34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vi" sz="1600" b="0" i="0" u="none" strike="noStrike" cap="none">
                <a:solidFill>
                  <a:srgbClr val="000000"/>
                </a:solidFill>
                <a:latin typeface="Lato"/>
                <a:ea typeface="Lato"/>
                <a:cs typeface="Lato"/>
                <a:sym typeface="Lato"/>
              </a:rPr>
              <a:t>2 axes =</a:t>
            </a:r>
            <a:endParaRPr sz="1600" b="0" i="0" u="none" strike="noStrike" cap="none">
              <a:solidFill>
                <a:srgbClr val="000000"/>
              </a:solidFill>
              <a:latin typeface="Lato"/>
              <a:ea typeface="Lato"/>
              <a:cs typeface="Lato"/>
              <a:sym typeface="Lato"/>
            </a:endParaRPr>
          </a:p>
        </p:txBody>
      </p:sp>
      <p:sp>
        <p:nvSpPr>
          <p:cNvPr id="169" name="Google Shape;169;p25"/>
          <p:cNvSpPr txBox="1"/>
          <p:nvPr/>
        </p:nvSpPr>
        <p:spPr>
          <a:xfrm>
            <a:off x="1147350" y="4389625"/>
            <a:ext cx="1075200" cy="52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vi" sz="1600" b="0" i="0" u="none" strike="noStrike" cap="none">
                <a:solidFill>
                  <a:srgbClr val="000000"/>
                </a:solidFill>
                <a:latin typeface="Lato"/>
                <a:ea typeface="Lato"/>
                <a:cs typeface="Lato"/>
                <a:sym typeface="Lato"/>
              </a:rPr>
              <a:t>1 sheep =</a:t>
            </a:r>
            <a:endParaRPr sz="1600" b="0" i="0" u="none" strike="noStrike" cap="none">
              <a:solidFill>
                <a:srgbClr val="000000"/>
              </a:solidFill>
              <a:latin typeface="Lato"/>
              <a:ea typeface="Lato"/>
              <a:cs typeface="Lato"/>
              <a:sym typeface="Lato"/>
            </a:endParaRPr>
          </a:p>
        </p:txBody>
      </p:sp>
      <p:sp>
        <p:nvSpPr>
          <p:cNvPr id="170" name="Google Shape;170;p25"/>
          <p:cNvSpPr/>
          <p:nvPr/>
        </p:nvSpPr>
        <p:spPr>
          <a:xfrm>
            <a:off x="2506675" y="3137125"/>
            <a:ext cx="365700" cy="17181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5"/>
          <p:cNvSpPr txBox="1"/>
          <p:nvPr/>
        </p:nvSpPr>
        <p:spPr>
          <a:xfrm>
            <a:off x="3089975" y="3824425"/>
            <a:ext cx="1665600" cy="34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vi" sz="1600" b="0" i="0" u="none" strike="noStrike" cap="none">
                <a:solidFill>
                  <a:srgbClr val="000000"/>
                </a:solidFill>
                <a:latin typeface="Lato"/>
                <a:ea typeface="Lato"/>
                <a:cs typeface="Lato"/>
                <a:sym typeface="Lato"/>
              </a:rPr>
              <a:t>3 grams of gold</a:t>
            </a:r>
            <a:endParaRPr sz="1600" b="0" i="0" u="none" strike="noStrike" cap="non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vi" sz="3500"/>
              <a:t>Why was gold used as a currency?</a:t>
            </a:r>
            <a:endParaRPr sz="3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Why was gold used as a currency?</a:t>
            </a:r>
            <a:endParaRPr/>
          </a:p>
        </p:txBody>
      </p:sp>
      <p:sp>
        <p:nvSpPr>
          <p:cNvPr id="182" name="Google Shape;182;p27"/>
          <p:cNvSpPr/>
          <p:nvPr/>
        </p:nvSpPr>
        <p:spPr>
          <a:xfrm>
            <a:off x="303300" y="1784700"/>
            <a:ext cx="1969200" cy="920100"/>
          </a:xfrm>
          <a:prstGeom prst="ellipse">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vi" sz="1600" b="0" i="0" u="none" strike="noStrike" cap="none">
                <a:solidFill>
                  <a:srgbClr val="FFFFFF"/>
                </a:solidFill>
                <a:latin typeface="Lato"/>
                <a:ea typeface="Lato"/>
                <a:cs typeface="Lato"/>
                <a:sym typeface="Lato"/>
              </a:rPr>
              <a:t>Homogenetic</a:t>
            </a:r>
            <a:endParaRPr sz="1600" b="0" i="0" u="none" strike="noStrike" cap="none">
              <a:solidFill>
                <a:srgbClr val="FFFFFF"/>
              </a:solidFill>
              <a:latin typeface="Lato"/>
              <a:ea typeface="Lato"/>
              <a:cs typeface="Lato"/>
              <a:sym typeface="Lato"/>
            </a:endParaRPr>
          </a:p>
        </p:txBody>
      </p:sp>
      <p:pic>
        <p:nvPicPr>
          <p:cNvPr id="183" name="Google Shape;183;p27"/>
          <p:cNvPicPr preferRelativeResize="0"/>
          <p:nvPr/>
        </p:nvPicPr>
        <p:blipFill rotWithShape="1">
          <a:blip r:embed="rId3">
            <a:alphaModFix/>
          </a:blip>
          <a:srcRect/>
          <a:stretch/>
        </p:blipFill>
        <p:spPr>
          <a:xfrm>
            <a:off x="3064950" y="2012800"/>
            <a:ext cx="3139919" cy="1897623"/>
          </a:xfrm>
          <a:prstGeom prst="rect">
            <a:avLst/>
          </a:prstGeom>
          <a:noFill/>
          <a:ln>
            <a:noFill/>
          </a:ln>
        </p:spPr>
      </p:pic>
      <p:sp>
        <p:nvSpPr>
          <p:cNvPr id="184" name="Google Shape;184;p27"/>
          <p:cNvSpPr/>
          <p:nvPr/>
        </p:nvSpPr>
        <p:spPr>
          <a:xfrm>
            <a:off x="477875" y="3752225"/>
            <a:ext cx="1716900" cy="920100"/>
          </a:xfrm>
          <a:prstGeom prst="ellipse">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vi" sz="1600" b="0" i="0" u="none" strike="noStrike" cap="none">
                <a:solidFill>
                  <a:srgbClr val="FFFFFF"/>
                </a:solidFill>
                <a:latin typeface="Lato"/>
                <a:ea typeface="Lato"/>
                <a:cs typeface="Lato"/>
                <a:sym typeface="Lato"/>
              </a:rPr>
              <a:t>Divisibility</a:t>
            </a:r>
            <a:endParaRPr sz="1600" b="0" i="0" u="none" strike="noStrike" cap="none">
              <a:solidFill>
                <a:srgbClr val="FFFFFF"/>
              </a:solidFill>
              <a:latin typeface="Lato"/>
              <a:ea typeface="Lato"/>
              <a:cs typeface="Lato"/>
              <a:sym typeface="Lato"/>
            </a:endParaRPr>
          </a:p>
        </p:txBody>
      </p:sp>
      <p:sp>
        <p:nvSpPr>
          <p:cNvPr id="185" name="Google Shape;185;p27"/>
          <p:cNvSpPr/>
          <p:nvPr/>
        </p:nvSpPr>
        <p:spPr>
          <a:xfrm>
            <a:off x="6773575" y="1585175"/>
            <a:ext cx="1551300" cy="920100"/>
          </a:xfrm>
          <a:prstGeom prst="ellipse">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vi" sz="1600" b="0" i="0" u="none" strike="noStrike" cap="none">
                <a:solidFill>
                  <a:srgbClr val="FFFFFF"/>
                </a:solidFill>
                <a:latin typeface="Lato"/>
                <a:ea typeface="Lato"/>
                <a:cs typeface="Lato"/>
                <a:sym typeface="Lato"/>
              </a:rPr>
              <a:t>Durability</a:t>
            </a:r>
            <a:endParaRPr sz="1600" b="0" i="0" u="none" strike="noStrike" cap="none">
              <a:solidFill>
                <a:srgbClr val="FFFFFF"/>
              </a:solidFill>
              <a:latin typeface="Lato"/>
              <a:ea typeface="Lato"/>
              <a:cs typeface="Lato"/>
              <a:sym typeface="Lato"/>
            </a:endParaRPr>
          </a:p>
        </p:txBody>
      </p:sp>
      <p:sp>
        <p:nvSpPr>
          <p:cNvPr id="186" name="Google Shape;186;p27"/>
          <p:cNvSpPr/>
          <p:nvPr/>
        </p:nvSpPr>
        <p:spPr>
          <a:xfrm>
            <a:off x="6691050" y="3558200"/>
            <a:ext cx="1969200" cy="1042200"/>
          </a:xfrm>
          <a:prstGeom prst="ellipse">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vi" sz="1600" b="0" i="0" u="none" strike="noStrike" cap="none">
                <a:solidFill>
                  <a:srgbClr val="FFFFFF"/>
                </a:solidFill>
                <a:latin typeface="Lato"/>
                <a:ea typeface="Lato"/>
                <a:cs typeface="Lato"/>
                <a:sym typeface="Lato"/>
              </a:rPr>
              <a:t>High value with small amount</a:t>
            </a:r>
            <a:endParaRPr sz="1600" b="0" i="0" u="none" strike="noStrike" cap="none">
              <a:solidFill>
                <a:srgbClr val="FFFFFF"/>
              </a:solidFill>
              <a:latin typeface="Lato"/>
              <a:ea typeface="Lato"/>
              <a:cs typeface="Lato"/>
              <a:sym typeface="Lato"/>
            </a:endParaRPr>
          </a:p>
        </p:txBody>
      </p:sp>
      <p:cxnSp>
        <p:nvCxnSpPr>
          <p:cNvPr id="187" name="Google Shape;187;p27"/>
          <p:cNvCxnSpPr>
            <a:stCxn id="182" idx="6"/>
          </p:cNvCxnSpPr>
          <p:nvPr/>
        </p:nvCxnSpPr>
        <p:spPr>
          <a:xfrm>
            <a:off x="2272500" y="2244750"/>
            <a:ext cx="1241400" cy="315900"/>
          </a:xfrm>
          <a:prstGeom prst="straightConnector1">
            <a:avLst/>
          </a:prstGeom>
          <a:noFill/>
          <a:ln w="9525" cap="flat" cmpd="sng">
            <a:solidFill>
              <a:schemeClr val="dk2"/>
            </a:solidFill>
            <a:prstDash val="solid"/>
            <a:round/>
            <a:headEnd type="none" w="sm" len="sm"/>
            <a:tailEnd type="none" w="sm" len="sm"/>
          </a:ln>
        </p:spPr>
      </p:cxnSp>
      <p:cxnSp>
        <p:nvCxnSpPr>
          <p:cNvPr id="188" name="Google Shape;188;p27"/>
          <p:cNvCxnSpPr>
            <a:stCxn id="184" idx="6"/>
          </p:cNvCxnSpPr>
          <p:nvPr/>
        </p:nvCxnSpPr>
        <p:spPr>
          <a:xfrm rot="10800000" flipH="1">
            <a:off x="2194775" y="3613775"/>
            <a:ext cx="1097400" cy="598500"/>
          </a:xfrm>
          <a:prstGeom prst="straightConnector1">
            <a:avLst/>
          </a:prstGeom>
          <a:noFill/>
          <a:ln w="9525" cap="flat" cmpd="sng">
            <a:solidFill>
              <a:schemeClr val="dk2"/>
            </a:solidFill>
            <a:prstDash val="solid"/>
            <a:round/>
            <a:headEnd type="none" w="sm" len="sm"/>
            <a:tailEnd type="none" w="sm" len="sm"/>
          </a:ln>
        </p:spPr>
      </p:cxnSp>
      <p:cxnSp>
        <p:nvCxnSpPr>
          <p:cNvPr id="189" name="Google Shape;189;p27"/>
          <p:cNvCxnSpPr>
            <a:endCxn id="185" idx="2"/>
          </p:cNvCxnSpPr>
          <p:nvPr/>
        </p:nvCxnSpPr>
        <p:spPr>
          <a:xfrm rot="10800000" flipH="1">
            <a:off x="5719975" y="2045225"/>
            <a:ext cx="1053600" cy="459900"/>
          </a:xfrm>
          <a:prstGeom prst="straightConnector1">
            <a:avLst/>
          </a:prstGeom>
          <a:noFill/>
          <a:ln w="9525" cap="flat" cmpd="sng">
            <a:solidFill>
              <a:schemeClr val="dk2"/>
            </a:solidFill>
            <a:prstDash val="solid"/>
            <a:round/>
            <a:headEnd type="none" w="sm" len="sm"/>
            <a:tailEnd type="none" w="sm" len="sm"/>
          </a:ln>
        </p:spPr>
      </p:cxnSp>
      <p:cxnSp>
        <p:nvCxnSpPr>
          <p:cNvPr id="190" name="Google Shape;190;p27"/>
          <p:cNvCxnSpPr>
            <a:endCxn id="186" idx="2"/>
          </p:cNvCxnSpPr>
          <p:nvPr/>
        </p:nvCxnSpPr>
        <p:spPr>
          <a:xfrm>
            <a:off x="5387250" y="3547100"/>
            <a:ext cx="1303800" cy="5322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vi"/>
              <a:t>Nature of Money</a:t>
            </a:r>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Nature of Money</a:t>
            </a:r>
            <a:endParaRPr/>
          </a:p>
        </p:txBody>
      </p:sp>
      <p:sp>
        <p:nvSpPr>
          <p:cNvPr id="201" name="Google Shape;201;p29"/>
          <p:cNvSpPr txBox="1"/>
          <p:nvPr/>
        </p:nvSpPr>
        <p:spPr>
          <a:xfrm>
            <a:off x="371700" y="1908725"/>
            <a:ext cx="8187300" cy="263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vi" sz="2200" b="0" i="0" u="none" strike="noStrike" cap="none" dirty="0">
                <a:solidFill>
                  <a:srgbClr val="000000"/>
                </a:solidFill>
                <a:latin typeface="Lato"/>
                <a:ea typeface="Lato"/>
                <a:cs typeface="Lato"/>
                <a:sym typeface="Lato"/>
              </a:rPr>
              <a:t>“Money is a special commodity that is separated from the world of commodities as an unified common parity for others. It represents social labor and the relationship between producers of the commodites.”</a:t>
            </a:r>
            <a:endParaRPr sz="2200" b="0" i="0" u="none" strike="noStrike" cap="none" dirty="0">
              <a:solidFill>
                <a:srgbClr val="00000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2200"/>
              <a:buFont typeface="Arial"/>
              <a:buNone/>
            </a:pPr>
            <a:r>
              <a:rPr lang="vi" sz="2200" b="0" i="0" u="none" strike="noStrike" cap="none" dirty="0">
                <a:solidFill>
                  <a:srgbClr val="000000"/>
                </a:solidFill>
                <a:latin typeface="Lato"/>
                <a:ea typeface="Lato"/>
                <a:cs typeface="Lato"/>
                <a:sym typeface="Lato"/>
              </a:rPr>
              <a:t>											</a:t>
            </a:r>
            <a:r>
              <a:rPr lang="en-US" sz="2200" b="0" i="0" u="none" strike="noStrike" cap="none" dirty="0">
                <a:solidFill>
                  <a:srgbClr val="000000"/>
                </a:solidFill>
                <a:latin typeface="Lato"/>
                <a:ea typeface="Lato"/>
                <a:cs typeface="Lato"/>
                <a:sym typeface="Lato"/>
              </a:rPr>
              <a:t>     		</a:t>
            </a:r>
            <a:r>
              <a:rPr lang="vi" sz="2200" b="0" i="0" u="none" strike="noStrike" cap="none" dirty="0">
                <a:solidFill>
                  <a:srgbClr val="000000"/>
                </a:solidFill>
                <a:latin typeface="Lato"/>
                <a:ea typeface="Lato"/>
                <a:cs typeface="Lato"/>
                <a:sym typeface="Lato"/>
              </a:rPr>
              <a:t>-Karl Marx-</a:t>
            </a:r>
            <a:endParaRPr sz="2200" b="0" i="0" u="none" strike="noStrike" cap="none" dirty="0">
              <a:solidFill>
                <a:srgbClr val="000000"/>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vi"/>
              <a:t>Functions of Money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255475" y="1912650"/>
            <a:ext cx="4045200" cy="1318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vi"/>
              <a:t>Functions of Money</a:t>
            </a:r>
            <a:endParaRPr/>
          </a:p>
        </p:txBody>
      </p:sp>
      <p:sp>
        <p:nvSpPr>
          <p:cNvPr id="212" name="Google Shape;212;p3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457200" lvl="0" indent="-342900" algn="l" rtl="0">
              <a:lnSpc>
                <a:spcPct val="150000"/>
              </a:lnSpc>
              <a:spcBef>
                <a:spcPts val="0"/>
              </a:spcBef>
              <a:spcAft>
                <a:spcPts val="0"/>
              </a:spcAft>
              <a:buSzPts val="1800"/>
              <a:buAutoNum type="arabicPeriod"/>
            </a:pPr>
            <a:r>
              <a:rPr lang="vi"/>
              <a:t>The measure of value</a:t>
            </a:r>
            <a:endParaRPr/>
          </a:p>
          <a:p>
            <a:pPr marL="457200" lvl="0" indent="-342900" algn="l" rtl="0">
              <a:lnSpc>
                <a:spcPct val="150000"/>
              </a:lnSpc>
              <a:spcBef>
                <a:spcPts val="0"/>
              </a:spcBef>
              <a:spcAft>
                <a:spcPts val="0"/>
              </a:spcAft>
              <a:buSzPts val="1800"/>
              <a:buAutoNum type="arabicPeriod"/>
            </a:pPr>
            <a:r>
              <a:rPr lang="vi"/>
              <a:t>The medium of circulation</a:t>
            </a:r>
            <a:endParaRPr/>
          </a:p>
          <a:p>
            <a:pPr marL="457200" lvl="0" indent="-342900" algn="l" rtl="0">
              <a:lnSpc>
                <a:spcPct val="150000"/>
              </a:lnSpc>
              <a:spcBef>
                <a:spcPts val="0"/>
              </a:spcBef>
              <a:spcAft>
                <a:spcPts val="0"/>
              </a:spcAft>
              <a:buSzPts val="1800"/>
              <a:buAutoNum type="arabicPeriod"/>
            </a:pPr>
            <a:r>
              <a:rPr lang="vi"/>
              <a:t>The means of accumulation</a:t>
            </a:r>
            <a:endParaRPr/>
          </a:p>
          <a:p>
            <a:pPr marL="457200" lvl="0" indent="-342900" algn="l" rtl="0">
              <a:lnSpc>
                <a:spcPct val="150000"/>
              </a:lnSpc>
              <a:spcBef>
                <a:spcPts val="0"/>
              </a:spcBef>
              <a:spcAft>
                <a:spcPts val="0"/>
              </a:spcAft>
              <a:buSzPts val="1800"/>
              <a:buAutoNum type="arabicPeriod"/>
            </a:pPr>
            <a:r>
              <a:rPr lang="vi"/>
              <a:t>The means of payment</a:t>
            </a:r>
            <a:endParaRPr/>
          </a:p>
          <a:p>
            <a:pPr marL="457200" lvl="0" indent="-342900" algn="l" rtl="0">
              <a:lnSpc>
                <a:spcPct val="150000"/>
              </a:lnSpc>
              <a:spcBef>
                <a:spcPts val="0"/>
              </a:spcBef>
              <a:spcAft>
                <a:spcPts val="0"/>
              </a:spcAft>
              <a:buSzPts val="1800"/>
              <a:buAutoNum type="arabicPeriod"/>
            </a:pPr>
            <a:r>
              <a:rPr lang="vi"/>
              <a:t>World-wide currency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vi"/>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The measure of value</a:t>
            </a:r>
            <a:endParaRPr/>
          </a:p>
        </p:txBody>
      </p:sp>
      <p:sp>
        <p:nvSpPr>
          <p:cNvPr id="218" name="Google Shape;218;p32"/>
          <p:cNvSpPr txBox="1"/>
          <p:nvPr/>
        </p:nvSpPr>
        <p:spPr>
          <a:xfrm>
            <a:off x="542475" y="1436575"/>
            <a:ext cx="8067000" cy="32649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Money is used to measure and express the value of other commodities.</a:t>
            </a:r>
            <a:endParaRPr sz="2000" b="0" i="0" u="none" strike="noStrike" cap="none">
              <a:solidFill>
                <a:srgbClr val="000000"/>
              </a:solidFill>
              <a:latin typeface="Lato"/>
              <a:ea typeface="Lato"/>
              <a:cs typeface="Lato"/>
              <a:sym typeface="Lato"/>
            </a:endParaRPr>
          </a:p>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Only take an imaginary amount and requires no cash.</a:t>
            </a:r>
            <a:endParaRPr sz="2000" b="0" i="0" u="none" strike="noStrike" cap="none">
              <a:solidFill>
                <a:srgbClr val="000000"/>
              </a:solidFill>
              <a:latin typeface="Lato"/>
              <a:ea typeface="Lato"/>
              <a:cs typeface="Lato"/>
              <a:sym typeface="Lato"/>
            </a:endParaRPr>
          </a:p>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A commodity’s value expressed in money is called its price.</a:t>
            </a:r>
            <a:endParaRPr sz="2000" b="0" i="0" u="none" strike="noStrike" cap="none">
              <a:solidFill>
                <a:srgbClr val="000000"/>
              </a:solidFill>
              <a:latin typeface="Lato"/>
              <a:ea typeface="Lato"/>
              <a:cs typeface="Lato"/>
              <a:sym typeface="Lato"/>
            </a:endParaRPr>
          </a:p>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The unit of measure of money and its fractions is called the price standard.</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222"/>
        <p:cNvGrpSpPr/>
        <p:nvPr/>
      </p:nvGrpSpPr>
      <p:grpSpPr>
        <a:xfrm>
          <a:off x="0" y="0"/>
          <a:ext cx="0" cy="0"/>
          <a:chOff x="0" y="0"/>
          <a:chExt cx="0" cy="0"/>
        </a:xfrm>
      </p:grpSpPr>
      <p:sp>
        <p:nvSpPr>
          <p:cNvPr id="223" name="Google Shape;223;p33"/>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The medium of circulation</a:t>
            </a:r>
            <a:endParaRPr/>
          </a:p>
        </p:txBody>
      </p:sp>
      <p:sp>
        <p:nvSpPr>
          <p:cNvPr id="224" name="Google Shape;224;p33"/>
          <p:cNvSpPr txBox="1"/>
          <p:nvPr/>
        </p:nvSpPr>
        <p:spPr>
          <a:xfrm>
            <a:off x="421925" y="1255725"/>
            <a:ext cx="8127000" cy="36165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The exchanging of commodities effected with the aid of money is called commodity circulation</a:t>
            </a:r>
            <a:endParaRPr sz="2000" b="0" i="0" u="none" strike="noStrike" cap="none">
              <a:solidFill>
                <a:srgbClr val="000000"/>
              </a:solidFill>
              <a:latin typeface="Lato"/>
              <a:ea typeface="Lato"/>
              <a:cs typeface="Lato"/>
              <a:sym typeface="Lato"/>
            </a:endParaRPr>
          </a:p>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Real cash is required when money is used as the medium of circulation.</a:t>
            </a:r>
            <a:endParaRPr sz="2000" b="0" i="0" u="none" strike="noStrike" cap="none">
              <a:solidFill>
                <a:srgbClr val="000000"/>
              </a:solidFill>
              <a:latin typeface="Lato"/>
              <a:ea typeface="Lato"/>
              <a:cs typeface="Lato"/>
              <a:sym typeface="Lato"/>
            </a:endParaRPr>
          </a:p>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Commodity circulation and monetary circulation are two sides of the process of interacting with each other. </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C7FCC"/>
        </a:solidFill>
        <a:effectLst/>
      </p:bgPr>
    </p:bg>
    <p:spTree>
      <p:nvGrpSpPr>
        <p:cNvPr id="1" name="Shape 228"/>
        <p:cNvGrpSpPr/>
        <p:nvPr/>
      </p:nvGrpSpPr>
      <p:grpSpPr>
        <a:xfrm>
          <a:off x="0" y="0"/>
          <a:ext cx="0" cy="0"/>
          <a:chOff x="0" y="0"/>
          <a:chExt cx="0" cy="0"/>
        </a:xfrm>
      </p:grpSpPr>
      <p:sp>
        <p:nvSpPr>
          <p:cNvPr id="229" name="Google Shape;229;p34"/>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The means of accumulation</a:t>
            </a:r>
            <a:endParaRPr/>
          </a:p>
        </p:txBody>
      </p:sp>
      <p:sp>
        <p:nvSpPr>
          <p:cNvPr id="230" name="Google Shape;230;p34"/>
          <p:cNvSpPr txBox="1"/>
          <p:nvPr/>
        </p:nvSpPr>
        <p:spPr>
          <a:xfrm>
            <a:off x="421925" y="1295925"/>
            <a:ext cx="8307900" cy="34557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Money is withdrawn from circulation and stored, so it can be purchased as needed.</a:t>
            </a:r>
            <a:endParaRPr sz="2000" b="0" i="0" u="none" strike="noStrike" cap="none">
              <a:solidFill>
                <a:srgbClr val="000000"/>
              </a:solidFill>
              <a:latin typeface="Lato"/>
              <a:ea typeface="Lato"/>
              <a:cs typeface="Lato"/>
              <a:sym typeface="Lato"/>
            </a:endParaRPr>
          </a:p>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Types of storage:</a:t>
            </a:r>
            <a:endParaRPr sz="2000" b="0" i="0" u="none" strike="noStrike" cap="none">
              <a:solidFill>
                <a:srgbClr val="000000"/>
              </a:solidFill>
              <a:latin typeface="Lato"/>
              <a:ea typeface="Lato"/>
              <a:cs typeface="Lato"/>
              <a:sym typeface="Lato"/>
            </a:endParaRPr>
          </a:p>
          <a:p>
            <a:pPr marL="914400" marR="0" lvl="1"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Hiding (Only gold coins)</a:t>
            </a:r>
            <a:endParaRPr sz="2000" b="0" i="0" u="none" strike="noStrike" cap="none">
              <a:solidFill>
                <a:srgbClr val="000000"/>
              </a:solidFill>
              <a:latin typeface="Lato"/>
              <a:ea typeface="Lato"/>
              <a:cs typeface="Lato"/>
              <a:sym typeface="Lato"/>
            </a:endParaRPr>
          </a:p>
          <a:p>
            <a:pPr marL="914400" marR="0" lvl="1"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Send money to the bank</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6EB92"/>
        </a:solidFill>
        <a:effectLst/>
      </p:bgPr>
    </p:bg>
    <p:spTree>
      <p:nvGrpSpPr>
        <p:cNvPr id="1" name="Shape 234"/>
        <p:cNvGrpSpPr/>
        <p:nvPr/>
      </p:nvGrpSpPr>
      <p:grpSpPr>
        <a:xfrm>
          <a:off x="0" y="0"/>
          <a:ext cx="0" cy="0"/>
          <a:chOff x="0" y="0"/>
          <a:chExt cx="0" cy="0"/>
        </a:xfrm>
      </p:grpSpPr>
      <p:sp>
        <p:nvSpPr>
          <p:cNvPr id="235" name="Google Shape;235;p35"/>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The means of payment</a:t>
            </a:r>
            <a:endParaRPr/>
          </a:p>
        </p:txBody>
      </p:sp>
      <p:sp>
        <p:nvSpPr>
          <p:cNvPr id="236" name="Google Shape;236;p35"/>
          <p:cNvSpPr txBox="1"/>
          <p:nvPr/>
        </p:nvSpPr>
        <p:spPr>
          <a:xfrm>
            <a:off x="487750" y="1418900"/>
            <a:ext cx="8070000" cy="31704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Money figures as a means of payment in cases is carried out on credit or payment deferred.</a:t>
            </a:r>
            <a:endParaRPr sz="2000" b="0" i="0" u="none" strike="noStrike" cap="none">
              <a:solidFill>
                <a:srgbClr val="000000"/>
              </a:solidFill>
              <a:latin typeface="Lato"/>
              <a:ea typeface="Lato"/>
              <a:cs typeface="Lato"/>
              <a:sym typeface="Lato"/>
            </a:endParaRPr>
          </a:p>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Appearance of credit money. It is issued by monetary payment function.</a:t>
            </a:r>
            <a:endParaRPr sz="2000" b="0" i="0" u="none" strike="noStrike" cap="none">
              <a:solidFill>
                <a:srgbClr val="000000"/>
              </a:solidFill>
              <a:latin typeface="Lato"/>
              <a:ea typeface="Lato"/>
              <a:cs typeface="Lato"/>
              <a:sym typeface="Lato"/>
            </a:endParaRPr>
          </a:p>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Cryptocurrency</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World-wide currency</a:t>
            </a:r>
            <a:endParaRPr/>
          </a:p>
        </p:txBody>
      </p:sp>
      <p:sp>
        <p:nvSpPr>
          <p:cNvPr id="242" name="Google Shape;242;p36"/>
          <p:cNvSpPr txBox="1"/>
          <p:nvPr/>
        </p:nvSpPr>
        <p:spPr>
          <a:xfrm>
            <a:off x="587500" y="1374550"/>
            <a:ext cx="7848300" cy="34476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When the exchange of commodities expands beyond national borders and a trading system between countries forms.</a:t>
            </a:r>
            <a:endParaRPr sz="2000" b="0" i="0" u="none" strike="noStrike" cap="none">
              <a:solidFill>
                <a:srgbClr val="000000"/>
              </a:solidFill>
              <a:latin typeface="Lato"/>
              <a:ea typeface="Lato"/>
              <a:cs typeface="Lato"/>
              <a:sym typeface="Lato"/>
            </a:endParaRPr>
          </a:p>
          <a:p>
            <a:pPr marL="457200" marR="0" lvl="0"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WW Currency:</a:t>
            </a:r>
            <a:endParaRPr sz="2000" b="0" i="0" u="none" strike="noStrike" cap="none">
              <a:solidFill>
                <a:srgbClr val="000000"/>
              </a:solidFill>
              <a:latin typeface="Lato"/>
              <a:ea typeface="Lato"/>
              <a:cs typeface="Lato"/>
              <a:sym typeface="Lato"/>
            </a:endParaRPr>
          </a:p>
          <a:p>
            <a:pPr marL="914400" marR="0" lvl="1"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means of circulation</a:t>
            </a:r>
            <a:endParaRPr sz="2000" b="0" i="0" u="none" strike="noStrike" cap="none">
              <a:solidFill>
                <a:srgbClr val="000000"/>
              </a:solidFill>
              <a:latin typeface="Lato"/>
              <a:ea typeface="Lato"/>
              <a:cs typeface="Lato"/>
              <a:sym typeface="Lato"/>
            </a:endParaRPr>
          </a:p>
          <a:p>
            <a:pPr marL="914400" marR="0" lvl="1"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means of international payment</a:t>
            </a:r>
            <a:endParaRPr sz="2000" b="0" i="0" u="none" strike="noStrike" cap="none">
              <a:solidFill>
                <a:srgbClr val="000000"/>
              </a:solidFill>
              <a:latin typeface="Lato"/>
              <a:ea typeface="Lato"/>
              <a:cs typeface="Lato"/>
              <a:sym typeface="Lato"/>
            </a:endParaRPr>
          </a:p>
          <a:p>
            <a:pPr marL="914400" marR="0" lvl="1" indent="-355600" algn="l" rtl="0">
              <a:lnSpc>
                <a:spcPct val="150000"/>
              </a:lnSpc>
              <a:spcBef>
                <a:spcPts val="0"/>
              </a:spcBef>
              <a:spcAft>
                <a:spcPts val="0"/>
              </a:spcAft>
              <a:buClr>
                <a:srgbClr val="000000"/>
              </a:buClr>
              <a:buSzPts val="2000"/>
              <a:buFont typeface="Lato"/>
              <a:buChar char="○"/>
            </a:pPr>
            <a:r>
              <a:rPr lang="vi" sz="2000" b="0" i="0" u="none" strike="noStrike" cap="none">
                <a:solidFill>
                  <a:srgbClr val="000000"/>
                </a:solidFill>
                <a:latin typeface="Lato"/>
                <a:ea typeface="Lato"/>
                <a:cs typeface="Lato"/>
                <a:sym typeface="Lato"/>
              </a:rPr>
              <a:t>transfer wealth between countries</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Gold money and Paper money</a:t>
            </a:r>
            <a:endParaRPr/>
          </a:p>
        </p:txBody>
      </p:sp>
      <p:sp>
        <p:nvSpPr>
          <p:cNvPr id="248" name="Google Shape;248;p37"/>
          <p:cNvSpPr txBox="1"/>
          <p:nvPr/>
        </p:nvSpPr>
        <p:spPr>
          <a:xfrm>
            <a:off x="399075" y="1193006"/>
            <a:ext cx="8424900" cy="3451619"/>
          </a:xfrm>
          <a:prstGeom prst="rect">
            <a:avLst/>
          </a:prstGeom>
          <a:noFill/>
          <a:ln>
            <a:noFill/>
          </a:ln>
        </p:spPr>
        <p:txBody>
          <a:bodyPr spcFirstLastPara="1" wrap="square" lIns="91425" tIns="91425" rIns="91425" bIns="91425" anchor="t" anchorCtr="0">
            <a:noAutofit/>
          </a:bodyPr>
          <a:lstStyle/>
          <a:p>
            <a:pPr marL="444500" marR="0" lvl="0" indent="-342900" algn="l" rtl="0">
              <a:lnSpc>
                <a:spcPct val="150000"/>
              </a:lnSpc>
              <a:spcBef>
                <a:spcPts val="0"/>
              </a:spcBef>
              <a:spcAft>
                <a:spcPts val="0"/>
              </a:spcAft>
              <a:buClr>
                <a:srgbClr val="000000"/>
              </a:buClr>
              <a:buSzPts val="2000"/>
              <a:buFont typeface="Arial"/>
              <a:buChar char="•"/>
            </a:pPr>
            <a:r>
              <a:rPr lang="vi" sz="2000" b="0" i="0" u="none" strike="noStrike" cap="none">
                <a:solidFill>
                  <a:srgbClr val="000000"/>
                </a:solidFill>
                <a:latin typeface="Lato"/>
                <a:ea typeface="Lato"/>
                <a:cs typeface="Lato"/>
                <a:sym typeface="Lato"/>
              </a:rPr>
              <a:t>Because of the worn and devalued coins</a:t>
            </a:r>
            <a:endParaRPr sz="2000" b="0" i="0" u="none" strike="noStrike" cap="none">
              <a:solidFill>
                <a:srgbClr val="000000"/>
              </a:solidFill>
              <a:latin typeface="Lato"/>
              <a:ea typeface="Lato"/>
              <a:cs typeface="Lato"/>
              <a:sym typeface="Lato"/>
            </a:endParaRPr>
          </a:p>
          <a:p>
            <a:pPr marL="101600" marR="0" lvl="0" indent="0" algn="l" rtl="0">
              <a:lnSpc>
                <a:spcPct val="150000"/>
              </a:lnSpc>
              <a:spcBef>
                <a:spcPts val="0"/>
              </a:spcBef>
              <a:spcAft>
                <a:spcPts val="0"/>
              </a:spcAft>
              <a:buNone/>
            </a:pPr>
            <a:r>
              <a:rPr lang="vi" sz="2000" b="0" i="0" u="none" strike="noStrike" cap="none">
                <a:solidFill>
                  <a:srgbClr val="000000"/>
                </a:solidFill>
                <a:latin typeface="Lato"/>
                <a:ea typeface="Lato"/>
                <a:cs typeface="Lato"/>
                <a:sym typeface="Lato"/>
              </a:rPr>
              <a:t>→  The issue of paper money was engendered</a:t>
            </a:r>
            <a:endParaRPr sz="2000" b="0" i="0" u="none" strike="noStrike" cap="none">
              <a:solidFill>
                <a:srgbClr val="000000"/>
              </a:solidFill>
              <a:latin typeface="Lato"/>
              <a:ea typeface="Lato"/>
              <a:cs typeface="Lato"/>
              <a:sym typeface="Lato"/>
            </a:endParaRPr>
          </a:p>
          <a:p>
            <a:pPr marL="444500" marR="0" lvl="0" indent="-342900" algn="l" rtl="0">
              <a:lnSpc>
                <a:spcPct val="150000"/>
              </a:lnSpc>
              <a:spcBef>
                <a:spcPts val="0"/>
              </a:spcBef>
              <a:spcAft>
                <a:spcPts val="0"/>
              </a:spcAft>
              <a:buClr>
                <a:srgbClr val="000000"/>
              </a:buClr>
              <a:buSzPts val="2000"/>
              <a:buFont typeface="Arial"/>
              <a:buChar char="•"/>
            </a:pPr>
            <a:r>
              <a:rPr lang="vi" sz="2000" b="0" i="0" u="none" strike="noStrike" cap="none">
                <a:solidFill>
                  <a:srgbClr val="000000"/>
                </a:solidFill>
                <a:latin typeface="Lato"/>
                <a:ea typeface="Lato"/>
                <a:cs typeface="Lato"/>
                <a:sym typeface="Lato"/>
              </a:rPr>
              <a:t>Paper money is often used instead of gold coins</a:t>
            </a:r>
            <a:endParaRPr/>
          </a:p>
          <a:p>
            <a:pPr marL="444500" marR="0" lvl="0" indent="-342900" algn="l" rtl="0">
              <a:lnSpc>
                <a:spcPct val="150000"/>
              </a:lnSpc>
              <a:spcBef>
                <a:spcPts val="0"/>
              </a:spcBef>
              <a:spcAft>
                <a:spcPts val="0"/>
              </a:spcAft>
              <a:buClr>
                <a:srgbClr val="000000"/>
              </a:buClr>
              <a:buSzPts val="2000"/>
              <a:buFont typeface="Arial"/>
              <a:buChar char="•"/>
            </a:pPr>
            <a:r>
              <a:rPr lang="vi" sz="2000" b="0" i="0" u="none" strike="noStrike" cap="none">
                <a:solidFill>
                  <a:srgbClr val="000000"/>
                </a:solidFill>
                <a:latin typeface="Lato"/>
                <a:ea typeface="Lato"/>
                <a:cs typeface="Lato"/>
                <a:sym typeface="Lato"/>
              </a:rPr>
              <a:t>Issued by the country, which people are obliged to accept instead of gold so far as its function as circulation medium is concerned.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8"/>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Gold money and Paper money</a:t>
            </a:r>
            <a:endParaRPr/>
          </a:p>
        </p:txBody>
      </p:sp>
      <p:sp>
        <p:nvSpPr>
          <p:cNvPr id="254" name="Google Shape;254;p38"/>
          <p:cNvSpPr txBox="1"/>
          <p:nvPr/>
        </p:nvSpPr>
        <p:spPr>
          <a:xfrm>
            <a:off x="399075" y="1193006"/>
            <a:ext cx="8424900" cy="3451619"/>
          </a:xfrm>
          <a:prstGeom prst="rect">
            <a:avLst/>
          </a:prstGeom>
          <a:noFill/>
          <a:ln>
            <a:noFill/>
          </a:ln>
        </p:spPr>
        <p:txBody>
          <a:bodyPr spcFirstLastPara="1" wrap="square" lIns="91425" tIns="91425" rIns="91425" bIns="91425" anchor="t" anchorCtr="0">
            <a:noAutofit/>
          </a:bodyPr>
          <a:lstStyle/>
          <a:p>
            <a:pPr marL="444500" marR="0" lvl="0" indent="-342900" algn="l" rtl="0">
              <a:lnSpc>
                <a:spcPct val="100000"/>
              </a:lnSpc>
              <a:spcBef>
                <a:spcPts val="0"/>
              </a:spcBef>
              <a:spcAft>
                <a:spcPts val="0"/>
              </a:spcAft>
              <a:buClr>
                <a:srgbClr val="000000"/>
              </a:buClr>
              <a:buSzPts val="2000"/>
              <a:buFont typeface="Arial"/>
              <a:buChar char="•"/>
            </a:pPr>
            <a:r>
              <a:rPr lang="vi" sz="2000" b="0" i="0" u="none" strike="noStrike" cap="none">
                <a:solidFill>
                  <a:srgbClr val="000000"/>
                </a:solidFill>
                <a:latin typeface="Lato"/>
                <a:ea typeface="Lato"/>
                <a:cs typeface="Lato"/>
                <a:sym typeface="Lato"/>
              </a:rPr>
              <a:t>Paper money has no value of its own</a:t>
            </a:r>
            <a:endParaRPr/>
          </a:p>
          <a:p>
            <a:pPr marL="101600" marR="0" lvl="0" indent="0" algn="l" rtl="0">
              <a:lnSpc>
                <a:spcPct val="100000"/>
              </a:lnSpc>
              <a:spcBef>
                <a:spcPts val="0"/>
              </a:spcBef>
              <a:spcAft>
                <a:spcPts val="0"/>
              </a:spcAft>
              <a:buNone/>
            </a:pPr>
            <a:r>
              <a:rPr lang="vi" sz="2000" b="0" i="0" u="none" strike="noStrike" cap="none">
                <a:solidFill>
                  <a:srgbClr val="000000"/>
                </a:solidFill>
                <a:latin typeface="Lato"/>
                <a:ea typeface="Lato"/>
                <a:cs typeface="Lato"/>
                <a:sym typeface="Lato"/>
              </a:rPr>
              <a:t>→  Not fulfil the function of measure of the value of commodities</a:t>
            </a:r>
            <a:endParaRPr/>
          </a:p>
          <a:p>
            <a:pPr marL="444500" marR="0" lvl="0" indent="-342900" algn="l" rtl="0">
              <a:lnSpc>
                <a:spcPct val="100000"/>
              </a:lnSpc>
              <a:spcBef>
                <a:spcPts val="0"/>
              </a:spcBef>
              <a:spcAft>
                <a:spcPts val="0"/>
              </a:spcAft>
              <a:buClr>
                <a:srgbClr val="000000"/>
              </a:buClr>
              <a:buSzPts val="2000"/>
              <a:buFont typeface="Arial"/>
              <a:buChar char="•"/>
            </a:pPr>
            <a:r>
              <a:rPr lang="vi" sz="2000" b="0" i="0" u="none" strike="noStrike" cap="none">
                <a:solidFill>
                  <a:srgbClr val="000000"/>
                </a:solidFill>
                <a:latin typeface="Lato"/>
                <a:ea typeface="Lato"/>
                <a:cs typeface="Lato"/>
                <a:sym typeface="Lato"/>
              </a:rPr>
              <a:t>Represents only the value of that quantity of gold which is necessary for commodity circulation to be maintained</a:t>
            </a:r>
            <a:endParaRPr/>
          </a:p>
          <a:p>
            <a:pPr marL="444500" marR="0" lvl="0" indent="-342900" algn="l" rtl="0">
              <a:lnSpc>
                <a:spcPct val="100000"/>
              </a:lnSpc>
              <a:spcBef>
                <a:spcPts val="0"/>
              </a:spcBef>
              <a:spcAft>
                <a:spcPts val="0"/>
              </a:spcAft>
              <a:buClr>
                <a:srgbClr val="000000"/>
              </a:buClr>
              <a:buSzPts val="2000"/>
              <a:buFont typeface="Arial"/>
              <a:buChar char="•"/>
            </a:pPr>
            <a:r>
              <a:rPr lang="vi" sz="2000" b="0" i="0" u="none" strike="noStrike" cap="none">
                <a:solidFill>
                  <a:srgbClr val="000000"/>
                </a:solidFill>
                <a:latin typeface="Lato"/>
                <a:ea typeface="Lato"/>
                <a:cs typeface="Lato"/>
                <a:sym typeface="Lato"/>
              </a:rPr>
              <a:t>But usually the country issues paper money to cover its expenses, without regard to the needs of commodity circulation</a:t>
            </a:r>
            <a:endParaRPr/>
          </a:p>
          <a:p>
            <a:pPr marL="444500" marR="0" lvl="0" indent="-342900" algn="l" rtl="0">
              <a:lnSpc>
                <a:spcPct val="100000"/>
              </a:lnSpc>
              <a:spcBef>
                <a:spcPts val="0"/>
              </a:spcBef>
              <a:spcAft>
                <a:spcPts val="0"/>
              </a:spcAft>
              <a:buClr>
                <a:srgbClr val="000000"/>
              </a:buClr>
              <a:buSzPts val="2000"/>
              <a:buFont typeface="Arial"/>
              <a:buChar char="•"/>
            </a:pPr>
            <a:r>
              <a:rPr lang="vi" sz="2000" b="0" i="0" u="none" strike="noStrike" cap="none">
                <a:solidFill>
                  <a:srgbClr val="000000"/>
                </a:solidFill>
                <a:latin typeface="Lato"/>
                <a:ea typeface="Lato"/>
                <a:cs typeface="Lato"/>
                <a:sym typeface="Lato"/>
              </a:rPr>
              <a:t>When the amount of country-issued paper money in circulation exceeds the amount needed for circulation, the value of the currency is reduced, inflation occurs.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413850" y="654000"/>
            <a:ext cx="8316300" cy="3835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vi" sz="4200"/>
              <a:t>What is commodity?</a:t>
            </a:r>
            <a:endParaRPr sz="4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sz="4000"/>
              <a:t>Commodity</a:t>
            </a:r>
            <a:endParaRPr sz="4000"/>
          </a:p>
        </p:txBody>
      </p:sp>
      <p:sp>
        <p:nvSpPr>
          <p:cNvPr id="90" name="Google Shape;90;p16"/>
          <p:cNvSpPr txBox="1"/>
          <p:nvPr/>
        </p:nvSpPr>
        <p:spPr>
          <a:xfrm>
            <a:off x="482200" y="1674400"/>
            <a:ext cx="8187300" cy="29367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3500"/>
              <a:buFont typeface="Arial"/>
              <a:buNone/>
            </a:pPr>
            <a:r>
              <a:rPr lang="vi" sz="3500" b="0" i="0" u="none" strike="noStrike" cap="none">
                <a:solidFill>
                  <a:srgbClr val="000000"/>
                </a:solidFill>
                <a:latin typeface="Montserrat"/>
                <a:ea typeface="Montserrat"/>
                <a:cs typeface="Montserrat"/>
                <a:sym typeface="Montserrat"/>
              </a:rPr>
              <a:t>Products of labor, satisfying certain human needs through exchange and purchase process.</a:t>
            </a:r>
            <a:endParaRPr sz="35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Commodity</a:t>
            </a:r>
            <a:endParaRPr/>
          </a:p>
        </p:txBody>
      </p:sp>
      <p:sp>
        <p:nvSpPr>
          <p:cNvPr id="96" name="Google Shape;96;p17"/>
          <p:cNvSpPr txBox="1"/>
          <p:nvPr/>
        </p:nvSpPr>
        <p:spPr>
          <a:xfrm>
            <a:off x="482200" y="1115100"/>
            <a:ext cx="8187300" cy="3495900"/>
          </a:xfrm>
          <a:prstGeom prst="rect">
            <a:avLst/>
          </a:prstGeom>
          <a:noFill/>
          <a:ln>
            <a:noFill/>
          </a:ln>
        </p:spPr>
        <p:txBody>
          <a:bodyPr spcFirstLastPara="1" wrap="square" lIns="91425" tIns="91425" rIns="91425" bIns="91425" anchor="t" anchorCtr="0">
            <a:noAutofit/>
          </a:bodyPr>
          <a:lstStyle/>
          <a:p>
            <a:pPr marL="457200" marR="0" lvl="0" indent="-374650" algn="l" rtl="0">
              <a:lnSpc>
                <a:spcPct val="100000"/>
              </a:lnSpc>
              <a:spcBef>
                <a:spcPts val="0"/>
              </a:spcBef>
              <a:spcAft>
                <a:spcPts val="0"/>
              </a:spcAft>
              <a:buClr>
                <a:srgbClr val="000000"/>
              </a:buClr>
              <a:buSzPts val="2300"/>
              <a:buFont typeface="Lato"/>
              <a:buChar char="●"/>
            </a:pPr>
            <a:r>
              <a:rPr lang="vi" sz="2300" b="0" i="0" u="none" strike="noStrike" cap="none">
                <a:solidFill>
                  <a:srgbClr val="000000"/>
                </a:solidFill>
                <a:latin typeface="Lato"/>
                <a:ea typeface="Lato"/>
                <a:cs typeface="Lato"/>
                <a:sym typeface="Lato"/>
              </a:rPr>
              <a:t>Be the unity of two attributes: use-value and value.</a:t>
            </a:r>
            <a:endParaRPr sz="2300" b="0" i="0" u="none" strike="noStrike" cap="none">
              <a:solidFill>
                <a:srgbClr val="000000"/>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Lato"/>
              <a:ea typeface="Lato"/>
              <a:cs typeface="Lato"/>
              <a:sym typeface="Lato"/>
            </a:endParaRPr>
          </a:p>
        </p:txBody>
      </p:sp>
      <p:sp>
        <p:nvSpPr>
          <p:cNvPr id="97" name="Google Shape;97;p17"/>
          <p:cNvSpPr/>
          <p:nvPr/>
        </p:nvSpPr>
        <p:spPr>
          <a:xfrm>
            <a:off x="3017925" y="2085475"/>
            <a:ext cx="2406300" cy="2256000"/>
          </a:xfrm>
          <a:prstGeom prst="ellipse">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8" name="Google Shape;98;p17"/>
          <p:cNvCxnSpPr>
            <a:stCxn id="97" idx="2"/>
            <a:endCxn id="97" idx="6"/>
          </p:cNvCxnSpPr>
          <p:nvPr/>
        </p:nvCxnSpPr>
        <p:spPr>
          <a:xfrm>
            <a:off x="3017925" y="3213475"/>
            <a:ext cx="2406300" cy="0"/>
          </a:xfrm>
          <a:prstGeom prst="straightConnector1">
            <a:avLst/>
          </a:prstGeom>
          <a:noFill/>
          <a:ln w="9525" cap="flat" cmpd="sng">
            <a:solidFill>
              <a:schemeClr val="dk2"/>
            </a:solidFill>
            <a:prstDash val="solid"/>
            <a:round/>
            <a:headEnd type="none" w="sm" len="sm"/>
            <a:tailEnd type="none" w="sm" len="sm"/>
          </a:ln>
        </p:spPr>
      </p:cxnSp>
      <p:sp>
        <p:nvSpPr>
          <p:cNvPr id="99" name="Google Shape;99;p17"/>
          <p:cNvSpPr txBox="1"/>
          <p:nvPr/>
        </p:nvSpPr>
        <p:spPr>
          <a:xfrm>
            <a:off x="3639550" y="2566725"/>
            <a:ext cx="1163100" cy="431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Lato"/>
                <a:ea typeface="Lato"/>
                <a:cs typeface="Lato"/>
                <a:sym typeface="Lato"/>
              </a:rPr>
              <a:t>Use-value</a:t>
            </a:r>
            <a:endParaRPr sz="1400" b="0" i="0" u="none" strike="noStrike" cap="none">
              <a:solidFill>
                <a:srgbClr val="000000"/>
              </a:solidFill>
              <a:latin typeface="Lato"/>
              <a:ea typeface="Lato"/>
              <a:cs typeface="Lato"/>
              <a:sym typeface="Lato"/>
            </a:endParaRPr>
          </a:p>
        </p:txBody>
      </p:sp>
      <p:sp>
        <p:nvSpPr>
          <p:cNvPr id="100" name="Google Shape;100;p17"/>
          <p:cNvSpPr txBox="1"/>
          <p:nvPr/>
        </p:nvSpPr>
        <p:spPr>
          <a:xfrm>
            <a:off x="3805000" y="3429125"/>
            <a:ext cx="832200" cy="360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vi" sz="1400" b="0" i="0" u="none" strike="noStrike" cap="none">
                <a:solidFill>
                  <a:srgbClr val="000000"/>
                </a:solidFill>
                <a:latin typeface="Lato"/>
                <a:ea typeface="Lato"/>
                <a:cs typeface="Lato"/>
                <a:sym typeface="Lato"/>
              </a:rPr>
              <a:t>Value</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431125" y="575950"/>
            <a:ext cx="82908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Use-value and value</a:t>
            </a:r>
            <a:endParaRPr/>
          </a:p>
        </p:txBody>
      </p:sp>
      <p:sp>
        <p:nvSpPr>
          <p:cNvPr id="106" name="Google Shape;106;p18"/>
          <p:cNvSpPr txBox="1">
            <a:spLocks noGrp="1"/>
          </p:cNvSpPr>
          <p:nvPr>
            <p:ph type="body" idx="1"/>
          </p:nvPr>
        </p:nvSpPr>
        <p:spPr>
          <a:xfrm>
            <a:off x="431125" y="1602675"/>
            <a:ext cx="4059600" cy="300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914400" lvl="0" indent="457200" algn="l" rtl="0">
              <a:lnSpc>
                <a:spcPct val="150000"/>
              </a:lnSpc>
              <a:spcBef>
                <a:spcPts val="0"/>
              </a:spcBef>
              <a:spcAft>
                <a:spcPts val="0"/>
              </a:spcAft>
              <a:buSzPts val="1400"/>
              <a:buNone/>
            </a:pPr>
            <a:r>
              <a:rPr lang="vi" sz="2000" b="1" u="sng"/>
              <a:t>Use-value</a:t>
            </a:r>
            <a:endParaRPr sz="2000" b="1" u="sng"/>
          </a:p>
          <a:p>
            <a:pPr marL="457200" lvl="0" indent="-355600" algn="l" rtl="0">
              <a:lnSpc>
                <a:spcPct val="150000"/>
              </a:lnSpc>
              <a:spcBef>
                <a:spcPts val="1600"/>
              </a:spcBef>
              <a:spcAft>
                <a:spcPts val="0"/>
              </a:spcAft>
              <a:buSzPts val="2000"/>
              <a:buChar char="●"/>
            </a:pPr>
            <a:r>
              <a:rPr lang="vi" sz="2000"/>
              <a:t>To satisfy all human demands</a:t>
            </a:r>
            <a:endParaRPr sz="2000"/>
          </a:p>
          <a:p>
            <a:pPr marL="457200" lvl="0" indent="-355600" algn="l" rtl="0">
              <a:lnSpc>
                <a:spcPct val="150000"/>
              </a:lnSpc>
              <a:spcBef>
                <a:spcPts val="0"/>
              </a:spcBef>
              <a:spcAft>
                <a:spcPts val="0"/>
              </a:spcAft>
              <a:buSzPts val="2000"/>
              <a:buChar char="●"/>
            </a:pPr>
            <a:r>
              <a:rPr lang="vi" sz="2000"/>
              <a:t>Commodity’s natural form </a:t>
            </a:r>
            <a:endParaRPr sz="2000"/>
          </a:p>
          <a:p>
            <a:pPr marL="457200" lvl="0" indent="-355600" algn="l" rtl="0">
              <a:lnSpc>
                <a:spcPct val="150000"/>
              </a:lnSpc>
              <a:spcBef>
                <a:spcPts val="0"/>
              </a:spcBef>
              <a:spcAft>
                <a:spcPts val="0"/>
              </a:spcAft>
              <a:buSzPts val="2000"/>
              <a:buChar char="●"/>
            </a:pPr>
            <a:r>
              <a:rPr lang="vi" sz="2000"/>
              <a:t>Directly perceived by the senses</a:t>
            </a:r>
            <a:endParaRPr sz="2000"/>
          </a:p>
        </p:txBody>
      </p:sp>
      <p:sp>
        <p:nvSpPr>
          <p:cNvPr id="107" name="Google Shape;107;p18"/>
          <p:cNvSpPr txBox="1">
            <a:spLocks noGrp="1"/>
          </p:cNvSpPr>
          <p:nvPr>
            <p:ph type="body" idx="2"/>
          </p:nvPr>
        </p:nvSpPr>
        <p:spPr>
          <a:xfrm>
            <a:off x="4662225" y="1602675"/>
            <a:ext cx="4059600" cy="300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1710000" lvl="0" indent="0" algn="l" rtl="0">
              <a:lnSpc>
                <a:spcPct val="150000"/>
              </a:lnSpc>
              <a:spcBef>
                <a:spcPts val="0"/>
              </a:spcBef>
              <a:spcAft>
                <a:spcPts val="0"/>
              </a:spcAft>
              <a:buSzPts val="1400"/>
              <a:buNone/>
            </a:pPr>
            <a:r>
              <a:rPr lang="vi" sz="2000" b="1" u="sng"/>
              <a:t>Value</a:t>
            </a:r>
            <a:endParaRPr sz="2000" b="1" u="sng"/>
          </a:p>
          <a:p>
            <a:pPr marL="457200" lvl="0" indent="-355600" algn="l" rtl="0">
              <a:lnSpc>
                <a:spcPct val="150000"/>
              </a:lnSpc>
              <a:spcBef>
                <a:spcPts val="1600"/>
              </a:spcBef>
              <a:spcAft>
                <a:spcPts val="0"/>
              </a:spcAft>
              <a:buSzPts val="2000"/>
              <a:buChar char="●"/>
            </a:pPr>
            <a:r>
              <a:rPr lang="vi" sz="2000"/>
              <a:t>Crystallization of social labour</a:t>
            </a:r>
            <a:endParaRPr sz="2000"/>
          </a:p>
          <a:p>
            <a:pPr marL="457200" lvl="0" indent="-355600" algn="l" rtl="0">
              <a:lnSpc>
                <a:spcPct val="150000"/>
              </a:lnSpc>
              <a:spcBef>
                <a:spcPts val="0"/>
              </a:spcBef>
              <a:spcAft>
                <a:spcPts val="0"/>
              </a:spcAft>
              <a:buSzPts val="2000"/>
              <a:buChar char="●"/>
            </a:pPr>
            <a:r>
              <a:rPr lang="vi" sz="2000"/>
              <a:t>Commodity’s social form</a:t>
            </a:r>
            <a:endParaRPr sz="2000"/>
          </a:p>
          <a:p>
            <a:pPr marL="457200" lvl="0" indent="-355600" algn="l" rtl="0">
              <a:lnSpc>
                <a:spcPct val="150000"/>
              </a:lnSpc>
              <a:spcBef>
                <a:spcPts val="0"/>
              </a:spcBef>
              <a:spcAft>
                <a:spcPts val="0"/>
              </a:spcAft>
              <a:buSzPts val="2000"/>
              <a:buChar char="●"/>
            </a:pPr>
            <a:r>
              <a:rPr lang="vi" sz="2000"/>
              <a:t>Manifest itself only through exchange-value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283099" y="712150"/>
            <a:ext cx="8517000" cy="3835500"/>
          </a:xfrm>
          <a:prstGeom prst="rect">
            <a:avLst/>
          </a:prstGeom>
          <a:noFill/>
          <a:ln>
            <a:noFill/>
          </a:ln>
          <a:effectLst>
            <a:outerShdw blurRad="57150" dist="19050" dir="5400000" algn="bl" rotWithShape="0">
              <a:srgbClr val="000000"/>
            </a:outerShdw>
          </a:effectLst>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vi"/>
              <a:t>Money is the most prominent and typical form of value.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vi"/>
              <a:t>History of Money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descr="Hình dạng con trỏ trong nền trên đồ họa dòng thời gian&#10;"/>
          <p:cNvSpPr/>
          <p:nvPr/>
        </p:nvSpPr>
        <p:spPr>
          <a:xfrm>
            <a:off x="340925" y="2210075"/>
            <a:ext cx="2351400" cy="10659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1"/>
          <p:cNvSpPr txBox="1">
            <a:spLocks noGrp="1"/>
          </p:cNvSpPr>
          <p:nvPr>
            <p:ph type="body" idx="4294967295"/>
          </p:nvPr>
        </p:nvSpPr>
        <p:spPr>
          <a:xfrm>
            <a:off x="495900" y="2423225"/>
            <a:ext cx="1798200" cy="63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vi" sz="1600" b="1">
                <a:solidFill>
                  <a:schemeClr val="lt1"/>
                </a:solidFill>
                <a:latin typeface="Open Sans"/>
                <a:ea typeface="Open Sans"/>
                <a:cs typeface="Open Sans"/>
                <a:sym typeface="Open Sans"/>
              </a:rPr>
              <a:t>The simplest form of value</a:t>
            </a:r>
            <a:endParaRPr sz="1600" b="1">
              <a:solidFill>
                <a:schemeClr val="lt1"/>
              </a:solidFill>
              <a:latin typeface="Open Sans"/>
              <a:ea typeface="Open Sans"/>
              <a:cs typeface="Open Sans"/>
              <a:sym typeface="Open Sans"/>
            </a:endParaRPr>
          </a:p>
        </p:txBody>
      </p:sp>
      <p:sp>
        <p:nvSpPr>
          <p:cNvPr id="124" name="Google Shape;124;p21" descr="Hình dạng con trỏ trong nền trên đồ họa dòng thời gian&#10;"/>
          <p:cNvSpPr/>
          <p:nvPr/>
        </p:nvSpPr>
        <p:spPr>
          <a:xfrm>
            <a:off x="2309825" y="2210075"/>
            <a:ext cx="2532300" cy="1065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1"/>
          <p:cNvSpPr txBox="1">
            <a:spLocks noGrp="1"/>
          </p:cNvSpPr>
          <p:nvPr>
            <p:ph type="body" idx="4294967295"/>
          </p:nvPr>
        </p:nvSpPr>
        <p:spPr>
          <a:xfrm>
            <a:off x="2826250" y="2507825"/>
            <a:ext cx="1620300" cy="47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vi" sz="1600" b="1">
                <a:solidFill>
                  <a:schemeClr val="lt1"/>
                </a:solidFill>
                <a:latin typeface="Open Sans"/>
                <a:ea typeface="Open Sans"/>
                <a:cs typeface="Open Sans"/>
                <a:sym typeface="Open Sans"/>
              </a:rPr>
              <a:t>The expanded form of value</a:t>
            </a:r>
            <a:endParaRPr sz="1600" b="1">
              <a:solidFill>
                <a:schemeClr val="lt1"/>
              </a:solidFill>
              <a:latin typeface="Open Sans"/>
              <a:ea typeface="Open Sans"/>
              <a:cs typeface="Open Sans"/>
              <a:sym typeface="Open Sans"/>
            </a:endParaRPr>
          </a:p>
        </p:txBody>
      </p:sp>
      <p:sp>
        <p:nvSpPr>
          <p:cNvPr id="126" name="Google Shape;126;p21" descr="Hình dạng con trỏ trong nền trên đồ họa dòng thời gian&#10;"/>
          <p:cNvSpPr/>
          <p:nvPr/>
        </p:nvSpPr>
        <p:spPr>
          <a:xfrm>
            <a:off x="4446500" y="2210075"/>
            <a:ext cx="2561700" cy="1065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1"/>
          <p:cNvSpPr txBox="1">
            <a:spLocks noGrp="1"/>
          </p:cNvSpPr>
          <p:nvPr>
            <p:ph type="body" idx="4294967295"/>
          </p:nvPr>
        </p:nvSpPr>
        <p:spPr>
          <a:xfrm>
            <a:off x="5003750" y="2507825"/>
            <a:ext cx="1558500" cy="47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vi" sz="1600" b="1">
                <a:solidFill>
                  <a:schemeClr val="lt1"/>
                </a:solidFill>
                <a:latin typeface="Open Sans"/>
                <a:ea typeface="Open Sans"/>
                <a:cs typeface="Open Sans"/>
                <a:sym typeface="Open Sans"/>
              </a:rPr>
              <a:t>The general form of value</a:t>
            </a:r>
            <a:endParaRPr sz="1600" b="1">
              <a:solidFill>
                <a:schemeClr val="lt1"/>
              </a:solidFill>
              <a:latin typeface="Open Sans"/>
              <a:ea typeface="Open Sans"/>
              <a:cs typeface="Open Sans"/>
              <a:sym typeface="Open Sans"/>
            </a:endParaRPr>
          </a:p>
        </p:txBody>
      </p:sp>
      <p:sp>
        <p:nvSpPr>
          <p:cNvPr id="128" name="Google Shape;128;p21" descr="Hình dạng con trỏ trong nền trên đồ họa dòng thời gian&#10;"/>
          <p:cNvSpPr/>
          <p:nvPr/>
        </p:nvSpPr>
        <p:spPr>
          <a:xfrm>
            <a:off x="6627050" y="2210075"/>
            <a:ext cx="2404200" cy="1065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1"/>
          <p:cNvSpPr txBox="1">
            <a:spLocks noGrp="1"/>
          </p:cNvSpPr>
          <p:nvPr>
            <p:ph type="body" idx="4294967295"/>
          </p:nvPr>
        </p:nvSpPr>
        <p:spPr>
          <a:xfrm>
            <a:off x="7203600" y="2507825"/>
            <a:ext cx="1620300" cy="47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vi" sz="1600" b="1">
                <a:solidFill>
                  <a:schemeClr val="lt1"/>
                </a:solidFill>
                <a:latin typeface="Open Sans"/>
                <a:ea typeface="Open Sans"/>
                <a:cs typeface="Open Sans"/>
                <a:sym typeface="Open Sans"/>
              </a:rPr>
              <a:t>The money form of value</a:t>
            </a:r>
            <a:endParaRPr sz="1600" b="1">
              <a:solidFill>
                <a:schemeClr val="lt1"/>
              </a:solidFill>
              <a:latin typeface="Open Sans"/>
              <a:ea typeface="Open Sans"/>
              <a:cs typeface="Open Sans"/>
              <a:sym typeface="Open Sans"/>
            </a:endParaRPr>
          </a:p>
        </p:txBody>
      </p:sp>
      <p:sp>
        <p:nvSpPr>
          <p:cNvPr id="130" name="Google Shape;130;p21"/>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
              <a:t>Development of the Forms of Value.</a:t>
            </a:r>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1192</Words>
  <Application>Microsoft Office PowerPoint</Application>
  <PresentationFormat>Trình chiếu Trên màn hình (16:9)</PresentationFormat>
  <Paragraphs>134</Paragraphs>
  <Slides>27</Slides>
  <Notes>27</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27</vt:i4>
      </vt:variant>
    </vt:vector>
  </HeadingPairs>
  <TitlesOfParts>
    <vt:vector size="33" baseType="lpstr">
      <vt:lpstr>Arial</vt:lpstr>
      <vt:lpstr>Times New Roman</vt:lpstr>
      <vt:lpstr>Montserrat</vt:lpstr>
      <vt:lpstr>Lato</vt:lpstr>
      <vt:lpstr>Open Sans</vt:lpstr>
      <vt:lpstr>Swiss</vt:lpstr>
      <vt:lpstr>Marxist-Leninist Political Economy</vt:lpstr>
      <vt:lpstr>Introduction</vt:lpstr>
      <vt:lpstr>What is commodity?</vt:lpstr>
      <vt:lpstr>Commodity</vt:lpstr>
      <vt:lpstr>Commodity</vt:lpstr>
      <vt:lpstr>Use-value and value</vt:lpstr>
      <vt:lpstr>Money is the most prominent and typical form of value. </vt:lpstr>
      <vt:lpstr>History of Money</vt:lpstr>
      <vt:lpstr>Development of the Forms of Value.</vt:lpstr>
      <vt:lpstr>The simplest form of value</vt:lpstr>
      <vt:lpstr>The expanded form of value</vt:lpstr>
      <vt:lpstr>The general form of value</vt:lpstr>
      <vt:lpstr>The money form of value</vt:lpstr>
      <vt:lpstr>Why was gold used as a currency?</vt:lpstr>
      <vt:lpstr>Why was gold used as a currency?</vt:lpstr>
      <vt:lpstr>Nature of Money</vt:lpstr>
      <vt:lpstr>Nature of Money</vt:lpstr>
      <vt:lpstr>Functions of Money</vt:lpstr>
      <vt:lpstr>Functions of Money</vt:lpstr>
      <vt:lpstr>The measure of value</vt:lpstr>
      <vt:lpstr>The medium of circulation</vt:lpstr>
      <vt:lpstr>The means of accumulation</vt:lpstr>
      <vt:lpstr>The means of payment</vt:lpstr>
      <vt:lpstr>World-wide currency</vt:lpstr>
      <vt:lpstr>Gold money and Paper money</vt:lpstr>
      <vt:lpstr>Gold money and Paper money</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Marxist-Leninist Political Economy</dc:title>
  <cp:lastModifiedBy>Nguyễn Công Thịnh</cp:lastModifiedBy>
  <cp:revision>1</cp:revision>
  <dcterms:modified xsi:type="dcterms:W3CDTF">2021-01-12T23:54:33Z</dcterms:modified>
</cp:coreProperties>
</file>