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21" r:id="rId2"/>
    <p:sldId id="501" r:id="rId3"/>
    <p:sldId id="502" r:id="rId4"/>
    <p:sldId id="503" r:id="rId5"/>
    <p:sldId id="504" r:id="rId6"/>
    <p:sldId id="506" r:id="rId7"/>
    <p:sldId id="505" r:id="rId8"/>
    <p:sldId id="507" r:id="rId9"/>
    <p:sldId id="508" r:id="rId10"/>
    <p:sldId id="509" r:id="rId11"/>
  </p:sldIdLst>
  <p:sldSz cx="12192000" cy="6858000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3"/>
    <a:srgbClr val="FF6161"/>
    <a:srgbClr val="FF0000"/>
    <a:srgbClr val="59CC89"/>
    <a:srgbClr val="FFC000"/>
    <a:srgbClr val="4949FF"/>
    <a:srgbClr val="7B547E"/>
    <a:srgbClr val="32A463"/>
    <a:srgbClr val="E1D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0" autoAdjust="0"/>
    <p:restoredTop sz="78231" autoAdjust="0"/>
  </p:normalViewPr>
  <p:slideViewPr>
    <p:cSldViewPr>
      <p:cViewPr>
        <p:scale>
          <a:sx n="75" d="100"/>
          <a:sy n="75" d="100"/>
        </p:scale>
        <p:origin x="1692" y="372"/>
      </p:cViewPr>
      <p:guideLst>
        <p:guide orient="horz" pos="2160"/>
        <p:guide pos="3840"/>
      </p:guideLst>
    </p:cSldViewPr>
  </p:slideViewPr>
  <p:outlineViewPr>
    <p:cViewPr>
      <p:scale>
        <a:sx n="22" d="100"/>
        <a:sy n="22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95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3C856CD-147A-4450-9BD0-3E31EEE25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7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5382B0A-18ED-4EB7-94F3-B3AAC74885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32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08D47B-9247-492E-BA20-27084F0FA9E8}" type="slidenum">
              <a:rPr lang="en-GB"/>
              <a:pPr/>
              <a:t>1</a:t>
            </a:fld>
            <a:endParaRPr lang="en-GB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3529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8F2E0-AC11-4B6D-809E-54CA92A4537E}" type="slidenum">
              <a:rPr lang="en-GB"/>
              <a:pPr/>
              <a:t>10</a:t>
            </a:fld>
            <a:endParaRPr lang="en-GB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4054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8F2E0-AC11-4B6D-809E-54CA92A4537E}" type="slidenum">
              <a:rPr lang="en-GB"/>
              <a:pPr/>
              <a:t>2</a:t>
            </a:fld>
            <a:endParaRPr lang="en-GB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414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8F2E0-AC11-4B6D-809E-54CA92A4537E}" type="slidenum">
              <a:rPr lang="en-GB"/>
              <a:pPr/>
              <a:t>3</a:t>
            </a:fld>
            <a:endParaRPr lang="en-GB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559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8F2E0-AC11-4B6D-809E-54CA92A4537E}" type="slidenum">
              <a:rPr lang="en-GB"/>
              <a:pPr/>
              <a:t>4</a:t>
            </a:fld>
            <a:endParaRPr lang="en-GB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0849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8F2E0-AC11-4B6D-809E-54CA92A4537E}" type="slidenum">
              <a:rPr lang="en-GB"/>
              <a:pPr/>
              <a:t>5</a:t>
            </a:fld>
            <a:endParaRPr lang="en-GB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5986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8F2E0-AC11-4B6D-809E-54CA92A4537E}" type="slidenum">
              <a:rPr lang="en-GB"/>
              <a:pPr/>
              <a:t>6</a:t>
            </a:fld>
            <a:endParaRPr lang="en-GB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47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8F2E0-AC11-4B6D-809E-54CA92A4537E}" type="slidenum">
              <a:rPr lang="en-GB"/>
              <a:pPr/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544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8F2E0-AC11-4B6D-809E-54CA92A4537E}" type="slidenum">
              <a:rPr lang="en-GB"/>
              <a:pPr/>
              <a:t>8</a:t>
            </a:fld>
            <a:endParaRPr lang="en-GB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9011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8F2E0-AC11-4B6D-809E-54CA92A4537E}" type="slidenum">
              <a:rPr lang="en-GB"/>
              <a:pPr/>
              <a:t>9</a:t>
            </a:fld>
            <a:endParaRPr lang="en-GB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424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1100667" cy="6858000"/>
          </a:xfrm>
          <a:prstGeom prst="rect">
            <a:avLst/>
          </a:prstGeom>
          <a:solidFill>
            <a:srgbClr val="D0EDF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36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CCEC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z="1400"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BD73A4D0-7BE3-4077-BA59-33C248A44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title here.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A4767-F755-4619-80AF-36BAED250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176214"/>
            <a:ext cx="2880783" cy="606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176214"/>
            <a:ext cx="8439151" cy="606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title here.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C9E87-2551-47A5-BC35-602930284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9161FE-DF19-4E64-A4E2-71F53A2B9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title here.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3C76C-2818-4006-A118-9DDD42AF7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522384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185" y="1628776"/>
            <a:ext cx="5522383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title here.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9E5B9-C1F5-4AD8-B6B5-762373699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title here.</a:t>
            </a: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8CEE0-2D70-4BA2-BB22-FD8D4C181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title here.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5CEE2-A290-4A92-B19C-2B1E6E5DF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title here.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DA3AA-F2B6-433F-B2DF-0D3BA76DE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title here.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9EA5E-8DB9-4C20-9B14-114B40C44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Your title here.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20026-C389-49E4-9324-29C4C3716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176213"/>
            <a:ext cx="115231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1247967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1" y="1341439"/>
            <a:ext cx="2351617" cy="142875"/>
          </a:xfrm>
          <a:prstGeom prst="rect">
            <a:avLst/>
          </a:prstGeom>
          <a:solidFill>
            <a:srgbClr val="D0EDF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ltGray">
          <a:xfrm>
            <a:off x="1" y="0"/>
            <a:ext cx="325967" cy="6858000"/>
          </a:xfrm>
          <a:prstGeom prst="rect">
            <a:avLst/>
          </a:prstGeom>
          <a:solidFill>
            <a:srgbClr val="D0EDF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4106" name="Rectangle 10"/>
          <p:cNvSpPr>
            <a:spLocks noChangeAspect="1" noChangeArrowheads="1"/>
          </p:cNvSpPr>
          <p:nvPr/>
        </p:nvSpPr>
        <p:spPr bwMode="auto">
          <a:xfrm>
            <a:off x="42334" y="215901"/>
            <a:ext cx="243417" cy="182563"/>
          </a:xfrm>
          <a:prstGeom prst="rect">
            <a:avLst/>
          </a:prstGeom>
          <a:solidFill>
            <a:srgbClr val="30B0F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4107" name="Rectangle 11"/>
          <p:cNvSpPr>
            <a:spLocks noChangeAspect="1" noChangeArrowheads="1"/>
          </p:cNvSpPr>
          <p:nvPr/>
        </p:nvSpPr>
        <p:spPr bwMode="auto">
          <a:xfrm>
            <a:off x="46568" y="503238"/>
            <a:ext cx="243417" cy="182562"/>
          </a:xfrm>
          <a:prstGeom prst="rect">
            <a:avLst/>
          </a:prstGeom>
          <a:solidFill>
            <a:srgbClr val="30B0F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4108" name="Rectangle 12"/>
          <p:cNvSpPr>
            <a:spLocks noChangeAspect="1" noChangeArrowheads="1"/>
          </p:cNvSpPr>
          <p:nvPr/>
        </p:nvSpPr>
        <p:spPr bwMode="auto">
          <a:xfrm>
            <a:off x="46568" y="790575"/>
            <a:ext cx="243417" cy="182563"/>
          </a:xfrm>
          <a:prstGeom prst="rect">
            <a:avLst/>
          </a:prstGeom>
          <a:solidFill>
            <a:srgbClr val="30B0F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4122" name="Rectangle 26"/>
          <p:cNvSpPr>
            <a:spLocks noChangeArrowheads="1"/>
          </p:cNvSpPr>
          <p:nvPr userDrawn="1"/>
        </p:nvSpPr>
        <p:spPr bwMode="gray">
          <a:xfrm>
            <a:off x="11279717" y="6597651"/>
            <a:ext cx="912283" cy="144463"/>
          </a:xfrm>
          <a:prstGeom prst="rect">
            <a:avLst/>
          </a:prstGeom>
          <a:solidFill>
            <a:srgbClr val="D0EDF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47168" y="6626225"/>
            <a:ext cx="3266017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Your title here.</a:t>
            </a:r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278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1AD7411-2CF7-4711-A411-8AF90C744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B4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2400">
          <a:solidFill>
            <a:srgbClr val="0000B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2200">
          <a:solidFill>
            <a:srgbClr val="0000B4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2000">
          <a:solidFill>
            <a:srgbClr val="0000B4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>
          <a:solidFill>
            <a:srgbClr val="0000B4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1600">
          <a:solidFill>
            <a:srgbClr val="0000B4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1600">
          <a:solidFill>
            <a:srgbClr val="0000B4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1600">
          <a:solidFill>
            <a:srgbClr val="0000B4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1600">
          <a:solidFill>
            <a:srgbClr val="0000B4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12A5EE"/>
        </a:buClr>
        <a:buSzPct val="70000"/>
        <a:buFont typeface="Wingdings" pitchFamily="2" charset="2"/>
        <a:buChar char="n"/>
        <a:defRPr kumimoji="1" sz="1600">
          <a:solidFill>
            <a:srgbClr val="0000B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mailto:gerald.corzo@gmail.com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vitalidime@gmail.com" TargetMode="External"/><Relationship Id="rId11" Type="http://schemas.openxmlformats.org/officeDocument/2006/relationships/hyperlink" Target="https://github.com/hydroinfo4x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www.researchgate.net/project/STAND-Spatio-Temporal-ANalysis-of-Drough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hyperlink" Target="https://github.com/hydroinfo4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researchgate.net/project/STAND-Spatio-Temporal-ANalysis-of-Drought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ydroinfo4x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researchgate.net/project/STAND-Spatio-Temporal-ANalysis-of-Drough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ydroinfo4x" TargetMode="External"/><Relationship Id="rId3" Type="http://schemas.openxmlformats.org/officeDocument/2006/relationships/hyperlink" Target="http://doi.org/10.5194/hess-15-2963-2011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roject/STAND-Spatio-Temporal-ANalysis-of-Drought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doi.org/10.1175/2009JCLI2909.1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hyperlink" Target="https://www.researchgate.net/project/STAND-Spatio-Temporal-ANalysis-of-Drough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hyperlink" Target="https://github.com/hydroinfo4x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hyperlink" Target="https://www.researchgate.net/project/STAND-Spatio-Temporal-ANalysis-of-Drough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hyperlink" Target="https://github.com/hydroinfo4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hyperlink" Target="https://www.researchgate.net/project/STAND-Spatio-Temporal-ANalysis-of-Drough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hyperlink" Target="https://github.com/hydroinfo4x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hyperlink" Target="https://github.com/hydroinfo4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researchgate.net/project/STAND-Spatio-Temporal-ANalysis-of-Drought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ydroinfo4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roject/STAND-Spatio-Temporal-ANalysis-of-Drought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hyperlink" Target="https://github.com/hydroinfo4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researchgate.net/project/STAND-Spatio-Temporal-ANalysis-of-Drough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0138" t="28958" r="1124" b="31897"/>
          <a:stretch/>
        </p:blipFill>
        <p:spPr>
          <a:xfrm>
            <a:off x="1199455" y="0"/>
            <a:ext cx="11007059" cy="3657757"/>
          </a:xfrm>
          <a:prstGeom prst="rect">
            <a:avLst/>
          </a:prstGeom>
        </p:spPr>
      </p:pic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643415" y="5271071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643415" y="5271071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643415" y="5271071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2643415" y="5271071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31" name="Shape 86"/>
          <p:cNvSpPr txBox="1">
            <a:spLocks/>
          </p:cNvSpPr>
          <p:nvPr/>
        </p:nvSpPr>
        <p:spPr>
          <a:xfrm>
            <a:off x="2301145" y="3836310"/>
            <a:ext cx="9217024" cy="787329"/>
          </a:xfrm>
          <a:prstGeom prst="rect">
            <a:avLst/>
          </a:prstGeom>
          <a:noFill/>
          <a:ln>
            <a:noFill/>
          </a:ln>
        </p:spPr>
        <p:txBody>
          <a:bodyPr lIns="18000" tIns="10800" rIns="18000" bIns="108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S</a:t>
            </a:r>
            <a:r>
              <a:rPr lang="en-GB" b="1" dirty="0" smtClean="0">
                <a:solidFill>
                  <a:srgbClr val="FFC000"/>
                </a:solidFill>
              </a:rPr>
              <a:t>T</a:t>
            </a:r>
            <a:r>
              <a:rPr lang="en-GB" b="1" dirty="0" smtClean="0">
                <a:solidFill>
                  <a:srgbClr val="002060"/>
                </a:solidFill>
              </a:rPr>
              <a:t>A</a:t>
            </a:r>
            <a:r>
              <a:rPr lang="en-GB" b="1" dirty="0" smtClean="0">
                <a:solidFill>
                  <a:srgbClr val="FF0000"/>
                </a:solidFill>
              </a:rPr>
              <a:t>N</a:t>
            </a:r>
            <a:r>
              <a:rPr lang="en-GB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GB" b="1" dirty="0" smtClean="0"/>
              <a:t>-</a:t>
            </a:r>
            <a:r>
              <a:rPr lang="en-GB" b="1" dirty="0" err="1" smtClean="0"/>
              <a:t>LS</a:t>
            </a:r>
            <a:endParaRPr lang="en-GB" b="1" dirty="0" smtClean="0"/>
          </a:p>
          <a:p>
            <a:pPr marL="0" indent="0">
              <a:buNone/>
            </a:pPr>
            <a:r>
              <a:rPr lang="en-GB" sz="2400" b="1" dirty="0" err="1" smtClean="0"/>
              <a:t>Spatio</a:t>
            </a:r>
            <a:r>
              <a:rPr lang="en-GB" sz="2400" b="1" dirty="0" smtClean="0"/>
              <a:t>-Temporal </a:t>
            </a:r>
            <a:r>
              <a:rPr lang="en-GB" sz="2400" b="1" dirty="0" err="1" smtClean="0"/>
              <a:t>ANalysis</a:t>
            </a:r>
            <a:r>
              <a:rPr lang="en-GB" sz="2400" b="1" dirty="0" smtClean="0"/>
              <a:t> of Large-Scale Drought: toolbox</a:t>
            </a:r>
            <a:endParaRPr lang="en-GB" sz="2400" b="1" dirty="0"/>
          </a:p>
        </p:txBody>
      </p:sp>
      <p:sp>
        <p:nvSpPr>
          <p:cNvPr id="32" name="Shape 87"/>
          <p:cNvSpPr/>
          <p:nvPr/>
        </p:nvSpPr>
        <p:spPr>
          <a:xfrm>
            <a:off x="2280411" y="4856683"/>
            <a:ext cx="153035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Shape 88"/>
          <p:cNvSpPr/>
          <p:nvPr/>
        </p:nvSpPr>
        <p:spPr>
          <a:xfrm>
            <a:off x="2280411" y="4856683"/>
            <a:ext cx="153035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Shape 89"/>
          <p:cNvSpPr/>
          <p:nvPr/>
        </p:nvSpPr>
        <p:spPr>
          <a:xfrm>
            <a:off x="2280411" y="4856683"/>
            <a:ext cx="153035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Shape 90"/>
          <p:cNvSpPr txBox="1"/>
          <p:nvPr/>
        </p:nvSpPr>
        <p:spPr>
          <a:xfrm>
            <a:off x="2279576" y="4870577"/>
            <a:ext cx="8323644" cy="4320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B4"/>
              </a:buClr>
              <a:buSzPct val="25000"/>
              <a:buFont typeface="Tahoma"/>
              <a:buNone/>
            </a:pPr>
            <a:r>
              <a:rPr lang="en-GB" sz="1800" kern="0" dirty="0" smtClean="0">
                <a:solidFill>
                  <a:srgbClr val="0000B4"/>
                </a:solidFill>
                <a:latin typeface="Tahoma"/>
                <a:ea typeface="Tahoma"/>
                <a:cs typeface="Tahoma"/>
                <a:sym typeface="Tahoma"/>
              </a:rPr>
              <a:t>Vitali Díaz Mercado, Gerald </a:t>
            </a:r>
            <a:r>
              <a:rPr lang="en-GB" sz="1800" kern="0" dirty="0" err="1" smtClean="0">
                <a:solidFill>
                  <a:srgbClr val="0000B4"/>
                </a:solidFill>
                <a:latin typeface="Tahoma"/>
                <a:ea typeface="Tahoma"/>
                <a:cs typeface="Tahoma"/>
                <a:sym typeface="Tahoma"/>
              </a:rPr>
              <a:t>Corzo</a:t>
            </a:r>
            <a:r>
              <a:rPr lang="en-GB" sz="1800" kern="0" dirty="0" smtClean="0">
                <a:solidFill>
                  <a:srgbClr val="0000B4"/>
                </a:solidFill>
                <a:latin typeface="Tahoma"/>
                <a:ea typeface="Tahoma"/>
                <a:cs typeface="Tahoma"/>
                <a:sym typeface="Tahoma"/>
              </a:rPr>
              <a:t>, Henny </a:t>
            </a:r>
            <a:r>
              <a:rPr lang="en-GB" sz="1800" kern="0" dirty="0" err="1" smtClean="0">
                <a:solidFill>
                  <a:srgbClr val="0000B4"/>
                </a:solidFill>
                <a:latin typeface="Tahoma"/>
                <a:ea typeface="Tahoma"/>
                <a:cs typeface="Tahoma"/>
                <a:sym typeface="Tahoma"/>
              </a:rPr>
              <a:t>A.J</a:t>
            </a:r>
            <a:r>
              <a:rPr lang="en-GB" sz="1800" kern="0" dirty="0" smtClean="0">
                <a:solidFill>
                  <a:srgbClr val="0000B4"/>
                </a:solidFill>
                <a:latin typeface="Tahoma"/>
                <a:ea typeface="Tahoma"/>
                <a:cs typeface="Tahoma"/>
                <a:sym typeface="Tahoma"/>
              </a:rPr>
              <a:t>. van </a:t>
            </a:r>
            <a:r>
              <a:rPr lang="en-GB" sz="1800" kern="0" dirty="0" err="1" smtClean="0">
                <a:solidFill>
                  <a:srgbClr val="0000B4"/>
                </a:solidFill>
                <a:latin typeface="Tahoma"/>
                <a:ea typeface="Tahoma"/>
                <a:cs typeface="Tahoma"/>
                <a:sym typeface="Tahoma"/>
              </a:rPr>
              <a:t>Lanen</a:t>
            </a:r>
            <a:r>
              <a:rPr lang="en-GB" sz="1800" kern="0" dirty="0" smtClean="0">
                <a:solidFill>
                  <a:srgbClr val="0000B4"/>
                </a:solidFill>
                <a:latin typeface="Tahoma"/>
                <a:ea typeface="Tahoma"/>
                <a:cs typeface="Tahoma"/>
                <a:sym typeface="Tahoma"/>
              </a:rPr>
              <a:t>, Dimitri </a:t>
            </a:r>
            <a:r>
              <a:rPr lang="en-GB" sz="1800" kern="0" dirty="0" err="1" smtClean="0">
                <a:solidFill>
                  <a:srgbClr val="0000B4"/>
                </a:solidFill>
                <a:latin typeface="Tahoma"/>
                <a:ea typeface="Tahoma"/>
                <a:cs typeface="Tahoma"/>
                <a:sym typeface="Tahoma"/>
              </a:rPr>
              <a:t>Solomatine</a:t>
            </a:r>
            <a:endParaRPr lang="en-GB" sz="1800" kern="0" dirty="0">
              <a:solidFill>
                <a:srgbClr val="0000B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b="35555"/>
          <a:stretch/>
        </p:blipFill>
        <p:spPr bwMode="auto">
          <a:xfrm>
            <a:off x="8563024" y="5738849"/>
            <a:ext cx="3643491" cy="890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55" y="5475784"/>
            <a:ext cx="2832483" cy="150357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658796" y="5242753"/>
            <a:ext cx="494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hlinkClick r:id="rId6"/>
              </a:rPr>
              <a:t>vitalidime@gmail.com</a:t>
            </a:r>
            <a:r>
              <a:rPr lang="es-MX" sz="1600" dirty="0" smtClean="0"/>
              <a:t> </a:t>
            </a:r>
          </a:p>
          <a:p>
            <a:r>
              <a:rPr lang="en-GB" sz="1600" dirty="0" smtClean="0">
                <a:hlinkClick r:id="rId7"/>
              </a:rPr>
              <a:t>gerald.corzo@gmail.com</a:t>
            </a:r>
            <a:r>
              <a:rPr lang="en-GB" sz="1600" dirty="0" smtClean="0"/>
              <a:t> </a:t>
            </a:r>
            <a:endParaRPr lang="en-GB" sz="1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11441" t="1739" r="22926" b="5294"/>
          <a:stretch/>
        </p:blipFill>
        <p:spPr>
          <a:xfrm>
            <a:off x="1337275" y="3821185"/>
            <a:ext cx="895355" cy="2070995"/>
          </a:xfrm>
          <a:prstGeom prst="rect">
            <a:avLst/>
          </a:prstGeom>
        </p:spPr>
      </p:pic>
      <p:pic>
        <p:nvPicPr>
          <p:cNvPr id="16" name="Picture 2" descr="https://explore.researchgate.net/download/thumbnails/7307358/Logo.png?version=1&amp;modificationDate=1434446627363&amp;api=v2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17524" r="19095" b="16952"/>
          <a:stretch/>
        </p:blipFill>
        <p:spPr bwMode="auto">
          <a:xfrm>
            <a:off x="1424952" y="6088364"/>
            <a:ext cx="360000" cy="35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11"/>
          </p:cNvPr>
          <p:cNvPicPr>
            <a:picLocks noChangeAspect="1"/>
          </p:cNvPicPr>
          <p:nvPr/>
        </p:nvPicPr>
        <p:blipFill rotWithShape="1">
          <a:blip r:embed="rId12"/>
          <a:srcRect l="20736" r="20736"/>
          <a:stretch/>
        </p:blipFill>
        <p:spPr>
          <a:xfrm>
            <a:off x="1809013" y="6055608"/>
            <a:ext cx="470563" cy="422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6296" y="6131726"/>
            <a:ext cx="2654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github.com/hydroinfo4x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19054C-D60B-403B-8E0D-45A0D2501E73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96086" y="162961"/>
            <a:ext cx="1491114" cy="425830"/>
            <a:chOff x="10396086" y="162961"/>
            <a:chExt cx="1491114" cy="425830"/>
          </a:xfrm>
        </p:grpSpPr>
        <p:sp>
          <p:nvSpPr>
            <p:cNvPr id="7" name="Rectangle 6"/>
            <p:cNvSpPr/>
            <p:nvPr/>
          </p:nvSpPr>
          <p:spPr>
            <a:xfrm>
              <a:off x="10396086" y="162961"/>
              <a:ext cx="1491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GB" b="1" dirty="0">
                  <a:solidFill>
                    <a:srgbClr val="FF0000"/>
                  </a:solidFill>
                </a:rPr>
                <a:t>S</a:t>
              </a:r>
              <a:r>
                <a:rPr lang="en-GB" b="1" dirty="0">
                  <a:solidFill>
                    <a:srgbClr val="FFC000"/>
                  </a:solidFill>
                </a:rPr>
                <a:t>T</a:t>
              </a:r>
              <a:r>
                <a:rPr lang="en-GB" b="1" dirty="0">
                  <a:solidFill>
                    <a:srgbClr val="002060"/>
                  </a:solidFill>
                </a:rPr>
                <a:t>A</a:t>
              </a:r>
              <a:r>
                <a:rPr lang="en-GB" b="1" dirty="0">
                  <a:solidFill>
                    <a:srgbClr val="FF0000"/>
                  </a:solidFill>
                </a:rPr>
                <a:t>N</a:t>
              </a:r>
              <a:r>
                <a:rPr lang="en-GB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</a:t>
              </a:r>
              <a:r>
                <a:rPr lang="en-GB" b="1" dirty="0"/>
                <a:t>-</a:t>
              </a:r>
              <a:r>
                <a:rPr lang="en-GB" b="1" dirty="0" err="1"/>
                <a:t>LS</a:t>
              </a:r>
              <a:endParaRPr lang="en-GB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rcRect l="18066" t="22482" r="71874" b="5294"/>
            <a:stretch/>
          </p:blipFill>
          <p:spPr>
            <a:xfrm rot="16200000">
              <a:off x="11089673" y="-124513"/>
              <a:ext cx="112119" cy="131449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35360" y="1450675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Case study: Colombia</a:t>
            </a:r>
          </a:p>
          <a:p>
            <a:r>
              <a:rPr lang="en-GB" sz="1600" dirty="0" smtClean="0"/>
              <a:t>Drought indicator (DI): SPEI-06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28435" y="2202804"/>
            <a:ext cx="984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6. Average Drought Duration/Severity/Intensity </a:t>
            </a:r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150806"/>
            <a:ext cx="11213007" cy="2612960"/>
          </a:xfrm>
          <a:prstGeom prst="rect">
            <a:avLst/>
          </a:prstGeom>
        </p:spPr>
      </p:pic>
      <p:pic>
        <p:nvPicPr>
          <p:cNvPr id="14" name="Picture 2" descr="https://explore.researchgate.net/download/thumbnails/7307358/Logo.png?version=1&amp;modificationDate=1434446627363&amp;api=v2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17524" r="19095" b="16952"/>
          <a:stretch/>
        </p:blipFill>
        <p:spPr bwMode="auto">
          <a:xfrm>
            <a:off x="366104" y="101699"/>
            <a:ext cx="360000" cy="35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7"/>
          </p:cNvPr>
          <p:cNvPicPr>
            <a:picLocks noChangeAspect="1"/>
          </p:cNvPicPr>
          <p:nvPr/>
        </p:nvPicPr>
        <p:blipFill rotWithShape="1">
          <a:blip r:embed="rId8"/>
          <a:srcRect l="20736" r="20736"/>
          <a:stretch/>
        </p:blipFill>
        <p:spPr>
          <a:xfrm>
            <a:off x="750165" y="68943"/>
            <a:ext cx="470563" cy="4227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27448" y="145061"/>
            <a:ext cx="2654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github.com/hydroinfo4x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675433" y="162961"/>
            <a:ext cx="8893175" cy="1143000"/>
          </a:xfrm>
        </p:spPr>
        <p:txBody>
          <a:bodyPr/>
          <a:lstStyle/>
          <a:p>
            <a:r>
              <a:rPr lang="en-US" sz="4400" dirty="0" smtClean="0"/>
              <a:t>Some examples of results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00263" y="835485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STAND_LS_NCDA_application.m</a:t>
            </a:r>
            <a:r>
              <a:rPr lang="en-US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402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19054C-D60B-403B-8E0D-45A0D2501E73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6" y="162961"/>
            <a:ext cx="8893175" cy="1143000"/>
          </a:xfrm>
        </p:spPr>
        <p:txBody>
          <a:bodyPr/>
          <a:lstStyle/>
          <a:p>
            <a:r>
              <a:rPr lang="en-US" sz="4400" dirty="0" smtClean="0"/>
              <a:t>General</a:t>
            </a:r>
            <a:endParaRPr lang="en-US" sz="4400" dirty="0"/>
          </a:p>
        </p:txBody>
      </p:sp>
      <p:sp>
        <p:nvSpPr>
          <p:cNvPr id="7" name="Shape 86"/>
          <p:cNvSpPr txBox="1">
            <a:spLocks/>
          </p:cNvSpPr>
          <p:nvPr/>
        </p:nvSpPr>
        <p:spPr>
          <a:xfrm>
            <a:off x="839416" y="1671569"/>
            <a:ext cx="11161240" cy="5008631"/>
          </a:xfrm>
          <a:prstGeom prst="rect">
            <a:avLst/>
          </a:prstGeom>
          <a:noFill/>
          <a:ln>
            <a:noFill/>
          </a:ln>
        </p:spPr>
        <p:txBody>
          <a:bodyPr lIns="18000" tIns="10800" rIns="18000" bIns="108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smtClean="0"/>
              <a:t>STAND-</a:t>
            </a:r>
            <a:r>
              <a:rPr lang="en-GB" sz="2400" b="1" dirty="0" err="1" smtClean="0"/>
              <a:t>LS</a:t>
            </a:r>
            <a:r>
              <a:rPr lang="en-GB" sz="2400" b="1" dirty="0" smtClean="0"/>
              <a:t> </a:t>
            </a:r>
            <a:r>
              <a:rPr lang="en-GB" sz="2400" dirty="0" smtClean="0"/>
              <a:t>encompasses scripts to analyse, since a geospatial and temporal perspective, the variation of drought by using </a:t>
            </a:r>
          </a:p>
          <a:p>
            <a:r>
              <a:rPr lang="en-GB" sz="2400" dirty="0" smtClean="0"/>
              <a:t>drought indicators and </a:t>
            </a:r>
          </a:p>
          <a:p>
            <a:r>
              <a:rPr lang="en-GB" sz="2400" dirty="0" smtClean="0"/>
              <a:t>tools for spatiotemporal analysis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n-US" sz="2400" b="1" dirty="0" err="1" smtClean="0"/>
              <a:t>STAND_LS_NCDA.m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performs the </a:t>
            </a:r>
            <a:r>
              <a:rPr lang="en-US" sz="2400" dirty="0"/>
              <a:t>Non-Contiguous Drought Analysis (</a:t>
            </a:r>
            <a:r>
              <a:rPr lang="en-US" sz="2400" dirty="0" err="1"/>
              <a:t>NCDA</a:t>
            </a:r>
            <a:r>
              <a:rPr lang="en-US" sz="2400" dirty="0"/>
              <a:t>)</a:t>
            </a:r>
            <a:r>
              <a:rPr lang="en-US" sz="2400" dirty="0" smtClean="0"/>
              <a:t> proposed by </a:t>
            </a:r>
            <a:r>
              <a:rPr lang="en-US" sz="2400" dirty="0" err="1" smtClean="0"/>
              <a:t>Corzo</a:t>
            </a:r>
            <a:r>
              <a:rPr lang="en-US" sz="2400" dirty="0" smtClean="0"/>
              <a:t> </a:t>
            </a:r>
            <a:r>
              <a:rPr lang="en-US" sz="2400" dirty="0"/>
              <a:t>et al. </a:t>
            </a:r>
            <a:r>
              <a:rPr lang="en-US" sz="2400" dirty="0" smtClean="0"/>
              <a:t>(2011 </a:t>
            </a:r>
            <a:r>
              <a:rPr lang="en-US" sz="2400" dirty="0"/>
              <a:t>HESS</a:t>
            </a:r>
            <a:r>
              <a:rPr lang="en-US" sz="2400" dirty="0" smtClean="0"/>
              <a:t>), on a monthly basis. Furthermore, it computes drought characteristics (i.e., Duration</a:t>
            </a:r>
            <a:r>
              <a:rPr lang="en-US" sz="2400" dirty="0"/>
              <a:t>, Severity and Intensity=D/S) from </a:t>
            </a:r>
            <a:r>
              <a:rPr lang="en-US" sz="2400" dirty="0" smtClean="0"/>
              <a:t>one </a:t>
            </a:r>
            <a:r>
              <a:rPr lang="en-US" sz="2400" dirty="0"/>
              <a:t>arrangement (rows x cols x time) containing drought indicator </a:t>
            </a:r>
            <a:r>
              <a:rPr lang="en-US" sz="2400" dirty="0" smtClean="0"/>
              <a:t>values.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396086" y="162961"/>
            <a:ext cx="1491114" cy="425830"/>
            <a:chOff x="10396086" y="162961"/>
            <a:chExt cx="1491114" cy="425830"/>
          </a:xfrm>
        </p:grpSpPr>
        <p:sp>
          <p:nvSpPr>
            <p:cNvPr id="4" name="Rectangle 3"/>
            <p:cNvSpPr/>
            <p:nvPr/>
          </p:nvSpPr>
          <p:spPr>
            <a:xfrm>
              <a:off x="10396086" y="162961"/>
              <a:ext cx="1491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GB" b="1" dirty="0">
                  <a:solidFill>
                    <a:srgbClr val="FF0000"/>
                  </a:solidFill>
                </a:rPr>
                <a:t>S</a:t>
              </a:r>
              <a:r>
                <a:rPr lang="en-GB" b="1" dirty="0">
                  <a:solidFill>
                    <a:srgbClr val="FFC000"/>
                  </a:solidFill>
                </a:rPr>
                <a:t>T</a:t>
              </a:r>
              <a:r>
                <a:rPr lang="en-GB" b="1" dirty="0">
                  <a:solidFill>
                    <a:srgbClr val="002060"/>
                  </a:solidFill>
                </a:rPr>
                <a:t>A</a:t>
              </a:r>
              <a:r>
                <a:rPr lang="en-GB" b="1" dirty="0">
                  <a:solidFill>
                    <a:srgbClr val="FF0000"/>
                  </a:solidFill>
                </a:rPr>
                <a:t>N</a:t>
              </a:r>
              <a:r>
                <a:rPr lang="en-GB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</a:t>
              </a:r>
              <a:r>
                <a:rPr lang="en-GB" b="1" dirty="0"/>
                <a:t>-</a:t>
              </a:r>
              <a:r>
                <a:rPr lang="en-GB" b="1" dirty="0" err="1"/>
                <a:t>LS</a:t>
              </a:r>
              <a:endParaRPr lang="en-GB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rcRect l="18066" t="22482" r="71874" b="5294"/>
            <a:stretch/>
          </p:blipFill>
          <p:spPr>
            <a:xfrm rot="16200000">
              <a:off x="11089673" y="-124513"/>
              <a:ext cx="112119" cy="1314490"/>
            </a:xfrm>
            <a:prstGeom prst="rect">
              <a:avLst/>
            </a:prstGeom>
          </p:spPr>
        </p:pic>
      </p:grpSp>
      <p:pic>
        <p:nvPicPr>
          <p:cNvPr id="15" name="Picture 2" descr="https://explore.researchgate.net/download/thumbnails/7307358/Logo.png?version=1&amp;modificationDate=1434446627363&amp;api=v2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17524" r="19095" b="16952"/>
          <a:stretch/>
        </p:blipFill>
        <p:spPr bwMode="auto">
          <a:xfrm>
            <a:off x="366104" y="101699"/>
            <a:ext cx="360000" cy="35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20736" r="20736"/>
          <a:stretch/>
        </p:blipFill>
        <p:spPr>
          <a:xfrm>
            <a:off x="750165" y="68943"/>
            <a:ext cx="470563" cy="4227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27448" y="145061"/>
            <a:ext cx="2654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github.com/hydroinfo4x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19054C-D60B-403B-8E0D-45A0D2501E73}" type="slidenum">
              <a:rPr lang="en-US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6" y="162961"/>
            <a:ext cx="8893175" cy="1143000"/>
          </a:xfrm>
        </p:spPr>
        <p:txBody>
          <a:bodyPr/>
          <a:lstStyle/>
          <a:p>
            <a:r>
              <a:rPr lang="en-US" sz="4400" dirty="0" smtClean="0"/>
              <a:t>General</a:t>
            </a:r>
            <a:endParaRPr lang="en-US" sz="4400" dirty="0"/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647781" y="1665889"/>
            <a:ext cx="11147264" cy="5008631"/>
          </a:xfrm>
          <a:prstGeom prst="rect">
            <a:avLst/>
          </a:prstGeom>
          <a:noFill/>
          <a:ln>
            <a:noFill/>
          </a:ln>
        </p:spPr>
        <p:txBody>
          <a:bodyPr lIns="18000" tIns="10800" rIns="18000" bIns="108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 smtClean="0"/>
              <a:t>STAND_LS_NCDA_application.m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Illustrates, step by step, the </a:t>
            </a:r>
            <a:r>
              <a:rPr lang="en-US" sz="2400" dirty="0"/>
              <a:t>use of </a:t>
            </a:r>
            <a:r>
              <a:rPr lang="en-US" sz="2400" dirty="0" err="1" smtClean="0"/>
              <a:t>STAND_LS_NCDA.m</a:t>
            </a:r>
            <a:r>
              <a:rPr lang="en-US" sz="2400" dirty="0" smtClean="0"/>
              <a:t> by using the Standardized Precipitation Evaporation Index </a:t>
            </a:r>
            <a:r>
              <a:rPr lang="en-US" sz="2400" dirty="0"/>
              <a:t>(</a:t>
            </a:r>
            <a:r>
              <a:rPr lang="en-US" sz="2400" dirty="0" err="1"/>
              <a:t>SPEI</a:t>
            </a:r>
            <a:r>
              <a:rPr lang="en-US" sz="2400" dirty="0"/>
              <a:t>) as drought indicator (Vicente-Serrano et al. </a:t>
            </a:r>
            <a:r>
              <a:rPr lang="en-US" sz="2400" dirty="0" smtClean="0"/>
              <a:t>2010 </a:t>
            </a:r>
            <a:r>
              <a:rPr lang="en-US" sz="2400" dirty="0" err="1" smtClean="0"/>
              <a:t>JC</a:t>
            </a:r>
            <a:r>
              <a:rPr lang="en-US" sz="2400" dirty="0" smtClean="0"/>
              <a:t>), but it is possible to use another.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b="1" dirty="0" smtClean="0"/>
              <a:t>References</a:t>
            </a:r>
          </a:p>
          <a:p>
            <a:pPr marL="0" indent="0">
              <a:buNone/>
            </a:pPr>
            <a:r>
              <a:rPr lang="en-US" sz="1800" dirty="0" err="1" smtClean="0"/>
              <a:t>Corzo</a:t>
            </a:r>
            <a:r>
              <a:rPr lang="en-US" sz="1800" dirty="0"/>
              <a:t>, G. A., Van </a:t>
            </a:r>
            <a:r>
              <a:rPr lang="en-US" sz="1800" dirty="0" err="1"/>
              <a:t>Huijgevoort</a:t>
            </a:r>
            <a:r>
              <a:rPr lang="en-US" sz="1800" dirty="0"/>
              <a:t>, M. H. J., </a:t>
            </a:r>
            <a:r>
              <a:rPr lang="en-US" sz="1800" dirty="0" err="1"/>
              <a:t>Voß</a:t>
            </a:r>
            <a:r>
              <a:rPr lang="en-US" sz="1800" dirty="0"/>
              <a:t>, F., &amp; Van </a:t>
            </a:r>
            <a:r>
              <a:rPr lang="en-US" sz="1800" dirty="0" err="1"/>
              <a:t>Lanen</a:t>
            </a:r>
            <a:r>
              <a:rPr lang="en-US" sz="1800" dirty="0"/>
              <a:t>, H. A. J. (2011). On the </a:t>
            </a:r>
            <a:r>
              <a:rPr lang="en-US" sz="1800" dirty="0" err="1"/>
              <a:t>spatio</a:t>
            </a:r>
            <a:r>
              <a:rPr lang="en-US" sz="1800" dirty="0"/>
              <a:t>-temporal analysis of hydrological droughts from global hydrological models. Hydrology and Earth System Sciences, 15(9), 2963–2978. 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doi.org/10.5194/hess-15-2963-2011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Vicente-Serrano, S. M., </a:t>
            </a:r>
            <a:r>
              <a:rPr lang="en-US" sz="1800" dirty="0" err="1"/>
              <a:t>Begueria</a:t>
            </a:r>
            <a:r>
              <a:rPr lang="en-US" sz="1800" dirty="0"/>
              <a:t>, S., &amp; Lopez-Moreno, J. I. (2010). A </a:t>
            </a:r>
            <a:r>
              <a:rPr lang="en-US" sz="1800" dirty="0" err="1"/>
              <a:t>multiscalar</a:t>
            </a:r>
            <a:r>
              <a:rPr lang="en-US" sz="1800" dirty="0"/>
              <a:t> drought index sensitive to global warming: The standardized precipitation evapotranspiration index. Journal of Climate, 23(7), 1696–1718. </a:t>
            </a: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doi.org/10.1175/2009JCLI2909.1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396086" y="162961"/>
            <a:ext cx="1491114" cy="425830"/>
            <a:chOff x="10396086" y="162961"/>
            <a:chExt cx="1491114" cy="425830"/>
          </a:xfrm>
        </p:grpSpPr>
        <p:sp>
          <p:nvSpPr>
            <p:cNvPr id="8" name="Rectangle 7"/>
            <p:cNvSpPr/>
            <p:nvPr/>
          </p:nvSpPr>
          <p:spPr>
            <a:xfrm>
              <a:off x="10396086" y="162961"/>
              <a:ext cx="1491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GB" b="1" dirty="0">
                  <a:solidFill>
                    <a:srgbClr val="FF0000"/>
                  </a:solidFill>
                </a:rPr>
                <a:t>S</a:t>
              </a:r>
              <a:r>
                <a:rPr lang="en-GB" b="1" dirty="0">
                  <a:solidFill>
                    <a:srgbClr val="FFC000"/>
                  </a:solidFill>
                </a:rPr>
                <a:t>T</a:t>
              </a:r>
              <a:r>
                <a:rPr lang="en-GB" b="1" dirty="0">
                  <a:solidFill>
                    <a:srgbClr val="002060"/>
                  </a:solidFill>
                </a:rPr>
                <a:t>A</a:t>
              </a:r>
              <a:r>
                <a:rPr lang="en-GB" b="1" dirty="0">
                  <a:solidFill>
                    <a:srgbClr val="FF0000"/>
                  </a:solidFill>
                </a:rPr>
                <a:t>N</a:t>
              </a:r>
              <a:r>
                <a:rPr lang="en-GB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</a:t>
              </a:r>
              <a:r>
                <a:rPr lang="en-GB" b="1" dirty="0"/>
                <a:t>-</a:t>
              </a:r>
              <a:r>
                <a:rPr lang="en-GB" b="1" dirty="0" err="1"/>
                <a:t>LS</a:t>
              </a:r>
              <a:endParaRPr lang="en-GB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rcRect l="18066" t="22482" r="71874" b="5294"/>
            <a:stretch/>
          </p:blipFill>
          <p:spPr>
            <a:xfrm rot="16200000">
              <a:off x="11089673" y="-124513"/>
              <a:ext cx="112119" cy="1314490"/>
            </a:xfrm>
            <a:prstGeom prst="rect">
              <a:avLst/>
            </a:prstGeom>
          </p:spPr>
        </p:pic>
      </p:grpSp>
      <p:pic>
        <p:nvPicPr>
          <p:cNvPr id="13" name="Picture 2" descr="https://explore.researchgate.net/download/thumbnails/7307358/Logo.png?version=1&amp;modificationDate=1434446627363&amp;api=v2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17524" r="19095" b="16952"/>
          <a:stretch/>
        </p:blipFill>
        <p:spPr bwMode="auto">
          <a:xfrm>
            <a:off x="366104" y="101699"/>
            <a:ext cx="360000" cy="35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20736" r="20736"/>
          <a:stretch/>
        </p:blipFill>
        <p:spPr>
          <a:xfrm>
            <a:off x="750165" y="68943"/>
            <a:ext cx="470563" cy="42274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27448" y="145061"/>
            <a:ext cx="2654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github.com/hydroinfo4x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45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19054C-D60B-403B-8E0D-45A0D2501E73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75433" y="162961"/>
            <a:ext cx="8893175" cy="1143000"/>
          </a:xfrm>
        </p:spPr>
        <p:txBody>
          <a:bodyPr/>
          <a:lstStyle/>
          <a:p>
            <a:r>
              <a:rPr lang="en-US" sz="4400" dirty="0" smtClean="0"/>
              <a:t>Some examples of results</a:t>
            </a:r>
            <a:endParaRPr lang="en-US" sz="4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396086" y="162961"/>
            <a:ext cx="1491114" cy="425830"/>
            <a:chOff x="10396086" y="162961"/>
            <a:chExt cx="1491114" cy="425830"/>
          </a:xfrm>
        </p:grpSpPr>
        <p:sp>
          <p:nvSpPr>
            <p:cNvPr id="7" name="Rectangle 6"/>
            <p:cNvSpPr/>
            <p:nvPr/>
          </p:nvSpPr>
          <p:spPr>
            <a:xfrm>
              <a:off x="10396086" y="162961"/>
              <a:ext cx="1491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GB" b="1" dirty="0">
                  <a:solidFill>
                    <a:srgbClr val="FF0000"/>
                  </a:solidFill>
                </a:rPr>
                <a:t>S</a:t>
              </a:r>
              <a:r>
                <a:rPr lang="en-GB" b="1" dirty="0">
                  <a:solidFill>
                    <a:srgbClr val="FFC000"/>
                  </a:solidFill>
                </a:rPr>
                <a:t>T</a:t>
              </a:r>
              <a:r>
                <a:rPr lang="en-GB" b="1" dirty="0">
                  <a:solidFill>
                    <a:srgbClr val="002060"/>
                  </a:solidFill>
                </a:rPr>
                <a:t>A</a:t>
              </a:r>
              <a:r>
                <a:rPr lang="en-GB" b="1" dirty="0">
                  <a:solidFill>
                    <a:srgbClr val="FF0000"/>
                  </a:solidFill>
                </a:rPr>
                <a:t>N</a:t>
              </a:r>
              <a:r>
                <a:rPr lang="en-GB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</a:t>
              </a:r>
              <a:r>
                <a:rPr lang="en-GB" b="1" dirty="0"/>
                <a:t>-</a:t>
              </a:r>
              <a:r>
                <a:rPr lang="en-GB" b="1" dirty="0" err="1"/>
                <a:t>LS</a:t>
              </a:r>
              <a:endParaRPr lang="en-GB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rcRect l="18066" t="22482" r="71874" b="5294"/>
            <a:stretch/>
          </p:blipFill>
          <p:spPr>
            <a:xfrm rot="16200000">
              <a:off x="11089673" y="-124513"/>
              <a:ext cx="112119" cy="131449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129440" y="2296697"/>
            <a:ext cx="619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1. Monitoring of drought indicator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5360" y="1450675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Case study: Colombia</a:t>
            </a:r>
          </a:p>
          <a:p>
            <a:r>
              <a:rPr lang="en-GB" sz="1600" dirty="0" smtClean="0"/>
              <a:t>Drought indicator (DI): SPEI-06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770187"/>
            <a:ext cx="4267200" cy="3743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987" y="2755900"/>
            <a:ext cx="4238625" cy="3771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548" y="2746374"/>
            <a:ext cx="4352925" cy="37909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00263" y="835485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STAND_LS_NCDA_application.m</a:t>
            </a:r>
            <a:r>
              <a:rPr lang="en-US" dirty="0"/>
              <a:t> </a:t>
            </a:r>
          </a:p>
          <a:p>
            <a:endParaRPr lang="en-GB" dirty="0"/>
          </a:p>
        </p:txBody>
      </p:sp>
      <p:pic>
        <p:nvPicPr>
          <p:cNvPr id="17" name="Picture 2" descr="https://explore.researchgate.net/download/thumbnails/7307358/Logo.png?version=1&amp;modificationDate=1434446627363&amp;api=v2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17524" r="19095" b="16952"/>
          <a:stretch/>
        </p:blipFill>
        <p:spPr bwMode="auto">
          <a:xfrm>
            <a:off x="366104" y="101699"/>
            <a:ext cx="360000" cy="35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hlinkClick r:id="rId9"/>
          </p:cNvPr>
          <p:cNvPicPr>
            <a:picLocks noChangeAspect="1"/>
          </p:cNvPicPr>
          <p:nvPr/>
        </p:nvPicPr>
        <p:blipFill rotWithShape="1">
          <a:blip r:embed="rId10"/>
          <a:srcRect l="20736" r="20736"/>
          <a:stretch/>
        </p:blipFill>
        <p:spPr>
          <a:xfrm>
            <a:off x="750165" y="68943"/>
            <a:ext cx="470563" cy="42274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27448" y="145061"/>
            <a:ext cx="2654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github.com/hydroinfo4x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2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19054C-D60B-403B-8E0D-45A0D2501E73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96086" y="162961"/>
            <a:ext cx="1491114" cy="425830"/>
            <a:chOff x="10396086" y="162961"/>
            <a:chExt cx="1491114" cy="425830"/>
          </a:xfrm>
        </p:grpSpPr>
        <p:sp>
          <p:nvSpPr>
            <p:cNvPr id="7" name="Rectangle 6"/>
            <p:cNvSpPr/>
            <p:nvPr/>
          </p:nvSpPr>
          <p:spPr>
            <a:xfrm>
              <a:off x="10396086" y="162961"/>
              <a:ext cx="1491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GB" b="1" dirty="0">
                  <a:solidFill>
                    <a:srgbClr val="FF0000"/>
                  </a:solidFill>
                </a:rPr>
                <a:t>S</a:t>
              </a:r>
              <a:r>
                <a:rPr lang="en-GB" b="1" dirty="0">
                  <a:solidFill>
                    <a:srgbClr val="FFC000"/>
                  </a:solidFill>
                </a:rPr>
                <a:t>T</a:t>
              </a:r>
              <a:r>
                <a:rPr lang="en-GB" b="1" dirty="0">
                  <a:solidFill>
                    <a:srgbClr val="002060"/>
                  </a:solidFill>
                </a:rPr>
                <a:t>A</a:t>
              </a:r>
              <a:r>
                <a:rPr lang="en-GB" b="1" dirty="0">
                  <a:solidFill>
                    <a:srgbClr val="FF0000"/>
                  </a:solidFill>
                </a:rPr>
                <a:t>N</a:t>
              </a:r>
              <a:r>
                <a:rPr lang="en-GB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</a:t>
              </a:r>
              <a:r>
                <a:rPr lang="en-GB" b="1" dirty="0"/>
                <a:t>-</a:t>
              </a:r>
              <a:r>
                <a:rPr lang="en-GB" b="1" dirty="0" err="1"/>
                <a:t>LS</a:t>
              </a:r>
              <a:endParaRPr lang="en-GB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rcRect l="18066" t="22482" r="71874" b="5294"/>
            <a:stretch/>
          </p:blipFill>
          <p:spPr>
            <a:xfrm rot="16200000">
              <a:off x="11089673" y="-124513"/>
              <a:ext cx="112119" cy="131449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35360" y="1450675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Case study: Colombia</a:t>
            </a:r>
          </a:p>
          <a:p>
            <a:r>
              <a:rPr lang="en-GB" sz="1600" dirty="0" smtClean="0"/>
              <a:t>Drought indicator (DI): SPEI-06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55585" y="2276872"/>
            <a:ext cx="767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2. Drought monitoring (as binary representation) 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6688" y="2708920"/>
            <a:ext cx="4893865" cy="38465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744" y="2760191"/>
            <a:ext cx="4762500" cy="373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152" y="2760191"/>
            <a:ext cx="4733925" cy="3724275"/>
          </a:xfrm>
          <a:prstGeom prst="rect">
            <a:avLst/>
          </a:prstGeom>
        </p:spPr>
      </p:pic>
      <p:pic>
        <p:nvPicPr>
          <p:cNvPr id="16" name="Picture 2" descr="https://explore.researchgate.net/download/thumbnails/7307358/Logo.png?version=1&amp;modificationDate=1434446627363&amp;api=v2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17524" r="19095" b="16952"/>
          <a:stretch/>
        </p:blipFill>
        <p:spPr bwMode="auto">
          <a:xfrm>
            <a:off x="366104" y="101699"/>
            <a:ext cx="360000" cy="35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hlinkClick r:id="rId9"/>
          </p:cNvPr>
          <p:cNvPicPr>
            <a:picLocks noChangeAspect="1"/>
          </p:cNvPicPr>
          <p:nvPr/>
        </p:nvPicPr>
        <p:blipFill rotWithShape="1">
          <a:blip r:embed="rId10"/>
          <a:srcRect l="20736" r="20736"/>
          <a:stretch/>
        </p:blipFill>
        <p:spPr>
          <a:xfrm>
            <a:off x="750165" y="68943"/>
            <a:ext cx="470563" cy="4227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27448" y="145061"/>
            <a:ext cx="2654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github.com/hydroinfo4x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5433" y="162961"/>
            <a:ext cx="8893175" cy="1143000"/>
          </a:xfrm>
        </p:spPr>
        <p:txBody>
          <a:bodyPr/>
          <a:lstStyle/>
          <a:p>
            <a:r>
              <a:rPr lang="en-US" sz="4400" dirty="0" smtClean="0"/>
              <a:t>Some examples of results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3900263" y="835485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STAND_LS_NCDA_application.m</a:t>
            </a:r>
            <a:r>
              <a:rPr lang="en-US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234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19054C-D60B-403B-8E0D-45A0D2501E73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96086" y="162961"/>
            <a:ext cx="1491114" cy="425830"/>
            <a:chOff x="10396086" y="162961"/>
            <a:chExt cx="1491114" cy="425830"/>
          </a:xfrm>
        </p:grpSpPr>
        <p:sp>
          <p:nvSpPr>
            <p:cNvPr id="7" name="Rectangle 6"/>
            <p:cNvSpPr/>
            <p:nvPr/>
          </p:nvSpPr>
          <p:spPr>
            <a:xfrm>
              <a:off x="10396086" y="162961"/>
              <a:ext cx="1491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GB" b="1" dirty="0">
                  <a:solidFill>
                    <a:srgbClr val="FF0000"/>
                  </a:solidFill>
                </a:rPr>
                <a:t>S</a:t>
              </a:r>
              <a:r>
                <a:rPr lang="en-GB" b="1" dirty="0">
                  <a:solidFill>
                    <a:srgbClr val="FFC000"/>
                  </a:solidFill>
                </a:rPr>
                <a:t>T</a:t>
              </a:r>
              <a:r>
                <a:rPr lang="en-GB" b="1" dirty="0">
                  <a:solidFill>
                    <a:srgbClr val="002060"/>
                  </a:solidFill>
                </a:rPr>
                <a:t>A</a:t>
              </a:r>
              <a:r>
                <a:rPr lang="en-GB" b="1" dirty="0">
                  <a:solidFill>
                    <a:srgbClr val="FF0000"/>
                  </a:solidFill>
                </a:rPr>
                <a:t>N</a:t>
              </a:r>
              <a:r>
                <a:rPr lang="en-GB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</a:t>
              </a:r>
              <a:r>
                <a:rPr lang="en-GB" b="1" dirty="0"/>
                <a:t>-</a:t>
              </a:r>
              <a:r>
                <a:rPr lang="en-GB" b="1" dirty="0" err="1"/>
                <a:t>LS</a:t>
              </a:r>
              <a:endParaRPr lang="en-GB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rcRect l="18066" t="22482" r="71874" b="5294"/>
            <a:stretch/>
          </p:blipFill>
          <p:spPr>
            <a:xfrm rot="16200000">
              <a:off x="11089673" y="-124513"/>
              <a:ext cx="112119" cy="131449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35360" y="1450675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Case study: Colombia</a:t>
            </a:r>
          </a:p>
          <a:p>
            <a:r>
              <a:rPr lang="en-GB" sz="1600" dirty="0" smtClean="0"/>
              <a:t>Drought indicator (DI): SPEI-06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55585" y="2276872"/>
            <a:ext cx="767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3. Monitoring drought classes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9" y="2738537"/>
            <a:ext cx="4431554" cy="3381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895" y="2803525"/>
            <a:ext cx="4483184" cy="3364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295" y="2774950"/>
            <a:ext cx="4457369" cy="3390354"/>
          </a:xfrm>
          <a:prstGeom prst="rect">
            <a:avLst/>
          </a:prstGeom>
        </p:spPr>
      </p:pic>
      <p:pic>
        <p:nvPicPr>
          <p:cNvPr id="16" name="Picture 2" descr="https://explore.researchgate.net/download/thumbnails/7307358/Logo.png?version=1&amp;modificationDate=1434446627363&amp;api=v2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17524" r="19095" b="16952"/>
          <a:stretch/>
        </p:blipFill>
        <p:spPr bwMode="auto">
          <a:xfrm>
            <a:off x="366104" y="101699"/>
            <a:ext cx="360000" cy="35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hlinkClick r:id="rId9"/>
          </p:cNvPr>
          <p:cNvPicPr>
            <a:picLocks noChangeAspect="1"/>
          </p:cNvPicPr>
          <p:nvPr/>
        </p:nvPicPr>
        <p:blipFill rotWithShape="1">
          <a:blip r:embed="rId10"/>
          <a:srcRect l="20736" r="20736"/>
          <a:stretch/>
        </p:blipFill>
        <p:spPr>
          <a:xfrm>
            <a:off x="750165" y="68943"/>
            <a:ext cx="470563" cy="4227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27448" y="145061"/>
            <a:ext cx="2654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github.com/hydroinfo4x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5433" y="162961"/>
            <a:ext cx="8893175" cy="1143000"/>
          </a:xfrm>
        </p:spPr>
        <p:txBody>
          <a:bodyPr/>
          <a:lstStyle/>
          <a:p>
            <a:r>
              <a:rPr lang="en-US" sz="4400" dirty="0" smtClean="0"/>
              <a:t>Some examples of results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3900263" y="835485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STAND_LS_NCDA_application.m</a:t>
            </a:r>
            <a:r>
              <a:rPr lang="en-US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973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19054C-D60B-403B-8E0D-45A0D2501E73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96086" y="162961"/>
            <a:ext cx="1491114" cy="425830"/>
            <a:chOff x="10396086" y="162961"/>
            <a:chExt cx="1491114" cy="425830"/>
          </a:xfrm>
        </p:grpSpPr>
        <p:sp>
          <p:nvSpPr>
            <p:cNvPr id="7" name="Rectangle 6"/>
            <p:cNvSpPr/>
            <p:nvPr/>
          </p:nvSpPr>
          <p:spPr>
            <a:xfrm>
              <a:off x="10396086" y="162961"/>
              <a:ext cx="1491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GB" b="1" dirty="0">
                  <a:solidFill>
                    <a:srgbClr val="FF0000"/>
                  </a:solidFill>
                </a:rPr>
                <a:t>S</a:t>
              </a:r>
              <a:r>
                <a:rPr lang="en-GB" b="1" dirty="0">
                  <a:solidFill>
                    <a:srgbClr val="FFC000"/>
                  </a:solidFill>
                </a:rPr>
                <a:t>T</a:t>
              </a:r>
              <a:r>
                <a:rPr lang="en-GB" b="1" dirty="0">
                  <a:solidFill>
                    <a:srgbClr val="002060"/>
                  </a:solidFill>
                </a:rPr>
                <a:t>A</a:t>
              </a:r>
              <a:r>
                <a:rPr lang="en-GB" b="1" dirty="0">
                  <a:solidFill>
                    <a:srgbClr val="FF0000"/>
                  </a:solidFill>
                </a:rPr>
                <a:t>N</a:t>
              </a:r>
              <a:r>
                <a:rPr lang="en-GB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</a:t>
              </a:r>
              <a:r>
                <a:rPr lang="en-GB" b="1" dirty="0"/>
                <a:t>-</a:t>
              </a:r>
              <a:r>
                <a:rPr lang="en-GB" b="1" dirty="0" err="1"/>
                <a:t>LS</a:t>
              </a:r>
              <a:endParaRPr lang="en-GB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rcRect l="18066" t="22482" r="71874" b="5294"/>
            <a:stretch/>
          </p:blipFill>
          <p:spPr>
            <a:xfrm rot="16200000">
              <a:off x="11089673" y="-124513"/>
              <a:ext cx="112119" cy="131449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35360" y="1450675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Case study: Colombia</a:t>
            </a:r>
          </a:p>
          <a:p>
            <a:r>
              <a:rPr lang="en-GB" sz="1600" dirty="0" smtClean="0"/>
              <a:t>Drought indicator (DI): SPEI-06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55585" y="2276872"/>
            <a:ext cx="767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4. Percentage of Drought Area (PDA)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34" y="2979958"/>
            <a:ext cx="11808412" cy="2465265"/>
          </a:xfrm>
          <a:prstGeom prst="rect">
            <a:avLst/>
          </a:prstGeom>
        </p:spPr>
      </p:pic>
      <p:pic>
        <p:nvPicPr>
          <p:cNvPr id="14" name="Picture 2" descr="https://explore.researchgate.net/download/thumbnails/7307358/Logo.png?version=1&amp;modificationDate=1434446627363&amp;api=v2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17524" r="19095" b="16952"/>
          <a:stretch/>
        </p:blipFill>
        <p:spPr bwMode="auto">
          <a:xfrm>
            <a:off x="366104" y="101699"/>
            <a:ext cx="360000" cy="35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7"/>
          </p:cNvPr>
          <p:cNvPicPr>
            <a:picLocks noChangeAspect="1"/>
          </p:cNvPicPr>
          <p:nvPr/>
        </p:nvPicPr>
        <p:blipFill rotWithShape="1">
          <a:blip r:embed="rId8"/>
          <a:srcRect l="20736" r="20736"/>
          <a:stretch/>
        </p:blipFill>
        <p:spPr>
          <a:xfrm>
            <a:off x="750165" y="68943"/>
            <a:ext cx="470563" cy="4227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27448" y="145061"/>
            <a:ext cx="2654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github.com/hydroinfo4x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75433" y="162961"/>
            <a:ext cx="8893175" cy="1143000"/>
          </a:xfrm>
        </p:spPr>
        <p:txBody>
          <a:bodyPr/>
          <a:lstStyle/>
          <a:p>
            <a:r>
              <a:rPr lang="en-US" sz="4400" dirty="0" smtClean="0"/>
              <a:t>Some examples of results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00263" y="835485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STAND_LS_NCDA_application.m</a:t>
            </a:r>
            <a:r>
              <a:rPr lang="en-US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747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19054C-D60B-403B-8E0D-45A0D2501E73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96086" y="162961"/>
            <a:ext cx="1491114" cy="425830"/>
            <a:chOff x="10396086" y="162961"/>
            <a:chExt cx="1491114" cy="425830"/>
          </a:xfrm>
        </p:grpSpPr>
        <p:sp>
          <p:nvSpPr>
            <p:cNvPr id="7" name="Rectangle 6"/>
            <p:cNvSpPr/>
            <p:nvPr/>
          </p:nvSpPr>
          <p:spPr>
            <a:xfrm>
              <a:off x="10396086" y="162961"/>
              <a:ext cx="1491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GB" b="1" dirty="0">
                  <a:solidFill>
                    <a:srgbClr val="FF0000"/>
                  </a:solidFill>
                </a:rPr>
                <a:t>S</a:t>
              </a:r>
              <a:r>
                <a:rPr lang="en-GB" b="1" dirty="0">
                  <a:solidFill>
                    <a:srgbClr val="FFC000"/>
                  </a:solidFill>
                </a:rPr>
                <a:t>T</a:t>
              </a:r>
              <a:r>
                <a:rPr lang="en-GB" b="1" dirty="0">
                  <a:solidFill>
                    <a:srgbClr val="002060"/>
                  </a:solidFill>
                </a:rPr>
                <a:t>A</a:t>
              </a:r>
              <a:r>
                <a:rPr lang="en-GB" b="1" dirty="0">
                  <a:solidFill>
                    <a:srgbClr val="FF0000"/>
                  </a:solidFill>
                </a:rPr>
                <a:t>N</a:t>
              </a:r>
              <a:r>
                <a:rPr lang="en-GB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</a:t>
              </a:r>
              <a:r>
                <a:rPr lang="en-GB" b="1" dirty="0"/>
                <a:t>-</a:t>
              </a:r>
              <a:r>
                <a:rPr lang="en-GB" b="1" dirty="0" err="1"/>
                <a:t>LS</a:t>
              </a:r>
              <a:endParaRPr lang="en-GB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rcRect l="18066" t="22482" r="71874" b="5294"/>
            <a:stretch/>
          </p:blipFill>
          <p:spPr>
            <a:xfrm rot="16200000">
              <a:off x="11089673" y="-124513"/>
              <a:ext cx="112119" cy="131449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35360" y="1450675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Case study: Colombia</a:t>
            </a:r>
          </a:p>
          <a:p>
            <a:r>
              <a:rPr lang="en-GB" sz="1600" dirty="0" smtClean="0"/>
              <a:t>Drought indicator (DI): SPEI-06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24830" y="1997551"/>
            <a:ext cx="984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5a. Percentage of Drought Area (PDA) – </a:t>
            </a:r>
            <a:r>
              <a:rPr lang="en-GB" sz="2400" dirty="0"/>
              <a:t>color-coded </a:t>
            </a:r>
            <a:r>
              <a:rPr lang="en-GB" sz="2400" dirty="0" smtClean="0"/>
              <a:t>table &amp; boxplot</a:t>
            </a:r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152" y="2421316"/>
            <a:ext cx="3189264" cy="4396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3112217"/>
            <a:ext cx="4010025" cy="3009900"/>
          </a:xfrm>
          <a:prstGeom prst="rect">
            <a:avLst/>
          </a:prstGeom>
        </p:spPr>
      </p:pic>
      <p:pic>
        <p:nvPicPr>
          <p:cNvPr id="13" name="Picture 2" descr="https://explore.researchgate.net/download/thumbnails/7307358/Logo.png?version=1&amp;modificationDate=1434446627363&amp;api=v2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17524" r="19095" b="16952"/>
          <a:stretch/>
        </p:blipFill>
        <p:spPr bwMode="auto">
          <a:xfrm>
            <a:off x="366104" y="101699"/>
            <a:ext cx="360000" cy="35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20736" r="20736"/>
          <a:stretch/>
        </p:blipFill>
        <p:spPr>
          <a:xfrm>
            <a:off x="750165" y="68943"/>
            <a:ext cx="470563" cy="42274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27448" y="145061"/>
            <a:ext cx="2654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github.com/hydroinfo4x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675433" y="162961"/>
            <a:ext cx="8893175" cy="1143000"/>
          </a:xfrm>
        </p:spPr>
        <p:txBody>
          <a:bodyPr/>
          <a:lstStyle/>
          <a:p>
            <a:r>
              <a:rPr lang="en-US" sz="4400" dirty="0" smtClean="0"/>
              <a:t>Some examples of results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00263" y="835485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STAND_LS_NCDA_application.m</a:t>
            </a:r>
            <a:r>
              <a:rPr lang="en-US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887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58559"/>
          <a:stretch/>
        </p:blipFill>
        <p:spPr>
          <a:xfrm>
            <a:off x="1413095" y="4653136"/>
            <a:ext cx="9616636" cy="1580180"/>
          </a:xfrm>
          <a:prstGeom prst="rect">
            <a:avLst/>
          </a:prstGeom>
        </p:spPr>
      </p:pic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19054C-D60B-403B-8E0D-45A0D2501E73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96086" y="162961"/>
            <a:ext cx="1491114" cy="425830"/>
            <a:chOff x="10396086" y="162961"/>
            <a:chExt cx="1491114" cy="425830"/>
          </a:xfrm>
        </p:grpSpPr>
        <p:sp>
          <p:nvSpPr>
            <p:cNvPr id="7" name="Rectangle 6"/>
            <p:cNvSpPr/>
            <p:nvPr/>
          </p:nvSpPr>
          <p:spPr>
            <a:xfrm>
              <a:off x="10396086" y="162961"/>
              <a:ext cx="1491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GB" b="1" dirty="0">
                  <a:solidFill>
                    <a:srgbClr val="FF0000"/>
                  </a:solidFill>
                </a:rPr>
                <a:t>S</a:t>
              </a:r>
              <a:r>
                <a:rPr lang="en-GB" b="1" dirty="0">
                  <a:solidFill>
                    <a:srgbClr val="FFC000"/>
                  </a:solidFill>
                </a:rPr>
                <a:t>T</a:t>
              </a:r>
              <a:r>
                <a:rPr lang="en-GB" b="1" dirty="0">
                  <a:solidFill>
                    <a:srgbClr val="002060"/>
                  </a:solidFill>
                </a:rPr>
                <a:t>A</a:t>
              </a:r>
              <a:r>
                <a:rPr lang="en-GB" b="1" dirty="0">
                  <a:solidFill>
                    <a:srgbClr val="FF0000"/>
                  </a:solidFill>
                </a:rPr>
                <a:t>N</a:t>
              </a:r>
              <a:r>
                <a:rPr lang="en-GB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</a:t>
              </a:r>
              <a:r>
                <a:rPr lang="en-GB" b="1" dirty="0"/>
                <a:t>-</a:t>
              </a:r>
              <a:r>
                <a:rPr lang="en-GB" b="1" dirty="0" err="1"/>
                <a:t>LS</a:t>
              </a:r>
              <a:endParaRPr lang="en-GB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rcRect l="18066" t="22482" r="71874" b="5294"/>
            <a:stretch/>
          </p:blipFill>
          <p:spPr>
            <a:xfrm rot="16200000">
              <a:off x="11089673" y="-124513"/>
              <a:ext cx="112119" cy="131449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35360" y="1450675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Case study: Colombia</a:t>
            </a:r>
          </a:p>
          <a:p>
            <a:r>
              <a:rPr lang="en-GB" sz="1600" dirty="0" smtClean="0"/>
              <a:t>Drought indicator (DI): SPEI-06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24830" y="1997551"/>
            <a:ext cx="984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5b. Percentage of Drought Area (PDA) – </a:t>
            </a:r>
            <a:r>
              <a:rPr lang="en-GB" sz="2400" dirty="0"/>
              <a:t>color-coded </a:t>
            </a:r>
            <a:r>
              <a:rPr lang="en-GB" sz="2400" dirty="0" smtClean="0"/>
              <a:t>table &amp; boxplot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16" b="43031"/>
          <a:stretch/>
        </p:blipFill>
        <p:spPr>
          <a:xfrm>
            <a:off x="1413095" y="2564904"/>
            <a:ext cx="9616636" cy="2160240"/>
          </a:xfrm>
          <a:prstGeom prst="rect">
            <a:avLst/>
          </a:prstGeom>
        </p:spPr>
      </p:pic>
      <p:pic>
        <p:nvPicPr>
          <p:cNvPr id="14" name="Picture 2" descr="https://explore.researchgate.net/download/thumbnails/7307358/Logo.png?version=1&amp;modificationDate=1434446627363&amp;api=v2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17524" r="19095" b="16952"/>
          <a:stretch/>
        </p:blipFill>
        <p:spPr bwMode="auto">
          <a:xfrm>
            <a:off x="366104" y="101699"/>
            <a:ext cx="360000" cy="35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7"/>
          </p:cNvPr>
          <p:cNvPicPr>
            <a:picLocks noChangeAspect="1"/>
          </p:cNvPicPr>
          <p:nvPr/>
        </p:nvPicPr>
        <p:blipFill rotWithShape="1">
          <a:blip r:embed="rId8"/>
          <a:srcRect l="20736" r="20736"/>
          <a:stretch/>
        </p:blipFill>
        <p:spPr>
          <a:xfrm>
            <a:off x="750165" y="68943"/>
            <a:ext cx="470563" cy="4227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27448" y="145061"/>
            <a:ext cx="2654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github.com/hydroinfo4x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75433" y="162961"/>
            <a:ext cx="8893175" cy="1143000"/>
          </a:xfrm>
        </p:spPr>
        <p:txBody>
          <a:bodyPr/>
          <a:lstStyle/>
          <a:p>
            <a:r>
              <a:rPr lang="en-US" sz="4400" dirty="0" smtClean="0"/>
              <a:t>Some examples of results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00263" y="835485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STAND_LS_NCDA_application.m</a:t>
            </a:r>
            <a:r>
              <a:rPr lang="en-US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91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rlpool">
  <a:themeElements>
    <a:clrScheme name="whrlpool 4">
      <a:dk1>
        <a:srgbClr val="0000B4"/>
      </a:dk1>
      <a:lt1>
        <a:srgbClr val="FFFFFF"/>
      </a:lt1>
      <a:dk2>
        <a:srgbClr val="0000B4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99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wh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whrlpool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rlpool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rlpoo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rlpool 4">
        <a:dk1>
          <a:srgbClr val="0000B4"/>
        </a:dk1>
        <a:lt1>
          <a:srgbClr val="FFFFFF"/>
        </a:lt1>
        <a:dk2>
          <a:srgbClr val="0000B4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99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rlpool 5">
        <a:dk1>
          <a:srgbClr val="0000B4"/>
        </a:dk1>
        <a:lt1>
          <a:srgbClr val="FFFFFF"/>
        </a:lt1>
        <a:dk2>
          <a:srgbClr val="0000B4"/>
        </a:dk2>
        <a:lt2>
          <a:srgbClr val="8989FF"/>
        </a:lt2>
        <a:accent1>
          <a:srgbClr val="CCECFF"/>
        </a:accent1>
        <a:accent2>
          <a:srgbClr val="868686"/>
        </a:accent2>
        <a:accent3>
          <a:srgbClr val="FFFFFF"/>
        </a:accent3>
        <a:accent4>
          <a:srgbClr val="000099"/>
        </a:accent4>
        <a:accent5>
          <a:srgbClr val="E2F4FF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F:\msoffice\template\designs\whrlpool.pot</Template>
  <TotalTime>35491</TotalTime>
  <Words>456</Words>
  <Application>Microsoft Office PowerPoint</Application>
  <PresentationFormat>Widescreen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Tahoma</vt:lpstr>
      <vt:lpstr>Times New Roman</vt:lpstr>
      <vt:lpstr>Wingdings</vt:lpstr>
      <vt:lpstr>whrlpool</vt:lpstr>
      <vt:lpstr>PowerPoint Presentation</vt:lpstr>
      <vt:lpstr>General</vt:lpstr>
      <vt:lpstr>General</vt:lpstr>
      <vt:lpstr>Some examples of results</vt:lpstr>
      <vt:lpstr>Some examples of results</vt:lpstr>
      <vt:lpstr>Some examples of results</vt:lpstr>
      <vt:lpstr>Some examples of results</vt:lpstr>
      <vt:lpstr>Some examples of results</vt:lpstr>
      <vt:lpstr>Some examples of results</vt:lpstr>
      <vt:lpstr>Some examples of results</vt:lpstr>
    </vt:vector>
  </TitlesOfParts>
  <Company>IHE Delft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</dc:creator>
  <dc:description>vitalidime@gmail.com</dc:description>
  <cp:lastModifiedBy>Vitali Diaz Mercado</cp:lastModifiedBy>
  <cp:revision>450</cp:revision>
  <dcterms:created xsi:type="dcterms:W3CDTF">1999-10-20T10:24:29Z</dcterms:created>
  <dcterms:modified xsi:type="dcterms:W3CDTF">2017-06-20T15:12:24Z</dcterms:modified>
</cp:coreProperties>
</file>