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257" r:id="rId2"/>
    <p:sldId id="256" r:id="rId3"/>
    <p:sldId id="259" r:id="rId4"/>
    <p:sldId id="260" r:id="rId5"/>
    <p:sldId id="261" r:id="rId6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ACB4179-0D65-4B8B-BAB3-3C3AFADCD170}">
          <p14:sldIdLst>
            <p14:sldId id="257"/>
            <p14:sldId id="256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B20"/>
    <a:srgbClr val="333333"/>
    <a:srgbClr val="C0C0C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DC65C49-499B-4D85-AC8E-219D86229E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19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99AB477-5AAB-4453-88E8-804CD7D1C47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068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ronny.brendel@tu-dresden.de" TargetMode="External"/><Relationship Id="rId4" Type="http://schemas.openxmlformats.org/officeDocument/2006/relationships/hyperlink" Target="mailto:tobias.frust@mailbox.tu-dresden.de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0155" y="4221088"/>
            <a:ext cx="6842125" cy="21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90000" bIns="46800">
            <a:spAutoFit/>
          </a:bodyPr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Tobias 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Frust (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  <a:hlinkClick r:id="rId4"/>
              </a:rPr>
              <a:t>tobias.frust@mailbox.tu-dresden.de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)</a:t>
            </a:r>
            <a:endParaRPr lang="de-DE" altLang="de-DE" sz="1600" dirty="0" smtClean="0">
              <a:solidFill>
                <a:srgbClr val="FFFFFF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rgbClr val="FFFFFF"/>
                </a:solidFill>
                <a:latin typeface="Univers Light" pitchFamily="-84" charset="0"/>
              </a:rPr>
              <a:t>Tutor: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 Ronny Brendel (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  <a:hlinkClick r:id="rId5"/>
              </a:rPr>
              <a:t>ronny.brendel@tu-dresden.de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)</a:t>
            </a:r>
          </a:p>
          <a:p>
            <a:pPr eaLnBrk="1" hangingPunct="1"/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17th </a:t>
            </a:r>
            <a:r>
              <a:rPr lang="de-DE" altLang="de-DE" sz="1600" baseline="0" dirty="0" err="1" smtClean="0">
                <a:solidFill>
                  <a:srgbClr val="FFFFFF"/>
                </a:solidFill>
                <a:latin typeface="Univers Light" pitchFamily="-84" charset="0"/>
              </a:rPr>
              <a:t>July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, 2015</a:t>
            </a:r>
            <a:r>
              <a:rPr lang="de-DE" altLang="de-DE" sz="1600" baseline="0" dirty="0" smtClean="0">
                <a:solidFill>
                  <a:schemeClr val="bg1"/>
                </a:solidFill>
                <a:latin typeface="Univers Light" pitchFamily="-84" charset="0"/>
              </a:rPr>
              <a:t> </a:t>
            </a:r>
            <a:endParaRPr lang="de-DE" altLang="de-DE" sz="1600" baseline="0" dirty="0" smtClean="0">
              <a:solidFill>
                <a:srgbClr val="FFFFFF"/>
              </a:solidFill>
              <a:latin typeface="Univers Light" pitchFamily="-84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68400"/>
            <a:ext cx="7197725" cy="1619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bIns="0" anchor="ctr"/>
          <a:lstStyle>
            <a:lvl1pPr algn="l">
              <a:defRPr sz="1100" b="1">
                <a:solidFill>
                  <a:schemeClr val="bg1"/>
                </a:solidFill>
                <a:latin typeface="Univers Light" pitchFamily="-84" charset="0"/>
                <a:ea typeface="ＭＳ Ｐゴシック" panose="020B0600070205080204" pitchFamily="34" charset="-128"/>
              </a:defRPr>
            </a:lvl1pPr>
          </a:lstStyle>
          <a:p>
            <a:r>
              <a:rPr lang="de-DE" altLang="de-DE"/>
              <a:t>Fakultät Informatik, Institut für Technische Informatik, Professur Rechnerarchitektur</a:t>
            </a:r>
          </a:p>
        </p:txBody>
      </p:sp>
    </p:spTree>
    <p:extLst>
      <p:ext uri="{BB962C8B-B14F-4D97-AF65-F5344CB8AC3E}">
        <p14:creationId xmlns:p14="http://schemas.microsoft.com/office/powerpoint/2010/main" val="131068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A06C8-9A9E-45FF-B21C-D577ED68FBF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00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6063" y="74613"/>
            <a:ext cx="2090737" cy="5946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74613"/>
            <a:ext cx="6119813" cy="5946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C7BF-31D1-4065-9F0E-3C611567D34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9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AC175-9998-4654-89E7-1AB9B48B2B6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5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Vorname Name</a:t>
            </a:r>
          </a:p>
        </p:txBody>
      </p:sp>
    </p:spTree>
    <p:extLst>
      <p:ext uri="{BB962C8B-B14F-4D97-AF65-F5344CB8AC3E}">
        <p14:creationId xmlns:p14="http://schemas.microsoft.com/office/powerpoint/2010/main" val="223654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9892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5175" y="765175"/>
            <a:ext cx="41005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CF250-337E-4B66-8069-2FBA46079E6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2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CF021-3727-477A-A349-7A7A9DF18BD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14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18877-29C4-408F-8C4B-D3F37F343E7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6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842F3-0660-477D-BCEA-13D1294797F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0964-9254-4D18-B48B-6045DFC43CB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09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6E8FB-8DF3-42A6-85D7-F2CB22F038B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Inhalt der Folie</a:t>
            </a:r>
          </a:p>
          <a:p>
            <a:pPr lvl="1"/>
            <a:r>
              <a:rPr lang="de-DE" altLang="de-DE" smtClean="0"/>
              <a:t>Unterpunkt 1</a:t>
            </a:r>
          </a:p>
          <a:p>
            <a:pPr lvl="1"/>
            <a:r>
              <a:rPr lang="de-DE" altLang="de-DE" smtClean="0"/>
              <a:t>Unterpunkt 2</a:t>
            </a:r>
          </a:p>
          <a:p>
            <a:pPr lvl="2"/>
            <a:r>
              <a:rPr lang="de-DE" altLang="de-DE" smtClean="0"/>
              <a:t>Aufzählung 1</a:t>
            </a:r>
          </a:p>
          <a:p>
            <a:pPr lvl="3"/>
            <a:r>
              <a:rPr lang="de-DE" altLang="de-DE" smtClean="0"/>
              <a:t>Unteraufzählung 1</a:t>
            </a:r>
          </a:p>
          <a:p>
            <a:pPr lvl="4"/>
            <a:r>
              <a:rPr lang="de-DE" altLang="de-DE" smtClean="0"/>
              <a:t>Unterunteraufzählung 1</a:t>
            </a:r>
          </a:p>
          <a:p>
            <a:pPr lvl="4"/>
            <a:r>
              <a:rPr lang="de-DE" altLang="de-DE" smtClean="0"/>
              <a:t>Unterunteraufzählung 2</a:t>
            </a:r>
          </a:p>
          <a:p>
            <a:pPr lvl="3"/>
            <a:r>
              <a:rPr lang="de-DE" altLang="de-DE" smtClean="0"/>
              <a:t>Unteraufzählung 2</a:t>
            </a:r>
          </a:p>
          <a:p>
            <a:pPr lvl="2"/>
            <a:r>
              <a:rPr lang="de-DE" altLang="de-DE" smtClean="0"/>
              <a:t>Aufzählung 2</a:t>
            </a:r>
          </a:p>
          <a:p>
            <a:pPr lvl="1"/>
            <a:r>
              <a:rPr lang="de-DE" altLang="de-DE" smtClean="0"/>
              <a:t>Unterpunkt 3</a:t>
            </a:r>
          </a:p>
          <a:p>
            <a:pPr lvl="0"/>
            <a:r>
              <a:rPr lang="de-DE" altLang="de-DE" smtClean="0"/>
              <a:t>Inhalt der Folie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solidFill>
                  <a:schemeClr val="tx1"/>
                </a:solidFill>
                <a:latin typeface="Univers Light"/>
                <a:ea typeface="ＭＳ Ｐゴシック" charset="0"/>
                <a:cs typeface="Univers Light"/>
              </a:defRPr>
            </a:lvl1pPr>
          </a:lstStyle>
          <a:p>
            <a:pPr>
              <a:defRPr/>
            </a:pPr>
            <a:fld id="{7504A3CB-E8F0-4B84-BEE4-E86045D966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/>
          <a:ea typeface="+mj-ea"/>
          <a:cs typeface="Univers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+mn-ea"/>
          <a:cs typeface="Univers Light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Univers Light"/>
          <a:ea typeface="+mn-ea"/>
          <a:cs typeface="Univers Light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Univers Light"/>
          <a:ea typeface="+mn-ea"/>
          <a:cs typeface="Univers Light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+mn-ea"/>
          <a:cs typeface="Univers Light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+mn-ea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989013" y="1168400"/>
            <a:ext cx="71977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bIns="0" anchor="ctr"/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100" b="1" dirty="0">
                <a:solidFill>
                  <a:schemeClr val="bg1"/>
                </a:solidFill>
              </a:rPr>
              <a:t>Zentrum für Informationsdienste und Hochleistungsrechnen (ZIH)</a:t>
            </a:r>
          </a:p>
        </p:txBody>
      </p:sp>
      <p:sp>
        <p:nvSpPr>
          <p:cNvPr id="3165" name="Rectangle 93"/>
          <p:cNvSpPr>
            <a:spLocks noGrp="1" noChangeAspect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Hauptseminar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Rechnerarchitektur</a:t>
            </a:r>
            <a:r>
              <a:rPr lang="en-US" sz="3200" dirty="0" smtClean="0"/>
              <a:t> und </a:t>
            </a:r>
            <a:r>
              <a:rPr lang="en-US" sz="3200" dirty="0" err="1" smtClean="0"/>
              <a:t>Programmierung</a:t>
            </a:r>
            <a:endParaRPr lang="en-US" sz="320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81"/>
            <a:ext cx="8496300" cy="10080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eaLnBrk="1" hangingPunct="1">
              <a:defRPr/>
            </a:pPr>
            <a:r>
              <a:rPr lang="en-US" dirty="0" err="1" smtClean="0"/>
              <a:t>Adapteva</a:t>
            </a:r>
            <a:r>
              <a:rPr lang="en-US" dirty="0" smtClean="0"/>
              <a:t> </a:t>
            </a:r>
            <a:r>
              <a:rPr lang="en-US" dirty="0" err="1" smtClean="0"/>
              <a:t>Parallella</a:t>
            </a:r>
            <a:r>
              <a:rPr lang="en-US" dirty="0" smtClean="0"/>
              <a:t>:</a:t>
            </a:r>
          </a:p>
          <a:p>
            <a:pPr marL="0" indent="0">
              <a:defRPr/>
            </a:pPr>
            <a:r>
              <a:rPr lang="en-US" dirty="0"/>
              <a:t>Crowd-funded Low-budget Open-source HPC</a:t>
            </a:r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Structure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87" lvl="1" indent="0" eaLnBrk="1" hangingPunct="1">
              <a:buNone/>
            </a:pPr>
            <a:endParaRPr lang="en-US" altLang="de-DE" dirty="0" smtClean="0">
              <a:latin typeface="Univers Light" pitchFamily="-84" charset="0"/>
            </a:endParaRP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Presentation of the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smtClean="0">
                <a:latin typeface="Univers Light" pitchFamily="-84" charset="0"/>
              </a:rPr>
              <a:t>Platform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Company history of </a:t>
            </a:r>
            <a:r>
              <a:rPr lang="en-US" altLang="de-DE" dirty="0" err="1">
                <a:latin typeface="Univers Light" pitchFamily="-84" charset="0"/>
              </a:rPr>
              <a:t>A</a:t>
            </a:r>
            <a:r>
              <a:rPr lang="en-US" altLang="de-DE" dirty="0" err="1" smtClean="0">
                <a:latin typeface="Univers Light" pitchFamily="-84" charset="0"/>
              </a:rPr>
              <a:t>dapteva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smtClean="0">
                <a:latin typeface="Univers Light" pitchFamily="-84" charset="0"/>
              </a:rPr>
              <a:t>board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Epiphany coprocessor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Implementation of 1D-FFT with filtering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Motivation and explanation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Details of implementation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Comparison with actual architectures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Potential of this platform for HPC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Company </a:t>
            </a:r>
            <a:r>
              <a:rPr lang="de-DE" altLang="de-DE" dirty="0" err="1" smtClean="0">
                <a:latin typeface="Univers Light" pitchFamily="-84" charset="0"/>
              </a:rPr>
              <a:t>history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Adapteva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Feb 2008: Founded by Andreas </a:t>
            </a:r>
            <a:r>
              <a:rPr lang="en-US" altLang="de-DE" dirty="0" err="1" smtClean="0">
                <a:latin typeface="Univers Light" pitchFamily="-84" charset="0"/>
              </a:rPr>
              <a:t>Oloffson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Goal: 10 times advancement in floating point processing energy efficiency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Jun 2009: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 prototype (65nm)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Secured 1.5M US$ in Series-A funding from </a:t>
            </a:r>
            <a:r>
              <a:rPr lang="en-US" altLang="de-DE" dirty="0" err="1" smtClean="0">
                <a:latin typeface="Univers Light" pitchFamily="-84" charset="0"/>
              </a:rPr>
              <a:t>Bittware</a:t>
            </a:r>
            <a:endParaRPr lang="en-US" altLang="de-DE" dirty="0" smtClean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Epiphany-II 16-core prototype (65nm)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 Epiphany-III product (65nm)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2011: Sampled Epiphany-III (65nm) product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Aug 2012: Demonstration of 50 </a:t>
            </a:r>
            <a:r>
              <a:rPr lang="en-US" altLang="de-DE" dirty="0" smtClean="0">
                <a:latin typeface="Univers Light" pitchFamily="-84" charset="0"/>
              </a:rPr>
              <a:t>GFLOPS/Watt </a:t>
            </a:r>
            <a:r>
              <a:rPr lang="en-US" altLang="de-DE" dirty="0" smtClean="0">
                <a:latin typeface="Univers Light" pitchFamily="-84" charset="0"/>
              </a:rPr>
              <a:t>efficiency at 28nm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Oct 2012: Launch of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kickstarter</a:t>
            </a:r>
            <a:r>
              <a:rPr lang="en-US" altLang="de-DE" dirty="0" smtClean="0">
                <a:latin typeface="Univers Light" pitchFamily="-84" charset="0"/>
              </a:rPr>
              <a:t> project </a:t>
            </a:r>
            <a:endParaRPr lang="en-US" altLang="de-DE" dirty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2012: Shipment of first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smtClean="0">
                <a:latin typeface="Univers Light" pitchFamily="-84" charset="0"/>
              </a:rPr>
              <a:t>prototypes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Jul 2013: first </a:t>
            </a:r>
            <a:r>
              <a:rPr lang="en-US" altLang="de-DE" dirty="0" err="1" smtClean="0">
                <a:latin typeface="Univers Light" pitchFamily="-84" charset="0"/>
              </a:rPr>
              <a:t>P</a:t>
            </a:r>
            <a:r>
              <a:rPr lang="en-US" altLang="de-DE" dirty="0" err="1" smtClean="0">
                <a:latin typeface="Univers Light" pitchFamily="-84" charset="0"/>
              </a:rPr>
              <a:t>arallella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smtClean="0">
                <a:latin typeface="Univers Light" pitchFamily="-84" charset="0"/>
              </a:rPr>
              <a:t>boards shipped to Kickstarter backers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Apr 2014: Completed shipping of all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smtClean="0">
                <a:latin typeface="Univers Light" pitchFamily="-84" charset="0"/>
              </a:rPr>
              <a:t>boards to </a:t>
            </a:r>
            <a:r>
              <a:rPr lang="en-US" altLang="de-DE" dirty="0">
                <a:latin typeface="Univers Light" pitchFamily="-84" charset="0"/>
              </a:rPr>
              <a:t>K</a:t>
            </a:r>
            <a:r>
              <a:rPr lang="en-US" altLang="de-DE" dirty="0" smtClean="0">
                <a:latin typeface="Univers Light" pitchFamily="-84" charset="0"/>
              </a:rPr>
              <a:t>ickstarter backers</a:t>
            </a:r>
          </a:p>
          <a:p>
            <a:pPr marL="1587" lvl="1" indent="0">
              <a:buNone/>
            </a:pPr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3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smtClean="0">
                <a:latin typeface="Univers Light" pitchFamily="-84" charset="0"/>
              </a:rPr>
              <a:t>Kickstarter </a:t>
            </a:r>
            <a:r>
              <a:rPr lang="de-DE" altLang="de-DE" dirty="0" err="1" smtClean="0">
                <a:latin typeface="Univers Light" pitchFamily="-84" charset="0"/>
              </a:rPr>
              <a:t>Program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de-DE" dirty="0" smtClean="0">
                <a:latin typeface="Univers Light" pitchFamily="-84" charset="0"/>
              </a:rPr>
              <a:t>Slogan: </a:t>
            </a:r>
            <a:r>
              <a:rPr lang="en-US" altLang="de-DE" i="1" dirty="0" smtClean="0">
                <a:latin typeface="Univers Light" pitchFamily="-84" charset="0"/>
              </a:rPr>
              <a:t>“The </a:t>
            </a:r>
            <a:r>
              <a:rPr lang="en-US" altLang="de-DE" i="1" dirty="0" err="1" smtClean="0">
                <a:latin typeface="Univers Light" pitchFamily="-84" charset="0"/>
              </a:rPr>
              <a:t>parallella</a:t>
            </a:r>
            <a:r>
              <a:rPr lang="en-US" altLang="de-DE" i="1" dirty="0" smtClean="0">
                <a:latin typeface="Univers Light" pitchFamily="-84" charset="0"/>
              </a:rPr>
              <a:t> </a:t>
            </a:r>
            <a:r>
              <a:rPr lang="en-US" altLang="de-DE" i="1" dirty="0" smtClean="0">
                <a:latin typeface="Univers Light" pitchFamily="-84" charset="0"/>
              </a:rPr>
              <a:t>project will make parallel computing accessible to 				everyone”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Kickstarter project gained 898.921$ from 4965 backers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Attributes: 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Access: </a:t>
            </a:r>
            <a:r>
              <a:rPr lang="en-US" altLang="de-DE" dirty="0" smtClean="0">
                <a:latin typeface="Univers Light" pitchFamily="-84" charset="0"/>
              </a:rPr>
              <a:t>no NDAs or special access needed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Source:</a:t>
            </a:r>
            <a:r>
              <a:rPr lang="en-US" altLang="de-DE" dirty="0" smtClean="0">
                <a:latin typeface="Univers Light" pitchFamily="-84" charset="0"/>
              </a:rPr>
              <a:t> platform based on free open source development tools and libraries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Affordability: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smtClean="0">
                <a:latin typeface="Univers Light" pitchFamily="-84" charset="0"/>
              </a:rPr>
              <a:t>high performance computer at costs below 100$</a:t>
            </a:r>
          </a:p>
          <a:p>
            <a:pPr lvl="2"/>
            <a:endParaRPr lang="en-US" altLang="de-DE" b="1" dirty="0">
              <a:latin typeface="Univers Light" pitchFamily="-84" charset="0"/>
            </a:endParaRP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Close the knowledge gap in parallel programing</a:t>
            </a: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Democratize access to parallel computing</a:t>
            </a:r>
            <a:endParaRPr lang="en-US" altLang="de-DE" b="1" dirty="0" smtClean="0">
              <a:latin typeface="Univers Light" pitchFamily="-84" charset="0"/>
            </a:endParaRPr>
          </a:p>
          <a:p>
            <a:pPr lvl="2"/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4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smtClean="0">
                <a:latin typeface="Univers Light" pitchFamily="-84" charset="0"/>
              </a:rPr>
              <a:t>Kickstarter </a:t>
            </a:r>
            <a:r>
              <a:rPr lang="de-DE" altLang="de-DE" dirty="0" err="1" smtClean="0">
                <a:latin typeface="Univers Light" pitchFamily="-84" charset="0"/>
              </a:rPr>
              <a:t>Program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5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1026" name="Picture 2" descr="http://ecx.images-amazon.com/images/I/81eyz52HDYL._SL15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6" y="764704"/>
            <a:ext cx="6269847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6411523" y="764704"/>
            <a:ext cx="255296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kern="0" dirty="0" smtClean="0">
                <a:latin typeface="Univers Light" pitchFamily="-84" charset="0"/>
              </a:rPr>
              <a:t>Tech specs: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Dual-core </a:t>
            </a:r>
            <a:r>
              <a:rPr lang="en-US" altLang="de-DE" kern="0" dirty="0">
                <a:latin typeface="Univers Light" pitchFamily="-84" charset="0"/>
              </a:rPr>
              <a:t>ARM </a:t>
            </a:r>
            <a:r>
              <a:rPr lang="en-US" altLang="de-DE" kern="0" dirty="0" smtClean="0">
                <a:latin typeface="Univers Light" pitchFamily="-84" charset="0"/>
              </a:rPr>
              <a:t>A9</a:t>
            </a:r>
          </a:p>
          <a:p>
            <a:pPr lvl="1"/>
            <a:r>
              <a:rPr lang="en-US" altLang="de-DE" kern="0" dirty="0">
                <a:latin typeface="Univers Light" pitchFamily="-84" charset="0"/>
              </a:rPr>
              <a:t>16-core Epiphany </a:t>
            </a:r>
            <a:r>
              <a:rPr lang="en-US" altLang="de-DE" kern="0" dirty="0" smtClean="0">
                <a:latin typeface="Univers Light" pitchFamily="-84" charset="0"/>
              </a:rPr>
              <a:t>Coprocessor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1 GB Ram</a:t>
            </a:r>
          </a:p>
          <a:p>
            <a:pPr lvl="1"/>
            <a:r>
              <a:rPr lang="en-US" altLang="de-DE" kern="0" dirty="0" err="1" smtClean="0">
                <a:latin typeface="Univers Light" pitchFamily="-84" charset="0"/>
              </a:rPr>
              <a:t>MicroSD</a:t>
            </a:r>
            <a:r>
              <a:rPr lang="en-US" altLang="de-DE" kern="0" dirty="0" smtClean="0">
                <a:latin typeface="Univers Light" pitchFamily="-84" charset="0"/>
              </a:rPr>
              <a:t> Card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USB 2.0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Gigabit Ethernet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Linux operating system</a:t>
            </a:r>
          </a:p>
          <a:p>
            <a:pPr lvl="2"/>
            <a:endParaRPr lang="en-US" altLang="de-DE" kern="0" dirty="0" smtClean="0">
              <a:latin typeface="Univers Light" pitchFamily="-84" charset="0"/>
            </a:endParaRPr>
          </a:p>
        </p:txBody>
      </p:sp>
      <p:cxnSp>
        <p:nvCxnSpPr>
          <p:cNvPr id="6" name="Gerader Verbinder 5"/>
          <p:cNvCxnSpPr/>
          <p:nvPr/>
        </p:nvCxnSpPr>
        <p:spPr bwMode="auto">
          <a:xfrm flipV="1">
            <a:off x="3131840" y="1340768"/>
            <a:ext cx="338437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auto">
          <a:xfrm flipV="1">
            <a:off x="2555776" y="1844824"/>
            <a:ext cx="3960440" cy="1872208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auto">
          <a:xfrm>
            <a:off x="4716462" y="2996952"/>
            <a:ext cx="1799754" cy="72008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auto">
          <a:xfrm flipV="1">
            <a:off x="2411760" y="2852936"/>
            <a:ext cx="410445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ih_2005-05-31">
  <a:themeElements>
    <a:clrScheme name="zih_2005-05-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ih_2005-05-31">
      <a:majorFont>
        <a:latin typeface="DIN-Bold"/>
        <a:ea typeface="ＭＳ Ｐゴシック"/>
        <a:cs typeface=""/>
      </a:majorFont>
      <a:minorFont>
        <a:latin typeface="Univers 45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lnDef>
  </a:objectDefaults>
  <a:extraClrSchemeLst>
    <a:extraClrScheme>
      <a:clrScheme name="zih_2005-05-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2005-05-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zih_2005-06-06</Template>
  <TotalTime>0</TotalTime>
  <Words>214</Words>
  <Application>Microsoft Office PowerPoint</Application>
  <PresentationFormat>Bildschirmpräsentation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DIN-Bold</vt:lpstr>
      <vt:lpstr>Times New Roman</vt:lpstr>
      <vt:lpstr>Univers 45 Light</vt:lpstr>
      <vt:lpstr>Univers Light</vt:lpstr>
      <vt:lpstr>Wingdings</vt:lpstr>
      <vt:lpstr>zih_2005-05-31</vt:lpstr>
      <vt:lpstr>Hauptseminar Rechnerarchitektur und Programmierung</vt:lpstr>
      <vt:lpstr>Structure</vt:lpstr>
      <vt:lpstr>Company history of Adapteva</vt:lpstr>
      <vt:lpstr>Parallella Kickstarter Program</vt:lpstr>
      <vt:lpstr>Parallella Kickstarter Program</vt:lpstr>
    </vt:vector>
  </TitlesOfParts>
  <Company>Technische Universität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ms636315</dc:creator>
  <cp:lastModifiedBy>ms636315</cp:lastModifiedBy>
  <cp:revision>18</cp:revision>
  <dcterms:created xsi:type="dcterms:W3CDTF">2015-06-03T14:34:53Z</dcterms:created>
  <dcterms:modified xsi:type="dcterms:W3CDTF">2015-06-17T10:04:07Z</dcterms:modified>
</cp:coreProperties>
</file>